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509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379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5" Type="http://schemas.openxmlformats.org/officeDocument/2006/relationships/slide" Target="slides/slide22.xml"/><Relationship Id="rId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1DE7ECF-EC47-884F-9790-54C7E0703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3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947236D-CC93-5443-8C1A-ADF6A3B78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82255-AED4-EB4B-AB9F-990DC5B7DD71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40B406-95AA-BF4F-BC75-0EE07394577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6A61A-7744-0B4A-B611-EF32E8DE0A00}" type="datetime1">
              <a:rPr lang="en-US" sz="1200"/>
              <a:pPr eaLnBrk="1" hangingPunct="1"/>
              <a:t>6/1/2016</a:t>
            </a:fld>
            <a:endParaRPr lang="en-US" sz="1200"/>
          </a:p>
        </p:txBody>
      </p:sp>
      <p:sp>
        <p:nvSpPr>
          <p:cNvPr id="2765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276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F98272-88B7-5A44-95CE-994C86402AF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228" tIns="44614" rIns="89228" bIns="44614"/>
          <a:lstStyle/>
          <a:p>
            <a:pPr marL="209550" indent="-209550"/>
            <a:r>
              <a:rPr lang="en-US"/>
              <a:t>(D)	(S)	result		CF SF AF</a:t>
            </a:r>
          </a:p>
          <a:p>
            <a:pPr marL="209550" indent="-209550"/>
            <a:r>
              <a:rPr lang="en-US"/>
              <a:t>AX	BX			</a:t>
            </a:r>
          </a:p>
          <a:p>
            <a:pPr marL="209550" indent="-209550"/>
            <a:r>
              <a:rPr lang="en-US"/>
              <a:t>2345&gt;1234			0 0 0</a:t>
            </a:r>
          </a:p>
          <a:p>
            <a:pPr marL="209550" indent="-209550"/>
            <a:r>
              <a:rPr lang="en-US"/>
              <a:t>1234&lt;2345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1234&gt;ABCD			1 0 1</a:t>
            </a:r>
          </a:p>
          <a:p>
            <a:pPr marL="209550" indent="-209550"/>
            <a:r>
              <a:rPr lang="en-US"/>
              <a:t>ABCD&lt;1234			0 1 0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ABCD&gt;A000			0 0 0</a:t>
            </a:r>
          </a:p>
          <a:p>
            <a:pPr marL="209550" indent="-209550"/>
            <a:r>
              <a:rPr lang="en-US"/>
              <a:t>A000&lt;ABCD			1 1 1</a:t>
            </a:r>
          </a:p>
          <a:p>
            <a:pPr marL="209550" indent="-209550"/>
            <a:endParaRPr lang="en-US"/>
          </a:p>
          <a:p>
            <a:pPr marL="209550" indent="-209550"/>
            <a:r>
              <a:rPr lang="en-US"/>
              <a:t>7FFF	8000			overflow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95C083-6258-E147-9BB2-2AD0A55EEF32}" type="datetime1">
              <a:rPr lang="en-US" sz="1200"/>
              <a:pPr eaLnBrk="1" hangingPunct="1"/>
              <a:t>6/1/2016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3BFBD9-E7BF-734C-9DCF-6DA35B3DA4F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330D48-EC1B-0449-BA59-249C090B2243}" type="datetime1">
              <a:rPr lang="en-US" sz="1200"/>
              <a:pPr eaLnBrk="1" hangingPunct="1"/>
              <a:t>6/1/2016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6 part 1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C22253-F9F0-5349-BBA6-3D538F7B19D7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5A26E0-5501-5B4D-A037-7AC60B4062C5}" type="datetime1">
              <a:rPr lang="en-US"/>
              <a:pPr/>
              <a:t>6/1/2016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61B081-BDA0-BB47-A52E-BD16B39AFFDB}" type="slidenum">
              <a:rPr lang="en-US"/>
              <a:pPr/>
              <a:t>13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3AA319-9178-1447-947E-15A511C181FC}" type="datetime1">
              <a:rPr lang="en-US"/>
              <a:pPr/>
              <a:t>6/1/2016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121996-35A7-1344-8116-1C4994D1A8BD}" type="slidenum">
              <a:rPr lang="en-US"/>
              <a:pPr/>
              <a:t>20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F92C0-65CF-724C-A5BE-BAA043C65D50}" type="datetime1">
              <a:rPr lang="en-US"/>
              <a:pPr/>
              <a:t>6/1/2016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47C7CAA-D089-0340-87A7-2FDD296812AD}" type="slidenum">
              <a:rPr lang="en-US"/>
              <a:pPr/>
              <a:t>22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0D7614-CA1C-DF4D-AA52-76D2DAAA7E0C}" type="datetime1">
              <a:rPr lang="en-US" smtClean="0"/>
              <a:t>6/1/2016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9779D-0302-B342-9EE5-5E1AB02B2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9EFDE-74F2-4741-8651-4F8B804A8CF3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F1DB8-E4AF-7E47-921F-9206425F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06AF1-66AA-A140-9E1D-CEE10AF0012B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9D89B-A0CB-3D42-8B97-44E6A2D3E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2C3BA-C97D-254A-9E17-A73838B1E2F0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65815-AFA4-1F44-BFEB-65205F92E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81A14-6A37-E14E-B332-0464FF17C2A6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5A7E-F480-A147-89C5-A678F190C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B9E95-987E-DA43-806D-832EFFBB835E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FF48B-3D5B-6042-BB94-4778726C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CE6F0-E712-E246-8DAD-4ADF07A89E75}" type="datetime1">
              <a:rPr lang="en-US" smtClean="0"/>
              <a:t>6/1/2016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A07BE-C7BF-5D42-BF06-E6B77ECB7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BD489-7C1D-704B-A7D4-F9F86B143D8D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2E33A-9D2A-5D4B-B2A1-0D319BBD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35D37-DE33-AD4E-8951-0A956A11498D}" type="datetime1">
              <a:rPr lang="en-US" smtClean="0"/>
              <a:t>6/1/2016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C96F5-9928-4A49-A845-C5EE0AAFF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4DC92-0274-084A-A6E4-C870C421A0E8}" type="datetime1">
              <a:rPr lang="en-US" smtClean="0"/>
              <a:t>6/1/2016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AE593-8A97-604D-A54B-A2CCF46CF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257CB-E697-4A46-ADF2-E757FE703F1C}" type="datetime1">
              <a:rPr lang="en-US" smtClean="0"/>
              <a:t>6/1/2016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C91D-8053-6E4C-B21D-F837DECE8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DB3A6-21B2-AB4C-9D2D-9432D67C92C3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878F7-1C63-EE44-BE71-C09003CC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07ADB-D86A-F649-B2F8-9903F28AA4EB}" type="datetime1">
              <a:rPr lang="en-US" smtClean="0"/>
              <a:t>6/1/2016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A764-72CB-6A42-A4CC-312ED99A8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D45B140-3BAA-164B-AFDE-840809F32E41}" type="datetime1">
              <a:rPr lang="en-US" smtClean="0"/>
              <a:t>6/1/2016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DE98E13-AAED-BD47-B7C0-76367888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Conditional </a:t>
            </a:r>
            <a:r>
              <a:rPr lang="en-US" dirty="0" smtClean="0">
                <a:latin typeface="Arial" charset="0"/>
              </a:rPr>
              <a:t>execution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Jump/loop </a:t>
            </a:r>
            <a:r>
              <a:rPr lang="en-US" dirty="0" smtClean="0">
                <a:latin typeface="Arial" charset="0"/>
              </a:rPr>
              <a:t>instructions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89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Show the results of the following instructions, assuming that 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(100H) = 0001H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(102H) = 0003H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C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(104H) = 1011H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D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(106H) = 1011H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(108H) = ABCDH</a:t>
            </a:r>
          </a:p>
          <a:p>
            <a:pPr lvl="1">
              <a:lnSpc>
                <a:spcPct val="9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F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= (10AH) = DCBAH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What complex condition does this sequence test? 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[100H]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[102H]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SETLE	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[104H]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[106H]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AND	BL, 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	AX, [108H]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CMP	AX, [10AH]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SETNE	BH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OR		BL, BH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44B48E-CEE4-C845-896B-FA609CAC8A52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35F391-B6A0-DC4A-B430-A0B1F81B496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993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 being tested: </a:t>
            </a:r>
          </a:p>
          <a:p>
            <a:pPr lvl="1"/>
            <a:r>
              <a:rPr lang="en-US">
                <a:latin typeface="Arial" charset="0"/>
              </a:rPr>
              <a:t>To simplify, treat each word as a variable named “A” through “F”</a:t>
            </a:r>
          </a:p>
          <a:p>
            <a:pPr lvl="1"/>
            <a:r>
              <a:rPr lang="en-US">
                <a:latin typeface="Arial" charset="0"/>
              </a:rPr>
              <a:t>((A &lt;= B) &amp;&amp; (C == D)) || (E != F)</a:t>
            </a:r>
          </a:p>
          <a:p>
            <a:r>
              <a:rPr lang="en-US">
                <a:latin typeface="Arial" charset="0"/>
              </a:rPr>
              <a:t>Source: http://www.arl.wustl.edu/~lockwood/class/cs306/books/artofasm/Chapter_6/CH06-4.html</a:t>
            </a:r>
          </a:p>
        </p:txBody>
      </p:sp>
      <p:sp>
        <p:nvSpPr>
          <p:cNvPr id="3993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43606D-F1B1-3241-9F98-D60BE802E11B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8F6843-5A82-C546-B19E-A42994F169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Unconditional: </a:t>
            </a:r>
            <a:r>
              <a:rPr lang="en-US" dirty="0" smtClean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Always goes to address indicated by </a:t>
            </a:r>
            <a:r>
              <a:rPr lang="en-US" dirty="0" smtClean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Conditional: </a:t>
            </a:r>
            <a:r>
              <a:rPr lang="en-US" dirty="0" err="1" smtClean="0">
                <a:solidFill>
                  <a:srgbClr val="0000CC"/>
                </a:solidFill>
              </a:rPr>
              <a:t>J</a:t>
            </a:r>
            <a:r>
              <a:rPr lang="en-US" i="1" dirty="0" err="1" smtClean="0">
                <a:solidFill>
                  <a:srgbClr val="0000CC"/>
                </a:solidFill>
              </a:rPr>
              <a:t>cc</a:t>
            </a:r>
            <a:r>
              <a:rPr lang="en-US" dirty="0" smtClean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 smtClean="0"/>
              <a:t>cc</a:t>
            </a:r>
            <a:r>
              <a:rPr lang="en-US" dirty="0" smtClean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418E53-2514-6840-B370-B84789F43E4A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9C618B-3A6C-4248-8ECF-EF07A21A816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35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pic>
        <p:nvPicPr>
          <p:cNvPr id="6147" name="Picture 6" descr="~AUT0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169" b="55701"/>
          <a:stretch>
            <a:fillRect/>
          </a:stretch>
        </p:blipFill>
        <p:spPr>
          <a:xfrm>
            <a:off x="228600" y="1981200"/>
            <a:ext cx="4256088" cy="3475038"/>
          </a:xfrm>
        </p:spPr>
      </p:pic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64A0EA-F3AE-8649-8A63-CD6B29734E4C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1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8FCCFA-D9B8-D64B-832B-EF1A8C14660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6" descr="~AUT001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1"/>
          <a:stretch>
            <a:fillRect/>
          </a:stretch>
        </p:blipFill>
        <p:spPr bwMode="auto">
          <a:xfrm>
            <a:off x="4341813" y="1889125"/>
            <a:ext cx="48021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90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0010H, BX = 0010H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1234H, BX = 4321H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Instructions</a:t>
            </a:r>
            <a:endParaRPr lang="en-US" dirty="0">
              <a:ea typeface="+mn-ea"/>
              <a:cs typeface="+mn-cs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L2: MOV	[100H],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177F94-3D0E-BB4C-92FE-74FB11576A82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41D611-6811-1F4F-8E1C-0D447AAAB71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First case: AX = BX = 0010H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7B3F66-8E3D-2444-A329-1E89D3B67D61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8869B-32B8-F345-8CB9-EA814268089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5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Second case: AX = 1234H, BX = 4321H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1235H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D18919-75B3-A04B-A897-091AADC71A1B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583AA-8FF9-454F-8818-4432D004207C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9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A18C8D-A5C4-B54A-8C8F-10B37F45FF7C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7E7D72-B267-7A42-9B98-03999F0D064B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67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E42389-5234-CC43-AC9C-58C235D006F0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EDF0F-135C-BA4A-843B-A6B2C690CEE1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66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END: 	MOV	[10H],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96894B-F53F-4D44-A56E-6EF3B748F844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360A09-B10D-D14B-A409-525140957179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57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HW 3 to be posted; </a:t>
            </a:r>
            <a:r>
              <a:rPr lang="en-US" sz="2400" smtClean="0">
                <a:latin typeface="Arial" charset="0"/>
              </a:rPr>
              <a:t>due </a:t>
            </a:r>
            <a:r>
              <a:rPr lang="en-US" sz="2400" smtClean="0">
                <a:latin typeface="Arial" charset="0"/>
              </a:rPr>
              <a:t>Monday, 6/6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Today’s </a:t>
            </a:r>
            <a:r>
              <a:rPr lang="en-US" sz="2800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Conditional </a:t>
            </a:r>
            <a:r>
              <a:rPr lang="en-US" sz="2400" dirty="0" smtClean="0">
                <a:latin typeface="Arial" charset="0"/>
              </a:rPr>
              <a:t>execution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Jump/loop instructions</a:t>
            </a:r>
            <a:endParaRPr lang="en-US" sz="2400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32E7F9-81CD-5642-84D7-38A99C12F54B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1EDEA-4DA8-6A47-B7C9-20FC5FBA70A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D75D17-7FBF-5D4A-BFC3-91D4F3755514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248400" cy="533400"/>
          </a:xfrm>
        </p:spPr>
        <p:txBody>
          <a:bodyPr/>
          <a:lstStyle/>
          <a:p>
            <a:r>
              <a:rPr lang="en-US" sz="3200">
                <a:latin typeface="Garamond" charset="0"/>
              </a:rPr>
              <a:t>Block Move Program</a:t>
            </a:r>
          </a:p>
        </p:txBody>
      </p:sp>
      <p:pic>
        <p:nvPicPr>
          <p:cNvPr id="13317" name="Picture 7" descr="~AUT0022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2805113" cy="5943600"/>
          </a:xfrm>
          <a:noFill/>
        </p:spPr>
      </p:pic>
      <p:pic>
        <p:nvPicPr>
          <p:cNvPr id="13318" name="Picture 8" descr="~AUT0023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4163" y="2171700"/>
            <a:ext cx="4422775" cy="2559050"/>
          </a:xfrm>
          <a:noFill/>
        </p:spPr>
      </p:pic>
      <p:sp>
        <p:nvSpPr>
          <p:cNvPr id="133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6AC5B3-B6C6-EA41-A904-D160FAD777AB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89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976EA6-CE77-404E-ADE0-93107E2C62FE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378E8-54A2-0A4B-ABC3-3409E7AE4B4F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9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Program Structure</a:t>
            </a:r>
          </a:p>
        </p:txBody>
      </p:sp>
      <p:pic>
        <p:nvPicPr>
          <p:cNvPr id="15363" name="Picture 2054" descr="~AUT00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" y="1752600"/>
            <a:ext cx="5335588" cy="4389438"/>
          </a:xfrm>
        </p:spPr>
      </p:pic>
      <p:sp>
        <p:nvSpPr>
          <p:cNvPr id="15364" name="Rectangle 2051"/>
          <p:cNvSpPr>
            <a:spLocks noGrp="1" noChangeArrowheads="1"/>
          </p:cNvSpPr>
          <p:nvPr>
            <p:ph sz="half" idx="2"/>
          </p:nvPr>
        </p:nvSpPr>
        <p:spPr>
          <a:xfrm>
            <a:off x="5334000" y="1676400"/>
            <a:ext cx="36210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Structure of a loop</a:t>
            </a:r>
          </a:p>
          <a:p>
            <a:pPr lvl="1"/>
            <a:r>
              <a:rPr lang="en-US">
                <a:latin typeface="Arial" charset="0"/>
              </a:rPr>
              <a:t>CX = initial count</a:t>
            </a:r>
          </a:p>
          <a:p>
            <a:pPr lvl="1"/>
            <a:r>
              <a:rPr lang="en-US">
                <a:latin typeface="Arial" charset="0"/>
              </a:rPr>
              <a:t>Loop body: code to be repeated</a:t>
            </a:r>
          </a:p>
          <a:p>
            <a:pPr lvl="1"/>
            <a:r>
              <a:rPr lang="en-US">
                <a:latin typeface="Arial" charset="0"/>
              </a:rPr>
              <a:t>Loop instruction– determines if loop is complete or if the body is to repeat  </a:t>
            </a:r>
          </a:p>
          <a:p>
            <a:r>
              <a:rPr lang="en-US">
                <a:latin typeface="Arial" charset="0"/>
              </a:rPr>
              <a:t>Example: block move</a:t>
            </a:r>
          </a:p>
        </p:txBody>
      </p:sp>
      <p:sp>
        <p:nvSpPr>
          <p:cNvPr id="1536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C818F3-4E76-9B46-B2D3-5DE341E08190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D21AE3-018F-E34B-A6C9-FDB2A96F39AA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93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20675B-8F7E-BE41-A069-FCC9AFCC1878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11F433-40DF-CF41-9AAE-BE5C25829D63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30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0A001 and 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0000A000h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00000000h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68D1BE-C39A-5F44-B4A5-823A1029FF28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33D362-F473-E849-AAB0-EA7F3A1C9BE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6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Subroutines</a:t>
            </a:r>
          </a:p>
          <a:p>
            <a:pPr lvl="1"/>
            <a:r>
              <a:rPr lang="en-US" dirty="0" smtClean="0">
                <a:latin typeface="Arial" charset="0"/>
              </a:rPr>
              <a:t>HLL and x86 assembly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HW 3 </a:t>
            </a:r>
            <a:r>
              <a:rPr lang="en-US" sz="2800" dirty="0" smtClean="0">
                <a:latin typeface="Arial" charset="0"/>
              </a:rPr>
              <a:t>to be posted; due date TBD</a:t>
            </a:r>
            <a:endParaRPr lang="en-US" sz="2400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BF571A-1906-3F4F-BB3F-0AE03CF28912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80DC7-BC85-5F41-BC68-912190A258A7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Compare Instructions  </a:t>
            </a:r>
          </a:p>
        </p:txBody>
      </p:sp>
      <p:sp>
        <p:nvSpPr>
          <p:cNvPr id="26626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Compare 2 values; store result in ZF/SF</a:t>
            </a:r>
          </a:p>
          <a:p>
            <a:r>
              <a:rPr lang="en-US">
                <a:latin typeface="Arial" charset="0"/>
              </a:rPr>
              <a:t>General format: CMP  D,S</a:t>
            </a:r>
          </a:p>
          <a:p>
            <a:pPr lvl="1"/>
            <a:r>
              <a:rPr lang="en-US">
                <a:latin typeface="Arial" charset="0"/>
              </a:rPr>
              <a:t>Works by performing subtraction (D) – (S)</a:t>
            </a:r>
          </a:p>
          <a:p>
            <a:pPr lvl="2"/>
            <a:r>
              <a:rPr lang="en-US">
                <a:latin typeface="Arial" charset="0"/>
              </a:rPr>
              <a:t>D, S unchanged</a:t>
            </a:r>
          </a:p>
          <a:p>
            <a:pPr lvl="1"/>
            <a:r>
              <a:rPr lang="en-US">
                <a:latin typeface="Arial" charset="0"/>
              </a:rPr>
              <a:t>ZF/SF/OF indicate result (signed values)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1</a:t>
            </a:r>
            <a:r>
              <a:rPr lang="en-US">
                <a:latin typeface="Arial" charset="0"/>
                <a:sym typeface="Wingdings" charset="0"/>
              </a:rPr>
              <a:t>			 D ==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1 	</a:t>
            </a:r>
            <a:r>
              <a:rPr lang="en-US">
                <a:latin typeface="Arial" charset="0"/>
                <a:sym typeface="Wingdings" charset="0"/>
              </a:rPr>
              <a:t> D &lt; S</a:t>
            </a:r>
          </a:p>
          <a:p>
            <a:pPr lvl="2"/>
            <a:r>
              <a:rPr lang="en-US">
                <a:solidFill>
                  <a:srgbClr val="0000CC"/>
                </a:solidFill>
                <a:latin typeface="Arial" charset="0"/>
                <a:sym typeface="Wingdings" charset="0"/>
              </a:rPr>
              <a:t>ZF = 0, (SF XOR OF) = 0 </a:t>
            </a:r>
            <a:r>
              <a:rPr lang="en-US">
                <a:latin typeface="Arial" charset="0"/>
                <a:sym typeface="Wingdings" charset="0"/>
              </a:rPr>
              <a:t>	 D &gt; S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FEC4A7-BF20-FE4E-9835-2C8C3C0B0E0A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FD6797-26AA-9C45-985B-7EBAAEE537D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</a:t>
            </a:r>
          </a:p>
        </p:txBody>
      </p:sp>
      <p:sp>
        <p:nvSpPr>
          <p:cNvPr id="3072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Conditional execution: result depends on value of flag bit(s)</a:t>
            </a:r>
          </a:p>
          <a:p>
            <a:r>
              <a:rPr lang="en-US">
                <a:latin typeface="Arial" charset="0"/>
              </a:rPr>
              <a:t>Intel instructions specify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condition codes</a:t>
            </a:r>
          </a:p>
          <a:p>
            <a:pPr lvl="1"/>
            <a:r>
              <a:rPr lang="en-US">
                <a:latin typeface="Arial" charset="0"/>
              </a:rPr>
              <a:t>Condition code implies certain flag values</a:t>
            </a:r>
          </a:p>
          <a:p>
            <a:pPr lvl="1"/>
            <a:r>
              <a:rPr lang="en-US">
                <a:latin typeface="Arial" charset="0"/>
              </a:rPr>
              <a:t>Opcodes written with 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as part of name</a:t>
            </a:r>
          </a:p>
          <a:p>
            <a:pPr lvl="1"/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 can be replaced by any valid code</a:t>
            </a:r>
          </a:p>
          <a:p>
            <a:pPr lvl="1"/>
            <a:r>
              <a:rPr lang="en-US">
                <a:latin typeface="Arial" charset="0"/>
              </a:rPr>
              <a:t>Examples: CMOV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SET</a:t>
            </a:r>
            <a:r>
              <a:rPr lang="en-US" i="1">
                <a:latin typeface="Arial" charset="0"/>
              </a:rPr>
              <a:t>cc</a:t>
            </a:r>
            <a:r>
              <a:rPr lang="en-US">
                <a:latin typeface="Arial" charset="0"/>
              </a:rPr>
              <a:t>, J</a:t>
            </a:r>
            <a:r>
              <a:rPr lang="en-US" i="1">
                <a:latin typeface="Arial" charset="0"/>
              </a:rPr>
              <a:t>cc</a:t>
            </a:r>
          </a:p>
          <a:p>
            <a:pPr lvl="2"/>
            <a:r>
              <a:rPr lang="en-US">
                <a:latin typeface="Arial" charset="0"/>
              </a:rPr>
              <a:t>Specific examples: CMOVE, SETL, SETZ, JNE, JG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2564BD-376A-D147-9DD2-EF74ABF4B524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8D4A88-2B1F-D94E-94DE-D04EBF174DD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overflow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O</a:t>
            </a:r>
            <a:r>
              <a:rPr lang="en-US" dirty="0" smtClean="0"/>
              <a:t> (OF = 1), </a:t>
            </a:r>
            <a:r>
              <a:rPr lang="en-US" dirty="0" smtClean="0">
                <a:solidFill>
                  <a:srgbClr val="0000CC"/>
                </a:solidFill>
              </a:rPr>
              <a:t>NO</a:t>
            </a:r>
            <a:r>
              <a:rPr lang="en-US" dirty="0" smtClean="0"/>
              <a:t> (OF =0)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C </a:t>
            </a:r>
            <a:r>
              <a:rPr lang="en-US" dirty="0" smtClean="0"/>
              <a:t>(CF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NC </a:t>
            </a:r>
            <a:r>
              <a:rPr lang="en-US" dirty="0" smtClean="0"/>
              <a:t>(CF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sign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(SF = 1), </a:t>
            </a:r>
            <a:r>
              <a:rPr lang="en-US" dirty="0" smtClean="0">
                <a:solidFill>
                  <a:srgbClr val="0000CC"/>
                </a:solidFill>
              </a:rPr>
              <a:t>NS</a:t>
            </a:r>
            <a:r>
              <a:rPr lang="en-US" dirty="0" smtClean="0"/>
              <a:t> (SF = 0)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Testing parity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PE</a:t>
            </a:r>
            <a:r>
              <a:rPr lang="en-US" dirty="0" smtClean="0"/>
              <a:t> (PF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NP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</a:rPr>
              <a:t>PO</a:t>
            </a:r>
            <a:r>
              <a:rPr lang="en-US" dirty="0" smtClean="0"/>
              <a:t> (PF = 0)</a:t>
            </a:r>
            <a:endParaRPr lang="en-US" dirty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A8CB8C-D922-B342-BEAA-C6B0E6DFC341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F64825-C110-694E-AAF5-05CED97103C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 codes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Testing equality/zero result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Z</a:t>
            </a:r>
            <a:r>
              <a:rPr lang="en-US" sz="2200">
                <a:latin typeface="Arial" charset="0"/>
              </a:rPr>
              <a:t> (ZF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NZ</a:t>
            </a:r>
            <a:r>
              <a:rPr lang="en-US" sz="2200">
                <a:latin typeface="Arial" charset="0"/>
              </a:rPr>
              <a:t> (ZF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Signed comparison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NGE</a:t>
            </a:r>
            <a:r>
              <a:rPr lang="en-US" sz="2200">
                <a:latin typeface="Arial" charset="0"/>
              </a:rPr>
              <a:t> (SF XOR OF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GE</a:t>
            </a:r>
            <a:r>
              <a:rPr lang="en-US" sz="2200">
                <a:latin typeface="Arial" charset="0"/>
              </a:rPr>
              <a:t> (SF XOR OF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NG</a:t>
            </a:r>
            <a:r>
              <a:rPr lang="en-US" sz="2200">
                <a:latin typeface="Arial" charset="0"/>
              </a:rPr>
              <a:t> ((SF XOR OF)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NLE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G</a:t>
            </a:r>
            <a:r>
              <a:rPr lang="en-US" sz="2200">
                <a:latin typeface="Arial" charset="0"/>
              </a:rPr>
              <a:t> ((SF XOR OF) OR ZF = 0)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Unsigned comparison</a:t>
            </a:r>
          </a:p>
          <a:p>
            <a:pPr lvl="1">
              <a:lnSpc>
                <a:spcPct val="80000"/>
              </a:lnSpc>
            </a:pP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Below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less than,</a:t>
            </a:r>
            <a:r>
              <a:rPr lang="en-US" altLang="ja-JP" sz="2200">
                <a:latin typeface="Arial" charset="0"/>
              </a:rPr>
              <a:t>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above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</a:t>
            </a:r>
            <a:r>
              <a:rPr lang="en-US" altLang="ja-JP" sz="2200">
                <a:latin typeface="Arial" charset="0"/>
                <a:sym typeface="Wingdings" charset="0"/>
              </a:rPr>
              <a:t> greater than</a:t>
            </a:r>
            <a:endParaRPr lang="en-US" altLang="ja-JP" sz="22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NAE </a:t>
            </a:r>
            <a:r>
              <a:rPr lang="en-US" sz="2200">
                <a:latin typeface="Arial" charset="0"/>
              </a:rPr>
              <a:t>(CF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AE </a:t>
            </a:r>
            <a:r>
              <a:rPr lang="en-US" sz="2200">
                <a:latin typeface="Arial" charset="0"/>
              </a:rPr>
              <a:t>(CF = 0)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NA</a:t>
            </a:r>
            <a:r>
              <a:rPr lang="en-US" sz="2200">
                <a:latin typeface="Arial" charset="0"/>
              </a:rPr>
              <a:t> (CF OR ZF = 1)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NBE</a:t>
            </a:r>
            <a:r>
              <a:rPr lang="en-US" sz="2200">
                <a:latin typeface="Arial" charset="0"/>
              </a:rPr>
              <a:t> or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US" sz="2200">
                <a:latin typeface="Arial" charset="0"/>
              </a:rPr>
              <a:t> (CF OR ZF = 0)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54DD0C-9749-3848-9720-F9FF90570256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CF7E04-DFD9-AE46-BCEC-AB9346B8F38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move (CMOV)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Only in Pentium Pro &amp; later</a:t>
            </a:r>
          </a:p>
          <a:p>
            <a:r>
              <a:rPr lang="en-US">
                <a:latin typeface="Arial" charset="0"/>
              </a:rPr>
              <a:t>Perform move only if condition is true</a:t>
            </a:r>
          </a:p>
          <a:p>
            <a:r>
              <a:rPr lang="en-US">
                <a:latin typeface="Arial" charset="0"/>
              </a:rPr>
              <a:t>Examples:</a:t>
            </a:r>
          </a:p>
          <a:p>
            <a:pPr lvl="1"/>
            <a:r>
              <a:rPr lang="en-US">
                <a:latin typeface="Arial" charset="0"/>
              </a:rPr>
              <a:t>CMOVZ	AX, [SI]	</a:t>
            </a:r>
            <a:r>
              <a:rPr lang="en-US">
                <a:latin typeface="Arial" charset="0"/>
                <a:sym typeface="Wingdings" charset="0"/>
              </a:rPr>
              <a:t> move if ZF ==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CMOVG	EBX, EAX	 move if greater than</a:t>
            </a:r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C178AF6-2CB8-534F-A848-B91162935EF8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0DFB3-9B34-E14E-9A88-E7CA9061333A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Byte Set on Condition Instruction 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Byte set on condition instruction</a:t>
            </a:r>
          </a:p>
          <a:p>
            <a:pPr lvl="1"/>
            <a:r>
              <a:rPr lang="en-US">
                <a:latin typeface="Arial" charset="0"/>
              </a:rPr>
              <a:t>Used to set byte based on condition code</a:t>
            </a:r>
          </a:p>
          <a:p>
            <a:pPr lvl="1"/>
            <a:r>
              <a:rPr lang="en-US">
                <a:latin typeface="Arial" charset="0"/>
              </a:rPr>
              <a:t>Can be used for boolean results—complex conditions</a:t>
            </a:r>
          </a:p>
          <a:p>
            <a:pPr lvl="1"/>
            <a:r>
              <a:rPr lang="en-US">
                <a:latin typeface="Arial" charset="0"/>
              </a:rPr>
              <a:t>General format:</a:t>
            </a:r>
          </a:p>
          <a:p>
            <a:pPr lvl="2"/>
            <a:r>
              <a:rPr lang="en-US">
                <a:latin typeface="Arial" charset="0"/>
              </a:rPr>
              <a:t>SETcc  D</a:t>
            </a:r>
          </a:p>
          <a:p>
            <a:pPr lvl="2"/>
            <a:r>
              <a:rPr lang="en-US">
                <a:latin typeface="Arial" charset="0"/>
              </a:rPr>
              <a:t>cc = one of the supported conditional relationships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Result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D = 01h if condition true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D = 00h if condition false		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A2E4-25FB-6445-B2A2-B1EB021958C8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DF08C9-FB5A-004D-A571-D8D5CBEFAC67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Byte Set on Condition Instruction  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Operation: Flags tested for conditions defined by “cc” and the destination in a register or memory updated as follows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If cc test True: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00000001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01H </a:t>
            </a:r>
            <a:r>
              <a:rPr lang="en-US" sz="2000">
                <a:latin typeface="Arial" charset="0"/>
                <a:sym typeface="Wingdings" charset="0"/>
              </a:rPr>
              <a:t> D </a:t>
            </a:r>
            <a:r>
              <a:rPr lang="en-US" sz="20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If cc test False: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	00000000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= 00H </a:t>
            </a:r>
            <a:r>
              <a:rPr lang="en-US" sz="2000">
                <a:latin typeface="Arial" charset="0"/>
                <a:sym typeface="Wingdings" charset="0"/>
              </a:rPr>
              <a:t> D </a:t>
            </a:r>
            <a:r>
              <a:rPr lang="en-US" sz="20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Examples of conditional tests: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</a:rPr>
              <a:t>      SETE = set byte if equal  </a:t>
            </a:r>
            <a:r>
              <a:rPr lang="en-US" sz="2000">
                <a:latin typeface="Arial" charset="0"/>
                <a:sym typeface="Wingdings" charset="0"/>
              </a:rPr>
              <a:t> ZF = 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      SETC = set byte if carry    CF =1</a:t>
            </a:r>
          </a:p>
          <a:p>
            <a:pPr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      SETBE = set byte if below or equal  CF = 1 +(or) ZF = 1 </a:t>
            </a:r>
            <a:r>
              <a:rPr lang="en-US" sz="200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Example: </a:t>
            </a:r>
            <a:r>
              <a:rPr lang="en-US" sz="2000">
                <a:latin typeface="Arial" charset="0"/>
                <a:sym typeface="Wingdings" charset="0"/>
              </a:rPr>
              <a:t>	SETA AL = set byte if above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if CF = 0  </a:t>
            </a:r>
            <a:r>
              <a:rPr lang="en-US" sz="2000">
                <a:latin typeface="Arial" charset="0"/>
                <a:sym typeface="Symbol" charset="0"/>
              </a:rPr>
              <a:t></a:t>
            </a:r>
            <a:r>
              <a:rPr lang="en-US" sz="2000">
                <a:latin typeface="Arial" charset="0"/>
                <a:sym typeface="Wingdings" charset="0"/>
              </a:rPr>
              <a:t> (and) ZF = 0 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(AL) = 01H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Otherwise,</a:t>
            </a:r>
          </a:p>
          <a:p>
            <a:pPr lvl="1">
              <a:lnSpc>
                <a:spcPct val="90000"/>
              </a:lnSpc>
              <a:buSzPct val="150000"/>
              <a:buFontTx/>
              <a:buNone/>
            </a:pPr>
            <a:r>
              <a:rPr lang="en-US" sz="2000">
                <a:latin typeface="Arial" charset="0"/>
                <a:sym typeface="Wingdings" charset="0"/>
              </a:rPr>
              <a:t>		(AL) =00H		  </a:t>
            </a:r>
          </a:p>
          <a:p>
            <a:pPr lvl="2">
              <a:lnSpc>
                <a:spcPct val="90000"/>
              </a:lnSpc>
              <a:buSzPct val="150000"/>
              <a:buFontTx/>
              <a:buNone/>
            </a:pPr>
            <a:r>
              <a:rPr lang="en-US" sz="1800">
                <a:latin typeface="Arial" charset="0"/>
                <a:sym typeface="Wingdings" charset="0"/>
              </a:rPr>
              <a:t>		</a:t>
            </a:r>
          </a:p>
        </p:txBody>
      </p:sp>
      <p:sp>
        <p:nvSpPr>
          <p:cNvPr id="3686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A185EC-A7E0-924D-9C37-80EA0F59138C}" type="datetime1">
              <a:rPr lang="en-US" sz="1200" smtClean="0">
                <a:latin typeface="Garamond" charset="0"/>
              </a:rPr>
              <a:t>6/1/2016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11886E-76C7-C448-AFB5-D2148434779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8348</TotalTime>
  <Words>1242</Words>
  <Application>Microsoft Office PowerPoint</Application>
  <PresentationFormat>On-screen Show (4:3)</PresentationFormat>
  <Paragraphs>329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EECE.3170 Microprocessor Systems Design I</vt:lpstr>
      <vt:lpstr>Lecture outline</vt:lpstr>
      <vt:lpstr>Compare Instructions  </vt:lpstr>
      <vt:lpstr>Condition codes</vt:lpstr>
      <vt:lpstr>Condition codes (cont.)</vt:lpstr>
      <vt:lpstr>Condition codes (cont.)</vt:lpstr>
      <vt:lpstr>Conditional move (CMOV)</vt:lpstr>
      <vt:lpstr>Byte Set on Condition Instruction  </vt:lpstr>
      <vt:lpstr>Byte Set on Condition Instruction  </vt:lpstr>
      <vt:lpstr>Example</vt:lpstr>
      <vt:lpstr>Example solution</vt:lpstr>
      <vt:lpstr>Jump instructions</vt:lpstr>
      <vt:lpstr>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Example: program structure 3</vt:lpstr>
      <vt:lpstr>Block Move Program</vt:lpstr>
      <vt:lpstr>Loop instructions</vt:lpstr>
      <vt:lpstr>Loop Program Structure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1680</cp:revision>
  <dcterms:created xsi:type="dcterms:W3CDTF">2006-04-03T05:03:01Z</dcterms:created>
  <dcterms:modified xsi:type="dcterms:W3CDTF">2016-06-01T14:15:27Z</dcterms:modified>
</cp:coreProperties>
</file>