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415" r:id="rId4"/>
    <p:sldId id="416" r:id="rId5"/>
    <p:sldId id="419" r:id="rId6"/>
    <p:sldId id="420" r:id="rId7"/>
    <p:sldId id="426" r:id="rId8"/>
    <p:sldId id="453" r:id="rId9"/>
    <p:sldId id="454" r:id="rId10"/>
    <p:sldId id="456" r:id="rId11"/>
    <p:sldId id="457" r:id="rId12"/>
    <p:sldId id="455" r:id="rId13"/>
    <p:sldId id="427" r:id="rId14"/>
    <p:sldId id="458" r:id="rId15"/>
    <p:sldId id="430" r:id="rId16"/>
    <p:sldId id="431" r:id="rId17"/>
    <p:sldId id="432" r:id="rId18"/>
    <p:sldId id="440" r:id="rId19"/>
    <p:sldId id="459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385" r:id="rId3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338F1A-6203-0E4B-A869-F10135DDAA01}" type="datetime1">
              <a:rPr lang="en-US" smtClean="0"/>
              <a:t>1/29/17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19CBA-384B-F94A-91FF-AEA53B832530}" type="datetime1">
              <a:rPr lang="en-US" smtClean="0"/>
              <a:t>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91FA4-9AD9-604E-A5FF-236800C449E2}" type="datetime1">
              <a:rPr lang="en-US" smtClean="0"/>
              <a:t>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F2C3F-FDAE-DB43-8014-D27A83B97029}" type="datetime1">
              <a:rPr lang="en-US" smtClean="0"/>
              <a:t>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22253-81DA-6648-A16A-B2FE66781016}" type="datetime1">
              <a:rPr lang="en-US" smtClean="0"/>
              <a:t>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C4D8B-1A19-8547-A064-D79EDDB2FF0D}" type="datetime1">
              <a:rPr lang="en-US" smtClean="0"/>
              <a:t>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8A5D9-04EC-1848-AFE8-61CE9645BD10}" type="datetime1">
              <a:rPr lang="en-US" smtClean="0"/>
              <a:t>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B31F5-B10B-344B-BB09-CD8A480B1A65}" type="datetime1">
              <a:rPr lang="en-US" smtClean="0"/>
              <a:t>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547F4-A8C4-DF41-9827-E6EF2DCCC49E}" type="datetime1">
              <a:rPr lang="en-US" smtClean="0"/>
              <a:t>1/29/17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7CE78-9398-1040-B264-DCBFFF00485E}" type="datetime1">
              <a:rPr lang="en-US" smtClean="0"/>
              <a:t>1/29/17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99506-32E1-7547-8AF6-113D58084626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57E9-77DA-0E47-8968-A0B9ABFF5234}" type="datetime1">
              <a:rPr lang="en-US" smtClean="0"/>
              <a:t>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95A4A-B64D-C447-97E8-5F466793BC7C}" type="datetime1">
              <a:rPr lang="en-US" smtClean="0"/>
              <a:t>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560E8FF-AB52-CF4F-A8C5-1FA6211BF899}" type="datetime1">
              <a:rPr lang="en-US" smtClean="0"/>
              <a:t>1/29/17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More on inter</a:t>
            </a:r>
            <a:r>
              <a:rPr lang="en-US" dirty="0" smtClean="0">
                <a:latin typeface="Arial" charset="0"/>
              </a:rPr>
              <a:t>-process communication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POSIX shared memory producer (2)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5720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ftruncate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resize shared object</a:t>
            </a:r>
          </a:p>
          <a:p>
            <a:pPr lvl="1"/>
            <a:r>
              <a:rPr lang="en-US" dirty="0" smtClean="0"/>
              <a:t>Newly created object defaults to size 0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establishes </a:t>
            </a:r>
            <a:r>
              <a:rPr lang="en-US" dirty="0" err="1" smtClean="0"/>
              <a:t>mem</a:t>
            </a:r>
            <a:r>
              <a:rPr lang="en-US" dirty="0" smtClean="0"/>
              <a:t>-mapped file containing shared object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starting address of mapping (if 0, let kernel choose address)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object size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memory protection</a:t>
            </a:r>
          </a:p>
          <a:p>
            <a:pPr lvl="2"/>
            <a:r>
              <a:rPr lang="en-US" dirty="0" smtClean="0"/>
              <a:t>Writeable to producer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determine if shareable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file descriptor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offset into file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F2B-66F8-454A-A682-7117A80AA467}" type="datetime1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4844667" y="990599"/>
            <a:ext cx="429933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51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 </a:t>
            </a:r>
            <a:r>
              <a:rPr lang="en-US" dirty="0" smtClean="0">
                <a:ea typeface="MS PGothic" charset="0"/>
              </a:rPr>
              <a:t>(3)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572000" cy="4987925"/>
          </a:xfrm>
        </p:spPr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returns pointer</a:t>
            </a:r>
          </a:p>
          <a:p>
            <a:r>
              <a:rPr lang="en-US" dirty="0" smtClean="0"/>
              <a:t>Shared region can be written as a string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sprintf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takes string pointer as first argument; remaining arguments like </a:t>
            </a: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F2B-66F8-454A-A682-7117A80AA467}" type="datetime1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4844667" y="990599"/>
            <a:ext cx="429933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51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</a:t>
            </a:r>
            <a:r>
              <a:rPr lang="en-US" dirty="0" smtClean="0">
                <a:ea typeface="MS PGothic" charset="0"/>
              </a:rPr>
              <a:t>consumer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3276600" cy="4987925"/>
          </a:xfrm>
        </p:spPr>
        <p:txBody>
          <a:bodyPr/>
          <a:lstStyle/>
          <a:p>
            <a:r>
              <a:rPr lang="en-US" dirty="0" smtClean="0"/>
              <a:t>Consumer also opens/maps file</a:t>
            </a:r>
          </a:p>
          <a:p>
            <a:pPr lvl="1"/>
            <a:r>
              <a:rPr lang="en-US" dirty="0" smtClean="0"/>
              <a:t>Uses read protection for </a:t>
            </a:r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Removes shared object when it’s done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CECD-2870-5541-9D40-243E11690209}" type="datetime1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2227" name="Picture 1" descr="Screen Shot 2013-03-12 at 1.38.4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9"/>
          <a:stretch/>
        </p:blipFill>
        <p:spPr bwMode="auto">
          <a:xfrm>
            <a:off x="3767216" y="914400"/>
            <a:ext cx="5376784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84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Message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OS provides mechanisms for processes to communicate and synchronize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Benefits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Good for small amounts of data—no synch. conflicts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Easier in distributed system—leverage existing links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Potentially faster on multi-core—no cache coherence issue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</a:t>
            </a:r>
            <a:r>
              <a:rPr lang="en-US" i="1" dirty="0">
                <a:latin typeface="Helvetica" charset="0"/>
                <a:ea typeface="MS PGothic" charset="0"/>
              </a:rPr>
              <a:t> message</a:t>
            </a:r>
            <a:r>
              <a:rPr lang="en-US" dirty="0">
                <a:latin typeface="Helvetica" charset="0"/>
                <a:ea typeface="MS PGothic" charset="0"/>
              </a:rPr>
              <a:t> size is either fixed or </a:t>
            </a:r>
            <a:r>
              <a:rPr lang="en-US" dirty="0" smtClean="0">
                <a:latin typeface="Helvetica" charset="0"/>
                <a:ea typeface="MS PGothic" charset="0"/>
              </a:rPr>
              <a:t>variable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Fixed is easier at system level; harder for programmer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BEC5-CC38-514B-8AC0-E340B8A7B10E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MP Producer-Consumer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-128"/>
              </a:rPr>
              <a:t>Producer-consumer becomes </a:t>
            </a:r>
            <a:r>
              <a:rPr lang="en-US" dirty="0" smtClean="0">
                <a:ea typeface="ＭＳ Ｐゴシック" charset="0"/>
                <a:cs typeface="ＭＳ Ｐゴシック" charset="-128"/>
              </a:rPr>
              <a:t>trivial</a:t>
            </a:r>
            <a:endParaRPr lang="en-US" dirty="0" smtClean="0">
              <a:ea typeface="ＭＳ Ｐゴシック" charset="0"/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while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   /*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produce an item in next produced */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	send(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401762" y="3698875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kumimoji="1" lang="en-US" sz="1700" dirty="0">
                <a:latin typeface="Courier New" charset="0"/>
                <a:cs typeface="Courier New" charset="0"/>
              </a:rPr>
              <a:t>m</a:t>
            </a:r>
            <a:r>
              <a:rPr kumimoji="1" lang="en-US" sz="1600" dirty="0">
                <a:latin typeface="Courier New" charset="0"/>
                <a:cs typeface="Courier New" charset="0"/>
              </a:rPr>
              <a:t>essage </a:t>
            </a:r>
            <a:r>
              <a:rPr kumimoji="1" lang="en-US" sz="1600" dirty="0" err="1">
                <a:latin typeface="Courier New" charset="0"/>
                <a:cs typeface="Courier New" charset="0"/>
              </a:rPr>
              <a:t>next_consumed</a:t>
            </a:r>
            <a:r>
              <a:rPr kumimoji="1" lang="en-US" sz="1600" dirty="0">
                <a:latin typeface="Courier New" charset="0"/>
                <a:cs typeface="Courier New" charset="0"/>
              </a:rPr>
              <a:t>;</a:t>
            </a:r>
          </a:p>
          <a:p>
            <a:r>
              <a:rPr kumimoji="1" lang="en-US" sz="1600" dirty="0">
                <a:latin typeface="Courier New" charset="0"/>
                <a:cs typeface="Courier New" charset="0"/>
              </a:rPr>
              <a:t>while (true) {</a:t>
            </a:r>
          </a:p>
          <a:p>
            <a:r>
              <a:rPr kumimoji="1" lang="en-US" sz="1600" dirty="0">
                <a:latin typeface="Courier New" charset="0"/>
                <a:cs typeface="Courier New" charset="0"/>
              </a:rPr>
              <a:t>   receive(</a:t>
            </a:r>
            <a:r>
              <a:rPr kumimoji="1" lang="en-US" sz="1600" dirty="0" err="1">
                <a:latin typeface="Courier New" charset="0"/>
                <a:cs typeface="Courier New" charset="0"/>
              </a:rPr>
              <a:t>next_consumed</a:t>
            </a:r>
            <a:r>
              <a:rPr kumimoji="1" lang="en-US" sz="1600" dirty="0">
                <a:latin typeface="Courier New" charset="0"/>
                <a:cs typeface="Courier New" charset="0"/>
              </a:rPr>
              <a:t>);</a:t>
            </a:r>
          </a:p>
          <a:p>
            <a:r>
              <a:rPr kumimoji="1" lang="en-US" sz="1600" dirty="0">
                <a:latin typeface="Courier New" charset="0"/>
                <a:cs typeface="Courier New" charset="0"/>
              </a:rPr>
              <a:t>   </a:t>
            </a:r>
          </a:p>
          <a:p>
            <a:r>
              <a:rPr kumimoji="1" lang="en-US" sz="1600" dirty="0">
                <a:latin typeface="Courier New" charset="0"/>
                <a:cs typeface="Courier New" charset="0"/>
              </a:rPr>
              <a:t>   /* consume the item in next consumed */</a:t>
            </a:r>
          </a:p>
          <a:p>
            <a:r>
              <a:rPr kumimoji="1" lang="en-US" sz="17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696-6516-A946-9422-8C054894566A}" type="datetime1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Direct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Processes must name each other explicitly: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i="1" dirty="0">
                <a:latin typeface="Helvetica" charset="0"/>
                <a:ea typeface="MS PGothic" charset="0"/>
              </a:rPr>
              <a:t>P, message</a:t>
            </a:r>
            <a:r>
              <a:rPr lang="en-US" dirty="0">
                <a:latin typeface="Helvetica" charset="0"/>
                <a:ea typeface="MS PGothic" charset="0"/>
              </a:rPr>
              <a:t>) – send a message to process P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Q,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process </a:t>
            </a:r>
            <a:r>
              <a:rPr lang="en-US" dirty="0" smtClean="0">
                <a:latin typeface="Helvetica" charset="0"/>
                <a:ea typeface="MS PGothic" charset="0"/>
              </a:rPr>
              <a:t>Q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Variant: receive from any process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Links are established automatically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is associated with exactly one pair of communicating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Between each pair there exists exactly one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link may be unidirectional, but is usually bi-</a:t>
            </a:r>
            <a:r>
              <a:rPr lang="en-US" dirty="0" smtClean="0">
                <a:latin typeface="Helvetica" charset="0"/>
                <a:ea typeface="MS PGothic" charset="0"/>
              </a:rPr>
              <a:t>directional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Downside: modifying process may require modifying all processes, since PIDs hard-coded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06FB-C473-384E-9784-31F36CD33E33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Indirect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Messages are directed and received from mailboxes (also referred to as ports)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mailbox has a unique id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can communicate only if they share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established only if processes share a common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may be associated with many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pair of processes may share several communication links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may be unidirectional or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16F-6444-5046-8B5B-D6F943940A3A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Indirect Communication (2)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Mailbox may be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Process-owned: owner can receive, others can send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OS-owned: owner only receiver at first, but can share privilege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Operations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create a new mailbox (port</a:t>
            </a:r>
            <a:r>
              <a:rPr lang="en-US" dirty="0" smtClean="0">
                <a:latin typeface="Helvetica" charset="0"/>
                <a:ea typeface="MS PGothic" charset="0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send and receive messages through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destroy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Primitives are defined as: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A, message</a:t>
            </a:r>
            <a:r>
              <a:rPr lang="en-US" dirty="0">
                <a:latin typeface="Helvetica" charset="0"/>
                <a:ea typeface="MS PGothic" charset="0"/>
              </a:rPr>
              <a:t>) – send </a:t>
            </a:r>
            <a:r>
              <a:rPr lang="en-US" dirty="0" smtClean="0">
                <a:latin typeface="Helvetica" charset="0"/>
                <a:ea typeface="MS PGothic" charset="0"/>
              </a:rPr>
              <a:t>message </a:t>
            </a:r>
            <a:r>
              <a:rPr lang="en-US" dirty="0">
                <a:latin typeface="Helvetica" charset="0"/>
                <a:ea typeface="MS PGothic" charset="0"/>
              </a:rPr>
              <a:t>to mailbox A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A,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3A76-B93A-1648-ACF3-3B96BD2F428B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Message Passing Example: Mach</a:t>
            </a:r>
            <a:endParaRPr lang="en-US" dirty="0">
              <a:ea typeface="MS PGothic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Mach: microkernel-based OS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Microkernel: kernel contains minimal services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Process, memory management, IPC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Other OS services: system &amp; user-level programs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Designed with distributed systems in mind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Basis for some modern OS (Tru64 UNIX, Mac OS X)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Mach </a:t>
            </a:r>
            <a:r>
              <a:rPr lang="en-US" dirty="0">
                <a:latin typeface="Helvetica" charset="0"/>
                <a:ea typeface="MS PGothic" charset="0"/>
              </a:rPr>
              <a:t>communication is message based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Even system calls are messages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task gets two mailboxes at </a:t>
            </a:r>
            <a:r>
              <a:rPr lang="en-US" dirty="0" smtClean="0">
                <a:latin typeface="Helvetica" charset="0"/>
                <a:ea typeface="MS PGothic" charset="0"/>
              </a:rPr>
              <a:t>creation: </a:t>
            </a:r>
            <a:r>
              <a:rPr lang="en-US" dirty="0">
                <a:latin typeface="Helvetica" charset="0"/>
                <a:ea typeface="MS PGothic" charset="0"/>
              </a:rPr>
              <a:t>Kernel and </a:t>
            </a:r>
            <a:r>
              <a:rPr lang="en-US" dirty="0" smtClean="0">
                <a:latin typeface="Helvetica" charset="0"/>
                <a:ea typeface="MS PGothic" charset="0"/>
              </a:rPr>
              <a:t>Notify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Notify: notifications of event occurrences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6194-1126-DD45-8954-D6EF46D2F000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Message Passing Example: Mach</a:t>
            </a:r>
            <a:endParaRPr lang="en-US" dirty="0">
              <a:ea typeface="MS PGothic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Only </a:t>
            </a:r>
            <a:r>
              <a:rPr lang="en-US" dirty="0">
                <a:latin typeface="Helvetica" charset="0"/>
                <a:ea typeface="MS PGothic" charset="0"/>
              </a:rPr>
              <a:t>three system calls needed for message transfer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msg_send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msg_receive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msg_rpc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RPC: remote procedure call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Mailboxes </a:t>
            </a:r>
            <a:r>
              <a:rPr lang="en-US" dirty="0">
                <a:latin typeface="Helvetica" charset="0"/>
                <a:ea typeface="MS PGothic" charset="0"/>
              </a:rPr>
              <a:t>needed for </a:t>
            </a:r>
            <a:r>
              <a:rPr lang="en-US" dirty="0" smtClean="0">
                <a:latin typeface="Helvetica" charset="0"/>
                <a:ea typeface="MS PGothic" charset="0"/>
              </a:rPr>
              <a:t>communication</a:t>
            </a:r>
            <a:r>
              <a:rPr lang="en-US" dirty="0">
                <a:latin typeface="Helvetica" charset="0"/>
                <a:ea typeface="MS PGothic" charset="0"/>
              </a:rPr>
              <a:t>, created </a:t>
            </a:r>
            <a:r>
              <a:rPr lang="en-US" dirty="0" smtClean="0">
                <a:latin typeface="Helvetica" charset="0"/>
                <a:ea typeface="MS PGothic" charset="0"/>
              </a:rPr>
              <a:t>via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port_allocate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Messages: fixed-length header, variable length body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Send </a:t>
            </a:r>
            <a:r>
              <a:rPr lang="en-US" dirty="0">
                <a:latin typeface="Helvetica" charset="0"/>
                <a:ea typeface="MS PGothic" charset="0"/>
              </a:rPr>
              <a:t>and receive are flexible, for example four options if mailbox full: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</a:t>
            </a:r>
            <a:r>
              <a:rPr lang="en-US" dirty="0" smtClean="0">
                <a:latin typeface="Helvetica" charset="0"/>
                <a:ea typeface="MS PGothic" charset="0"/>
              </a:rPr>
              <a:t>indefinitely </a:t>
            </a:r>
            <a:r>
              <a:rPr lang="en-US" i="1" dirty="0" smtClean="0">
                <a:latin typeface="Helvetica" charset="0"/>
                <a:ea typeface="MS PGothic" charset="0"/>
              </a:rPr>
              <a:t>(send only)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at most n milliseconds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immediately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Temporarily cache a </a:t>
            </a:r>
            <a:r>
              <a:rPr lang="en-US" dirty="0" smtClean="0">
                <a:latin typeface="Helvetica" charset="0"/>
                <a:ea typeface="MS PGothic" charset="0"/>
              </a:rPr>
              <a:t>message </a:t>
            </a:r>
            <a:r>
              <a:rPr lang="en-US" i="1" dirty="0" smtClean="0">
                <a:latin typeface="Helvetica" charset="0"/>
                <a:ea typeface="MS PGothic" charset="0"/>
              </a:rPr>
              <a:t>(server task)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6194-1126-DD45-8954-D6EF46D2F000}" type="datetime1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0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1 due by 3:15 PM, Wednesday, 2/1</a:t>
            </a:r>
            <a:endParaRPr lang="en-US" dirty="0"/>
          </a:p>
          <a:p>
            <a:pPr lvl="1"/>
            <a:r>
              <a:rPr lang="en-US" dirty="0" smtClean="0"/>
              <a:t>Everyone should now have card access to Ball 410</a:t>
            </a:r>
          </a:p>
          <a:p>
            <a:pPr lvl="1"/>
            <a:r>
              <a:rPr lang="en-US" dirty="0" smtClean="0"/>
              <a:t>Will post directions on how to access machines directly</a:t>
            </a:r>
            <a:endParaRPr lang="en-US" dirty="0" smtClean="0"/>
          </a:p>
          <a:p>
            <a:pPr lvl="1"/>
            <a:r>
              <a:rPr lang="en-US" dirty="0" smtClean="0"/>
              <a:t>Poll </a:t>
            </a:r>
            <a:r>
              <a:rPr lang="en-US" dirty="0" smtClean="0"/>
              <a:t>coming to schedule midterm (on or near W 3/8)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Process deletion</a:t>
            </a:r>
          </a:p>
          <a:p>
            <a:pPr lvl="2"/>
            <a:r>
              <a:rPr lang="en-US" dirty="0" smtClean="0"/>
              <a:t>Inter-process communication basics</a:t>
            </a:r>
            <a:endParaRPr lang="en-US" dirty="0" smtClean="0"/>
          </a:p>
          <a:p>
            <a:pPr lvl="1"/>
            <a:r>
              <a:rPr lang="en-US" dirty="0" smtClean="0"/>
              <a:t>More details on inter</a:t>
            </a:r>
            <a:r>
              <a:rPr lang="en-US" dirty="0" smtClean="0"/>
              <a:t>-process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B709F44-0B07-9642-AD4F-5970B02D5809}" type="datetime1">
              <a:rPr lang="en-US" smtClean="0">
                <a:latin typeface="Garamond"/>
                <a:cs typeface="Garamond"/>
              </a:rPr>
              <a:t>1/29/17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MS PGothic" charset="0"/>
              </a:rPr>
              <a:t>Message Passing Example: Windows</a:t>
            </a:r>
            <a:endParaRPr lang="en-US" sz="4000" dirty="0">
              <a:ea typeface="MS PGothic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Message-passing centric via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advanced local procedure call 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LPC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facility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works between processes on the same system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Uses ports (like mailboxes) to establish and maintain communication channels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Communication works as follows: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opens a handle to the subsystem’</a:t>
            </a:r>
            <a:r>
              <a:rPr lang="en-US" altLang="ja-JP" dirty="0">
                <a:latin typeface="Helvetica" charset="0"/>
                <a:ea typeface="MS PGothic" charset="0"/>
              </a:rPr>
              <a:t>s </a:t>
            </a:r>
            <a:r>
              <a:rPr lang="en-US" altLang="ja-JP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connection port</a:t>
            </a:r>
            <a:r>
              <a:rPr lang="en-US" altLang="ja-JP" dirty="0">
                <a:latin typeface="Helvetica" charset="0"/>
                <a:ea typeface="MS PGothic" charset="0"/>
              </a:rPr>
              <a:t> object.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sends a connection request.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server creates two private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communication ports </a:t>
            </a:r>
            <a:r>
              <a:rPr lang="en-US" dirty="0">
                <a:latin typeface="Helvetica" charset="0"/>
                <a:ea typeface="MS PGothic" charset="0"/>
              </a:rPr>
              <a:t>and returns the handle to one of them to the client.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and server use the corresponding port handle to send messages or callbacks and to listen for replies.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9ED-90E4-4E4D-A062-BBB37974E525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/>
                <a:ea typeface="MS PGothic" charset="0"/>
                <a:cs typeface="Garamond"/>
              </a:rPr>
              <a:t>Local Procedure Calls in Windows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830388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51-CF54-8F4B-A8E1-D10961ABF6E4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Garamond"/>
                <a:ea typeface="MS PGothic" charset="0"/>
                <a:cs typeface="Garamond"/>
              </a:rPr>
              <a:t>Communications in Client-Server Systems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Sockets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Remote Procedure Calls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Pipes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5321-4B87-3046-9B58-B079147816FB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Sockets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socket </a:t>
            </a:r>
            <a:r>
              <a:rPr lang="en-US" dirty="0">
                <a:latin typeface="Helvetica" charset="0"/>
                <a:ea typeface="MS PGothic" charset="0"/>
              </a:rPr>
              <a:t>is defined as an endpoint for communication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Concatenation of IP address and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port</a:t>
            </a:r>
            <a:r>
              <a:rPr lang="en-US" dirty="0">
                <a:latin typeface="Helvetica" charset="0"/>
                <a:ea typeface="MS PGothic" charset="0"/>
              </a:rPr>
              <a:t> – a number included at start of message packet to differentiate network services on a host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The socket </a:t>
            </a:r>
            <a:r>
              <a:rPr lang="en-US" b="1" dirty="0">
                <a:latin typeface="Helvetica" charset="0"/>
                <a:ea typeface="MS PGothic" charset="0"/>
              </a:rPr>
              <a:t>161.25.19.8:1625</a:t>
            </a:r>
            <a:r>
              <a:rPr lang="en-US" dirty="0">
                <a:latin typeface="Helvetica" charset="0"/>
                <a:ea typeface="MS PGothic" charset="0"/>
              </a:rPr>
              <a:t> refers to port </a:t>
            </a:r>
            <a:r>
              <a:rPr lang="en-US" b="1" dirty="0">
                <a:latin typeface="Helvetica" charset="0"/>
                <a:ea typeface="MS PGothic" charset="0"/>
              </a:rPr>
              <a:t>1625</a:t>
            </a:r>
            <a:r>
              <a:rPr lang="en-US" dirty="0">
                <a:latin typeface="Helvetica" charset="0"/>
                <a:ea typeface="MS PGothic" charset="0"/>
              </a:rPr>
              <a:t> on host </a:t>
            </a:r>
            <a:r>
              <a:rPr lang="en-US" b="1" dirty="0">
                <a:latin typeface="Helvetica" charset="0"/>
                <a:ea typeface="MS PGothic" charset="0"/>
              </a:rPr>
              <a:t>161.25.19.8</a:t>
            </a:r>
          </a:p>
          <a:p>
            <a:endParaRPr lang="en-US" sz="800" b="1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Communication consists between a pair of sockets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All ports below 1024 are </a:t>
            </a:r>
            <a:r>
              <a:rPr lang="en-US" b="1" i="1" dirty="0">
                <a:latin typeface="Helvetica" charset="0"/>
                <a:ea typeface="MS PGothic" charset="0"/>
              </a:rPr>
              <a:t>well known</a:t>
            </a:r>
            <a:r>
              <a:rPr lang="en-US" dirty="0">
                <a:latin typeface="Helvetica" charset="0"/>
                <a:ea typeface="MS PGothic" charset="0"/>
              </a:rPr>
              <a:t>, used for standard services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Special IP address 127.0.0.1 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loopback</a:t>
            </a:r>
            <a:r>
              <a:rPr lang="en-US" dirty="0">
                <a:latin typeface="Helvetica" charset="0"/>
                <a:ea typeface="MS PGothic" charset="0"/>
              </a:rPr>
              <a:t>) to refer to system on which process is running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DC3A-B6E8-504B-9757-AF478A1B5279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Socket Communication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668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5D2F-D80F-F341-BDEC-C80959E4C0BE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Sockets in Java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43000"/>
            <a:ext cx="4267200" cy="498792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Three types of sockets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Connection-oriented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TCP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Connectionless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UDP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MulticastSocket</a:t>
            </a:r>
            <a:r>
              <a:rPr lang="en-US" dirty="0">
                <a:latin typeface="Helvetica" charset="0"/>
                <a:ea typeface="MS PGothic" charset="0"/>
              </a:rPr>
              <a:t> class– data can be sent to multiple recipients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Consider this “Date” server: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6" name="Picture 1" descr="Screen Shot 2012-12-04 at 1.11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1125538"/>
            <a:ext cx="4967287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8B0-EC58-764E-814B-40DEDB138060}" type="datetime1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Remote Procedure Calls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Remote procedure call (RPC) abstracts procedure calls between processes on networked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Again uses ports for service differentiation</a:t>
            </a:r>
          </a:p>
          <a:p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Stubs</a:t>
            </a:r>
            <a:r>
              <a:rPr lang="en-US" dirty="0">
                <a:latin typeface="Helvetica" charset="0"/>
                <a:ea typeface="MS PGothic" charset="0"/>
              </a:rPr>
              <a:t> – client-side proxy for the actual procedure on the server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client-side stub locates the server and </a:t>
            </a:r>
            <a:r>
              <a:rPr lang="en-US" b="1" dirty="0" err="1">
                <a:solidFill>
                  <a:srgbClr val="0000FF"/>
                </a:solidFill>
                <a:latin typeface="Helvetica" charset="0"/>
                <a:ea typeface="MS PGothic" charset="0"/>
              </a:rPr>
              <a:t>marshalls</a:t>
            </a:r>
            <a:r>
              <a:rPr lang="en-US" dirty="0">
                <a:latin typeface="Helvetica" charset="0"/>
                <a:ea typeface="MS PGothic" charset="0"/>
              </a:rPr>
              <a:t> the parameters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server-side stub receives this message, unpacks the </a:t>
            </a:r>
            <a:r>
              <a:rPr lang="en-US" dirty="0" err="1">
                <a:latin typeface="Helvetica" charset="0"/>
                <a:ea typeface="MS PGothic" charset="0"/>
              </a:rPr>
              <a:t>marshalled</a:t>
            </a:r>
            <a:r>
              <a:rPr lang="en-US" dirty="0">
                <a:latin typeface="Helvetica" charset="0"/>
                <a:ea typeface="MS PGothic" charset="0"/>
              </a:rPr>
              <a:t> parameters, and performs the procedure on the server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 Windows, stub code compile from specification written in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Microsoft Interface Definition Language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MIDL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2E1-63DC-A243-9E33-B6D15E069CC4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80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Remote Procedure Calls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Data </a:t>
            </a:r>
            <a:r>
              <a:rPr lang="en-US" dirty="0">
                <a:latin typeface="Helvetica" charset="0"/>
                <a:ea typeface="MS PGothic" charset="0"/>
              </a:rPr>
              <a:t>representation handled via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External Data Representation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XDL</a:t>
            </a:r>
            <a:r>
              <a:rPr lang="en-US" dirty="0">
                <a:latin typeface="Helvetica" charset="0"/>
                <a:ea typeface="MS PGothic" charset="0"/>
              </a:rPr>
              <a:t>) format to account for different architectures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Big-endian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little-endian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Remote communication has more failure scenarios than local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Messages can be delivered </a:t>
            </a:r>
            <a:r>
              <a:rPr lang="en-US" b="1" i="1" dirty="0">
                <a:latin typeface="Helvetica" charset="0"/>
                <a:ea typeface="MS PGothic" charset="0"/>
              </a:rPr>
              <a:t>exactly once </a:t>
            </a:r>
            <a:r>
              <a:rPr lang="en-US" dirty="0">
                <a:latin typeface="Helvetica" charset="0"/>
                <a:ea typeface="MS PGothic" charset="0"/>
              </a:rPr>
              <a:t>rather than </a:t>
            </a:r>
            <a:r>
              <a:rPr lang="en-US" b="1" i="1" dirty="0">
                <a:latin typeface="Helvetica" charset="0"/>
                <a:ea typeface="MS PGothic" charset="0"/>
              </a:rPr>
              <a:t>at most once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OS typically provides a rendezvous (or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matchmaker</a:t>
            </a:r>
            <a:r>
              <a:rPr lang="en-US" dirty="0">
                <a:latin typeface="Helvetica" charset="0"/>
                <a:ea typeface="MS PGothic" charset="0"/>
              </a:rPr>
              <a:t>) service to connect client and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A53A-5F60-944C-842E-28EE21175F94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Execution of RPC</a:t>
            </a:r>
          </a:p>
        </p:txBody>
      </p:sp>
      <p:pic>
        <p:nvPicPr>
          <p:cNvPr id="6246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016000"/>
            <a:ext cx="442118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DD7-2921-6A4C-A748-FB67133EB13D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1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Pipes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Acts as a conduit allowing two processes to communicate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Issues: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Is communication unidirectional or bidirectional?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 the case of two-way communication, is it half or full-duplex?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Must there exist a relationship (i.e., </a:t>
            </a:r>
            <a:r>
              <a:rPr lang="en-US" b="1" i="1" dirty="0">
                <a:latin typeface="Helvetica" charset="0"/>
                <a:ea typeface="MS PGothic" charset="0"/>
              </a:rPr>
              <a:t>parent-child</a:t>
            </a:r>
            <a:r>
              <a:rPr lang="en-US" dirty="0">
                <a:latin typeface="Helvetica" charset="0"/>
                <a:ea typeface="MS PGothic" charset="0"/>
              </a:rPr>
              <a:t>) between the communicating processes?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Can the pipes be used over a network?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Ordinary pipes – cannot be </a:t>
            </a:r>
            <a:r>
              <a:rPr lang="en-US" dirty="0" smtClean="0">
                <a:latin typeface="Helvetica" charset="0"/>
                <a:ea typeface="MS PGothic" charset="0"/>
              </a:rPr>
              <a:t>accessed </a:t>
            </a:r>
            <a:r>
              <a:rPr lang="en-US" dirty="0">
                <a:latin typeface="Helvetica" charset="0"/>
                <a:ea typeface="MS PGothic" charset="0"/>
              </a:rPr>
              <a:t>from outside the process that created it. Typically, a parent process creates a pipe and uses it to communicate with a child process that it created.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Named pipes – can be accessed without a parent-child relationship.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03EA-EBEA-774A-A9C2-2F5C075C6624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Termination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call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 smtClean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Parent exiting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dirty="0" smtClean="0">
                <a:latin typeface="Helvetica" charset="0"/>
                <a:ea typeface="MS PGothic" charset="0"/>
              </a:rPr>
              <a:t>OS </a:t>
            </a:r>
            <a:r>
              <a:rPr lang="en-US" dirty="0">
                <a:latin typeface="Helvetica" charset="0"/>
                <a:ea typeface="MS PGothic" charset="0"/>
              </a:rPr>
              <a:t>does not </a:t>
            </a:r>
            <a:r>
              <a:rPr lang="en-US" dirty="0" smtClean="0">
                <a:latin typeface="Helvetica" charset="0"/>
                <a:ea typeface="MS PGothic" charset="0"/>
              </a:rPr>
              <a:t>allow child </a:t>
            </a:r>
            <a:r>
              <a:rPr lang="en-US" dirty="0">
                <a:latin typeface="Helvetica" charset="0"/>
                <a:ea typeface="MS PGothic" charset="0"/>
              </a:rPr>
              <a:t>to continue if </a:t>
            </a:r>
            <a:r>
              <a:rPr lang="en-US" dirty="0" smtClean="0">
                <a:latin typeface="Helvetica" charset="0"/>
                <a:ea typeface="MS PGothic" charset="0"/>
              </a:rPr>
              <a:t>parent terminates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OS initiates cascading termination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36B0-1B44-E043-B90F-1E46DEA6D99B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2999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style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reads </a:t>
            </a:r>
            <a:r>
              <a:rPr lang="en-US" dirty="0">
                <a:ea typeface="ＭＳ Ｐゴシック" charset="0"/>
                <a:cs typeface="ＭＳ Ｐゴシック" charset="0"/>
              </a:rPr>
              <a:t>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unidirectional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</a:t>
            </a: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pipes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16D2-6EA0-724E-B170-FC432DDCCC3B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7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Named Pipes</a:t>
            </a:r>
          </a:p>
        </p:txBody>
      </p:sp>
      <p:sp>
        <p:nvSpPr>
          <p:cNvPr id="655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Named Pipes are more powerful than ordinary pipes</a:t>
            </a:r>
          </a:p>
          <a:p>
            <a:r>
              <a:rPr lang="en-US">
                <a:latin typeface="Helvetica" charset="0"/>
                <a:ea typeface="MS PGothic" charset="0"/>
              </a:rPr>
              <a:t>Communication is bidirectional</a:t>
            </a:r>
          </a:p>
          <a:p>
            <a:r>
              <a:rPr lang="en-US">
                <a:latin typeface="Helvetica" charset="0"/>
                <a:ea typeface="MS PGothic" charset="0"/>
              </a:rPr>
              <a:t>No parent-child relationship is necessary between the communicating processes</a:t>
            </a:r>
          </a:p>
          <a:p>
            <a:r>
              <a:rPr lang="en-US">
                <a:latin typeface="Helvetica" charset="0"/>
                <a:ea typeface="MS PGothic" charset="0"/>
              </a:rPr>
              <a:t>Several processes can use the named pipe for communication</a:t>
            </a:r>
          </a:p>
          <a:p>
            <a:r>
              <a:rPr lang="en-US">
                <a:latin typeface="Helvetica" charset="0"/>
                <a:ea typeface="MS PGothic" charset="0"/>
              </a:rPr>
              <a:t>Provided on both UNIX and Windows systems</a:t>
            </a:r>
          </a:p>
          <a:p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74C-583F-A84F-8965-6176242FF534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4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Threads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1 due by 3:15 PM, Wednesday, 2/1</a:t>
            </a:r>
          </a:p>
          <a:p>
            <a:pPr lvl="1"/>
            <a:r>
              <a:rPr lang="en-US" dirty="0"/>
              <a:t>Everyone should now have card access to Ball 410</a:t>
            </a:r>
          </a:p>
          <a:p>
            <a:pPr lvl="1"/>
            <a:r>
              <a:rPr lang="en-US" dirty="0"/>
              <a:t>Will post directions on how to access machines directly</a:t>
            </a:r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03B0E-F55E-E540-A35C-8A3098319EB6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Parent may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for child termination</a:t>
            </a:r>
          </a:p>
          <a:p>
            <a:pPr lvl="1"/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, process </a:t>
            </a:r>
            <a:r>
              <a:rPr lang="en-US" dirty="0">
                <a:latin typeface="Helvetica" charset="0"/>
                <a:ea typeface="MS PGothic" charset="0"/>
              </a:rPr>
              <a:t>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, process is an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 smtClean="0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 smtClean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C08B-4D02-0544-9BB7-3AE227035134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want processes to cooperate for</a:t>
            </a:r>
            <a:endParaRPr lang="en-US" i="1" dirty="0" smtClean="0"/>
          </a:p>
          <a:p>
            <a:pPr lvl="1"/>
            <a:r>
              <a:rPr lang="en-US" dirty="0" smtClean="0"/>
              <a:t>Information sharing (i.e</a:t>
            </a:r>
            <a:r>
              <a:rPr lang="en-US" dirty="0" smtClean="0"/>
              <a:t>., shared files)</a:t>
            </a:r>
            <a:endParaRPr lang="en-US" dirty="0" smtClean="0"/>
          </a:p>
          <a:p>
            <a:pPr lvl="1"/>
            <a:r>
              <a:rPr lang="en-US" dirty="0" smtClean="0"/>
              <a:t>Computation </a:t>
            </a:r>
            <a:r>
              <a:rPr lang="en-US" dirty="0" smtClean="0"/>
              <a:t>speedup (if </a:t>
            </a:r>
            <a:r>
              <a:rPr lang="en-US" dirty="0" err="1" smtClean="0"/>
              <a:t>procs</a:t>
            </a:r>
            <a:r>
              <a:rPr lang="en-US" dirty="0" smtClean="0"/>
              <a:t> can run in parallel)</a:t>
            </a:r>
            <a:endParaRPr lang="en-US" dirty="0" smtClean="0"/>
          </a:p>
          <a:p>
            <a:pPr lvl="1"/>
            <a:r>
              <a:rPr lang="en-US" dirty="0" smtClean="0"/>
              <a:t>Modularity (divide up program/system)</a:t>
            </a:r>
            <a:endParaRPr lang="en-US" dirty="0" smtClean="0"/>
          </a:p>
          <a:p>
            <a:pPr lvl="1"/>
            <a:r>
              <a:rPr lang="en-US" dirty="0" smtClean="0"/>
              <a:t>Convenience	</a:t>
            </a:r>
          </a:p>
          <a:p>
            <a:r>
              <a:rPr lang="en-US" dirty="0" smtClean="0"/>
              <a:t>Cooperating processes </a:t>
            </a:r>
            <a:r>
              <a:rPr lang="en-US" dirty="0" smtClean="0"/>
              <a:t>need 1 of 2 forms of </a:t>
            </a:r>
            <a:r>
              <a:rPr lang="en-US" b="1" dirty="0" err="1" smtClean="0">
                <a:solidFill>
                  <a:srgbClr val="0000FF"/>
                </a:solidFill>
              </a:rPr>
              <a:t>interprocess</a:t>
            </a:r>
            <a:r>
              <a:rPr lang="en-US" b="1" dirty="0" smtClean="0">
                <a:solidFill>
                  <a:srgbClr val="0000FF"/>
                </a:solidFill>
              </a:rPr>
              <a:t> communication (IPC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Shared </a:t>
            </a:r>
            <a:r>
              <a:rPr lang="en-US" b="1" dirty="0" smtClean="0">
                <a:solidFill>
                  <a:srgbClr val="0000FF"/>
                </a:solidFill>
              </a:rPr>
              <a:t>memory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Message passing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2201-AFC2-014E-AC79-BC57ED887495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IPC </a:t>
            </a:r>
            <a:r>
              <a:rPr lang="en-US" dirty="0" smtClean="0"/>
              <a:t>Models </a:t>
            </a:r>
            <a:endParaRPr lang="en-US" dirty="0"/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passing                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785-59D9-5642-A537-95F90D640736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Shared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One process creates shared region; allows others to access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Minimal OS involvement: just </a:t>
            </a:r>
            <a:r>
              <a:rPr lang="en-US" dirty="0" err="1" smtClean="0">
                <a:latin typeface="Helvetica" charset="0"/>
                <a:ea typeface="MS PGothic" charset="0"/>
              </a:rPr>
              <a:t>syscall</a:t>
            </a:r>
            <a:r>
              <a:rPr lang="en-US" dirty="0" smtClean="0">
                <a:latin typeface="Helvetica" charset="0"/>
                <a:ea typeface="MS PGothic" charset="0"/>
              </a:rPr>
              <a:t> to set up region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Otherwise, user processes manage communication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Typically need system-level synchronization primitives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Producer-consumer: share to 1+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Unbounded buffer—no set size limit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Bounded buffer—fixed-length circular buffer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7806-BB60-F045-AD4B-5F6893A782B7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Shared Memory Example: POSIX</a:t>
            </a:r>
            <a:endParaRPr lang="en-US" dirty="0">
              <a:ea typeface="MS PGothic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POSIX: Portable OS </a:t>
            </a:r>
            <a:r>
              <a:rPr lang="en-US" dirty="0" smtClean="0">
                <a:cs typeface="ＭＳ Ｐゴシック" charset="0"/>
              </a:rPr>
              <a:t>Interface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Standards for compatibility between OS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Defines API, shells, utilities for compatibility with UNIX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POSIX </a:t>
            </a:r>
            <a:r>
              <a:rPr lang="en-US" dirty="0">
                <a:ea typeface="ＭＳ Ｐゴシック" charset="0"/>
                <a:cs typeface="ＭＳ Ｐゴシック" charset="0"/>
              </a:rPr>
              <a:t>Shared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Memory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Organized using memory-mapped files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 other words, shared region is treated as a file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Producer responsible for creating file, writing to shared memory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Consumer responsible for reading from shared memory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A56A-9D82-1E4A-8A96-8D4F599D7A90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2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POSIX </a:t>
            </a:r>
            <a:r>
              <a:rPr lang="en-US" dirty="0" smtClean="0">
                <a:ea typeface="MS PGothic" charset="0"/>
              </a:rPr>
              <a:t>shared memory p</a:t>
            </a:r>
            <a:r>
              <a:rPr lang="en-US" dirty="0" smtClean="0">
                <a:ea typeface="MS PGothic" charset="0"/>
              </a:rPr>
              <a:t>roducer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572000" cy="4987925"/>
          </a:xfrm>
        </p:spPr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shm_open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create shared region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name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mode for opening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O_CREAT</a:t>
            </a:r>
            <a:r>
              <a:rPr lang="en-US" dirty="0" smtClean="0"/>
              <a:t>: create if region does not exist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O_RDWR</a:t>
            </a:r>
            <a:r>
              <a:rPr lang="en-US" dirty="0" smtClean="0"/>
              <a:t>: region is both readable &amp; writeable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file permissions</a:t>
            </a:r>
          </a:p>
          <a:p>
            <a:pPr lvl="2"/>
            <a:r>
              <a:rPr lang="en-US" dirty="0" smtClean="0"/>
              <a:t>0666: user, group, and world have RW permissions</a:t>
            </a:r>
          </a:p>
          <a:p>
            <a:r>
              <a:rPr lang="en-US" dirty="0" smtClean="0"/>
              <a:t>Returns file descriptor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F2B-66F8-454A-A682-7117A80AA467}" type="datetime1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4844667" y="990599"/>
            <a:ext cx="429933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8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8991</TotalTime>
  <Words>1949</Words>
  <Application>Microsoft Macintosh PowerPoint</Application>
  <PresentationFormat>On-screen Show (4:3)</PresentationFormat>
  <Paragraphs>355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Edge</vt:lpstr>
      <vt:lpstr>EECE.4810/EECE.5730 Operating Systems</vt:lpstr>
      <vt:lpstr>Lecture outline</vt:lpstr>
      <vt:lpstr>Review: Process Termination</vt:lpstr>
      <vt:lpstr>Review: Process Termination</vt:lpstr>
      <vt:lpstr>Review: Interprocess Communication</vt:lpstr>
      <vt:lpstr>Review: IPC Models </vt:lpstr>
      <vt:lpstr>Review: Shared Memory</vt:lpstr>
      <vt:lpstr>Shared Memory Example: POSIX</vt:lpstr>
      <vt:lpstr>POSIX shared memory producer</vt:lpstr>
      <vt:lpstr>POSIX shared memory producer (2)</vt:lpstr>
      <vt:lpstr>POSIX shared memory producer (3)</vt:lpstr>
      <vt:lpstr>POSIX shared memory consumer</vt:lpstr>
      <vt:lpstr>Review: Message Passing</vt:lpstr>
      <vt:lpstr>Review: MP Producer-Consumer</vt:lpstr>
      <vt:lpstr>Review: Direct Communication</vt:lpstr>
      <vt:lpstr>Review: Indirect Communication</vt:lpstr>
      <vt:lpstr>Review: Indirect Communication (2)</vt:lpstr>
      <vt:lpstr>Message Passing Example: Mach</vt:lpstr>
      <vt:lpstr>Message Passing Example: Mach</vt:lpstr>
      <vt:lpstr>Message Passing Example: Windows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2365</cp:revision>
  <dcterms:created xsi:type="dcterms:W3CDTF">2006-04-03T05:03:01Z</dcterms:created>
  <dcterms:modified xsi:type="dcterms:W3CDTF">2017-01-30T14:12:27Z</dcterms:modified>
</cp:coreProperties>
</file>