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422" r:id="rId3"/>
    <p:sldId id="496" r:id="rId4"/>
    <p:sldId id="497" r:id="rId5"/>
    <p:sldId id="498" r:id="rId6"/>
    <p:sldId id="499" r:id="rId7"/>
    <p:sldId id="500" r:id="rId8"/>
    <p:sldId id="501" r:id="rId9"/>
    <p:sldId id="502" r:id="rId10"/>
    <p:sldId id="503" r:id="rId11"/>
    <p:sldId id="504" r:id="rId12"/>
    <p:sldId id="505" r:id="rId13"/>
    <p:sldId id="506" r:id="rId14"/>
    <p:sldId id="507" r:id="rId15"/>
    <p:sldId id="447" r:id="rId1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112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38C43A-2060-724E-93F8-5A8B5B74D5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95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ABAE79-3484-3F4A-AC4E-9368C5C51E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66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1E12125-815B-0245-B75F-39FC6FA21EDE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A32FC5-8BC0-8742-BDEA-63A00EC927E8}" type="datetime1">
              <a:rPr lang="en-US"/>
              <a:pPr/>
              <a:t>1/30/17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2197C4-EA3A-E744-9967-4CC138320F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1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A5BB1D-E852-5C4A-B732-E1528725C373}" type="datetime1">
              <a:rPr lang="en-US"/>
              <a:pPr/>
              <a:t>1/30/17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D038AF-2944-9440-BA33-00D1663CB8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7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A30C99-5D01-8E44-86A7-B2227B6D5EF7}" type="datetime1">
              <a:rPr lang="en-US"/>
              <a:pPr/>
              <a:t>1/30/17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C3F1FE-D474-7247-9D7B-5F51747798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39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C4BD57-DE9F-5244-BA6A-C31B5CDABADE}" type="datetime1">
              <a:rPr lang="en-US"/>
              <a:pPr/>
              <a:t>1/30/17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4E5765-A6F2-1B4A-BAA8-F5722BDE49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16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4EAEFB-6AC1-BE42-B3D4-5B63F03B01C5}" type="datetime1">
              <a:rPr lang="en-US"/>
              <a:pPr/>
              <a:t>1/30/17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4DECDA-BB23-6F45-A01B-8EBEA0C7E7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CB924A-FC1B-1D4E-9617-7CF4E2E99257}" type="datetime1">
              <a:rPr lang="en-US"/>
              <a:pPr/>
              <a:t>1/30/17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65DDC6-BD7B-C04E-8355-6377F95CA8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2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6E556A-2B43-B049-B478-25C23F66AD0E}" type="datetime1">
              <a:rPr lang="en-US"/>
              <a:pPr/>
              <a:t>1/30/17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11D64-193C-094C-BCB3-312DF683C4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0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CCDD9F-B4C2-A54E-98A7-3EA1696C254D}" type="datetime1">
              <a:rPr lang="en-US"/>
              <a:pPr/>
              <a:t>1/30/17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F077C-9291-3D41-A2C0-1A409DFC81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2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AA56B9-8496-AB45-85FF-618120A6BC49}" type="datetime1">
              <a:rPr lang="en-US"/>
              <a:pPr/>
              <a:t>1/30/17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4F5329-ECE2-B04B-86D0-4C17A893CF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5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58F5A0-29C9-B94C-8CBF-8C03D886077A}" type="datetime1">
              <a:rPr lang="en-US"/>
              <a:pPr/>
              <a:t>1/30/17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2BC17C-34DE-2D48-973D-4C641400A8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5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A057FC-28F6-C64A-94D6-C0B547F29E40}" type="datetime1">
              <a:rPr lang="en-US"/>
              <a:pPr/>
              <a:t>1/30/17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D3CA43-16EA-6340-AE39-EEB8936733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9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CE1ED-D8E8-224A-B53F-23A82927AD03}" type="datetime1">
              <a:rPr lang="en-US"/>
              <a:pPr/>
              <a:t>1/30/17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806575-3E2A-C146-9B22-2CDDFC1995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9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C20130-D75F-9348-8ACD-1ADA79F93381}" type="datetime1">
              <a:rPr lang="en-US"/>
              <a:pPr/>
              <a:t>1/30/17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C7C1F-6F19-0344-A304-98B2D91751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3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51F0E3F5-FBE5-C342-A274-767C3B56B762}" type="datetime1">
              <a:rPr lang="en-US"/>
              <a:pPr/>
              <a:t>1/30/17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A059C876-EC7D-554D-8191-F737481D7C6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  <p:sldLayoutId id="214748449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</a:t>
            </a:r>
            <a:r>
              <a:rPr lang="en-US" dirty="0" smtClean="0">
                <a:latin typeface="Arial" charset="0"/>
              </a:rPr>
              <a:t>&amp; Dr.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7: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If statements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(a &gt;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big = a;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big = b;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(a+6*3-43)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printf("wow is this not cool");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printf("this is not cool");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8DC4869-5364-2B4F-9F6F-CD8FCD2819AC}" type="datetime1">
              <a:rPr lang="en-US">
                <a:latin typeface="Garamond" charset="0"/>
              </a:rPr>
              <a:pPr eaLnBrk="1" hangingPunct="1"/>
              <a:t>1/30/17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1914567-F7BB-3C4E-B9A2-863BFFB3E022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(common pitfalls) 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502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x=12345;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(x=3)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printf("x is 3\n");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printf("x is not 3\n");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This code will ALWAYS print:</a:t>
            </a:r>
            <a:br>
              <a:rPr lang="en-US" sz="1800"/>
            </a:br>
            <a:r>
              <a:rPr lang="en-US" sz="1800">
                <a:latin typeface="Courier New" charset="0"/>
              </a:rPr>
              <a:t>x is 3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10000" y="1219200"/>
            <a:ext cx="42672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a single equals means ASSIGN.</a:t>
            </a:r>
          </a:p>
          <a:p>
            <a:pPr>
              <a:spcBef>
                <a:spcPct val="50000"/>
              </a:spcBef>
            </a:pPr>
            <a:r>
              <a:rPr lang="en-US" sz="1800"/>
              <a:t>a double equal must be used to check for equality.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H="1">
            <a:off x="1524000" y="1447800"/>
            <a:ext cx="2209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520AAB-2424-4D47-82E5-4C4D277201F3}" type="datetime1">
              <a:rPr lang="en-US">
                <a:latin typeface="Garamond" charset="0"/>
              </a:rPr>
              <a:pPr eaLnBrk="1" hangingPunct="1"/>
              <a:t>1/30/17</a:t>
            </a:fld>
            <a:endParaRPr lang="en-US">
              <a:latin typeface="Garamond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DADECEB-20E9-5241-A87C-DA70ECD9CCD5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600" y="228600"/>
            <a:ext cx="40386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(example) 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42900" y="381000"/>
            <a:ext cx="8458200" cy="627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void main(void)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float a,b,c,disc;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scanf("%f %f %f",&amp;a,&amp;b,&amp;c);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if (a==0)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// statements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disc = b*b-4*a*c;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if (  disc &lt; 0 )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	// statements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	// statements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55783F3-4B33-8547-AEC0-4A0F0E0C1EF7}" type="datetime1">
              <a:rPr lang="en-US">
                <a:latin typeface="Garamond" charset="0"/>
              </a:rPr>
              <a:pPr eaLnBrk="1" hangingPunct="1"/>
              <a:t>1/30/17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7248EA-B196-7C47-93CF-1FA25E8F44A1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if statements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does the following code print?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3;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 = 7;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&gt; 2)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- 2;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+ 2;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((y % 2) == 1)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y = -x;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((x != 0) &amp;&amp; (y != -1))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y = 0;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80A176-1A44-E642-8A0A-ED99D30B86F2}" type="datetime1">
              <a:rPr lang="en-US">
                <a:latin typeface="Garamond" charset="0"/>
              </a:rPr>
              <a:pPr eaLnBrk="1" hangingPunct="1"/>
              <a:t>1/30/17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4A14EC-9402-2944-911E-0A2AB516C2A8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3;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 = 7;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&gt; 2)	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Condition is true, since 3 &gt; 2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- 2;	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set to 1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+ 2;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((y % 2) == 1) 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Tests if y is an odd number--true condition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y = -x;		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set to -1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((x != 0) &amp;&amp; (y != -1))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First part of condition is true,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		   second part is false--overall false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y = 0;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("x = %d, y = %d\n", x, y);  </a:t>
            </a:r>
            <a:r>
              <a:rPr lang="es-E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s-E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Prints</a:t>
            </a:r>
            <a:r>
              <a:rPr lang="es-E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: x = 1, y = -1</a:t>
            </a:r>
            <a:endParaRPr lang="es-E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BBD831-81B9-694D-8B91-EE18CA912C1E}" type="datetime1">
              <a:rPr lang="en-US">
                <a:latin typeface="Garamond" charset="0"/>
              </a:rPr>
              <a:pPr eaLnBrk="1" hangingPunct="1"/>
              <a:t>1/30/17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AD4E12-6A1E-8448-A737-D0BFF7821C6F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Range checking with if statements</a:t>
            </a:r>
          </a:p>
          <a:p>
            <a:pPr lvl="1"/>
            <a:r>
              <a:rPr lang="en-US" dirty="0" smtClean="0">
                <a:latin typeface="Arial" charset="0"/>
              </a:rPr>
              <a:t>Switch </a:t>
            </a:r>
            <a:r>
              <a:rPr lang="en-US" dirty="0">
                <a:latin typeface="Arial" charset="0"/>
              </a:rPr>
              <a:t>statements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Program 2 due Friday, 2/3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Program 3 due Friday, 2/10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Will discuss in class this Friday</a:t>
            </a:r>
          </a:p>
          <a:p>
            <a:pPr lvl="1"/>
            <a:r>
              <a:rPr lang="en-US" dirty="0"/>
              <a:t>Looking ahead: Exam 1: Wednesday, 2/15</a:t>
            </a:r>
            <a:endParaRPr lang="en-US" b="1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Will be allowed one double-sided 8.5” x 11” note sheet</a:t>
            </a:r>
          </a:p>
          <a:p>
            <a:pPr lvl="2"/>
            <a:r>
              <a:rPr lang="en-US"/>
              <a:t>No calculators or other electronic devices allowed</a:t>
            </a:r>
          </a:p>
          <a:p>
            <a:pPr lvl="2"/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764922E-D0DB-D94F-ABCA-CE22ED5858EC}" type="datetime1">
              <a:rPr lang="en-US">
                <a:latin typeface="Garamond" charset="0"/>
              </a:rPr>
              <a:pPr eaLnBrk="1" hangingPunct="1"/>
              <a:t>1/30/17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E43239-3F92-014A-BA12-02006EC147A1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60475"/>
            <a:ext cx="8229600" cy="4987925"/>
          </a:xfrm>
        </p:spPr>
        <p:txBody>
          <a:bodyPr/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2 </a:t>
            </a:r>
            <a:r>
              <a:rPr lang="en-US" dirty="0" smtClean="0"/>
              <a:t>due Friday, 2/3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Program 3 due </a:t>
            </a:r>
            <a:r>
              <a:rPr lang="en-US" dirty="0" smtClean="0"/>
              <a:t>Friday, 2/10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Will discuss in class this Friday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/>
              <a:t>Looking ahead: Exam 1: </a:t>
            </a:r>
            <a:r>
              <a:rPr lang="en-US" dirty="0" smtClean="0"/>
              <a:t>Wednesday, 2/15</a:t>
            </a:r>
            <a:endParaRPr lang="en-US" b="1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Will be allowed one double-sided 8.5” x 11” note sheet</a:t>
            </a:r>
          </a:p>
          <a:p>
            <a:pPr lvl="2"/>
            <a:r>
              <a:rPr lang="en-US" dirty="0" smtClean="0"/>
              <a:t>No calculators or other electronic devices allowed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If statements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E34281F-3328-3145-A61C-2F0909FF70B0}" type="datetime1">
              <a:rPr lang="en-US" smtClean="0"/>
              <a:pPr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7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BC74BF9-1558-BA41-A72B-4B6143C69A8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Decisions</a:t>
            </a:r>
          </a:p>
        </p:txBody>
      </p:sp>
      <p:sp>
        <p:nvSpPr>
          <p:cNvPr id="512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Recall that flowcharts can include decisions</a:t>
            </a:r>
          </a:p>
          <a:p>
            <a:pPr lvl="1"/>
            <a:r>
              <a:rPr lang="en-US">
                <a:latin typeface="Arial" charset="0"/>
              </a:rPr>
              <a:t>Conditionally execute some path</a:t>
            </a:r>
          </a:p>
          <a:p>
            <a:pPr lvl="1"/>
            <a:endParaRPr lang="en-US">
              <a:latin typeface="Arial" charset="0"/>
            </a:endParaRPr>
          </a:p>
          <a:p>
            <a:pPr lvl="1"/>
            <a:endParaRPr lang="en-US">
              <a:latin typeface="Arial" charset="0"/>
            </a:endParaRPr>
          </a:p>
          <a:p>
            <a:pPr lvl="1"/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May want to:</a:t>
            </a:r>
          </a:p>
          <a:p>
            <a:pPr lvl="1"/>
            <a:r>
              <a:rPr lang="en-US">
                <a:latin typeface="Arial" charset="0"/>
              </a:rPr>
              <a:t>Only perform operation if condition is true: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4B996BB-DF6B-5140-9CC2-88D801077EBF}" type="datetime1">
              <a:rPr lang="en-US">
                <a:latin typeface="Garamond" charset="0"/>
              </a:rPr>
              <a:pPr eaLnBrk="1" hangingPunct="1"/>
              <a:t>1/30/17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EF82310-066E-A64B-A369-0C2FC5D4B4B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7" name="AutoShape 14"/>
          <p:cNvSpPr>
            <a:spLocks noChangeArrowheads="1"/>
          </p:cNvSpPr>
          <p:nvPr/>
        </p:nvSpPr>
        <p:spPr bwMode="auto">
          <a:xfrm>
            <a:off x="990600" y="23622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5128" name="Line 15"/>
          <p:cNvSpPr>
            <a:spLocks noChangeShapeType="1"/>
          </p:cNvSpPr>
          <p:nvPr/>
        </p:nvSpPr>
        <p:spPr bwMode="auto">
          <a:xfrm>
            <a:off x="2362200" y="2743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Line 16"/>
          <p:cNvSpPr>
            <a:spLocks noChangeShapeType="1"/>
          </p:cNvSpPr>
          <p:nvPr/>
        </p:nvSpPr>
        <p:spPr bwMode="auto">
          <a:xfrm>
            <a:off x="167640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Text Box 17"/>
          <p:cNvSpPr txBox="1">
            <a:spLocks noChangeArrowheads="1"/>
          </p:cNvSpPr>
          <p:nvPr/>
        </p:nvSpPr>
        <p:spPr bwMode="auto">
          <a:xfrm>
            <a:off x="2057400" y="24384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5131" name="Text Box 18"/>
          <p:cNvSpPr txBox="1">
            <a:spLocks noChangeArrowheads="1"/>
          </p:cNvSpPr>
          <p:nvPr/>
        </p:nvSpPr>
        <p:spPr bwMode="auto">
          <a:xfrm>
            <a:off x="914400" y="3124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5132" name="AutoShape 14"/>
          <p:cNvSpPr>
            <a:spLocks noChangeArrowheads="1"/>
          </p:cNvSpPr>
          <p:nvPr/>
        </p:nvSpPr>
        <p:spPr bwMode="auto">
          <a:xfrm>
            <a:off x="990600" y="46482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5133" name="Line 16"/>
          <p:cNvSpPr>
            <a:spLocks noChangeShapeType="1"/>
          </p:cNvSpPr>
          <p:nvPr/>
        </p:nvSpPr>
        <p:spPr bwMode="auto">
          <a:xfrm>
            <a:off x="1676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Text Box 17"/>
          <p:cNvSpPr txBox="1">
            <a:spLocks noChangeArrowheads="1"/>
          </p:cNvSpPr>
          <p:nvPr/>
        </p:nvSpPr>
        <p:spPr bwMode="auto">
          <a:xfrm>
            <a:off x="2057400" y="47244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5135" name="Text Box 18"/>
          <p:cNvSpPr txBox="1">
            <a:spLocks noChangeArrowheads="1"/>
          </p:cNvSpPr>
          <p:nvPr/>
        </p:nvSpPr>
        <p:spPr bwMode="auto">
          <a:xfrm>
            <a:off x="914400" y="5410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5136" name="TextBox 24"/>
          <p:cNvSpPr txBox="1">
            <a:spLocks noChangeArrowheads="1"/>
          </p:cNvSpPr>
          <p:nvPr/>
        </p:nvSpPr>
        <p:spPr bwMode="auto">
          <a:xfrm>
            <a:off x="2286000" y="52578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+ 1</a:t>
            </a:r>
          </a:p>
        </p:txBody>
      </p:sp>
      <p:cxnSp>
        <p:nvCxnSpPr>
          <p:cNvPr id="29" name="Elbow Connector 28"/>
          <p:cNvCxnSpPr>
            <a:stCxn id="5132" idx="3"/>
            <a:endCxn id="5136" idx="0"/>
          </p:cNvCxnSpPr>
          <p:nvPr/>
        </p:nvCxnSpPr>
        <p:spPr>
          <a:xfrm>
            <a:off x="2362200" y="50292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136" idx="2"/>
          </p:cNvCxnSpPr>
          <p:nvPr/>
        </p:nvCxnSpPr>
        <p:spPr>
          <a:xfrm rot="5400000">
            <a:off x="2283619" y="5020469"/>
            <a:ext cx="195262" cy="14097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Decisions (cont.)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want to:</a:t>
            </a:r>
          </a:p>
          <a:p>
            <a:pPr lvl="1"/>
            <a:r>
              <a:rPr lang="en-US">
                <a:latin typeface="Arial" charset="0"/>
              </a:rPr>
              <a:t>Perform one operation if condition is true, another if false: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35B321-8647-1846-A3A3-2E00DCCD9899}" type="datetime1">
              <a:rPr lang="en-US">
                <a:latin typeface="Garamond" charset="0"/>
              </a:rPr>
              <a:pPr eaLnBrk="1" hangingPunct="1"/>
              <a:t>1/30/17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A9FFBE-F8D9-F548-99F9-A4FE9E1ED577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6151" name="AutoShape 14"/>
          <p:cNvSpPr>
            <a:spLocks noChangeArrowheads="1"/>
          </p:cNvSpPr>
          <p:nvPr/>
        </p:nvSpPr>
        <p:spPr bwMode="auto">
          <a:xfrm>
            <a:off x="990600" y="25908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6152" name="Text Box 17"/>
          <p:cNvSpPr txBox="1">
            <a:spLocks noChangeArrowheads="1"/>
          </p:cNvSpPr>
          <p:nvPr/>
        </p:nvSpPr>
        <p:spPr bwMode="auto">
          <a:xfrm>
            <a:off x="2057400" y="2667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6153" name="Text Box 18"/>
          <p:cNvSpPr txBox="1">
            <a:spLocks noChangeArrowheads="1"/>
          </p:cNvSpPr>
          <p:nvPr/>
        </p:nvSpPr>
        <p:spPr bwMode="auto">
          <a:xfrm>
            <a:off x="914400" y="3352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6154" name="TextBox 10"/>
          <p:cNvSpPr txBox="1">
            <a:spLocks noChangeArrowheads="1"/>
          </p:cNvSpPr>
          <p:nvPr/>
        </p:nvSpPr>
        <p:spPr bwMode="auto">
          <a:xfrm>
            <a:off x="2286000" y="32004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+ 1</a:t>
            </a:r>
          </a:p>
        </p:txBody>
      </p:sp>
      <p:cxnSp>
        <p:nvCxnSpPr>
          <p:cNvPr id="12" name="Elbow Connector 11"/>
          <p:cNvCxnSpPr>
            <a:stCxn id="6151" idx="3"/>
            <a:endCxn id="6154" idx="0"/>
          </p:cNvCxnSpPr>
          <p:nvPr/>
        </p:nvCxnSpPr>
        <p:spPr>
          <a:xfrm>
            <a:off x="2362200" y="29718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154" idx="2"/>
          </p:cNvCxnSpPr>
          <p:nvPr/>
        </p:nvCxnSpPr>
        <p:spPr>
          <a:xfrm rot="5400000">
            <a:off x="1810544" y="3442494"/>
            <a:ext cx="1147762" cy="14033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7" name="TextBox 14"/>
          <p:cNvSpPr txBox="1">
            <a:spLocks noChangeArrowheads="1"/>
          </p:cNvSpPr>
          <p:nvPr/>
        </p:nvSpPr>
        <p:spPr bwMode="auto">
          <a:xfrm>
            <a:off x="914400" y="38100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- 1</a:t>
            </a:r>
          </a:p>
        </p:txBody>
      </p:sp>
      <p:cxnSp>
        <p:nvCxnSpPr>
          <p:cNvPr id="19" name="Straight Arrow Connector 18"/>
          <p:cNvCxnSpPr>
            <a:stCxn id="6157" idx="2"/>
          </p:cNvCxnSpPr>
          <p:nvPr/>
        </p:nvCxnSpPr>
        <p:spPr>
          <a:xfrm>
            <a:off x="1714500" y="4179888"/>
            <a:ext cx="6350" cy="773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151" idx="2"/>
          </p:cNvCxnSpPr>
          <p:nvPr/>
        </p:nvCxnSpPr>
        <p:spPr>
          <a:xfrm>
            <a:off x="1676400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Decisions (cont.)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want to:</a:t>
            </a:r>
          </a:p>
          <a:p>
            <a:pPr lvl="1"/>
            <a:r>
              <a:rPr lang="en-US">
                <a:latin typeface="Arial" charset="0"/>
              </a:rPr>
              <a:t>Check multiple conditions, in order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5CDD02D-CCD5-0948-956A-C626FD383B31}" type="datetime1">
              <a:rPr lang="en-US">
                <a:latin typeface="Garamond" charset="0"/>
              </a:rPr>
              <a:pPr eaLnBrk="1" hangingPunct="1"/>
              <a:t>1/30/17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38BBB0-8127-B24D-95F5-C6FF1E257CC4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7175" name="AutoShape 14"/>
          <p:cNvSpPr>
            <a:spLocks noChangeArrowheads="1"/>
          </p:cNvSpPr>
          <p:nvPr/>
        </p:nvSpPr>
        <p:spPr bwMode="auto">
          <a:xfrm>
            <a:off x="990600" y="25908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7176" name="Text Box 17"/>
          <p:cNvSpPr txBox="1">
            <a:spLocks noChangeArrowheads="1"/>
          </p:cNvSpPr>
          <p:nvPr/>
        </p:nvSpPr>
        <p:spPr bwMode="auto">
          <a:xfrm>
            <a:off x="2057400" y="2667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7177" name="Text Box 18"/>
          <p:cNvSpPr txBox="1">
            <a:spLocks noChangeArrowheads="1"/>
          </p:cNvSpPr>
          <p:nvPr/>
        </p:nvSpPr>
        <p:spPr bwMode="auto">
          <a:xfrm>
            <a:off x="914400" y="3352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7178" name="TextBox 10"/>
          <p:cNvSpPr txBox="1">
            <a:spLocks noChangeArrowheads="1"/>
          </p:cNvSpPr>
          <p:nvPr/>
        </p:nvSpPr>
        <p:spPr bwMode="auto">
          <a:xfrm>
            <a:off x="2286000" y="32004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+ 1</a:t>
            </a:r>
          </a:p>
        </p:txBody>
      </p:sp>
      <p:cxnSp>
        <p:nvCxnSpPr>
          <p:cNvPr id="12" name="Elbow Connector 11"/>
          <p:cNvCxnSpPr>
            <a:stCxn id="7175" idx="3"/>
            <a:endCxn id="7178" idx="0"/>
          </p:cNvCxnSpPr>
          <p:nvPr/>
        </p:nvCxnSpPr>
        <p:spPr>
          <a:xfrm>
            <a:off x="2362200" y="29718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178" idx="3"/>
          </p:cNvCxnSpPr>
          <p:nvPr/>
        </p:nvCxnSpPr>
        <p:spPr>
          <a:xfrm>
            <a:off x="3886200" y="3384550"/>
            <a:ext cx="914400" cy="26352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1" name="TextBox 14"/>
          <p:cNvSpPr txBox="1">
            <a:spLocks noChangeArrowheads="1"/>
          </p:cNvSpPr>
          <p:nvPr/>
        </p:nvSpPr>
        <p:spPr bwMode="auto">
          <a:xfrm>
            <a:off x="2286000" y="44196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- 1</a:t>
            </a:r>
          </a:p>
        </p:txBody>
      </p:sp>
      <p:cxnSp>
        <p:nvCxnSpPr>
          <p:cNvPr id="22" name="Straight Arrow Connector 21"/>
          <p:cNvCxnSpPr>
            <a:stCxn id="7175" idx="2"/>
          </p:cNvCxnSpPr>
          <p:nvPr/>
        </p:nvCxnSpPr>
        <p:spPr>
          <a:xfrm>
            <a:off x="1676400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3" name="AutoShape 14"/>
          <p:cNvSpPr>
            <a:spLocks noChangeArrowheads="1"/>
          </p:cNvSpPr>
          <p:nvPr/>
        </p:nvSpPr>
        <p:spPr bwMode="auto">
          <a:xfrm>
            <a:off x="990600" y="38100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B=1?</a:t>
            </a:r>
          </a:p>
        </p:txBody>
      </p:sp>
      <p:sp>
        <p:nvSpPr>
          <p:cNvPr id="7184" name="Text Box 17"/>
          <p:cNvSpPr txBox="1">
            <a:spLocks noChangeArrowheads="1"/>
          </p:cNvSpPr>
          <p:nvPr/>
        </p:nvSpPr>
        <p:spPr bwMode="auto">
          <a:xfrm>
            <a:off x="2057400" y="38862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7185" name="Text Box 18"/>
          <p:cNvSpPr txBox="1">
            <a:spLocks noChangeArrowheads="1"/>
          </p:cNvSpPr>
          <p:nvPr/>
        </p:nvSpPr>
        <p:spPr bwMode="auto">
          <a:xfrm>
            <a:off x="9144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cxnSp>
        <p:nvCxnSpPr>
          <p:cNvPr id="23" name="Elbow Connector 22"/>
          <p:cNvCxnSpPr/>
          <p:nvPr/>
        </p:nvCxnSpPr>
        <p:spPr>
          <a:xfrm>
            <a:off x="2362200" y="41910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676400" y="5399088"/>
            <a:ext cx="3124200" cy="239712"/>
          </a:xfrm>
          <a:prstGeom prst="bentConnector3">
            <a:avLst>
              <a:gd name="adj1" fmla="val -24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181" idx="2"/>
          </p:cNvCxnSpPr>
          <p:nvPr/>
        </p:nvCxnSpPr>
        <p:spPr>
          <a:xfrm>
            <a:off x="3086100" y="4789488"/>
            <a:ext cx="0" cy="849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9" name="TextBox 31"/>
          <p:cNvSpPr txBox="1">
            <a:spLocks noChangeArrowheads="1"/>
          </p:cNvSpPr>
          <p:nvPr/>
        </p:nvSpPr>
        <p:spPr bwMode="auto">
          <a:xfrm>
            <a:off x="914400" y="50292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0</a:t>
            </a:r>
          </a:p>
        </p:txBody>
      </p:sp>
      <p:cxnSp>
        <p:nvCxnSpPr>
          <p:cNvPr id="36" name="Straight Arrow Connector 35"/>
          <p:cNvCxnSpPr>
            <a:stCxn id="7183" idx="2"/>
            <a:endCxn id="7189" idx="0"/>
          </p:cNvCxnSpPr>
          <p:nvPr/>
        </p:nvCxnSpPr>
        <p:spPr>
          <a:xfrm>
            <a:off x="1676400" y="4572000"/>
            <a:ext cx="381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Frequently want to conditionally execute code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Range checking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Error checking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Different decisions based on input, or result of operation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Basic conditional execution: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lang="en-US" dirty="0" smtClean="0">
                <a:ea typeface="+mn-ea"/>
              </a:rPr>
              <a:t> statement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Form: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[ else				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brackets show</a:t>
            </a:r>
            <a:endParaRPr lang="en-US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 ]		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 is optional</a:t>
            </a:r>
            <a:endParaRPr lang="en-US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6C90943-0A3A-8145-99A5-2CBB3BE03DAE}" type="datetime1">
              <a:rPr lang="en-US">
                <a:latin typeface="Garamond" charset="0"/>
              </a:rPr>
              <a:pPr eaLnBrk="1" hangingPunct="1"/>
              <a:t>1/30/17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2383527-FDCC-B249-8BF7-C24A23F5C14A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 (cont.)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can be any valid expression</a:t>
            </a:r>
          </a:p>
          <a:p>
            <a:pPr lvl="1"/>
            <a:r>
              <a:rPr lang="en-US">
                <a:latin typeface="Arial" charset="0"/>
              </a:rPr>
              <a:t>Considered “false” if 0, “true” if nonzero</a:t>
            </a:r>
          </a:p>
          <a:p>
            <a:pPr lvl="1"/>
            <a:r>
              <a:rPr lang="en-US">
                <a:latin typeface="Arial" charset="0"/>
              </a:rPr>
              <a:t>Can use comparisons:</a:t>
            </a:r>
          </a:p>
          <a:p>
            <a:pPr lvl="2"/>
            <a:r>
              <a:rPr lang="en-US">
                <a:latin typeface="Arial" charset="0"/>
              </a:rPr>
              <a:t>Greater than/less than:  </a:t>
            </a:r>
            <a:r>
              <a:rPr lang="en-US">
                <a:latin typeface="Courier New" charset="0"/>
                <a:cs typeface="Courier New" charset="0"/>
              </a:rPr>
              <a:t>&gt;   &lt;</a:t>
            </a:r>
          </a:p>
          <a:p>
            <a:pPr lvl="3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if (a &lt; b)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Greater than or equal/less than or equal:	</a:t>
            </a:r>
            <a:r>
              <a:rPr lang="en-US">
                <a:latin typeface="Courier New" charset="0"/>
                <a:cs typeface="Courier New" charset="0"/>
              </a:rPr>
              <a:t>&gt;=   &lt;=</a:t>
            </a:r>
          </a:p>
          <a:p>
            <a:pPr lvl="3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if (x &lt;= 20)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Equal/not equal:  </a:t>
            </a:r>
            <a:r>
              <a:rPr lang="en-US">
                <a:latin typeface="Courier New" charset="0"/>
                <a:cs typeface="Courier New" charset="0"/>
              </a:rPr>
              <a:t>==   !=</a:t>
            </a:r>
          </a:p>
          <a:p>
            <a:pPr lvl="3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if (var == 10)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DB89CEB-8023-CE4F-B6D3-DCE1E2D40375}" type="datetime1">
              <a:rPr lang="en-US">
                <a:latin typeface="Garamond" charset="0"/>
              </a:rPr>
              <a:pPr eaLnBrk="1" hangingPunct="1"/>
              <a:t>1/30/17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6C8A69-C35B-F14F-981B-502E2261F577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 (cont.)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ourier New" charset="0"/>
                <a:cs typeface="Courier New" charset="0"/>
              </a:rPr>
              <a:t>&lt;expression&gt;</a:t>
            </a:r>
            <a:r>
              <a:rPr lang="en-US" dirty="0">
                <a:latin typeface="Arial" charset="0"/>
              </a:rPr>
              <a:t> can be any valid expression</a:t>
            </a:r>
            <a:endParaRPr lang="en-US" dirty="0">
              <a:latin typeface="Arial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Can combine multiple conditions using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Logical AND: </a:t>
            </a:r>
            <a:r>
              <a:rPr lang="en-US" dirty="0">
                <a:latin typeface="Courier New" charset="0"/>
                <a:cs typeface="Courier New" charset="0"/>
              </a:rPr>
              <a:t>&amp;&amp;</a:t>
            </a:r>
            <a:endParaRPr lang="en-US" dirty="0">
              <a:latin typeface="Arial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Logical OR: </a:t>
            </a:r>
            <a:r>
              <a:rPr lang="en-US" dirty="0">
                <a:latin typeface="Courier New" charset="0"/>
                <a:cs typeface="Courier New" charset="0"/>
              </a:rPr>
              <a:t>||</a:t>
            </a:r>
          </a:p>
          <a:p>
            <a:pPr lvl="3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e.g. </a:t>
            </a:r>
            <a:r>
              <a:rPr lang="en-US" dirty="0">
                <a:latin typeface="Courier New" charset="0"/>
                <a:cs typeface="Courier New" charset="0"/>
              </a:rPr>
              <a:t>if ((x &lt; 3) &amp;&amp; (y &gt; 5</a:t>
            </a:r>
            <a:r>
              <a:rPr lang="en-US" dirty="0" smtClean="0">
                <a:latin typeface="Courier New" charset="0"/>
                <a:cs typeface="Courier New" charset="0"/>
              </a:rPr>
              <a:t>))</a:t>
            </a:r>
            <a:endParaRPr lang="en-US" dirty="0">
              <a:solidFill>
                <a:srgbClr val="FF0000"/>
              </a:solidFill>
              <a:latin typeface="Arial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Can test inverse of condition using logical NOT: !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e.g. </a:t>
            </a:r>
            <a:r>
              <a:rPr lang="en-US" dirty="0">
                <a:latin typeface="Courier New" charset="0"/>
                <a:cs typeface="Courier New" charset="0"/>
              </a:rPr>
              <a:t>if (!(x &lt; 3)) </a:t>
            </a: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dirty="0">
                <a:latin typeface="Arial" charset="0"/>
                <a:cs typeface="Courier New" charset="0"/>
                <a:sym typeface="Wingdings" charset="0"/>
              </a:rPr>
              <a:t>equivalent to </a:t>
            </a: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if (x &gt;= 3)</a:t>
            </a:r>
            <a:endParaRPr lang="en-US" dirty="0">
              <a:latin typeface="Courier New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These operators: </a:t>
            </a:r>
            <a:r>
              <a:rPr lang="en-US" u="sng" dirty="0">
                <a:latin typeface="Arial" charset="0"/>
              </a:rPr>
              <a:t>not</a:t>
            </a:r>
            <a:r>
              <a:rPr lang="en-US" dirty="0">
                <a:latin typeface="Arial" charset="0"/>
              </a:rPr>
              <a:t> bitwise operators!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charset="0"/>
                <a:cs typeface="Courier New" charset="0"/>
              </a:rPr>
              <a:t>A &amp; B</a:t>
            </a:r>
            <a:r>
              <a:rPr lang="en-US" dirty="0">
                <a:latin typeface="Arial" charset="0"/>
              </a:rPr>
              <a:t> is a bitwise operation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charset="0"/>
                <a:cs typeface="Courier New" charset="0"/>
              </a:rPr>
              <a:t>A &amp;&amp; B</a:t>
            </a:r>
            <a:r>
              <a:rPr lang="en-US" dirty="0">
                <a:latin typeface="Arial" charset="0"/>
              </a:rPr>
              <a:t> has only 2 possible results: 0 or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non-zero</a:t>
            </a:r>
            <a:r>
              <a:rPr lang="ja-JP" altLang="en-US" dirty="0">
                <a:latin typeface="Arial" charset="0"/>
              </a:rPr>
              <a:t>”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45F873-9C18-8041-98BD-18760D2F4E8D}" type="datetime1">
              <a:rPr lang="en-US">
                <a:latin typeface="Garamond" charset="0"/>
              </a:rPr>
              <a:pPr eaLnBrk="1" hangingPunct="1"/>
              <a:t>1/30/17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B4729FC-98FA-E548-AB29-2CF34F08D77B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 (cont.)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&lt;statement&gt; </a:t>
            </a:r>
            <a:r>
              <a:rPr lang="en-US">
                <a:latin typeface="Arial" charset="0"/>
              </a:rPr>
              <a:t>can be one or more lines</a:t>
            </a:r>
          </a:p>
          <a:p>
            <a:pPr lvl="1"/>
            <a:r>
              <a:rPr lang="en-US">
                <a:latin typeface="Arial" charset="0"/>
              </a:rPr>
              <a:t>If just one line, no additional formatting needed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if (x &lt; 3)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printf(“x = %d\n”, x);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If multiple lines, statement is block enclosed by { }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if (x &lt; 3)	 {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printf(“x = %d\n”, x);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x = x + 3;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}</a:t>
            </a:r>
          </a:p>
          <a:p>
            <a:r>
              <a:rPr lang="en-US">
                <a:latin typeface="Courier New" charset="0"/>
                <a:cs typeface="Courier New" charset="0"/>
              </a:rPr>
              <a:t>else</a:t>
            </a:r>
            <a:r>
              <a:rPr lang="en-US">
                <a:latin typeface="Arial" charset="0"/>
                <a:cs typeface="Courier New" charset="0"/>
              </a:rPr>
              <a:t> part is optional—covers cases if condition is not true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68AE51A-21E9-D043-8212-57DB323066BF}" type="datetime1">
              <a:rPr lang="en-US">
                <a:latin typeface="Garamond" charset="0"/>
              </a:rPr>
              <a:pPr eaLnBrk="1" hangingPunct="1"/>
              <a:t>1/30/17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E87E618-74C8-924D-946D-51F1B146BE6D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7357</TotalTime>
  <Words>708</Words>
  <Application>Microsoft Macintosh PowerPoint</Application>
  <PresentationFormat>On-screen Show (4:3)</PresentationFormat>
  <Paragraphs>211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Edge</vt:lpstr>
      <vt:lpstr>EECE.2160 ECE Application Programming</vt:lpstr>
      <vt:lpstr>Lecture outline</vt:lpstr>
      <vt:lpstr>Decisions</vt:lpstr>
      <vt:lpstr>Decisions (cont.)</vt:lpstr>
      <vt:lpstr>Decisions (cont.)</vt:lpstr>
      <vt:lpstr>if statements</vt:lpstr>
      <vt:lpstr>if statements (cont.)</vt:lpstr>
      <vt:lpstr>if statements (cont.) </vt:lpstr>
      <vt:lpstr>if statements (cont.)</vt:lpstr>
      <vt:lpstr>if  </vt:lpstr>
      <vt:lpstr>if  (common pitfalls) </vt:lpstr>
      <vt:lpstr>if  (example) </vt:lpstr>
      <vt:lpstr>Example: if statements </vt:lpstr>
      <vt:lpstr>Example 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1564</cp:revision>
  <dcterms:created xsi:type="dcterms:W3CDTF">2006-04-03T05:03:01Z</dcterms:created>
  <dcterms:modified xsi:type="dcterms:W3CDTF">2017-01-30T21:57:25Z</dcterms:modified>
</cp:coreProperties>
</file>