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62" r:id="rId5"/>
    <p:sldId id="259" r:id="rId6"/>
    <p:sldId id="261" r:id="rId7"/>
    <p:sldId id="264" r:id="rId8"/>
    <p:sldId id="265" r:id="rId9"/>
    <p:sldId id="267"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1748"/>
  </p:normalViewPr>
  <p:slideViewPr>
    <p:cSldViewPr snapToGrid="0" snapToObjects="1">
      <p:cViewPr varScale="1">
        <p:scale>
          <a:sx n="150" d="100"/>
          <a:sy n="150" d="100"/>
        </p:scale>
        <p:origin x="160" y="1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F7A7C-D56E-564D-83B9-23DC08E95F3B}" type="datetimeFigureOut">
              <a:rPr lang="en-US" smtClean="0"/>
              <a:t>3/9/23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CAC64-405D-5749-888E-8DDA37F04458}" type="slidenum">
              <a:rPr lang="en-US" smtClean="0"/>
              <a:t>‹#›</a:t>
            </a:fld>
            <a:endParaRPr lang="en-US"/>
          </a:p>
        </p:txBody>
      </p:sp>
    </p:spTree>
    <p:extLst>
      <p:ext uri="{BB962C8B-B14F-4D97-AF65-F5344CB8AC3E}">
        <p14:creationId xmlns:p14="http://schemas.microsoft.com/office/powerpoint/2010/main" val="67720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Open Sans"/>
            </a:endParaRPr>
          </a:p>
          <a:p>
            <a:r>
              <a:rPr lang="en-US" b="0" i="0" dirty="0">
                <a:effectLst/>
                <a:latin typeface="Open Sans"/>
              </a:rPr>
              <a:t>Polars is lazy and semi-lazy. It allows you to do most of your work eagerly, similar to Pandas, but it also provides a powerful expression syntax that will be optimized and executed on within the query engine.</a:t>
            </a:r>
          </a:p>
          <a:p>
            <a:endParaRPr lang="en-US" b="0" i="0" dirty="0">
              <a:effectLst/>
              <a:latin typeface="Open Sans"/>
            </a:endParaRPr>
          </a:p>
          <a:p>
            <a:r>
              <a:rPr lang="en-US" b="0" i="0" dirty="0">
                <a:effectLst/>
                <a:latin typeface="Open Sans"/>
              </a:rPr>
              <a:t>In lazy Polars we are able to do query optimization on the entire query, further improving performance and memory pressure.</a:t>
            </a:r>
          </a:p>
          <a:p>
            <a:endParaRPr lang="en-US" b="0" i="0" dirty="0">
              <a:effectLst/>
              <a:latin typeface="Open Sans"/>
            </a:endParaRPr>
          </a:p>
          <a:p>
            <a:r>
              <a:rPr lang="en-US" b="0" i="0" dirty="0">
                <a:effectLst/>
                <a:latin typeface="Open Sans"/>
              </a:rPr>
              <a:t>Polars keeps track of your query in a </a:t>
            </a:r>
            <a:r>
              <a:rPr lang="en-US" b="0" i="1" dirty="0">
                <a:effectLst/>
                <a:latin typeface="Open Sans"/>
              </a:rPr>
              <a:t>logical plan</a:t>
            </a:r>
            <a:r>
              <a:rPr lang="en-US" b="0" i="0" dirty="0">
                <a:effectLst/>
                <a:latin typeface="Open Sans"/>
              </a:rPr>
              <a:t>. This plan is optimized and reordered before running it. When a result is requested, Polars distributes the available work to different </a:t>
            </a:r>
            <a:r>
              <a:rPr lang="en-US" b="0" i="1" dirty="0">
                <a:effectLst/>
                <a:latin typeface="Open Sans"/>
              </a:rPr>
              <a:t>executors</a:t>
            </a:r>
            <a:r>
              <a:rPr lang="en-US" b="0" i="0" dirty="0">
                <a:effectLst/>
                <a:latin typeface="Open Sans"/>
              </a:rPr>
              <a:t> that use the algorithms available in the eager API to produce a result. Because the whole query context is known to the optimizer and executors of the logical plan, processes dependent on separate data sources can be parallelized on the fly.</a:t>
            </a:r>
          </a:p>
          <a:p>
            <a:endParaRPr lang="en-US" dirty="0"/>
          </a:p>
        </p:txBody>
      </p:sp>
      <p:sp>
        <p:nvSpPr>
          <p:cNvPr id="4" name="Slide Number Placeholder 3"/>
          <p:cNvSpPr>
            <a:spLocks noGrp="1"/>
          </p:cNvSpPr>
          <p:nvPr>
            <p:ph type="sldNum" sz="quarter" idx="5"/>
          </p:nvPr>
        </p:nvSpPr>
        <p:spPr/>
        <p:txBody>
          <a:bodyPr/>
          <a:lstStyle/>
          <a:p>
            <a:fld id="{512CAC64-405D-5749-888E-8DDA37F04458}" type="slidenum">
              <a:rPr lang="en-US" smtClean="0"/>
              <a:t>2</a:t>
            </a:fld>
            <a:endParaRPr lang="en-US"/>
          </a:p>
        </p:txBody>
      </p:sp>
    </p:spTree>
    <p:extLst>
      <p:ext uri="{BB962C8B-B14F-4D97-AF65-F5344CB8AC3E}">
        <p14:creationId xmlns:p14="http://schemas.microsoft.com/office/powerpoint/2010/main" val="188566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Open Sans"/>
            </a:endParaRPr>
          </a:p>
          <a:p>
            <a:r>
              <a:rPr lang="en-US" b="0" i="0" dirty="0">
                <a:effectLst/>
                <a:latin typeface="Open Sans"/>
              </a:rPr>
              <a:t>Polars is lazy and semi-lazy. It allows you to do most of your work eagerly, similar to Pandas, but it also provides a powerful expression syntax that will be optimized and executed on within the query engine.</a:t>
            </a:r>
          </a:p>
          <a:p>
            <a:endParaRPr lang="en-US" b="0" i="0" dirty="0">
              <a:effectLst/>
              <a:latin typeface="Open Sans"/>
            </a:endParaRPr>
          </a:p>
          <a:p>
            <a:r>
              <a:rPr lang="en-US" b="0" i="0" dirty="0">
                <a:effectLst/>
                <a:latin typeface="Open Sans"/>
              </a:rPr>
              <a:t>In lazy Polars we are able to do query optimization on the entire query, further improving performance and memory pressure.</a:t>
            </a:r>
          </a:p>
          <a:p>
            <a:endParaRPr lang="en-US" b="0" i="0" dirty="0">
              <a:effectLst/>
              <a:latin typeface="Open Sans"/>
            </a:endParaRPr>
          </a:p>
          <a:p>
            <a:r>
              <a:rPr lang="en-US" b="0" i="0" dirty="0">
                <a:effectLst/>
                <a:latin typeface="Open Sans"/>
              </a:rPr>
              <a:t>Polars keeps track of your query in a </a:t>
            </a:r>
            <a:r>
              <a:rPr lang="en-US" b="0" i="1" dirty="0">
                <a:effectLst/>
                <a:latin typeface="Open Sans"/>
              </a:rPr>
              <a:t>logical plan</a:t>
            </a:r>
            <a:r>
              <a:rPr lang="en-US" b="0" i="0" dirty="0">
                <a:effectLst/>
                <a:latin typeface="Open Sans"/>
              </a:rPr>
              <a:t>. This plan is optimized and reordered before running it. When a result is requested, Polars distributes the available work to different </a:t>
            </a:r>
            <a:r>
              <a:rPr lang="en-US" b="0" i="1" dirty="0">
                <a:effectLst/>
                <a:latin typeface="Open Sans"/>
              </a:rPr>
              <a:t>executors</a:t>
            </a:r>
            <a:r>
              <a:rPr lang="en-US" b="0" i="0" dirty="0">
                <a:effectLst/>
                <a:latin typeface="Open Sans"/>
              </a:rPr>
              <a:t> that use the algorithms available in the eager API to produce a result. Because the whole query context is known to the optimizer and executors of the logical plan, processes dependent on separate data sources can be parallelized on the fly.</a:t>
            </a:r>
          </a:p>
          <a:p>
            <a:endParaRPr lang="en-US" dirty="0"/>
          </a:p>
        </p:txBody>
      </p:sp>
      <p:sp>
        <p:nvSpPr>
          <p:cNvPr id="4" name="Slide Number Placeholder 3"/>
          <p:cNvSpPr>
            <a:spLocks noGrp="1"/>
          </p:cNvSpPr>
          <p:nvPr>
            <p:ph type="sldNum" sz="quarter" idx="5"/>
          </p:nvPr>
        </p:nvSpPr>
        <p:spPr/>
        <p:txBody>
          <a:bodyPr/>
          <a:lstStyle/>
          <a:p>
            <a:fld id="{512CAC64-405D-5749-888E-8DDA37F04458}" type="slidenum">
              <a:rPr lang="en-US" smtClean="0"/>
              <a:t>4</a:t>
            </a:fld>
            <a:endParaRPr lang="en-US"/>
          </a:p>
        </p:txBody>
      </p:sp>
    </p:spTree>
    <p:extLst>
      <p:ext uri="{BB962C8B-B14F-4D97-AF65-F5344CB8AC3E}">
        <p14:creationId xmlns:p14="http://schemas.microsoft.com/office/powerpoint/2010/main" val="116837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recommended to use the Polars Expression API because:</a:t>
            </a:r>
          </a:p>
          <a:p>
            <a:r>
              <a:rPr lang="en-US" sz="1200" b="0" i="0" kern="1200" dirty="0">
                <a:solidFill>
                  <a:schemeClr val="tx1"/>
                </a:solidFill>
                <a:effectLst/>
                <a:latin typeface="+mn-lt"/>
                <a:ea typeface="+mn-ea"/>
                <a:cs typeface="+mn-cs"/>
              </a:rPr>
              <a:t>-the Expression API can be used in lazy mode</a:t>
            </a:r>
          </a:p>
          <a:p>
            <a:r>
              <a:rPr lang="en-US" sz="1200" b="0" i="0" kern="1200" dirty="0">
                <a:solidFill>
                  <a:schemeClr val="tx1"/>
                </a:solidFill>
                <a:effectLst/>
                <a:latin typeface="+mn-lt"/>
                <a:ea typeface="+mn-ea"/>
                <a:cs typeface="+mn-cs"/>
              </a:rPr>
              <a:t>-expressions can be optimized with the built-in query </a:t>
            </a:r>
            <a:r>
              <a:rPr lang="en-US" sz="1200" b="0" i="0" kern="1200" dirty="0" err="1">
                <a:solidFill>
                  <a:schemeClr val="tx1"/>
                </a:solidFill>
                <a:effectLst/>
                <a:latin typeface="+mn-lt"/>
                <a:ea typeface="+mn-ea"/>
                <a:cs typeface="+mn-cs"/>
              </a:rPr>
              <a:t>optimiser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-multiple expressions are run in parallel</a:t>
            </a:r>
          </a:p>
        </p:txBody>
      </p:sp>
      <p:sp>
        <p:nvSpPr>
          <p:cNvPr id="4" name="Slide Number Placeholder 3"/>
          <p:cNvSpPr>
            <a:spLocks noGrp="1"/>
          </p:cNvSpPr>
          <p:nvPr>
            <p:ph type="sldNum" sz="quarter" idx="5"/>
          </p:nvPr>
        </p:nvSpPr>
        <p:spPr/>
        <p:txBody>
          <a:bodyPr/>
          <a:lstStyle/>
          <a:p>
            <a:fld id="{512CAC64-405D-5749-888E-8DDA37F04458}" type="slidenum">
              <a:rPr lang="en-US" smtClean="0"/>
              <a:t>8</a:t>
            </a:fld>
            <a:endParaRPr lang="en-US"/>
          </a:p>
        </p:txBody>
      </p:sp>
    </p:spTree>
    <p:extLst>
      <p:ext uri="{BB962C8B-B14F-4D97-AF65-F5344CB8AC3E}">
        <p14:creationId xmlns:p14="http://schemas.microsoft.com/office/powerpoint/2010/main" val="424763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recommended to use the Polars Expression API because:</a:t>
            </a:r>
          </a:p>
          <a:p>
            <a:r>
              <a:rPr lang="en-US" sz="1200" b="0" i="0" kern="1200" dirty="0">
                <a:solidFill>
                  <a:schemeClr val="tx1"/>
                </a:solidFill>
                <a:effectLst/>
                <a:latin typeface="+mn-lt"/>
                <a:ea typeface="+mn-ea"/>
                <a:cs typeface="+mn-cs"/>
              </a:rPr>
              <a:t>-the Expression API can be used in lazy mode</a:t>
            </a:r>
          </a:p>
          <a:p>
            <a:r>
              <a:rPr lang="en-US" sz="1200" b="0" i="0" kern="1200" dirty="0">
                <a:solidFill>
                  <a:schemeClr val="tx1"/>
                </a:solidFill>
                <a:effectLst/>
                <a:latin typeface="+mn-lt"/>
                <a:ea typeface="+mn-ea"/>
                <a:cs typeface="+mn-cs"/>
              </a:rPr>
              <a:t>-expressions can be </a:t>
            </a:r>
            <a:r>
              <a:rPr lang="en-US" sz="1200" b="0" i="0" kern="1200" dirty="0" err="1">
                <a:solidFill>
                  <a:schemeClr val="tx1"/>
                </a:solidFill>
                <a:effectLst/>
                <a:latin typeface="+mn-lt"/>
                <a:ea typeface="+mn-ea"/>
                <a:cs typeface="+mn-cs"/>
              </a:rPr>
              <a:t>optimised</a:t>
            </a:r>
            <a:r>
              <a:rPr lang="en-US" sz="1200" b="0" i="0" kern="1200" dirty="0">
                <a:solidFill>
                  <a:schemeClr val="tx1"/>
                </a:solidFill>
                <a:effectLst/>
                <a:latin typeface="+mn-lt"/>
                <a:ea typeface="+mn-ea"/>
                <a:cs typeface="+mn-cs"/>
              </a:rPr>
              <a:t> with the built-in query </a:t>
            </a:r>
            <a:r>
              <a:rPr lang="en-US" sz="1200" b="0" i="0" kern="1200" dirty="0" err="1">
                <a:solidFill>
                  <a:schemeClr val="tx1"/>
                </a:solidFill>
                <a:effectLst/>
                <a:latin typeface="+mn-lt"/>
                <a:ea typeface="+mn-ea"/>
                <a:cs typeface="+mn-cs"/>
              </a:rPr>
              <a:t>optimiser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-multiple expressions are run in parallel</a:t>
            </a:r>
          </a:p>
        </p:txBody>
      </p:sp>
      <p:sp>
        <p:nvSpPr>
          <p:cNvPr id="4" name="Slide Number Placeholder 3"/>
          <p:cNvSpPr>
            <a:spLocks noGrp="1"/>
          </p:cNvSpPr>
          <p:nvPr>
            <p:ph type="sldNum" sz="quarter" idx="5"/>
          </p:nvPr>
        </p:nvSpPr>
        <p:spPr/>
        <p:txBody>
          <a:bodyPr/>
          <a:lstStyle/>
          <a:p>
            <a:fld id="{512CAC64-405D-5749-888E-8DDA37F04458}" type="slidenum">
              <a:rPr lang="en-US" smtClean="0"/>
              <a:t>9</a:t>
            </a:fld>
            <a:endParaRPr lang="en-US"/>
          </a:p>
        </p:txBody>
      </p:sp>
    </p:spTree>
    <p:extLst>
      <p:ext uri="{BB962C8B-B14F-4D97-AF65-F5344CB8AC3E}">
        <p14:creationId xmlns:p14="http://schemas.microsoft.com/office/powerpoint/2010/main" val="48533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7722-14AF-1149-8CF4-06CC721FA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5F0A1-B9CA-D040-BB94-5E891052B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1ED629-4905-5F48-9C8D-22FB06C16678}"/>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D3821F95-9FEA-8544-BB52-BBAAC5119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CCCA1-C871-9746-A40A-8034F984041B}"/>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5590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95C7-BE4B-5D45-83A1-C2494D844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F3D4D4-3E23-5F49-80D9-223CEAAA6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ABD10-602D-2844-832E-D9C27430ED2C}"/>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A9E2FE01-FF86-B942-AA70-4B5C52C16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ADCB4-35D6-234B-9C95-ECB7EBA7EEB4}"/>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85299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DB2A1-AAB8-6747-8C44-6401879FF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D1DC5-6923-1441-B861-FF38CA3A6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C9A62-6633-1146-BF8E-3BB907FDCD51}"/>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578C7C08-CF0B-9E44-9A49-35F328BC0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B67C3-18B6-D14A-B0A6-6844BD190455}"/>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23331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980C-9E26-B343-94A7-15BBCDC72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5504F-FE58-BA4F-837F-4055DB6D4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11196-3467-F546-B6AC-9C9BB24F06F1}"/>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01E8810E-4ED4-524D-B35A-BE42B07FA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DD201-347A-7B41-A8C2-B8087E813421}"/>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01341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66C8-712B-1A4A-90B2-174A4AD07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17B95-108E-6447-AD1F-6D1597F00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9FEEB-4670-5C49-BDE5-9A03980496CE}"/>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E5847674-A77B-D740-A7B2-CD5822FFD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33055-497B-EC46-95F7-0C0D4222B5EE}"/>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241718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03A-BBFD-C846-B9B8-BFF12EBC0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85353-9742-F04A-B11F-FAC9240AE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154B8-40F1-0B41-82BE-FE63A8D63E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56782-BBF2-2C44-AD5F-3DDF23FF9D6D}"/>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6" name="Footer Placeholder 5">
            <a:extLst>
              <a:ext uri="{FF2B5EF4-FFF2-40B4-BE49-F238E27FC236}">
                <a16:creationId xmlns:a16="http://schemas.microsoft.com/office/drawing/2014/main" id="{9B2597AA-F5AD-FD4A-A1F5-E7C45710A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6AE66-C70A-2C49-8797-70984AE51254}"/>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61136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03E3-A021-944A-84CD-E027D1A0DA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F8FC37-05BA-D149-B5EB-0D1FD2146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9493F-9B10-244A-B886-4089ADCB3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5F0746-723B-F341-83DB-EFB701A33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5D612-BEA5-5A4D-A5CC-E81612BD9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FF428-E87B-9942-AF98-7754E79300F5}"/>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8" name="Footer Placeholder 7">
            <a:extLst>
              <a:ext uri="{FF2B5EF4-FFF2-40B4-BE49-F238E27FC236}">
                <a16:creationId xmlns:a16="http://schemas.microsoft.com/office/drawing/2014/main" id="{CA042550-C109-2C4B-9CE2-48D4C004C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A3E60-4752-8E4B-86EB-76897842538E}"/>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32929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375B-6A12-604D-B5CA-2EC581EAD8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C7F8F-8535-2946-B7C8-F1BED35ED013}"/>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4" name="Footer Placeholder 3">
            <a:extLst>
              <a:ext uri="{FF2B5EF4-FFF2-40B4-BE49-F238E27FC236}">
                <a16:creationId xmlns:a16="http://schemas.microsoft.com/office/drawing/2014/main" id="{E4F991CC-09E2-F941-8546-573B114CCD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FAC949-EE47-234D-94EA-BA96B011212E}"/>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159077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3835A-0F31-E846-A117-49C35CE253C6}"/>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3" name="Footer Placeholder 2">
            <a:extLst>
              <a:ext uri="{FF2B5EF4-FFF2-40B4-BE49-F238E27FC236}">
                <a16:creationId xmlns:a16="http://schemas.microsoft.com/office/drawing/2014/main" id="{D387A07E-5FDA-734D-A867-F18417617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08C8F-4562-804F-96F5-319ADB58F40D}"/>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204867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87A5-63A4-D649-9021-8E6D02BCF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D3F91-3F35-9547-B372-BA3B2BC1DA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3DE370-420A-3B41-9936-BDDBFFDDC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28D41-7EB3-4F48-A47B-A326AAD4D386}"/>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6" name="Footer Placeholder 5">
            <a:extLst>
              <a:ext uri="{FF2B5EF4-FFF2-40B4-BE49-F238E27FC236}">
                <a16:creationId xmlns:a16="http://schemas.microsoft.com/office/drawing/2014/main" id="{918D9F0B-31DD-4647-BA33-50546E1B8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A6D5F-BEFA-8543-93F0-9CAC08F458A2}"/>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188521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9F50-E077-6E40-A659-B6EA2CBC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2785DD-C454-4840-BF38-9C312A2FD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E0D476-831A-3149-A8C5-CA2263725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D7446-3449-784F-977B-19ABAE8C03D8}"/>
              </a:ext>
            </a:extLst>
          </p:cNvPr>
          <p:cNvSpPr>
            <a:spLocks noGrp="1"/>
          </p:cNvSpPr>
          <p:nvPr>
            <p:ph type="dt" sz="half" idx="10"/>
          </p:nvPr>
        </p:nvSpPr>
        <p:spPr/>
        <p:txBody>
          <a:bodyPr/>
          <a:lstStyle/>
          <a:p>
            <a:fld id="{785B5EFE-FAE3-FC4F-8B7D-D8F323BA63B8}" type="datetimeFigureOut">
              <a:rPr lang="en-US" smtClean="0"/>
              <a:t>3/9/23</a:t>
            </a:fld>
            <a:endParaRPr lang="en-US"/>
          </a:p>
        </p:txBody>
      </p:sp>
      <p:sp>
        <p:nvSpPr>
          <p:cNvPr id="6" name="Footer Placeholder 5">
            <a:extLst>
              <a:ext uri="{FF2B5EF4-FFF2-40B4-BE49-F238E27FC236}">
                <a16:creationId xmlns:a16="http://schemas.microsoft.com/office/drawing/2014/main" id="{7402612F-0672-0847-A8CE-6F5E769D8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B5BC5-D2E6-284F-A5E9-609D0D79F126}"/>
              </a:ext>
            </a:extLst>
          </p:cNvPr>
          <p:cNvSpPr>
            <a:spLocks noGrp="1"/>
          </p:cNvSpPr>
          <p:nvPr>
            <p:ph type="sldNum" sz="quarter" idx="12"/>
          </p:nvPr>
        </p:nvSpPr>
        <p:spPr/>
        <p:txBody>
          <a:bodyPr/>
          <a:lstStyle/>
          <a:p>
            <a:fld id="{4DCB9B23-E0A4-FE44-AE2F-379396C25D1F}" type="slidenum">
              <a:rPr lang="en-US" smtClean="0"/>
              <a:t>‹#›</a:t>
            </a:fld>
            <a:endParaRPr lang="en-US"/>
          </a:p>
        </p:txBody>
      </p:sp>
    </p:spTree>
    <p:extLst>
      <p:ext uri="{BB962C8B-B14F-4D97-AF65-F5344CB8AC3E}">
        <p14:creationId xmlns:p14="http://schemas.microsoft.com/office/powerpoint/2010/main" val="35880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4000" t="4000" r="4000" b="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461913-3A75-BE4A-8164-E9AC9429E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9B5885-FDE9-3146-BA3F-2B554CBB7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B9133-9AB2-5E41-AAFC-D73B8D30C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B5EFE-FAE3-FC4F-8B7D-D8F323BA63B8}" type="datetimeFigureOut">
              <a:rPr lang="en-US" smtClean="0"/>
              <a:t>3/9/23</a:t>
            </a:fld>
            <a:endParaRPr lang="en-US"/>
          </a:p>
        </p:txBody>
      </p:sp>
      <p:sp>
        <p:nvSpPr>
          <p:cNvPr id="5" name="Footer Placeholder 4">
            <a:extLst>
              <a:ext uri="{FF2B5EF4-FFF2-40B4-BE49-F238E27FC236}">
                <a16:creationId xmlns:a16="http://schemas.microsoft.com/office/drawing/2014/main" id="{2313204F-F353-3346-9386-CA4320366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47B96-0DC8-7540-BF4B-98125BE015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B9B23-E0A4-FE44-AE2F-379396C25D1F}" type="slidenum">
              <a:rPr lang="en-US" smtClean="0"/>
              <a:t>‹#›</a:t>
            </a:fld>
            <a:endParaRPr lang="en-US"/>
          </a:p>
        </p:txBody>
      </p:sp>
    </p:spTree>
    <p:extLst>
      <p:ext uri="{BB962C8B-B14F-4D97-AF65-F5344CB8AC3E}">
        <p14:creationId xmlns:p14="http://schemas.microsoft.com/office/powerpoint/2010/main" val="3387295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rhosignal.com/posts/polars-pandas-cheatsheet/" TargetMode="External"/><Relationship Id="rId3" Type="http://schemas.openxmlformats.org/officeDocument/2006/relationships/hyperlink" Target="https://pola-rs.github.io/polars/py-polars/html/index.html" TargetMode="External"/><Relationship Id="rId7" Type="http://schemas.openxmlformats.org/officeDocument/2006/relationships/hyperlink" Target="https://pabloagn.com/deep-dives/polars-a-lightning-fast-dataframe-library-for-python-and-rust/" TargetMode="External"/><Relationship Id="rId2" Type="http://schemas.openxmlformats.org/officeDocument/2006/relationships/hyperlink" Target="https://pola-rs.github.io/polars-book/user-guide/introduction.html" TargetMode="External"/><Relationship Id="rId1" Type="http://schemas.openxmlformats.org/officeDocument/2006/relationships/slideLayout" Target="../slideLayouts/slideLayout2.xml"/><Relationship Id="rId6" Type="http://schemas.openxmlformats.org/officeDocument/2006/relationships/hyperlink" Target="https://www.ritchievink.com/blog/2021/02/28/i-wrote-one-of-the-fastest-dataframe-libraries/" TargetMode="External"/><Relationship Id="rId5" Type="http://schemas.openxmlformats.org/officeDocument/2006/relationships/hyperlink" Target="https://kevinheavey.github.io/modern-polars/" TargetMode="External"/><Relationship Id="rId4" Type="http://schemas.openxmlformats.org/officeDocument/2006/relationships/hyperlink" Target="https://github.com/ritchie46/polar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ola-rs.github.io/polars-book/user-guide/introduction.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h2oai.github.io/db-benchmark/"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pola-rs.github.io/polars-book/user-guide/introduc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Copy-on-write" TargetMode="External"/><Relationship Id="rId5" Type="http://schemas.openxmlformats.org/officeDocument/2006/relationships/hyperlink" Target="https://numpy.org/doc/stable/reference/ufuncs.html" TargetMode="External"/><Relationship Id="rId4" Type="http://schemas.openxmlformats.org/officeDocument/2006/relationships/hyperlink" Target="https://pola-rs.github.io/polars-book/user-guide/optimizations/lazy/intro.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esmckinney.com/blog/apache-arrow-pandas-internals/" TargetMode="External"/><Relationship Id="rId2" Type="http://schemas.openxmlformats.org/officeDocument/2006/relationships/hyperlink" Target="https://pola-rs.github.io/polars-book/user-guide/introduction.html" TargetMode="External"/><Relationship Id="rId1" Type="http://schemas.openxmlformats.org/officeDocument/2006/relationships/slideLayout" Target="../slideLayouts/slideLayout2.xml"/><Relationship Id="rId4" Type="http://schemas.openxmlformats.org/officeDocument/2006/relationships/hyperlink" Target="https://zakopilo.hatenablog.jp/entry/2023/02/04/220552"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pola-rs.github.io/polars-book/user-guide/introduc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evinheavey.github.io/modern-pol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rhosignal.com/posts/polars-pandas-cheatsheet/" TargetMode="Externa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hyperlink" Target="https://www.rhosignal.com/posts/polars-pandas-cheatsheet/" TargetMode="External"/><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4000" r="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0BA7-C42A-7742-9E35-95EB2E87B512}"/>
              </a:ext>
            </a:extLst>
          </p:cNvPr>
          <p:cNvSpPr>
            <a:spLocks noGrp="1"/>
          </p:cNvSpPr>
          <p:nvPr>
            <p:ph type="ctrTitle"/>
          </p:nvPr>
        </p:nvSpPr>
        <p:spPr>
          <a:xfrm>
            <a:off x="8287016" y="3708148"/>
            <a:ext cx="3322320" cy="775679"/>
          </a:xfrm>
        </p:spPr>
        <p:txBody>
          <a:bodyPr>
            <a:normAutofit fontScale="90000"/>
          </a:bodyPr>
          <a:lstStyle/>
          <a:p>
            <a:r>
              <a:rPr lang="en-US" b="1" dirty="0">
                <a:latin typeface="Calibri" panose="020F0502020204030204" pitchFamily="34" charset="0"/>
                <a:cs typeface="Calibri" panose="020F0502020204030204" pitchFamily="34" charset="0"/>
              </a:rPr>
              <a:t>Polars</a:t>
            </a:r>
          </a:p>
        </p:txBody>
      </p:sp>
      <p:sp>
        <p:nvSpPr>
          <p:cNvPr id="6" name="Rectangle 5">
            <a:extLst>
              <a:ext uri="{FF2B5EF4-FFF2-40B4-BE49-F238E27FC236}">
                <a16:creationId xmlns:a16="http://schemas.microsoft.com/office/drawing/2014/main" id="{7D7D3A8D-4145-0845-A288-2E234C1571ED}"/>
              </a:ext>
            </a:extLst>
          </p:cNvPr>
          <p:cNvSpPr/>
          <p:nvPr/>
        </p:nvSpPr>
        <p:spPr>
          <a:xfrm>
            <a:off x="7992376" y="4480714"/>
            <a:ext cx="3911600" cy="646331"/>
          </a:xfrm>
          <a:prstGeom prst="rect">
            <a:avLst/>
          </a:prstGeom>
        </p:spPr>
        <p:txBody>
          <a:bodyPr wrap="square">
            <a:spAutoFit/>
          </a:bodyPr>
          <a:lstStyle/>
          <a:p>
            <a:pPr algn="ctr"/>
            <a:r>
              <a:rPr lang="en-US" dirty="0"/>
              <a:t>Fast multi-threaded, hybrid-out-of-core DataFrame library</a:t>
            </a:r>
          </a:p>
        </p:txBody>
      </p:sp>
    </p:spTree>
    <p:extLst>
      <p:ext uri="{BB962C8B-B14F-4D97-AF65-F5344CB8AC3E}">
        <p14:creationId xmlns:p14="http://schemas.microsoft.com/office/powerpoint/2010/main" val="341339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D6657-A899-184C-B370-4A5AC8F51B54}"/>
              </a:ext>
            </a:extLst>
          </p:cNvPr>
          <p:cNvSpPr>
            <a:spLocks noGrp="1"/>
          </p:cNvSpPr>
          <p:nvPr>
            <p:ph idx="1"/>
          </p:nvPr>
        </p:nvSpPr>
        <p:spPr/>
        <p:txBody>
          <a:bodyPr/>
          <a:lstStyle/>
          <a:p>
            <a:r>
              <a:rPr lang="en-US" dirty="0">
                <a:hlinkClick r:id="rId2"/>
              </a:rPr>
              <a:t>Polars User Guide</a:t>
            </a:r>
            <a:endParaRPr lang="en-US" dirty="0"/>
          </a:p>
          <a:p>
            <a:r>
              <a:rPr lang="en-US" dirty="0">
                <a:hlinkClick r:id="rId3"/>
              </a:rPr>
              <a:t>Polars API Reference</a:t>
            </a:r>
            <a:endParaRPr lang="en-US" dirty="0">
              <a:hlinkClick r:id="rId4"/>
            </a:endParaRPr>
          </a:p>
          <a:p>
            <a:endParaRPr lang="en-US" dirty="0">
              <a:hlinkClick r:id="rId4"/>
            </a:endParaRPr>
          </a:p>
          <a:p>
            <a:r>
              <a:rPr lang="en-US" dirty="0">
                <a:hlinkClick r:id="rId5"/>
              </a:rPr>
              <a:t>Modern Polars – Polars and Pandas side-by-side </a:t>
            </a:r>
            <a:endParaRPr lang="en-US" dirty="0">
              <a:hlinkClick r:id="rId4"/>
            </a:endParaRPr>
          </a:p>
          <a:p>
            <a:r>
              <a:rPr lang="en-US" dirty="0">
                <a:hlinkClick r:id="rId4"/>
              </a:rPr>
              <a:t>Polars on GitHub</a:t>
            </a:r>
            <a:endParaRPr lang="en-US" dirty="0"/>
          </a:p>
          <a:p>
            <a:r>
              <a:rPr lang="en-US" dirty="0">
                <a:hlinkClick r:id="rId6"/>
              </a:rPr>
              <a:t>Ritchie Vink</a:t>
            </a:r>
            <a:endParaRPr lang="en-US" dirty="0"/>
          </a:p>
          <a:p>
            <a:r>
              <a:rPr lang="en-US" dirty="0">
                <a:hlinkClick r:id="rId7"/>
              </a:rPr>
              <a:t>Polars Deep Dive</a:t>
            </a:r>
            <a:endParaRPr lang="en-US" dirty="0"/>
          </a:p>
          <a:p>
            <a:r>
              <a:rPr lang="en-US" dirty="0">
                <a:hlinkClick r:id="rId8"/>
              </a:rPr>
              <a:t>Pandas </a:t>
            </a:r>
            <a:r>
              <a:rPr lang="en-US" dirty="0" err="1">
                <a:hlinkClick r:id="rId8"/>
              </a:rPr>
              <a:t>Cheatsheet</a:t>
            </a:r>
            <a:endParaRPr lang="en-US" dirty="0"/>
          </a:p>
          <a:p>
            <a:endParaRPr lang="en-US" dirty="0"/>
          </a:p>
        </p:txBody>
      </p:sp>
      <p:sp>
        <p:nvSpPr>
          <p:cNvPr id="4" name="TextBox 3">
            <a:extLst>
              <a:ext uri="{FF2B5EF4-FFF2-40B4-BE49-F238E27FC236}">
                <a16:creationId xmlns:a16="http://schemas.microsoft.com/office/drawing/2014/main" id="{8941D7AB-CEBA-3948-AA01-238E3845057C}"/>
              </a:ext>
            </a:extLst>
          </p:cNvPr>
          <p:cNvSpPr txBox="1"/>
          <p:nvPr/>
        </p:nvSpPr>
        <p:spPr>
          <a:xfrm>
            <a:off x="3791961" y="133531"/>
            <a:ext cx="4608078" cy="523220"/>
          </a:xfrm>
          <a:prstGeom prst="rect">
            <a:avLst/>
          </a:prstGeom>
          <a:noFill/>
        </p:spPr>
        <p:txBody>
          <a:bodyPr wrap="square" rtlCol="0">
            <a:spAutoFit/>
          </a:bodyPr>
          <a:lstStyle/>
          <a:p>
            <a:pPr algn="ctr"/>
            <a:r>
              <a:rPr lang="en-US" sz="2800" b="1" dirty="0"/>
              <a:t>References</a:t>
            </a:r>
          </a:p>
        </p:txBody>
      </p:sp>
    </p:spTree>
    <p:extLst>
      <p:ext uri="{BB962C8B-B14F-4D97-AF65-F5344CB8AC3E}">
        <p14:creationId xmlns:p14="http://schemas.microsoft.com/office/powerpoint/2010/main" val="291643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6B66D-D025-904E-B452-4B035F0C35AB}"/>
              </a:ext>
            </a:extLst>
          </p:cNvPr>
          <p:cNvSpPr/>
          <p:nvPr/>
        </p:nvSpPr>
        <p:spPr>
          <a:xfrm>
            <a:off x="276964" y="3539044"/>
            <a:ext cx="6421016" cy="2862322"/>
          </a:xfrm>
          <a:prstGeom prst="rect">
            <a:avLst/>
          </a:prstGeom>
        </p:spPr>
        <p:txBody>
          <a:bodyPr wrap="square">
            <a:spAutoFit/>
          </a:bodyPr>
          <a:lstStyle/>
          <a:p>
            <a:r>
              <a:rPr lang="en-US" b="0" i="0" dirty="0">
                <a:effectLst/>
                <a:latin typeface="Open Sans"/>
              </a:rPr>
              <a:t>Polars is written in Rust which gives it C/C++ performance and allows it to fully control performance critical parts in a query engine.</a:t>
            </a:r>
          </a:p>
          <a:p>
            <a:endParaRPr lang="en-US" b="0" i="0" dirty="0">
              <a:effectLst/>
              <a:latin typeface="Open Sans"/>
            </a:endParaRPr>
          </a:p>
          <a:p>
            <a:r>
              <a:rPr lang="en-US" b="0" i="0" dirty="0">
                <a:effectLst/>
                <a:latin typeface="Open Sans"/>
              </a:rPr>
              <a:t>As such Polars goes to great lengths to:</a:t>
            </a:r>
          </a:p>
          <a:p>
            <a:pPr marL="742950" lvl="1" indent="-285750">
              <a:buFont typeface="Arial" panose="020B0604020202020204" pitchFamily="34" charset="0"/>
              <a:buChar char="•"/>
            </a:pPr>
            <a:r>
              <a:rPr lang="en-US" b="0" i="0" dirty="0">
                <a:effectLst/>
                <a:latin typeface="Open Sans"/>
              </a:rPr>
              <a:t>Reduce redundant copies.</a:t>
            </a:r>
          </a:p>
          <a:p>
            <a:pPr marL="742950" lvl="1" indent="-285750">
              <a:buFont typeface="Arial" panose="020B0604020202020204" pitchFamily="34" charset="0"/>
              <a:buChar char="•"/>
            </a:pPr>
            <a:r>
              <a:rPr lang="en-US" b="0" i="0" dirty="0">
                <a:effectLst/>
                <a:latin typeface="Open Sans"/>
              </a:rPr>
              <a:t>Traverse memory cache efficiently.</a:t>
            </a:r>
          </a:p>
          <a:p>
            <a:pPr marL="742950" lvl="1" indent="-285750">
              <a:buFont typeface="Arial" panose="020B0604020202020204" pitchFamily="34" charset="0"/>
              <a:buChar char="•"/>
            </a:pPr>
            <a:r>
              <a:rPr lang="en-US" b="0" i="0" dirty="0">
                <a:effectLst/>
                <a:latin typeface="Open Sans"/>
              </a:rPr>
              <a:t>Minimize contention in parallelism.</a:t>
            </a:r>
          </a:p>
          <a:p>
            <a:pPr marL="742950" lvl="1" indent="-285750">
              <a:buFont typeface="Arial" panose="020B0604020202020204" pitchFamily="34" charset="0"/>
              <a:buChar char="•"/>
            </a:pPr>
            <a:r>
              <a:rPr lang="en-US" b="0" i="0" dirty="0">
                <a:effectLst/>
                <a:latin typeface="Open Sans"/>
              </a:rPr>
              <a:t>Process data in chunks.</a:t>
            </a:r>
          </a:p>
          <a:p>
            <a:pPr marL="742950" lvl="1" indent="-285750">
              <a:buFont typeface="Arial" panose="020B0604020202020204" pitchFamily="34" charset="0"/>
              <a:buChar char="•"/>
            </a:pPr>
            <a:r>
              <a:rPr lang="en-US" b="0" i="0" dirty="0">
                <a:effectLst/>
                <a:latin typeface="Open Sans"/>
              </a:rPr>
              <a:t>Reuse memory allocations.</a:t>
            </a:r>
          </a:p>
        </p:txBody>
      </p:sp>
      <p:sp>
        <p:nvSpPr>
          <p:cNvPr id="9" name="Rectangle 8">
            <a:extLst>
              <a:ext uri="{FF2B5EF4-FFF2-40B4-BE49-F238E27FC236}">
                <a16:creationId xmlns:a16="http://schemas.microsoft.com/office/drawing/2014/main" id="{B4F69D82-70F0-8742-BF6A-D8290C01327F}"/>
              </a:ext>
            </a:extLst>
          </p:cNvPr>
          <p:cNvSpPr/>
          <p:nvPr/>
        </p:nvSpPr>
        <p:spPr>
          <a:xfrm>
            <a:off x="276964" y="915341"/>
            <a:ext cx="6421016" cy="2585323"/>
          </a:xfrm>
          <a:prstGeom prst="rect">
            <a:avLst/>
          </a:prstGeom>
        </p:spPr>
        <p:txBody>
          <a:bodyPr wrap="square">
            <a:spAutoFit/>
          </a:bodyPr>
          <a:lstStyle/>
          <a:p>
            <a:r>
              <a:rPr lang="en-US" b="0" i="0" dirty="0">
                <a:effectLst/>
                <a:latin typeface="Open Sans"/>
              </a:rPr>
              <a:t>The goal of Polars is to provide a lightning fast DataFrame library that:</a:t>
            </a:r>
          </a:p>
          <a:p>
            <a:pPr marL="742950" lvl="1" indent="-285750">
              <a:buFont typeface="Arial" panose="020B0604020202020204" pitchFamily="34" charset="0"/>
              <a:buChar char="•"/>
            </a:pPr>
            <a:r>
              <a:rPr lang="en-US" b="1" i="0" dirty="0">
                <a:effectLst/>
                <a:latin typeface="Open Sans"/>
              </a:rPr>
              <a:t>Utilizes all available cores on your machine.</a:t>
            </a:r>
          </a:p>
          <a:p>
            <a:pPr marL="742950" lvl="1" indent="-285750">
              <a:buFont typeface="Arial" panose="020B0604020202020204" pitchFamily="34" charset="0"/>
              <a:buChar char="•"/>
            </a:pPr>
            <a:r>
              <a:rPr lang="en-US" b="0" i="0" dirty="0">
                <a:effectLst/>
                <a:latin typeface="Open Sans"/>
              </a:rPr>
              <a:t>Optimizes queries to reduce unneeded work/memory allocations.</a:t>
            </a:r>
          </a:p>
          <a:p>
            <a:pPr marL="742950" lvl="1" indent="-285750">
              <a:buFont typeface="Arial" panose="020B0604020202020204" pitchFamily="34" charset="0"/>
              <a:buChar char="•"/>
            </a:pPr>
            <a:r>
              <a:rPr lang="en-US" b="1" i="0" dirty="0">
                <a:effectLst/>
                <a:latin typeface="Open Sans"/>
              </a:rPr>
              <a:t>Handles datasets much larger than your available RAM.</a:t>
            </a:r>
          </a:p>
          <a:p>
            <a:pPr marL="742950" lvl="1" indent="-285750">
              <a:buFont typeface="Arial" panose="020B0604020202020204" pitchFamily="34" charset="0"/>
              <a:buChar char="•"/>
            </a:pPr>
            <a:r>
              <a:rPr lang="en-US" b="0" i="0" dirty="0">
                <a:effectLst/>
                <a:latin typeface="Open Sans"/>
              </a:rPr>
              <a:t>Has an API that is consistent and predictable.</a:t>
            </a:r>
          </a:p>
          <a:p>
            <a:pPr marL="742950" lvl="1" indent="-285750">
              <a:buFont typeface="Arial" panose="020B0604020202020204" pitchFamily="34" charset="0"/>
              <a:buChar char="•"/>
            </a:pPr>
            <a:r>
              <a:rPr lang="en-US" b="0" i="0" dirty="0">
                <a:effectLst/>
                <a:latin typeface="Open Sans"/>
              </a:rPr>
              <a:t>Has a strict schema (data-types should be known before running the query).</a:t>
            </a:r>
          </a:p>
        </p:txBody>
      </p:sp>
      <p:sp>
        <p:nvSpPr>
          <p:cNvPr id="12" name="Rectangle 11">
            <a:extLst>
              <a:ext uri="{FF2B5EF4-FFF2-40B4-BE49-F238E27FC236}">
                <a16:creationId xmlns:a16="http://schemas.microsoft.com/office/drawing/2014/main" id="{6CB2617B-5BCA-8549-A101-60094B384C77}"/>
              </a:ext>
            </a:extLst>
          </p:cNvPr>
          <p:cNvSpPr/>
          <p:nvPr/>
        </p:nvSpPr>
        <p:spPr>
          <a:xfrm>
            <a:off x="0" y="6550223"/>
            <a:ext cx="5130800" cy="307777"/>
          </a:xfrm>
          <a:prstGeom prst="rect">
            <a:avLst/>
          </a:prstGeom>
        </p:spPr>
        <p:txBody>
          <a:bodyPr wrap="square">
            <a:spAutoFit/>
          </a:bodyPr>
          <a:lstStyle/>
          <a:p>
            <a:r>
              <a:rPr lang="en-US" sz="1400" dirty="0">
                <a:hlinkClick r:id="rId3"/>
              </a:rPr>
              <a:t>https://pola-rs.github.io/polars-book/user-guide/introduction.html</a:t>
            </a:r>
            <a:endParaRPr lang="en-US" sz="1400" dirty="0"/>
          </a:p>
        </p:txBody>
      </p:sp>
      <p:sp>
        <p:nvSpPr>
          <p:cNvPr id="13" name="TextBox 12">
            <a:extLst>
              <a:ext uri="{FF2B5EF4-FFF2-40B4-BE49-F238E27FC236}">
                <a16:creationId xmlns:a16="http://schemas.microsoft.com/office/drawing/2014/main" id="{9615AB85-F1C5-6645-B086-8212F33F6499}"/>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Intro to Polars</a:t>
            </a:r>
          </a:p>
        </p:txBody>
      </p:sp>
      <p:sp>
        <p:nvSpPr>
          <p:cNvPr id="14" name="Rectangle 13">
            <a:extLst>
              <a:ext uri="{FF2B5EF4-FFF2-40B4-BE49-F238E27FC236}">
                <a16:creationId xmlns:a16="http://schemas.microsoft.com/office/drawing/2014/main" id="{5994E914-E22E-8E40-9293-053D6D81FB08}"/>
              </a:ext>
            </a:extLst>
          </p:cNvPr>
          <p:cNvSpPr/>
          <p:nvPr/>
        </p:nvSpPr>
        <p:spPr>
          <a:xfrm>
            <a:off x="5771433" y="4831705"/>
            <a:ext cx="6096000" cy="1200329"/>
          </a:xfrm>
          <a:prstGeom prst="rect">
            <a:avLst/>
          </a:prstGeom>
        </p:spPr>
        <p:txBody>
          <a:bodyPr>
            <a:spAutoFit/>
          </a:bodyPr>
          <a:lstStyle/>
          <a:p>
            <a:r>
              <a:rPr lang="en-US" b="0" i="0" dirty="0">
                <a:effectLst/>
                <a:latin typeface="Open Sans"/>
              </a:rPr>
              <a:t>Unlike tools such as Dask - which tries to parallelize existing single-threaded libraries like NumPy and Pandas - Polars is written from the ground up, designed for parallelization of queries on </a:t>
            </a:r>
            <a:r>
              <a:rPr lang="en-US" b="0" i="0" dirty="0" err="1">
                <a:effectLst/>
                <a:latin typeface="Open Sans"/>
              </a:rPr>
              <a:t>DataFrames</a:t>
            </a:r>
            <a:r>
              <a:rPr lang="en-US" b="0" i="0" dirty="0">
                <a:effectLst/>
                <a:latin typeface="Open Sans"/>
              </a:rPr>
              <a:t>.</a:t>
            </a:r>
          </a:p>
        </p:txBody>
      </p:sp>
      <p:pic>
        <p:nvPicPr>
          <p:cNvPr id="15" name="Picture 14">
            <a:extLst>
              <a:ext uri="{FF2B5EF4-FFF2-40B4-BE49-F238E27FC236}">
                <a16:creationId xmlns:a16="http://schemas.microsoft.com/office/drawing/2014/main" id="{5D5B4462-D195-4345-B95A-A8CDDBE2F7E0}"/>
              </a:ext>
            </a:extLst>
          </p:cNvPr>
          <p:cNvPicPr>
            <a:picLocks noChangeAspect="1"/>
          </p:cNvPicPr>
          <p:nvPr/>
        </p:nvPicPr>
        <p:blipFill>
          <a:blip r:embed="rId4"/>
          <a:stretch>
            <a:fillRect/>
          </a:stretch>
        </p:blipFill>
        <p:spPr>
          <a:xfrm>
            <a:off x="6697980" y="1333520"/>
            <a:ext cx="5376517" cy="3128853"/>
          </a:xfrm>
          <a:prstGeom prst="rect">
            <a:avLst/>
          </a:prstGeom>
        </p:spPr>
      </p:pic>
      <p:sp>
        <p:nvSpPr>
          <p:cNvPr id="16" name="TextBox 15">
            <a:extLst>
              <a:ext uri="{FF2B5EF4-FFF2-40B4-BE49-F238E27FC236}">
                <a16:creationId xmlns:a16="http://schemas.microsoft.com/office/drawing/2014/main" id="{65C5523C-F29A-3F45-8458-E14D78A1ACEC}"/>
              </a:ext>
            </a:extLst>
          </p:cNvPr>
          <p:cNvSpPr txBox="1"/>
          <p:nvPr/>
        </p:nvSpPr>
        <p:spPr>
          <a:xfrm>
            <a:off x="7978705" y="1732352"/>
            <a:ext cx="2815066" cy="369332"/>
          </a:xfrm>
          <a:prstGeom prst="rect">
            <a:avLst/>
          </a:prstGeom>
          <a:noFill/>
        </p:spPr>
        <p:txBody>
          <a:bodyPr wrap="none" rtlCol="0">
            <a:spAutoFit/>
          </a:bodyPr>
          <a:lstStyle/>
          <a:p>
            <a:r>
              <a:rPr lang="en-US" dirty="0">
                <a:solidFill>
                  <a:schemeClr val="bg1"/>
                </a:solidFill>
              </a:rPr>
              <a:t>Polars 0.16.10 vs Pandas 2.0</a:t>
            </a:r>
          </a:p>
        </p:txBody>
      </p:sp>
    </p:spTree>
    <p:extLst>
      <p:ext uri="{BB962C8B-B14F-4D97-AF65-F5344CB8AC3E}">
        <p14:creationId xmlns:p14="http://schemas.microsoft.com/office/powerpoint/2010/main" val="347958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DECFAE-FB0D-EA4F-B945-6510C8640D1E}"/>
              </a:ext>
            </a:extLst>
          </p:cNvPr>
          <p:cNvPicPr>
            <a:picLocks noChangeAspect="1"/>
          </p:cNvPicPr>
          <p:nvPr/>
        </p:nvPicPr>
        <p:blipFill rotWithShape="1">
          <a:blip r:embed="rId2"/>
          <a:srcRect t="31121"/>
          <a:stretch/>
        </p:blipFill>
        <p:spPr>
          <a:xfrm>
            <a:off x="7048814" y="604888"/>
            <a:ext cx="3883359" cy="2318815"/>
          </a:xfrm>
          <a:prstGeom prst="rect">
            <a:avLst/>
          </a:prstGeom>
        </p:spPr>
      </p:pic>
      <p:pic>
        <p:nvPicPr>
          <p:cNvPr id="14" name="Picture 13">
            <a:extLst>
              <a:ext uri="{FF2B5EF4-FFF2-40B4-BE49-F238E27FC236}">
                <a16:creationId xmlns:a16="http://schemas.microsoft.com/office/drawing/2014/main" id="{9CE8D26F-DEC8-7940-B98C-0988215B15D9}"/>
              </a:ext>
            </a:extLst>
          </p:cNvPr>
          <p:cNvPicPr>
            <a:picLocks noChangeAspect="1"/>
          </p:cNvPicPr>
          <p:nvPr/>
        </p:nvPicPr>
        <p:blipFill rotWithShape="1">
          <a:blip r:embed="rId3"/>
          <a:srcRect t="31121"/>
          <a:stretch/>
        </p:blipFill>
        <p:spPr>
          <a:xfrm>
            <a:off x="1029516" y="604888"/>
            <a:ext cx="4102478" cy="2318815"/>
          </a:xfrm>
          <a:prstGeom prst="rect">
            <a:avLst/>
          </a:prstGeom>
        </p:spPr>
      </p:pic>
      <p:pic>
        <p:nvPicPr>
          <p:cNvPr id="16" name="Picture 15">
            <a:extLst>
              <a:ext uri="{FF2B5EF4-FFF2-40B4-BE49-F238E27FC236}">
                <a16:creationId xmlns:a16="http://schemas.microsoft.com/office/drawing/2014/main" id="{6F68BB6B-6BDE-3D4D-8656-D1B1D5FD917B}"/>
              </a:ext>
            </a:extLst>
          </p:cNvPr>
          <p:cNvPicPr>
            <a:picLocks noChangeAspect="1"/>
          </p:cNvPicPr>
          <p:nvPr/>
        </p:nvPicPr>
        <p:blipFill>
          <a:blip r:embed="rId4"/>
          <a:stretch>
            <a:fillRect/>
          </a:stretch>
        </p:blipFill>
        <p:spPr>
          <a:xfrm>
            <a:off x="0" y="3171825"/>
            <a:ext cx="6568028" cy="3604507"/>
          </a:xfrm>
          <a:prstGeom prst="rect">
            <a:avLst/>
          </a:prstGeom>
        </p:spPr>
      </p:pic>
      <p:pic>
        <p:nvPicPr>
          <p:cNvPr id="18" name="Picture 17">
            <a:extLst>
              <a:ext uri="{FF2B5EF4-FFF2-40B4-BE49-F238E27FC236}">
                <a16:creationId xmlns:a16="http://schemas.microsoft.com/office/drawing/2014/main" id="{9A173436-DB99-094C-9E5C-333837995CDD}"/>
              </a:ext>
            </a:extLst>
          </p:cNvPr>
          <p:cNvPicPr>
            <a:picLocks noChangeAspect="1"/>
          </p:cNvPicPr>
          <p:nvPr/>
        </p:nvPicPr>
        <p:blipFill>
          <a:blip r:embed="rId5"/>
          <a:stretch>
            <a:fillRect/>
          </a:stretch>
        </p:blipFill>
        <p:spPr>
          <a:xfrm>
            <a:off x="5501500" y="3177141"/>
            <a:ext cx="6690500" cy="3604507"/>
          </a:xfrm>
          <a:prstGeom prst="rect">
            <a:avLst/>
          </a:prstGeom>
        </p:spPr>
      </p:pic>
      <p:sp>
        <p:nvSpPr>
          <p:cNvPr id="8" name="TextBox 7">
            <a:extLst>
              <a:ext uri="{FF2B5EF4-FFF2-40B4-BE49-F238E27FC236}">
                <a16:creationId xmlns:a16="http://schemas.microsoft.com/office/drawing/2014/main" id="{6826B28B-CC13-894F-AC34-9899714535AC}"/>
              </a:ext>
            </a:extLst>
          </p:cNvPr>
          <p:cNvSpPr txBox="1"/>
          <p:nvPr/>
        </p:nvSpPr>
        <p:spPr>
          <a:xfrm>
            <a:off x="9565532" y="6514722"/>
            <a:ext cx="2626468" cy="261610"/>
          </a:xfrm>
          <a:prstGeom prst="rect">
            <a:avLst/>
          </a:prstGeom>
          <a:noFill/>
        </p:spPr>
        <p:txBody>
          <a:bodyPr wrap="square" rtlCol="0">
            <a:spAutoFit/>
          </a:bodyPr>
          <a:lstStyle/>
          <a:p>
            <a:pPr algn="ctr"/>
            <a:r>
              <a:rPr lang="en-US" sz="1100" dirty="0">
                <a:hlinkClick r:id="rId6"/>
              </a:rPr>
              <a:t>https://h2oai.github.io/db-benchmark/</a:t>
            </a:r>
            <a:endParaRPr lang="en-US" sz="1100" dirty="0"/>
          </a:p>
        </p:txBody>
      </p:sp>
      <p:sp>
        <p:nvSpPr>
          <p:cNvPr id="19" name="TextBox 18">
            <a:extLst>
              <a:ext uri="{FF2B5EF4-FFF2-40B4-BE49-F238E27FC236}">
                <a16:creationId xmlns:a16="http://schemas.microsoft.com/office/drawing/2014/main" id="{F320460E-6F9D-684C-9234-70C998BEBD6B}"/>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Benchmarks</a:t>
            </a:r>
          </a:p>
        </p:txBody>
      </p:sp>
      <p:sp>
        <p:nvSpPr>
          <p:cNvPr id="20" name="Frame 19">
            <a:extLst>
              <a:ext uri="{FF2B5EF4-FFF2-40B4-BE49-F238E27FC236}">
                <a16:creationId xmlns:a16="http://schemas.microsoft.com/office/drawing/2014/main" id="{F60522A0-05BB-C640-BC67-E2561F8468F5}"/>
              </a:ext>
            </a:extLst>
          </p:cNvPr>
          <p:cNvSpPr/>
          <p:nvPr/>
        </p:nvSpPr>
        <p:spPr>
          <a:xfrm>
            <a:off x="1373828" y="2001253"/>
            <a:ext cx="3769360" cy="16297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C0695BB8-9A2C-1C49-82C6-4A103668EC3A}"/>
              </a:ext>
            </a:extLst>
          </p:cNvPr>
          <p:cNvSpPr/>
          <p:nvPr/>
        </p:nvSpPr>
        <p:spPr>
          <a:xfrm>
            <a:off x="7361784" y="2142544"/>
            <a:ext cx="3627120" cy="18288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226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CB2617B-5BCA-8549-A101-60094B384C77}"/>
              </a:ext>
            </a:extLst>
          </p:cNvPr>
          <p:cNvSpPr/>
          <p:nvPr/>
        </p:nvSpPr>
        <p:spPr>
          <a:xfrm>
            <a:off x="0" y="6550223"/>
            <a:ext cx="5130800" cy="307777"/>
          </a:xfrm>
          <a:prstGeom prst="rect">
            <a:avLst/>
          </a:prstGeom>
        </p:spPr>
        <p:txBody>
          <a:bodyPr wrap="square">
            <a:spAutoFit/>
          </a:bodyPr>
          <a:lstStyle/>
          <a:p>
            <a:r>
              <a:rPr lang="en-US" sz="1400" dirty="0">
                <a:hlinkClick r:id="rId3"/>
              </a:rPr>
              <a:t>https://pola-rs.github.io/polars-book/user-guide/introduction.html</a:t>
            </a:r>
            <a:endParaRPr lang="en-US" sz="1400" dirty="0"/>
          </a:p>
        </p:txBody>
      </p:sp>
      <p:sp>
        <p:nvSpPr>
          <p:cNvPr id="13" name="TextBox 12">
            <a:extLst>
              <a:ext uri="{FF2B5EF4-FFF2-40B4-BE49-F238E27FC236}">
                <a16:creationId xmlns:a16="http://schemas.microsoft.com/office/drawing/2014/main" id="{9615AB85-F1C5-6645-B086-8212F33F6499}"/>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Polars Features</a:t>
            </a:r>
          </a:p>
        </p:txBody>
      </p:sp>
      <p:sp>
        <p:nvSpPr>
          <p:cNvPr id="2" name="Rectangle 1">
            <a:extLst>
              <a:ext uri="{FF2B5EF4-FFF2-40B4-BE49-F238E27FC236}">
                <a16:creationId xmlns:a16="http://schemas.microsoft.com/office/drawing/2014/main" id="{64B1E3F7-373A-064B-98F4-909E8EEFE5B9}"/>
              </a:ext>
            </a:extLst>
          </p:cNvPr>
          <p:cNvSpPr/>
          <p:nvPr/>
        </p:nvSpPr>
        <p:spPr>
          <a:xfrm>
            <a:off x="6668022" y="751344"/>
            <a:ext cx="5436296" cy="4524315"/>
          </a:xfrm>
          <a:prstGeom prst="rect">
            <a:avLst/>
          </a:prstGeom>
        </p:spPr>
        <p:txBody>
          <a:bodyPr wrap="square">
            <a:spAutoFit/>
          </a:bodyPr>
          <a:lstStyle/>
          <a:p>
            <a:pPr>
              <a:buFont typeface="Arial" panose="020B0604020202020204" pitchFamily="34" charset="0"/>
              <a:buChar char="•"/>
            </a:pPr>
            <a:r>
              <a:rPr lang="en-US" b="0" i="0" u="none" strike="noStrike" dirty="0">
                <a:solidFill>
                  <a:srgbClr val="C5C5C5"/>
                </a:solidFill>
                <a:effectLst/>
                <a:latin typeface="Open Sans"/>
                <a:hlinkClick r:id="rId4"/>
              </a:rPr>
              <a:t>Query optimizations</a:t>
            </a:r>
            <a:endParaRPr lang="en-US" b="0" i="0" dirty="0">
              <a:solidFill>
                <a:srgbClr val="C5C5C5"/>
              </a:solidFill>
              <a:effectLst/>
              <a:latin typeface="Open Sans"/>
            </a:endParaRPr>
          </a:p>
          <a:p>
            <a:pPr marL="742950" lvl="1" indent="-285750">
              <a:buFont typeface="Arial" panose="020B0604020202020204" pitchFamily="34" charset="0"/>
              <a:buChar char="•"/>
            </a:pPr>
            <a:r>
              <a:rPr lang="en-US" b="0" i="0" dirty="0">
                <a:effectLst/>
                <a:latin typeface="Open Sans"/>
              </a:rPr>
              <a:t>Predicate pushdown</a:t>
            </a:r>
          </a:p>
          <a:p>
            <a:pPr marL="1143000" lvl="2" indent="-228600">
              <a:buFont typeface="Arial" panose="020B0604020202020204" pitchFamily="34" charset="0"/>
              <a:buChar char="•"/>
            </a:pPr>
            <a:r>
              <a:rPr lang="en-US" b="0" i="0" dirty="0">
                <a:effectLst/>
                <a:latin typeface="Open Sans"/>
              </a:rPr>
              <a:t>Filtering at scan level</a:t>
            </a:r>
          </a:p>
          <a:p>
            <a:pPr marL="742950" lvl="1" indent="-285750">
              <a:buFont typeface="Arial" panose="020B0604020202020204" pitchFamily="34" charset="0"/>
              <a:buChar char="•"/>
            </a:pPr>
            <a:r>
              <a:rPr lang="en-US" b="0" i="0" dirty="0">
                <a:effectLst/>
                <a:latin typeface="Open Sans"/>
              </a:rPr>
              <a:t>Projection pushdown</a:t>
            </a:r>
          </a:p>
          <a:p>
            <a:pPr marL="1143000" lvl="2" indent="-228600">
              <a:buFont typeface="Arial" panose="020B0604020202020204" pitchFamily="34" charset="0"/>
              <a:buChar char="•"/>
            </a:pPr>
            <a:r>
              <a:rPr lang="en-US" b="0" i="0" dirty="0">
                <a:effectLst/>
                <a:latin typeface="Open Sans"/>
              </a:rPr>
              <a:t>Projection at scan level</a:t>
            </a:r>
          </a:p>
          <a:p>
            <a:pPr marL="742950" lvl="1" indent="-285750">
              <a:buFont typeface="Arial" panose="020B0604020202020204" pitchFamily="34" charset="0"/>
              <a:buChar char="•"/>
            </a:pPr>
            <a:r>
              <a:rPr lang="en-US" b="0" i="0" dirty="0">
                <a:effectLst/>
                <a:latin typeface="Open Sans"/>
              </a:rPr>
              <a:t>Aggregate pushdown</a:t>
            </a:r>
          </a:p>
          <a:p>
            <a:pPr marL="1143000" lvl="2" indent="-228600">
              <a:buFont typeface="Arial" panose="020B0604020202020204" pitchFamily="34" charset="0"/>
              <a:buChar char="•"/>
            </a:pPr>
            <a:r>
              <a:rPr lang="en-US" b="0" i="0" dirty="0">
                <a:effectLst/>
                <a:latin typeface="Open Sans"/>
              </a:rPr>
              <a:t>Aggregations at scan level</a:t>
            </a:r>
          </a:p>
          <a:p>
            <a:pPr marL="742950" lvl="1" indent="-285750">
              <a:buFont typeface="Arial" panose="020B0604020202020204" pitchFamily="34" charset="0"/>
              <a:buChar char="•"/>
            </a:pPr>
            <a:r>
              <a:rPr lang="en-US" b="0" i="0" dirty="0">
                <a:effectLst/>
                <a:latin typeface="Open Sans"/>
              </a:rPr>
              <a:t>Simplify expressions</a:t>
            </a:r>
          </a:p>
          <a:p>
            <a:pPr marL="742950" lvl="1" indent="-285750">
              <a:buFont typeface="Arial" panose="020B0604020202020204" pitchFamily="34" charset="0"/>
              <a:buChar char="•"/>
            </a:pPr>
            <a:r>
              <a:rPr lang="en-US" b="0" i="0" dirty="0">
                <a:effectLst/>
                <a:latin typeface="Open Sans"/>
              </a:rPr>
              <a:t>Scan sharing</a:t>
            </a:r>
          </a:p>
          <a:p>
            <a:pPr marL="742950" lvl="1" indent="-285750">
              <a:buFont typeface="Arial" panose="020B0604020202020204" pitchFamily="34" charset="0"/>
              <a:buChar char="•"/>
            </a:pPr>
            <a:r>
              <a:rPr lang="en-US" b="0" i="0" dirty="0">
                <a:effectLst/>
                <a:latin typeface="Open Sans"/>
              </a:rPr>
              <a:t>Common subplan elimination</a:t>
            </a:r>
          </a:p>
          <a:p>
            <a:pPr marL="742950" lvl="1" indent="-285750">
              <a:buFont typeface="Arial" panose="020B0604020202020204" pitchFamily="34" charset="0"/>
              <a:buChar char="•"/>
            </a:pPr>
            <a:r>
              <a:rPr lang="en-US" b="0" i="0" dirty="0">
                <a:effectLst/>
                <a:latin typeface="Open Sans"/>
              </a:rPr>
              <a:t>Parallel execution of physical plan</a:t>
            </a:r>
          </a:p>
          <a:p>
            <a:pPr marL="742950" lvl="1" indent="-285750">
              <a:buFont typeface="Arial" panose="020B0604020202020204" pitchFamily="34" charset="0"/>
              <a:buChar char="•"/>
            </a:pPr>
            <a:r>
              <a:rPr lang="en-US" b="0" i="0" dirty="0">
                <a:effectLst/>
                <a:latin typeface="Open Sans"/>
              </a:rPr>
              <a:t>Cardinality based </a:t>
            </a:r>
            <a:r>
              <a:rPr lang="en-US" b="0" i="0" dirty="0" err="1">
                <a:effectLst/>
                <a:latin typeface="Open Sans"/>
              </a:rPr>
              <a:t>groupby</a:t>
            </a:r>
            <a:r>
              <a:rPr lang="en-US" b="0" i="0" dirty="0">
                <a:effectLst/>
                <a:latin typeface="Open Sans"/>
              </a:rPr>
              <a:t> dispatch</a:t>
            </a:r>
          </a:p>
          <a:p>
            <a:pPr marL="1143000" lvl="2" indent="-228600">
              <a:buFont typeface="Arial" panose="020B0604020202020204" pitchFamily="34" charset="0"/>
              <a:buChar char="•"/>
            </a:pPr>
            <a:r>
              <a:rPr lang="en-US" b="0" i="0" dirty="0">
                <a:effectLst/>
                <a:latin typeface="Open Sans"/>
              </a:rPr>
              <a:t>Different </a:t>
            </a:r>
            <a:r>
              <a:rPr lang="en-US" b="0" i="0" dirty="0" err="1">
                <a:effectLst/>
                <a:latin typeface="Open Sans"/>
              </a:rPr>
              <a:t>groupby</a:t>
            </a:r>
            <a:r>
              <a:rPr lang="en-US" b="0" i="0" dirty="0">
                <a:effectLst/>
                <a:latin typeface="Open Sans"/>
              </a:rPr>
              <a:t> strategies based on data cardinality</a:t>
            </a:r>
          </a:p>
          <a:p>
            <a:pPr>
              <a:buFont typeface="Arial" panose="020B0604020202020204" pitchFamily="34" charset="0"/>
              <a:buChar char="•"/>
            </a:pPr>
            <a:r>
              <a:rPr lang="en-US" b="0" i="0" dirty="0">
                <a:effectLst/>
                <a:latin typeface="Open Sans"/>
              </a:rPr>
              <a:t>SIMD vectorization</a:t>
            </a:r>
          </a:p>
          <a:p>
            <a:pPr>
              <a:buFont typeface="Arial" panose="020B0604020202020204" pitchFamily="34" charset="0"/>
              <a:buChar char="•"/>
            </a:pPr>
            <a:r>
              <a:rPr lang="en-US" b="0" i="0" u="none" strike="noStrike" dirty="0">
                <a:solidFill>
                  <a:srgbClr val="C5C5C5"/>
                </a:solidFill>
                <a:effectLst/>
                <a:latin typeface="Open Sans"/>
                <a:hlinkClick r:id="rId5"/>
              </a:rPr>
              <a:t>NumPy universal functions</a:t>
            </a:r>
            <a:endParaRPr lang="en-US" b="0" i="0" dirty="0">
              <a:solidFill>
                <a:srgbClr val="C5C5C5"/>
              </a:solidFill>
              <a:effectLst/>
              <a:latin typeface="Open Sans"/>
            </a:endParaRPr>
          </a:p>
        </p:txBody>
      </p:sp>
      <p:sp>
        <p:nvSpPr>
          <p:cNvPr id="3" name="Rectangle 2">
            <a:extLst>
              <a:ext uri="{FF2B5EF4-FFF2-40B4-BE49-F238E27FC236}">
                <a16:creationId xmlns:a16="http://schemas.microsoft.com/office/drawing/2014/main" id="{0596AFD2-CD83-3D48-84D9-FDC25B667F59}"/>
              </a:ext>
            </a:extLst>
          </p:cNvPr>
          <p:cNvSpPr/>
          <p:nvPr/>
        </p:nvSpPr>
        <p:spPr>
          <a:xfrm>
            <a:off x="455113" y="751344"/>
            <a:ext cx="5816252" cy="5355312"/>
          </a:xfrm>
          <a:prstGeom prst="rect">
            <a:avLst/>
          </a:prstGeom>
        </p:spPr>
        <p:txBody>
          <a:bodyPr wrap="square">
            <a:spAutoFit/>
          </a:bodyPr>
          <a:lstStyle/>
          <a:p>
            <a:pPr>
              <a:buFont typeface="Arial" panose="020B0604020202020204" pitchFamily="34" charset="0"/>
              <a:buChar char="•"/>
            </a:pPr>
            <a:r>
              <a:rPr lang="en-US" b="0" i="0" u="none" strike="noStrike" dirty="0">
                <a:solidFill>
                  <a:srgbClr val="C5C5C5"/>
                </a:solidFill>
                <a:effectLst/>
                <a:latin typeface="Open Sans"/>
                <a:hlinkClick r:id="rId6"/>
              </a:rPr>
              <a:t>Copy-on-write</a:t>
            </a:r>
            <a:r>
              <a:rPr lang="en-US" b="0" i="0" dirty="0">
                <a:solidFill>
                  <a:srgbClr val="C5C5C5"/>
                </a:solidFill>
                <a:effectLst/>
                <a:latin typeface="Open Sans"/>
              </a:rPr>
              <a:t> </a:t>
            </a:r>
            <a:r>
              <a:rPr lang="en-US" b="0" i="0" dirty="0">
                <a:effectLst/>
                <a:latin typeface="Open Sans"/>
              </a:rPr>
              <a:t>(COW) semantics</a:t>
            </a:r>
          </a:p>
          <a:p>
            <a:pPr marL="742950" lvl="1" indent="-285750">
              <a:buFont typeface="Arial" panose="020B0604020202020204" pitchFamily="34" charset="0"/>
              <a:buChar char="•"/>
            </a:pPr>
            <a:r>
              <a:rPr lang="en-US" b="0" i="0" dirty="0">
                <a:effectLst/>
                <a:latin typeface="Open Sans"/>
              </a:rPr>
              <a:t>"Free" clones</a:t>
            </a:r>
          </a:p>
          <a:p>
            <a:pPr marL="742950" lvl="1" indent="-285750">
              <a:buFont typeface="Arial" panose="020B0604020202020204" pitchFamily="34" charset="0"/>
              <a:buChar char="•"/>
            </a:pPr>
            <a:r>
              <a:rPr lang="en-US" b="0" i="0" dirty="0">
                <a:effectLst/>
                <a:latin typeface="Open Sans"/>
              </a:rPr>
              <a:t>Cheap appends</a:t>
            </a:r>
          </a:p>
          <a:p>
            <a:pPr>
              <a:buFont typeface="Arial" panose="020B0604020202020204" pitchFamily="34" charset="0"/>
              <a:buChar char="•"/>
            </a:pPr>
            <a:r>
              <a:rPr lang="en-US" b="0" i="0" dirty="0">
                <a:effectLst/>
                <a:latin typeface="Open Sans"/>
              </a:rPr>
              <a:t>Appending without clones</a:t>
            </a:r>
          </a:p>
          <a:p>
            <a:pPr>
              <a:buFont typeface="Arial" panose="020B0604020202020204" pitchFamily="34" charset="0"/>
              <a:buChar char="•"/>
            </a:pPr>
            <a:r>
              <a:rPr lang="en-US" b="0" i="0" dirty="0">
                <a:effectLst/>
                <a:latin typeface="Open Sans"/>
              </a:rPr>
              <a:t>Column oriented data storage</a:t>
            </a:r>
          </a:p>
          <a:p>
            <a:pPr marL="742950" lvl="1" indent="-285750">
              <a:buFont typeface="Arial" panose="020B0604020202020204" pitchFamily="34" charset="0"/>
              <a:buChar char="•"/>
            </a:pPr>
            <a:r>
              <a:rPr lang="en-US" b="0" i="0" dirty="0">
                <a:effectLst/>
                <a:latin typeface="Open Sans"/>
              </a:rPr>
              <a:t>No block manager (i.e. predictable performance)</a:t>
            </a:r>
          </a:p>
          <a:p>
            <a:pPr>
              <a:buFont typeface="Arial" panose="020B0604020202020204" pitchFamily="34" charset="0"/>
              <a:buChar char="•"/>
            </a:pPr>
            <a:r>
              <a:rPr lang="en-US" b="0" i="0" dirty="0">
                <a:effectLst/>
                <a:latin typeface="Open Sans"/>
              </a:rPr>
              <a:t>Missing values indicated with bitmask</a:t>
            </a:r>
          </a:p>
          <a:p>
            <a:pPr marL="742950" lvl="1" indent="-285750">
              <a:buFont typeface="Arial" panose="020B0604020202020204" pitchFamily="34" charset="0"/>
              <a:buChar char="•"/>
            </a:pPr>
            <a:r>
              <a:rPr lang="en-US" b="0" i="0" dirty="0" err="1">
                <a:effectLst/>
                <a:latin typeface="Open Sans"/>
              </a:rPr>
              <a:t>NaNs</a:t>
            </a:r>
            <a:r>
              <a:rPr lang="en-US" b="0" i="0" dirty="0">
                <a:effectLst/>
                <a:latin typeface="Open Sans"/>
              </a:rPr>
              <a:t> are different from missing</a:t>
            </a:r>
          </a:p>
          <a:p>
            <a:pPr marL="742950" lvl="1" indent="-285750">
              <a:buFont typeface="Arial" panose="020B0604020202020204" pitchFamily="34" charset="0"/>
              <a:buChar char="•"/>
            </a:pPr>
            <a:r>
              <a:rPr lang="en-US" b="0" i="0" dirty="0">
                <a:effectLst/>
                <a:latin typeface="Open Sans"/>
              </a:rPr>
              <a:t>Bitmask optimizations</a:t>
            </a:r>
          </a:p>
          <a:p>
            <a:pPr>
              <a:buFont typeface="Arial" panose="020B0604020202020204" pitchFamily="34" charset="0"/>
              <a:buChar char="•"/>
            </a:pPr>
            <a:r>
              <a:rPr lang="en-US" b="0" i="0" dirty="0">
                <a:effectLst/>
                <a:latin typeface="Open Sans"/>
              </a:rPr>
              <a:t>Efficient algorithms</a:t>
            </a:r>
          </a:p>
          <a:p>
            <a:pPr>
              <a:buFont typeface="Arial" panose="020B0604020202020204" pitchFamily="34" charset="0"/>
              <a:buChar char="•"/>
            </a:pPr>
            <a:r>
              <a:rPr lang="en-US" b="0" i="0" dirty="0">
                <a:effectLst/>
                <a:latin typeface="Open Sans"/>
              </a:rPr>
              <a:t>Very fast IO</a:t>
            </a:r>
          </a:p>
          <a:p>
            <a:pPr marL="742950" lvl="1" indent="-285750">
              <a:buFont typeface="Arial" panose="020B0604020202020204" pitchFamily="34" charset="0"/>
              <a:buChar char="•"/>
            </a:pPr>
            <a:r>
              <a:rPr lang="en-US" b="0" i="0" dirty="0">
                <a:effectLst/>
                <a:latin typeface="Open Sans"/>
              </a:rPr>
              <a:t>Its csv and parquet readers are among the fastest in existence</a:t>
            </a:r>
          </a:p>
          <a:p>
            <a:pPr>
              <a:buFont typeface="Arial" panose="020B0604020202020204" pitchFamily="34" charset="0"/>
              <a:buChar char="•"/>
            </a:pPr>
            <a:r>
              <a:rPr lang="en-US" b="0" i="0" dirty="0">
                <a:effectLst/>
                <a:latin typeface="Open Sans"/>
              </a:rPr>
              <a:t>Out of Core</a:t>
            </a:r>
          </a:p>
          <a:p>
            <a:pPr marL="742950" lvl="1" indent="-285750">
              <a:buFont typeface="Arial" panose="020B0604020202020204" pitchFamily="34" charset="0"/>
              <a:buChar char="•"/>
            </a:pPr>
            <a:r>
              <a:rPr lang="en-US" b="0" i="0" dirty="0">
                <a:effectLst/>
                <a:latin typeface="Open Sans"/>
              </a:rPr>
              <a:t>Many queries can be executed completely out of core (meaning that we can process datasets that are larger than RAM)</a:t>
            </a:r>
          </a:p>
          <a:p>
            <a:pPr marL="742950" lvl="1" indent="-285750">
              <a:buFont typeface="Arial" panose="020B0604020202020204" pitchFamily="34" charset="0"/>
              <a:buChar char="•"/>
            </a:pPr>
            <a:r>
              <a:rPr lang="en-US" b="0" i="0" dirty="0">
                <a:effectLst/>
                <a:latin typeface="Open Sans"/>
              </a:rPr>
              <a:t>Arrow/IPC files can be memory mapped (this is the strategy </a:t>
            </a:r>
            <a:r>
              <a:rPr lang="en-US" b="0" i="0" dirty="0" err="1">
                <a:effectLst/>
                <a:latin typeface="Open Sans"/>
              </a:rPr>
              <a:t>vaex</a:t>
            </a:r>
            <a:r>
              <a:rPr lang="en-US" b="0" i="0" dirty="0">
                <a:effectLst/>
                <a:latin typeface="Open Sans"/>
              </a:rPr>
              <a:t> uses)</a:t>
            </a:r>
          </a:p>
        </p:txBody>
      </p:sp>
    </p:spTree>
    <p:extLst>
      <p:ext uri="{BB962C8B-B14F-4D97-AF65-F5344CB8AC3E}">
        <p14:creationId xmlns:p14="http://schemas.microsoft.com/office/powerpoint/2010/main" val="151515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1363C3-8E75-1E44-AD08-E01961B81A72}"/>
              </a:ext>
            </a:extLst>
          </p:cNvPr>
          <p:cNvSpPr/>
          <p:nvPr/>
        </p:nvSpPr>
        <p:spPr>
          <a:xfrm>
            <a:off x="0" y="6550223"/>
            <a:ext cx="5130800" cy="307777"/>
          </a:xfrm>
          <a:prstGeom prst="rect">
            <a:avLst/>
          </a:prstGeom>
        </p:spPr>
        <p:txBody>
          <a:bodyPr wrap="square">
            <a:spAutoFit/>
          </a:bodyPr>
          <a:lstStyle/>
          <a:p>
            <a:r>
              <a:rPr lang="en-US" sz="1400" dirty="0">
                <a:hlinkClick r:id="rId2"/>
              </a:rPr>
              <a:t>https://pola-rs.github.io/polars-book/user-guide/introduction.html</a:t>
            </a:r>
            <a:endParaRPr lang="en-US" sz="1400" dirty="0"/>
          </a:p>
        </p:txBody>
      </p:sp>
      <p:sp>
        <p:nvSpPr>
          <p:cNvPr id="5" name="TextBox 4">
            <a:extLst>
              <a:ext uri="{FF2B5EF4-FFF2-40B4-BE49-F238E27FC236}">
                <a16:creationId xmlns:a16="http://schemas.microsoft.com/office/drawing/2014/main" id="{3ED8B30E-29A9-664C-95AE-33B3CC1ACD19}"/>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Tool Comparisons</a:t>
            </a:r>
          </a:p>
        </p:txBody>
      </p:sp>
      <p:sp>
        <p:nvSpPr>
          <p:cNvPr id="6" name="Rectangle 5">
            <a:extLst>
              <a:ext uri="{FF2B5EF4-FFF2-40B4-BE49-F238E27FC236}">
                <a16:creationId xmlns:a16="http://schemas.microsoft.com/office/drawing/2014/main" id="{0CEFB19B-1F30-AE47-A970-47265301F369}"/>
              </a:ext>
            </a:extLst>
          </p:cNvPr>
          <p:cNvSpPr/>
          <p:nvPr/>
        </p:nvSpPr>
        <p:spPr>
          <a:xfrm>
            <a:off x="430129" y="846961"/>
            <a:ext cx="11644613" cy="5355312"/>
          </a:xfrm>
          <a:prstGeom prst="rect">
            <a:avLst/>
          </a:prstGeom>
        </p:spPr>
        <p:txBody>
          <a:bodyPr wrap="square">
            <a:spAutoFit/>
          </a:bodyPr>
          <a:lstStyle/>
          <a:p>
            <a:r>
              <a:rPr lang="en-US" b="0" i="0" dirty="0">
                <a:effectLst/>
                <a:latin typeface="Open Sans"/>
              </a:rPr>
              <a:t>Pandas</a:t>
            </a:r>
          </a:p>
          <a:p>
            <a:pPr marL="285750" indent="-285750">
              <a:buFont typeface="Arial" panose="020B0604020202020204" pitchFamily="34" charset="0"/>
              <a:buChar char="•"/>
            </a:pPr>
            <a:r>
              <a:rPr lang="en-US" b="0" i="0" dirty="0">
                <a:effectLst/>
                <a:latin typeface="Open Sans"/>
              </a:rPr>
              <a:t>A very versatile tool for small data. Read </a:t>
            </a:r>
            <a:r>
              <a:rPr lang="en-US" b="0" i="0" u="none" strike="noStrike" dirty="0">
                <a:solidFill>
                  <a:srgbClr val="C5C5C5"/>
                </a:solidFill>
                <a:effectLst/>
                <a:latin typeface="Open Sans"/>
                <a:hlinkClick r:id="rId3"/>
              </a:rPr>
              <a:t>10 things I hate about pandas</a:t>
            </a:r>
            <a:r>
              <a:rPr lang="en-US" b="0" i="0" dirty="0">
                <a:solidFill>
                  <a:srgbClr val="C5C5C5"/>
                </a:solidFill>
                <a:effectLst/>
                <a:latin typeface="Open Sans"/>
              </a:rPr>
              <a:t> </a:t>
            </a:r>
            <a:r>
              <a:rPr lang="en-US" b="0" i="0" dirty="0">
                <a:effectLst/>
                <a:latin typeface="Open Sans"/>
              </a:rPr>
              <a:t>written by the author himself. Polars has solved all those 10 things. Polars is a versatile tool for small and large data with a more predictable API, less ambiguous and stricter API.</a:t>
            </a:r>
          </a:p>
          <a:p>
            <a:endParaRPr lang="en-US" b="0" i="0" dirty="0">
              <a:effectLst/>
              <a:latin typeface="Open Sans"/>
            </a:endParaRPr>
          </a:p>
          <a:p>
            <a:r>
              <a:rPr lang="en-US" b="0" i="0" dirty="0">
                <a:effectLst/>
                <a:latin typeface="Open Sans"/>
              </a:rPr>
              <a:t>Pandas the API</a:t>
            </a:r>
          </a:p>
          <a:p>
            <a:pPr marL="285750" indent="-285750">
              <a:buFont typeface="Arial" panose="020B0604020202020204" pitchFamily="34" charset="0"/>
              <a:buChar char="•"/>
            </a:pPr>
            <a:r>
              <a:rPr lang="en-US" b="0" i="0" dirty="0">
                <a:effectLst/>
                <a:latin typeface="Open Sans"/>
              </a:rPr>
              <a:t>Designed for in memory data. aka poor fit for performant analysis on large data (read anything that does not fit into RAM). </a:t>
            </a:r>
          </a:p>
          <a:p>
            <a:endParaRPr lang="en-US" b="0" i="0" dirty="0">
              <a:effectLst/>
              <a:latin typeface="Open Sans"/>
            </a:endParaRPr>
          </a:p>
          <a:p>
            <a:r>
              <a:rPr lang="en-US" b="0" i="0" dirty="0">
                <a:effectLst/>
                <a:latin typeface="Open Sans"/>
              </a:rPr>
              <a:t>Spark</a:t>
            </a:r>
          </a:p>
          <a:p>
            <a:pPr marL="285750" indent="-285750">
              <a:buFont typeface="Arial" panose="020B0604020202020204" pitchFamily="34" charset="0"/>
              <a:buChar char="•"/>
            </a:pPr>
            <a:r>
              <a:rPr lang="en-US" b="0" i="0" dirty="0">
                <a:effectLst/>
                <a:latin typeface="Open Sans"/>
              </a:rPr>
              <a:t>Spark is designed for distributed workloads and uses the JVM. The setup for spark is complicated and the startup-time is slow. Polars has much better performance characteristics on a single machine. The API's are somewhat similar.</a:t>
            </a:r>
          </a:p>
          <a:p>
            <a:endParaRPr lang="en-US" b="0" i="0" dirty="0">
              <a:effectLst/>
              <a:latin typeface="Open Sans"/>
            </a:endParaRPr>
          </a:p>
          <a:p>
            <a:r>
              <a:rPr lang="en-US" b="0" i="0" dirty="0">
                <a:effectLst/>
                <a:latin typeface="Open Sans"/>
              </a:rPr>
              <a:t>CuDF</a:t>
            </a:r>
          </a:p>
          <a:p>
            <a:pPr marL="285750" indent="-285750">
              <a:buFont typeface="Arial" panose="020B0604020202020204" pitchFamily="34" charset="0"/>
              <a:buChar char="•"/>
            </a:pPr>
            <a:r>
              <a:rPr lang="en-US" b="0" i="0" dirty="0">
                <a:effectLst/>
                <a:latin typeface="Open Sans"/>
              </a:rPr>
              <a:t>GPU's are fast, but not readily available and expensive in production. The amount of memory available on GPU often is a fraction of available RAM. Next to that Polars is close in</a:t>
            </a:r>
            <a:r>
              <a:rPr lang="en-US" b="0" i="0" dirty="0">
                <a:solidFill>
                  <a:srgbClr val="C5C5C5"/>
                </a:solidFill>
                <a:effectLst/>
                <a:latin typeface="Open Sans"/>
              </a:rPr>
              <a:t> </a:t>
            </a:r>
            <a:r>
              <a:rPr lang="en-US" b="0" i="0" u="none" strike="noStrike" dirty="0">
                <a:solidFill>
                  <a:srgbClr val="C5C5C5"/>
                </a:solidFill>
                <a:effectLst/>
                <a:latin typeface="Open Sans"/>
                <a:hlinkClick r:id="rId4"/>
              </a:rPr>
              <a:t>performance to CuDF</a:t>
            </a:r>
            <a:r>
              <a:rPr lang="en-US" b="0" i="0" dirty="0">
                <a:solidFill>
                  <a:srgbClr val="C5C5C5"/>
                </a:solidFill>
                <a:effectLst/>
                <a:latin typeface="Open Sans"/>
              </a:rPr>
              <a:t> </a:t>
            </a:r>
            <a:r>
              <a:rPr lang="en-US" b="0" i="0" dirty="0">
                <a:effectLst/>
                <a:latin typeface="Open Sans"/>
              </a:rPr>
              <a:t>and on some operations even faster. CuDF also doesn't optimize your query, so it is likely that on ETL jobs </a:t>
            </a:r>
            <a:r>
              <a:rPr lang="en-US" b="0" i="0" dirty="0" err="1">
                <a:effectLst/>
                <a:latin typeface="Open Sans"/>
              </a:rPr>
              <a:t>polars</a:t>
            </a:r>
            <a:r>
              <a:rPr lang="en-US" b="0" i="0" dirty="0">
                <a:effectLst/>
                <a:latin typeface="Open Sans"/>
              </a:rPr>
              <a:t> will be faster because it can elide unneeded work and materialization's.</a:t>
            </a:r>
          </a:p>
          <a:p>
            <a:pPr marL="285750" indent="-285750">
              <a:buFont typeface="Arial" panose="020B0604020202020204" pitchFamily="34" charset="0"/>
              <a:buChar char="•"/>
            </a:pPr>
            <a:endParaRPr lang="en-US" b="0" i="0" dirty="0">
              <a:solidFill>
                <a:srgbClr val="C5C5C5"/>
              </a:solidFill>
              <a:effectLst/>
              <a:latin typeface="Open Sans"/>
            </a:endParaRPr>
          </a:p>
        </p:txBody>
      </p:sp>
    </p:spTree>
    <p:extLst>
      <p:ext uri="{BB962C8B-B14F-4D97-AF65-F5344CB8AC3E}">
        <p14:creationId xmlns:p14="http://schemas.microsoft.com/office/powerpoint/2010/main" val="384385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1363C3-8E75-1E44-AD08-E01961B81A72}"/>
              </a:ext>
            </a:extLst>
          </p:cNvPr>
          <p:cNvSpPr/>
          <p:nvPr/>
        </p:nvSpPr>
        <p:spPr>
          <a:xfrm>
            <a:off x="0" y="6550223"/>
            <a:ext cx="5130800" cy="307777"/>
          </a:xfrm>
          <a:prstGeom prst="rect">
            <a:avLst/>
          </a:prstGeom>
        </p:spPr>
        <p:txBody>
          <a:bodyPr wrap="square">
            <a:spAutoFit/>
          </a:bodyPr>
          <a:lstStyle/>
          <a:p>
            <a:r>
              <a:rPr lang="en-US" sz="1400" dirty="0">
                <a:hlinkClick r:id="rId2"/>
              </a:rPr>
              <a:t>https://pola-rs.github.io/polars-book/user-guide/introduction.html</a:t>
            </a:r>
            <a:endParaRPr lang="en-US" sz="1400" dirty="0"/>
          </a:p>
        </p:txBody>
      </p:sp>
      <p:sp>
        <p:nvSpPr>
          <p:cNvPr id="5" name="TextBox 4">
            <a:extLst>
              <a:ext uri="{FF2B5EF4-FFF2-40B4-BE49-F238E27FC236}">
                <a16:creationId xmlns:a16="http://schemas.microsoft.com/office/drawing/2014/main" id="{3ED8B30E-29A9-664C-95AE-33B3CC1ACD19}"/>
              </a:ext>
            </a:extLst>
          </p:cNvPr>
          <p:cNvSpPr txBox="1"/>
          <p:nvPr/>
        </p:nvSpPr>
        <p:spPr>
          <a:xfrm>
            <a:off x="4279053" y="132667"/>
            <a:ext cx="3633893" cy="523220"/>
          </a:xfrm>
          <a:prstGeom prst="rect">
            <a:avLst/>
          </a:prstGeom>
          <a:noFill/>
        </p:spPr>
        <p:txBody>
          <a:bodyPr wrap="square" rtlCol="0">
            <a:spAutoFit/>
          </a:bodyPr>
          <a:lstStyle/>
          <a:p>
            <a:pPr algn="ctr"/>
            <a:r>
              <a:rPr lang="en-US" sz="2800" b="1" dirty="0"/>
              <a:t>Tool Comparisons </a:t>
            </a:r>
            <a:r>
              <a:rPr lang="en-US" dirty="0"/>
              <a:t>(cont’d)</a:t>
            </a:r>
            <a:endParaRPr lang="en-US" sz="2800" dirty="0"/>
          </a:p>
        </p:txBody>
      </p:sp>
      <p:sp>
        <p:nvSpPr>
          <p:cNvPr id="6" name="Rectangle 5">
            <a:extLst>
              <a:ext uri="{FF2B5EF4-FFF2-40B4-BE49-F238E27FC236}">
                <a16:creationId xmlns:a16="http://schemas.microsoft.com/office/drawing/2014/main" id="{0CEFB19B-1F30-AE47-A970-47265301F369}"/>
              </a:ext>
            </a:extLst>
          </p:cNvPr>
          <p:cNvSpPr/>
          <p:nvPr/>
        </p:nvSpPr>
        <p:spPr>
          <a:xfrm>
            <a:off x="430129" y="846961"/>
            <a:ext cx="11644613" cy="4247317"/>
          </a:xfrm>
          <a:prstGeom prst="rect">
            <a:avLst/>
          </a:prstGeom>
        </p:spPr>
        <p:txBody>
          <a:bodyPr wrap="square">
            <a:spAutoFit/>
          </a:bodyPr>
          <a:lstStyle/>
          <a:p>
            <a:r>
              <a:rPr lang="en-US" b="0" i="0" dirty="0">
                <a:effectLst/>
                <a:latin typeface="Open Sans"/>
              </a:rPr>
              <a:t>Vaex</a:t>
            </a:r>
          </a:p>
          <a:p>
            <a:pPr marL="285750" indent="-285750">
              <a:buFont typeface="Arial" panose="020B0604020202020204" pitchFamily="34" charset="0"/>
              <a:buChar char="•"/>
            </a:pPr>
            <a:r>
              <a:rPr lang="en-US" b="0" i="0" dirty="0" err="1">
                <a:effectLst/>
                <a:latin typeface="Open Sans"/>
              </a:rPr>
              <a:t>Vaex’s</a:t>
            </a:r>
            <a:r>
              <a:rPr lang="en-US" b="0" i="0" dirty="0">
                <a:effectLst/>
                <a:latin typeface="Open Sans"/>
              </a:rPr>
              <a:t> method of out-of-core analysis is memory mapping files. This works until it doesn’t. Parquet or CSV files first need to be read and converted to a file format that can be memory mapped. </a:t>
            </a:r>
          </a:p>
          <a:p>
            <a:pPr marL="285750" indent="-285750">
              <a:buFont typeface="Arial" panose="020B0604020202020204" pitchFamily="34" charset="0"/>
              <a:buChar char="•"/>
            </a:pPr>
            <a:r>
              <a:rPr lang="en-US" b="0" i="0" dirty="0">
                <a:effectLst/>
                <a:latin typeface="Open Sans"/>
              </a:rPr>
              <a:t>OS determines when pages will be swapped. Operations that need a full data shuffle, such as sorts cannot benefit from memory mapping. At the moment of writing Vaex relies on </a:t>
            </a:r>
            <a:r>
              <a:rPr lang="en-US" b="0" i="0" dirty="0" err="1">
                <a:effectLst/>
                <a:latin typeface="Open Sans"/>
              </a:rPr>
              <a:t>Pyarrow</a:t>
            </a:r>
            <a:r>
              <a:rPr lang="en-US" b="0" i="0" dirty="0">
                <a:effectLst/>
                <a:latin typeface="Open Sans"/>
              </a:rPr>
              <a:t> for sorts, meaning that the data must fit into memory.</a:t>
            </a:r>
          </a:p>
          <a:p>
            <a:pPr marL="285750" indent="-285750">
              <a:buFont typeface="Arial" panose="020B0604020202020204" pitchFamily="34" charset="0"/>
              <a:buChar char="•"/>
            </a:pPr>
            <a:r>
              <a:rPr lang="en-US" b="0" i="0" dirty="0">
                <a:effectLst/>
                <a:latin typeface="Open Sans"/>
              </a:rPr>
              <a:t>Polars' out of core processing is not based on memory mapping, but on streaming data in batches (and spilling to disk if needed), we control which data must be hold in memory, not the OS, meaning that we don't have unexpected IO stalls.</a:t>
            </a:r>
          </a:p>
          <a:p>
            <a:endParaRPr lang="en-US" b="0" i="0" dirty="0">
              <a:effectLst/>
              <a:latin typeface="Open Sans"/>
            </a:endParaRPr>
          </a:p>
          <a:p>
            <a:r>
              <a:rPr lang="en-US" b="0" i="0" dirty="0">
                <a:effectLst/>
                <a:latin typeface="Open Sans"/>
              </a:rPr>
              <a:t>Dask</a:t>
            </a:r>
          </a:p>
          <a:p>
            <a:pPr marL="285750" indent="-285750">
              <a:buFont typeface="Arial" panose="020B0604020202020204" pitchFamily="34" charset="0"/>
              <a:buChar char="•"/>
            </a:pPr>
            <a:r>
              <a:rPr lang="en-US" b="0" i="0" dirty="0">
                <a:effectLst/>
                <a:latin typeface="Open Sans"/>
              </a:rPr>
              <a:t>Parallelizes existing single-threaded libraries like NumPy and Pandas. As a consumer of those libraries, Dask has less control over low level performance and semantics. </a:t>
            </a:r>
          </a:p>
          <a:p>
            <a:pPr marL="285750" indent="-285750">
              <a:buFont typeface="Arial" panose="020B0604020202020204" pitchFamily="34" charset="0"/>
              <a:buChar char="•"/>
            </a:pPr>
            <a:r>
              <a:rPr lang="en-US" b="0" i="0" dirty="0">
                <a:effectLst/>
                <a:latin typeface="Open Sans"/>
              </a:rPr>
              <a:t>On a single machine the parallelization effort can also be seriously stalled by Pandas strings. Pandas strings, by default, are stored as python objects in </a:t>
            </a:r>
            <a:r>
              <a:rPr lang="en-US" dirty="0" err="1">
                <a:latin typeface="Open Sans"/>
              </a:rPr>
              <a:t>N</a:t>
            </a:r>
            <a:r>
              <a:rPr lang="en-US" b="0" i="0" dirty="0" err="1">
                <a:effectLst/>
                <a:latin typeface="Open Sans"/>
              </a:rPr>
              <a:t>umpy</a:t>
            </a:r>
            <a:r>
              <a:rPr lang="en-US" b="0" i="0" dirty="0">
                <a:effectLst/>
                <a:latin typeface="Open Sans"/>
              </a:rPr>
              <a:t> arrays meaning that any operation on them is GIL bound and therefore single threaded. This can be circumvented by multi-processing but has a non-trivial cost.</a:t>
            </a:r>
          </a:p>
        </p:txBody>
      </p:sp>
    </p:spTree>
    <p:extLst>
      <p:ext uri="{BB962C8B-B14F-4D97-AF65-F5344CB8AC3E}">
        <p14:creationId xmlns:p14="http://schemas.microsoft.com/office/powerpoint/2010/main" val="377241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1363C3-8E75-1E44-AD08-E01961B81A72}"/>
              </a:ext>
            </a:extLst>
          </p:cNvPr>
          <p:cNvSpPr/>
          <p:nvPr/>
        </p:nvSpPr>
        <p:spPr>
          <a:xfrm>
            <a:off x="0" y="6550223"/>
            <a:ext cx="5130800" cy="307777"/>
          </a:xfrm>
          <a:prstGeom prst="rect">
            <a:avLst/>
          </a:prstGeom>
        </p:spPr>
        <p:txBody>
          <a:bodyPr wrap="square">
            <a:spAutoFit/>
          </a:bodyPr>
          <a:lstStyle/>
          <a:p>
            <a:r>
              <a:rPr lang="en-US" sz="1400" dirty="0">
                <a:hlinkClick r:id="rId2"/>
              </a:rPr>
              <a:t>https://kevinheavey.github.io/modern-polars/</a:t>
            </a:r>
            <a:endParaRPr lang="en-US" sz="1400" dirty="0"/>
          </a:p>
        </p:txBody>
      </p:sp>
      <p:sp>
        <p:nvSpPr>
          <p:cNvPr id="5" name="TextBox 4">
            <a:extLst>
              <a:ext uri="{FF2B5EF4-FFF2-40B4-BE49-F238E27FC236}">
                <a16:creationId xmlns:a16="http://schemas.microsoft.com/office/drawing/2014/main" id="{3ED8B30E-29A9-664C-95AE-33B3CC1ACD19}"/>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Favorite takeaways</a:t>
            </a:r>
            <a:endParaRPr lang="en-US" sz="2800" dirty="0"/>
          </a:p>
        </p:txBody>
      </p:sp>
      <p:sp>
        <p:nvSpPr>
          <p:cNvPr id="6" name="Rectangle 5">
            <a:extLst>
              <a:ext uri="{FF2B5EF4-FFF2-40B4-BE49-F238E27FC236}">
                <a16:creationId xmlns:a16="http://schemas.microsoft.com/office/drawing/2014/main" id="{0CEFB19B-1F30-AE47-A970-47265301F369}"/>
              </a:ext>
            </a:extLst>
          </p:cNvPr>
          <p:cNvSpPr/>
          <p:nvPr/>
        </p:nvSpPr>
        <p:spPr>
          <a:xfrm>
            <a:off x="430129" y="846961"/>
            <a:ext cx="11644613" cy="5078313"/>
          </a:xfrm>
          <a:prstGeom prst="rect">
            <a:avLst/>
          </a:prstGeom>
        </p:spPr>
        <p:txBody>
          <a:bodyPr wrap="square">
            <a:spAutoFit/>
          </a:bodyPr>
          <a:lstStyle/>
          <a:p>
            <a:r>
              <a:rPr lang="en-US" dirty="0"/>
              <a:t>Memory efficiency:</a:t>
            </a:r>
          </a:p>
          <a:p>
            <a:pPr marL="285750" indent="-285750">
              <a:buFont typeface="Arial" panose="020B0604020202020204" pitchFamily="34" charset="0"/>
              <a:buChar char="•"/>
            </a:pPr>
            <a:r>
              <a:rPr lang="en-US" dirty="0"/>
              <a:t>Since </a:t>
            </a:r>
            <a:r>
              <a:rPr lang="en-US" dirty="0" err="1"/>
              <a:t>scan_csv</a:t>
            </a:r>
            <a:r>
              <a:rPr lang="en-US" dirty="0"/>
              <a:t> is lazy, using </a:t>
            </a:r>
            <a:r>
              <a:rPr lang="en-US" dirty="0" err="1"/>
              <a:t>scan_csv</a:t>
            </a:r>
            <a:r>
              <a:rPr lang="en-US" dirty="0"/>
              <a:t> followed by </a:t>
            </a:r>
            <a:r>
              <a:rPr lang="en-US" b="1" dirty="0"/>
              <a:t>.select()</a:t>
            </a:r>
            <a:r>
              <a:rPr lang="en-US" dirty="0"/>
              <a:t>’</a:t>
            </a:r>
            <a:r>
              <a:rPr lang="en-US" dirty="0" err="1"/>
              <a:t>ing</a:t>
            </a:r>
            <a:r>
              <a:rPr lang="en-US" dirty="0"/>
              <a:t> a subset of columns is equivalent to </a:t>
            </a:r>
            <a:r>
              <a:rPr lang="en-US" dirty="0" err="1"/>
              <a:t>usecols</a:t>
            </a:r>
            <a:r>
              <a:rPr lang="en-US" dirty="0"/>
              <a:t> in </a:t>
            </a:r>
            <a:r>
              <a:rPr lang="en-US" dirty="0" err="1"/>
              <a:t>pd.read_csv</a:t>
            </a:r>
            <a:endParaRPr lang="en-US" dirty="0"/>
          </a:p>
          <a:p>
            <a:pPr marL="285750" indent="-285750">
              <a:buFont typeface="Arial" panose="020B0604020202020204" pitchFamily="34" charset="0"/>
              <a:buChar char="•"/>
            </a:pPr>
            <a:r>
              <a:rPr lang="en-US" b="1" dirty="0"/>
              <a:t>.collect(streaming=True) </a:t>
            </a:r>
            <a:r>
              <a:rPr lang="en-US" dirty="0"/>
              <a:t>or </a:t>
            </a:r>
            <a:r>
              <a:rPr lang="en-US" b="1" dirty="0"/>
              <a:t>.</a:t>
            </a:r>
            <a:r>
              <a:rPr lang="en-US" b="1" dirty="0" err="1"/>
              <a:t>sink_parquet</a:t>
            </a:r>
            <a:r>
              <a:rPr lang="en-US" b="1" dirty="0"/>
              <a:t>() </a:t>
            </a:r>
            <a:r>
              <a:rPr lang="en-US" dirty="0"/>
              <a:t>streams larger-than-memory results into file instead of loading all in memory.</a:t>
            </a:r>
          </a:p>
          <a:p>
            <a:pPr marL="285750" indent="-285750">
              <a:buFont typeface="Arial" panose="020B0604020202020204" pitchFamily="34" charset="0"/>
              <a:buChar char="•"/>
            </a:pPr>
            <a:endParaRPr lang="en-US" b="0" i="0" dirty="0">
              <a:effectLst/>
              <a:latin typeface="Open Sans"/>
            </a:endParaRPr>
          </a:p>
          <a:p>
            <a:r>
              <a:rPr lang="en-US" dirty="0">
                <a:latin typeface="Open Sans"/>
              </a:rPr>
              <a:t>Simple Syntax:</a:t>
            </a:r>
          </a:p>
          <a:p>
            <a:pPr marL="285750" indent="-285750">
              <a:buFont typeface="Arial" panose="020B0604020202020204" pitchFamily="34" charset="0"/>
              <a:buChar char="•"/>
            </a:pPr>
            <a:r>
              <a:rPr lang="en-US" b="1" dirty="0" err="1">
                <a:latin typeface="Open Sans"/>
              </a:rPr>
              <a:t>pl.select</a:t>
            </a:r>
            <a:r>
              <a:rPr lang="en-US" b="1" dirty="0">
                <a:latin typeface="Open Sans"/>
              </a:rPr>
              <a:t>() </a:t>
            </a:r>
            <a:r>
              <a:rPr lang="en-US" dirty="0">
                <a:latin typeface="Open Sans"/>
              </a:rPr>
              <a:t>method can act as column selection as well as the </a:t>
            </a:r>
            <a:r>
              <a:rPr lang="en-US" b="1" dirty="0" err="1">
                <a:latin typeface="Open Sans"/>
              </a:rPr>
              <a:t>pd.assign</a:t>
            </a:r>
            <a:r>
              <a:rPr lang="en-US" b="1" dirty="0">
                <a:latin typeface="Open Sans"/>
              </a:rPr>
              <a:t>() </a:t>
            </a:r>
            <a:r>
              <a:rPr lang="en-US" dirty="0">
                <a:latin typeface="Open Sans"/>
              </a:rPr>
              <a:t>column creation. Pares down on the amount of expressions you use - </a:t>
            </a:r>
            <a:r>
              <a:rPr lang="en-US" b="1" dirty="0" err="1">
                <a:latin typeface="Open Sans"/>
              </a:rPr>
              <a:t>pl.with_columns</a:t>
            </a:r>
            <a:r>
              <a:rPr lang="en-US" b="1" dirty="0">
                <a:latin typeface="Open Sans"/>
              </a:rPr>
              <a:t>()</a:t>
            </a:r>
            <a:r>
              <a:rPr lang="en-US" dirty="0">
                <a:latin typeface="Open Sans"/>
              </a:rPr>
              <a:t> is</a:t>
            </a:r>
            <a:r>
              <a:rPr lang="en-US" dirty="0"/>
              <a:t> just convenient for when you don’t want to reselect all the columns you’re not modifying.</a:t>
            </a:r>
            <a:endParaRPr lang="en-US" dirty="0">
              <a:latin typeface="Open Sans"/>
            </a:endParaRPr>
          </a:p>
          <a:p>
            <a:pPr marL="285750" indent="-285750">
              <a:buFont typeface="Arial" panose="020B0604020202020204" pitchFamily="34" charset="0"/>
              <a:buChar char="•"/>
            </a:pPr>
            <a:r>
              <a:rPr lang="en-US" dirty="0">
                <a:latin typeface="Open Sans"/>
              </a:rPr>
              <a:t>Glob integration - </a:t>
            </a:r>
            <a:r>
              <a:rPr lang="en-US" b="1" dirty="0">
                <a:latin typeface="Open Sans"/>
              </a:rPr>
              <a:t>.</a:t>
            </a:r>
            <a:r>
              <a:rPr lang="en-US" b="1" dirty="0" err="1">
                <a:latin typeface="Open Sans"/>
              </a:rPr>
              <a:t>read_csv</a:t>
            </a:r>
            <a:r>
              <a:rPr lang="en-US" b="1" dirty="0">
                <a:latin typeface="Open Sans"/>
              </a:rPr>
              <a:t>(‘*.csv’)</a:t>
            </a:r>
          </a:p>
          <a:p>
            <a:pPr marL="285750" indent="-285750">
              <a:buFont typeface="Arial" panose="020B0604020202020204" pitchFamily="34" charset="0"/>
              <a:buChar char="•"/>
            </a:pPr>
            <a:r>
              <a:rPr lang="en-US" b="0" i="0" dirty="0">
                <a:effectLst/>
                <a:latin typeface="Open Sans"/>
              </a:rPr>
              <a:t>Window Functions – </a:t>
            </a:r>
            <a:r>
              <a:rPr lang="en-US" b="0" i="0" dirty="0" err="1">
                <a:effectLst/>
                <a:latin typeface="Open Sans"/>
              </a:rPr>
              <a:t>groupby</a:t>
            </a:r>
            <a:r>
              <a:rPr lang="en-US" b="0" i="0" dirty="0">
                <a:effectLst/>
                <a:latin typeface="Open Sans"/>
              </a:rPr>
              <a:t> aggregations no longer need long complicated</a:t>
            </a:r>
            <a:r>
              <a:rPr lang="en-US" dirty="0">
                <a:latin typeface="Open Sans"/>
              </a:rPr>
              <a:t> expressions, just </a:t>
            </a:r>
            <a:r>
              <a:rPr lang="en-US" b="1" dirty="0">
                <a:latin typeface="Open Sans"/>
              </a:rPr>
              <a:t>___.over()</a:t>
            </a:r>
          </a:p>
          <a:p>
            <a:pPr marL="285750" indent="-285750">
              <a:buFont typeface="Arial" panose="020B0604020202020204" pitchFamily="34" charset="0"/>
              <a:buChar char="•"/>
            </a:pPr>
            <a:r>
              <a:rPr lang="en-US" b="1" dirty="0">
                <a:latin typeface="Open Sans"/>
              </a:rPr>
              <a:t>.when().then().otherwise()</a:t>
            </a:r>
            <a:r>
              <a:rPr lang="en-US" dirty="0">
                <a:latin typeface="Open Sans"/>
              </a:rPr>
              <a:t> methods!</a:t>
            </a:r>
            <a:endParaRPr lang="en-US" b="1" i="0" dirty="0">
              <a:effectLst/>
              <a:latin typeface="Open Sans"/>
            </a:endParaRPr>
          </a:p>
          <a:p>
            <a:pPr marL="285750" indent="-285750">
              <a:buFont typeface="Arial" panose="020B0604020202020204" pitchFamily="34" charset="0"/>
              <a:buChar char="•"/>
            </a:pPr>
            <a:endParaRPr lang="en-US" b="0" i="0" dirty="0">
              <a:effectLst/>
              <a:latin typeface="Open Sans"/>
            </a:endParaRPr>
          </a:p>
          <a:p>
            <a:r>
              <a:rPr lang="en-US" dirty="0">
                <a:latin typeface="Open Sans"/>
              </a:rPr>
              <a:t>Blazingly fast:</a:t>
            </a:r>
          </a:p>
          <a:p>
            <a:pPr marL="285750" indent="-285750">
              <a:buFont typeface="Arial" panose="020B0604020202020204" pitchFamily="34" charset="0"/>
              <a:buChar char="•"/>
            </a:pPr>
            <a:r>
              <a:rPr lang="en-US" dirty="0"/>
              <a:t>Multithreads each expression group after query optimization</a:t>
            </a:r>
          </a:p>
          <a:p>
            <a:pPr marL="285750" indent="-285750">
              <a:buFont typeface="Arial" panose="020B0604020202020204" pitchFamily="34" charset="0"/>
              <a:buChar char="•"/>
            </a:pPr>
            <a:r>
              <a:rPr lang="en-US" b="1" dirty="0">
                <a:latin typeface="Open Sans"/>
              </a:rPr>
              <a:t>.fetch() </a:t>
            </a:r>
            <a:r>
              <a:rPr lang="en-US" dirty="0">
                <a:latin typeface="Open Sans"/>
              </a:rPr>
              <a:t>for debugging or quickly viewing lazy dataset 23,000x faster than loading the whole thing with Pandas</a:t>
            </a:r>
          </a:p>
          <a:p>
            <a:pPr marL="285750" indent="-285750">
              <a:buFont typeface="Arial" panose="020B0604020202020204" pitchFamily="34" charset="0"/>
              <a:buChar char="•"/>
            </a:pPr>
            <a:endParaRPr lang="en-US" b="0" i="0" dirty="0">
              <a:effectLst/>
              <a:latin typeface="Open Sans"/>
            </a:endParaRPr>
          </a:p>
        </p:txBody>
      </p:sp>
    </p:spTree>
    <p:extLst>
      <p:ext uri="{BB962C8B-B14F-4D97-AF65-F5344CB8AC3E}">
        <p14:creationId xmlns:p14="http://schemas.microsoft.com/office/powerpoint/2010/main" val="94651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8B30E-29A9-664C-95AE-33B3CC1ACD19}"/>
              </a:ext>
            </a:extLst>
          </p:cNvPr>
          <p:cNvSpPr txBox="1"/>
          <p:nvPr/>
        </p:nvSpPr>
        <p:spPr>
          <a:xfrm>
            <a:off x="4358640" y="124200"/>
            <a:ext cx="3474720" cy="523220"/>
          </a:xfrm>
          <a:prstGeom prst="rect">
            <a:avLst/>
          </a:prstGeom>
          <a:noFill/>
        </p:spPr>
        <p:txBody>
          <a:bodyPr wrap="square" rtlCol="0">
            <a:spAutoFit/>
          </a:bodyPr>
          <a:lstStyle/>
          <a:p>
            <a:pPr algn="ctr"/>
            <a:r>
              <a:rPr lang="en-US" sz="2800" b="1" dirty="0"/>
              <a:t>Pandas Comparisons</a:t>
            </a:r>
            <a:endParaRPr lang="en-US" sz="2800" dirty="0"/>
          </a:p>
        </p:txBody>
      </p:sp>
      <p:pic>
        <p:nvPicPr>
          <p:cNvPr id="32" name="Picture 31">
            <a:extLst>
              <a:ext uri="{FF2B5EF4-FFF2-40B4-BE49-F238E27FC236}">
                <a16:creationId xmlns:a16="http://schemas.microsoft.com/office/drawing/2014/main" id="{48A441CC-494C-EF48-809A-E652DE9ED3C1}"/>
              </a:ext>
            </a:extLst>
          </p:cNvPr>
          <p:cNvPicPr>
            <a:picLocks noChangeAspect="1"/>
          </p:cNvPicPr>
          <p:nvPr/>
        </p:nvPicPr>
        <p:blipFill rotWithShape="1">
          <a:blip r:embed="rId3"/>
          <a:srcRect b="432"/>
          <a:stretch/>
        </p:blipFill>
        <p:spPr>
          <a:xfrm>
            <a:off x="33051" y="647419"/>
            <a:ext cx="1551734" cy="3193061"/>
          </a:xfrm>
          <a:prstGeom prst="rect">
            <a:avLst/>
          </a:prstGeom>
          <a:effectLst>
            <a:outerShdw blurRad="50800" dist="38100" dir="2700000" algn="tl" rotWithShape="0">
              <a:prstClr val="black">
                <a:alpha val="40000"/>
              </a:prstClr>
            </a:outerShdw>
          </a:effectLst>
        </p:spPr>
      </p:pic>
      <p:pic>
        <p:nvPicPr>
          <p:cNvPr id="30" name="Picture 29">
            <a:extLst>
              <a:ext uri="{FF2B5EF4-FFF2-40B4-BE49-F238E27FC236}">
                <a16:creationId xmlns:a16="http://schemas.microsoft.com/office/drawing/2014/main" id="{D3E012F5-8F60-7F4F-B212-EA595BAA0E2A}"/>
              </a:ext>
            </a:extLst>
          </p:cNvPr>
          <p:cNvPicPr>
            <a:picLocks noChangeAspect="1"/>
          </p:cNvPicPr>
          <p:nvPr/>
        </p:nvPicPr>
        <p:blipFill rotWithShape="1">
          <a:blip r:embed="rId4"/>
          <a:srcRect l="3683"/>
          <a:stretch/>
        </p:blipFill>
        <p:spPr>
          <a:xfrm>
            <a:off x="1562751" y="614886"/>
            <a:ext cx="6138795" cy="3225594"/>
          </a:xfrm>
          <a:prstGeom prst="rect">
            <a:avLst/>
          </a:prstGeom>
          <a:effectLst>
            <a:outerShdw blurRad="50800" dist="38100" dir="2700000" algn="tl" rotWithShape="0">
              <a:prstClr val="black">
                <a:alpha val="40000"/>
              </a:prstClr>
            </a:outerShdw>
          </a:effectLst>
        </p:spPr>
      </p:pic>
      <p:pic>
        <p:nvPicPr>
          <p:cNvPr id="26" name="Picture 25">
            <a:extLst>
              <a:ext uri="{FF2B5EF4-FFF2-40B4-BE49-F238E27FC236}">
                <a16:creationId xmlns:a16="http://schemas.microsoft.com/office/drawing/2014/main" id="{FCDE444D-F280-8F4D-B13E-18F6245CD474}"/>
              </a:ext>
            </a:extLst>
          </p:cNvPr>
          <p:cNvPicPr>
            <a:picLocks noChangeAspect="1"/>
          </p:cNvPicPr>
          <p:nvPr/>
        </p:nvPicPr>
        <p:blipFill>
          <a:blip r:embed="rId5"/>
          <a:stretch>
            <a:fillRect/>
          </a:stretch>
        </p:blipFill>
        <p:spPr>
          <a:xfrm>
            <a:off x="5626167" y="2848063"/>
            <a:ext cx="6418446" cy="3817940"/>
          </a:xfrm>
          <a:prstGeom prst="rect">
            <a:avLst/>
          </a:prstGeom>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AA1363C3-8E75-1E44-AD08-E01961B81A72}"/>
              </a:ext>
            </a:extLst>
          </p:cNvPr>
          <p:cNvSpPr/>
          <p:nvPr/>
        </p:nvSpPr>
        <p:spPr>
          <a:xfrm>
            <a:off x="0" y="6550223"/>
            <a:ext cx="5130800" cy="307777"/>
          </a:xfrm>
          <a:prstGeom prst="rect">
            <a:avLst/>
          </a:prstGeom>
        </p:spPr>
        <p:txBody>
          <a:bodyPr wrap="square">
            <a:spAutoFit/>
          </a:bodyPr>
          <a:lstStyle/>
          <a:p>
            <a:r>
              <a:rPr lang="en-US" sz="1400" dirty="0">
                <a:hlinkClick r:id="rId6"/>
              </a:rPr>
              <a:t>https://www.rhosignal.com/posts/polars-pandas-cheatsheet/</a:t>
            </a:r>
            <a:endParaRPr lang="en-US" sz="1400" dirty="0"/>
          </a:p>
        </p:txBody>
      </p:sp>
    </p:spTree>
    <p:extLst>
      <p:ext uri="{BB962C8B-B14F-4D97-AF65-F5344CB8AC3E}">
        <p14:creationId xmlns:p14="http://schemas.microsoft.com/office/powerpoint/2010/main" val="184938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8B30E-29A9-664C-95AE-33B3CC1ACD19}"/>
              </a:ext>
            </a:extLst>
          </p:cNvPr>
          <p:cNvSpPr txBox="1"/>
          <p:nvPr/>
        </p:nvSpPr>
        <p:spPr>
          <a:xfrm>
            <a:off x="3791961" y="133531"/>
            <a:ext cx="4608078" cy="523220"/>
          </a:xfrm>
          <a:prstGeom prst="rect">
            <a:avLst/>
          </a:prstGeom>
          <a:noFill/>
        </p:spPr>
        <p:txBody>
          <a:bodyPr wrap="square" rtlCol="0">
            <a:spAutoFit/>
          </a:bodyPr>
          <a:lstStyle/>
          <a:p>
            <a:pPr algn="ctr"/>
            <a:r>
              <a:rPr lang="en-US" sz="2800" b="1" dirty="0"/>
              <a:t>Pandas Comparisons </a:t>
            </a:r>
            <a:r>
              <a:rPr lang="en-US" dirty="0"/>
              <a:t>(cont’d)</a:t>
            </a:r>
            <a:endParaRPr lang="en-US" sz="2800" dirty="0"/>
          </a:p>
        </p:txBody>
      </p:sp>
      <p:sp>
        <p:nvSpPr>
          <p:cNvPr id="4" name="Rectangle 3">
            <a:extLst>
              <a:ext uri="{FF2B5EF4-FFF2-40B4-BE49-F238E27FC236}">
                <a16:creationId xmlns:a16="http://schemas.microsoft.com/office/drawing/2014/main" id="{AA1363C3-8E75-1E44-AD08-E01961B81A72}"/>
              </a:ext>
            </a:extLst>
          </p:cNvPr>
          <p:cNvSpPr/>
          <p:nvPr/>
        </p:nvSpPr>
        <p:spPr>
          <a:xfrm>
            <a:off x="0" y="6550223"/>
            <a:ext cx="5130800" cy="307777"/>
          </a:xfrm>
          <a:prstGeom prst="rect">
            <a:avLst/>
          </a:prstGeom>
        </p:spPr>
        <p:txBody>
          <a:bodyPr wrap="square">
            <a:spAutoFit/>
          </a:bodyPr>
          <a:lstStyle/>
          <a:p>
            <a:r>
              <a:rPr lang="en-US" sz="1400" dirty="0">
                <a:hlinkClick r:id="rId3"/>
              </a:rPr>
              <a:t>https://www.rhosignal.com/posts/polars-pandas-cheatsheet/</a:t>
            </a:r>
            <a:endParaRPr lang="en-US" sz="1400" dirty="0"/>
          </a:p>
        </p:txBody>
      </p:sp>
      <p:pic>
        <p:nvPicPr>
          <p:cNvPr id="3" name="Picture 2">
            <a:extLst>
              <a:ext uri="{FF2B5EF4-FFF2-40B4-BE49-F238E27FC236}">
                <a16:creationId xmlns:a16="http://schemas.microsoft.com/office/drawing/2014/main" id="{2E4D74B9-0BBD-484E-85BB-865AA3654468}"/>
              </a:ext>
            </a:extLst>
          </p:cNvPr>
          <p:cNvPicPr>
            <a:picLocks noChangeAspect="1"/>
          </p:cNvPicPr>
          <p:nvPr/>
        </p:nvPicPr>
        <p:blipFill>
          <a:blip r:embed="rId4"/>
          <a:stretch>
            <a:fillRect/>
          </a:stretch>
        </p:blipFill>
        <p:spPr>
          <a:xfrm>
            <a:off x="0" y="1094119"/>
            <a:ext cx="12192000" cy="2094155"/>
          </a:xfrm>
          <a:prstGeom prst="rect">
            <a:avLst/>
          </a:prstGeom>
        </p:spPr>
      </p:pic>
      <p:pic>
        <p:nvPicPr>
          <p:cNvPr id="7" name="Picture 6">
            <a:extLst>
              <a:ext uri="{FF2B5EF4-FFF2-40B4-BE49-F238E27FC236}">
                <a16:creationId xmlns:a16="http://schemas.microsoft.com/office/drawing/2014/main" id="{C29B21F8-93B2-AF43-98EC-EE6E4C0EDD0A}"/>
              </a:ext>
            </a:extLst>
          </p:cNvPr>
          <p:cNvPicPr>
            <a:picLocks noChangeAspect="1"/>
          </p:cNvPicPr>
          <p:nvPr/>
        </p:nvPicPr>
        <p:blipFill>
          <a:blip r:embed="rId5"/>
          <a:stretch>
            <a:fillRect/>
          </a:stretch>
        </p:blipFill>
        <p:spPr>
          <a:xfrm>
            <a:off x="2514599" y="5547495"/>
            <a:ext cx="7162800" cy="495300"/>
          </a:xfrm>
          <a:prstGeom prst="rect">
            <a:avLst/>
          </a:prstGeom>
        </p:spPr>
      </p:pic>
      <p:pic>
        <p:nvPicPr>
          <p:cNvPr id="9" name="Picture 8">
            <a:extLst>
              <a:ext uri="{FF2B5EF4-FFF2-40B4-BE49-F238E27FC236}">
                <a16:creationId xmlns:a16="http://schemas.microsoft.com/office/drawing/2014/main" id="{7E173DAD-AAE8-FB4A-842B-B67CD71E88FC}"/>
              </a:ext>
            </a:extLst>
          </p:cNvPr>
          <p:cNvPicPr>
            <a:picLocks noChangeAspect="1"/>
          </p:cNvPicPr>
          <p:nvPr/>
        </p:nvPicPr>
        <p:blipFill rotWithShape="1">
          <a:blip r:embed="rId6"/>
          <a:srcRect l="442" t="-1306" r="196" b="1306"/>
          <a:stretch/>
        </p:blipFill>
        <p:spPr>
          <a:xfrm>
            <a:off x="1004358" y="4562760"/>
            <a:ext cx="10208684" cy="508000"/>
          </a:xfrm>
          <a:prstGeom prst="rect">
            <a:avLst/>
          </a:prstGeom>
        </p:spPr>
      </p:pic>
      <p:pic>
        <p:nvPicPr>
          <p:cNvPr id="11" name="Picture 10">
            <a:extLst>
              <a:ext uri="{FF2B5EF4-FFF2-40B4-BE49-F238E27FC236}">
                <a16:creationId xmlns:a16="http://schemas.microsoft.com/office/drawing/2014/main" id="{AEF1D1DF-1392-7542-9540-EF3D449844BF}"/>
              </a:ext>
            </a:extLst>
          </p:cNvPr>
          <p:cNvPicPr>
            <a:picLocks noChangeAspect="1"/>
          </p:cNvPicPr>
          <p:nvPr/>
        </p:nvPicPr>
        <p:blipFill rotWithShape="1">
          <a:blip r:embed="rId7"/>
          <a:srcRect l="640"/>
          <a:stretch/>
        </p:blipFill>
        <p:spPr>
          <a:xfrm>
            <a:off x="1004358" y="3665009"/>
            <a:ext cx="10183283" cy="508000"/>
          </a:xfrm>
          <a:prstGeom prst="rect">
            <a:avLst/>
          </a:prstGeom>
        </p:spPr>
      </p:pic>
    </p:spTree>
    <p:extLst>
      <p:ext uri="{BB962C8B-B14F-4D97-AF65-F5344CB8AC3E}">
        <p14:creationId xmlns:p14="http://schemas.microsoft.com/office/powerpoint/2010/main" val="3189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3833</TotalTime>
  <Words>491</Words>
  <Application>Microsoft Macintosh PowerPoint</Application>
  <PresentationFormat>Widescreen</PresentationFormat>
  <Paragraphs>129</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Polars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Polars</dc:title>
  <dc:creator>Microsoft Office User</dc:creator>
  <cp:lastModifiedBy>Microsoft Office User</cp:lastModifiedBy>
  <cp:revision>36</cp:revision>
  <dcterms:created xsi:type="dcterms:W3CDTF">2023-03-06T09:01:07Z</dcterms:created>
  <dcterms:modified xsi:type="dcterms:W3CDTF">2023-03-09T01:45:47Z</dcterms:modified>
</cp:coreProperties>
</file>