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3" r:id="rId6"/>
    <p:sldId id="274" r:id="rId7"/>
    <p:sldId id="259" r:id="rId8"/>
    <p:sldId id="261" r:id="rId9"/>
    <p:sldId id="262" r:id="rId10"/>
    <p:sldId id="275" r:id="rId11"/>
    <p:sldId id="277" r:id="rId12"/>
    <p:sldId id="264" r:id="rId13"/>
    <p:sldId id="265" r:id="rId14"/>
    <p:sldId id="266" r:id="rId15"/>
    <p:sldId id="278" r:id="rId16"/>
    <p:sldId id="267" r:id="rId17"/>
    <p:sldId id="269" r:id="rId18"/>
    <p:sldId id="270" r:id="rId19"/>
    <p:sldId id="272" r:id="rId20"/>
    <p:sldId id="27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BD09-D31E-B847-7E7E-01CEC261F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8881A-8646-BDA2-0571-320EDEA43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1444B-A02F-3E2A-5897-D7ED9A93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3DB6-E586-F54B-8D2F-07727441876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985-717F-5F33-EB6B-31182294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BD81-D572-2400-5F6D-C8915A65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2D27-E16D-5A4E-9501-503C0F77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0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41B4-1AEF-C98D-B8EA-8C0CC59E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F1F28-0B0F-B511-1B66-E3BDA8577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C141-67AF-F011-6782-D5559F64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3DB6-E586-F54B-8D2F-07727441876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66E0-56B4-2FED-B124-E895882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CAC9-7EB2-45EF-5F26-401C794F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2D27-E16D-5A4E-9501-503C0F77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C511D-229B-CBC3-96A3-9111F3AB2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EA9D9-BEFB-A185-E311-A1E7ED275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829A-E269-EC6A-82BF-CF37F8D0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3DB6-E586-F54B-8D2F-07727441876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AD26-FB04-A881-9A12-C7584A0B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D829-AF9E-AEE8-3B63-821C2817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2D27-E16D-5A4E-9501-503C0F77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0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5490-2305-48B5-C9D4-36D5B123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E1DF-5718-8B1B-94CD-9EE5F118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D9BB-5034-CF34-AC61-AA34D7DB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3DB6-E586-F54B-8D2F-07727441876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EA978-B5F8-81C4-E0EA-10369F65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61C4-7CD4-4165-3ECE-AED82101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2D27-E16D-5A4E-9501-503C0F77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AF2D-65FC-FFD6-4175-40611F41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9128D-B6D9-0116-912B-038124C3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1701-6758-2A21-CB95-792CA042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3DB6-E586-F54B-8D2F-07727441876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33A1-D5CB-7C61-DECD-0C1D10B1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5476-E9A1-704B-AD4E-67A1298E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2D27-E16D-5A4E-9501-503C0F77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3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55D9-12D2-7154-2C45-F5114314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3D61-B6E5-9B00-30B7-6BE7FBC3B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63DD3-6E54-C202-21AE-2CA56985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8563-303B-DB1C-DF70-34E358B1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3DB6-E586-F54B-8D2F-07727441876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92C84-70CE-24DB-1461-F6AD4E29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25FE-A71F-7BFA-7B0F-BA639235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2D27-E16D-5A4E-9501-503C0F77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BF13-1C3A-7D87-EF30-8384AEB6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DAE6D-3100-BA17-ED3C-FD57DF85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1CC54-207C-210E-B295-F43F64617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3B5A5-FE37-049A-F9BA-0D4225FE8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C0BE8-E2D8-3915-8ED1-136D1C1BA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77C2F-880E-185B-E363-C4F347A0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3DB6-E586-F54B-8D2F-07727441876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D41F8-F541-5C05-AC0A-5B6BCF96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AE99B-A323-A284-C9B1-64F10C82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2D27-E16D-5A4E-9501-503C0F77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DFDD-69F2-DD89-91F0-957433C5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79602-6AB0-F223-DEAE-41DDBA16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3DB6-E586-F54B-8D2F-07727441876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740A3-FA5C-661F-02AA-983F0A76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6ED1C-4590-F738-3B8C-FA0B1904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2D27-E16D-5A4E-9501-503C0F77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0155D-BC87-7A76-5E5C-54CADDC3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3DB6-E586-F54B-8D2F-07727441876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79D3A-AB8A-09A1-E3FC-44087C55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CBEB8-EE40-FE07-3888-8693557C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2D27-E16D-5A4E-9501-503C0F77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4D46-D33E-92D5-67E5-0DB3BB18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9333-BB8C-43C4-EC0A-FED0D98E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E48F1-743E-C560-A633-809C737BA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7D590-B81E-C71C-04D4-8F8434B4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3DB6-E586-F54B-8D2F-07727441876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0DD6-9D7D-C93A-FAE7-97B2B494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041F9-963C-DE53-86D3-E70C274D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2D27-E16D-5A4E-9501-503C0F77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5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820-5832-9233-6D14-60C3E31E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83CB0-F3F4-DC05-7C15-5891B9E1D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C29CD-96AB-E2DE-CAB0-EB304E015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3722F-B197-01DD-B5A6-F299E2E7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3DB6-E586-F54B-8D2F-07727441876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7E8FC-BAFF-6415-DBC0-CC58A03F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4AB30-6228-A5C4-DBB4-C9E7A763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2D27-E16D-5A4E-9501-503C0F77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3AFCA-7129-E822-E419-4FAA415B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96A5F-44BD-25F6-5C1B-B240929BB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DD57-5687-F5F9-0297-639327F74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3DB6-E586-F54B-8D2F-07727441876F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CD6B-A76F-FFCA-84B7-82F4962D7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C713-DC37-ED3A-5D6F-C160F9FA8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2D27-E16D-5A4E-9501-503C0F777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53B-1237-DF8C-7945-56DE26D03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Evaluation of the Variances in the Winter Distribution of Loons in the Last 30 Years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5BA56-D849-CC98-57D1-5A0BE180D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Dr. James </a:t>
            </a:r>
            <a:r>
              <a:rPr lang="en-US" dirty="0" err="1"/>
              <a:t>Paruk</a:t>
            </a:r>
            <a:endParaRPr lang="en-US" dirty="0"/>
          </a:p>
          <a:p>
            <a:r>
              <a:rPr lang="en-US" dirty="0"/>
              <a:t> Thomas Matthews</a:t>
            </a:r>
          </a:p>
        </p:txBody>
      </p:sp>
    </p:spTree>
    <p:extLst>
      <p:ext uri="{BB962C8B-B14F-4D97-AF65-F5344CB8AC3E}">
        <p14:creationId xmlns:p14="http://schemas.microsoft.com/office/powerpoint/2010/main" val="345009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C305-C320-E287-BC2C-82081BC7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High-end Dispersion in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3493B-9AB4-EC74-C37F-B6FBEA05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0050" y="1437518"/>
            <a:ext cx="8783189" cy="5420482"/>
          </a:xfr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6514BEF1-C992-B298-F146-8F3020ADF3CF}"/>
              </a:ext>
            </a:extLst>
          </p:cNvPr>
          <p:cNvSpPr/>
          <p:nvPr/>
        </p:nvSpPr>
        <p:spPr>
          <a:xfrm>
            <a:off x="2418348" y="1780674"/>
            <a:ext cx="3336758" cy="1528010"/>
          </a:xfrm>
          <a:prstGeom prst="donut">
            <a:avLst>
              <a:gd name="adj" fmla="val 11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D95F3-3A63-5BE5-6A6F-19B73489DA6E}"/>
              </a:ext>
            </a:extLst>
          </p:cNvPr>
          <p:cNvSpPr txBox="1"/>
          <p:nvPr/>
        </p:nvSpPr>
        <p:spPr>
          <a:xfrm>
            <a:off x="8885444" y="1780674"/>
            <a:ext cx="3121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median is the same as earlier, around 43°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8B2041-2408-E12F-BFEF-7814B1AC3B59}"/>
              </a:ext>
            </a:extLst>
          </p:cNvPr>
          <p:cNvCxnSpPr/>
          <p:nvPr/>
        </p:nvCxnSpPr>
        <p:spPr>
          <a:xfrm flipH="1">
            <a:off x="5859379" y="2196172"/>
            <a:ext cx="2827421" cy="246239"/>
          </a:xfrm>
          <a:prstGeom prst="straightConnector1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6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C305-C320-E287-BC2C-82081BC7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High-end Dispersion in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3493B-9AB4-EC74-C37F-B6FBEA05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0050" y="1437518"/>
            <a:ext cx="8783189" cy="5420482"/>
          </a:xfr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6514BEF1-C992-B298-F146-8F3020ADF3CF}"/>
              </a:ext>
            </a:extLst>
          </p:cNvPr>
          <p:cNvSpPr/>
          <p:nvPr/>
        </p:nvSpPr>
        <p:spPr>
          <a:xfrm>
            <a:off x="2418348" y="1780674"/>
            <a:ext cx="3336758" cy="1528010"/>
          </a:xfrm>
          <a:prstGeom prst="donut">
            <a:avLst>
              <a:gd name="adj" fmla="val 113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D95F3-3A63-5BE5-6A6F-19B73489DA6E}"/>
              </a:ext>
            </a:extLst>
          </p:cNvPr>
          <p:cNvSpPr txBox="1"/>
          <p:nvPr/>
        </p:nvSpPr>
        <p:spPr>
          <a:xfrm>
            <a:off x="8885444" y="1780674"/>
            <a:ext cx="3121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median is the same as earlier, around 43°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8B2041-2408-E12F-BFEF-7814B1AC3B59}"/>
              </a:ext>
            </a:extLst>
          </p:cNvPr>
          <p:cNvCxnSpPr/>
          <p:nvPr/>
        </p:nvCxnSpPr>
        <p:spPr>
          <a:xfrm flipH="1">
            <a:off x="5859379" y="2196172"/>
            <a:ext cx="2827421" cy="246239"/>
          </a:xfrm>
          <a:prstGeom prst="straightConnector1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onut 5">
            <a:extLst>
              <a:ext uri="{FF2B5EF4-FFF2-40B4-BE49-F238E27FC236}">
                <a16:creationId xmlns:a16="http://schemas.microsoft.com/office/drawing/2014/main" id="{50C5B774-C7ED-3A84-BC71-961C9430FB35}"/>
              </a:ext>
            </a:extLst>
          </p:cNvPr>
          <p:cNvSpPr/>
          <p:nvPr/>
        </p:nvSpPr>
        <p:spPr>
          <a:xfrm>
            <a:off x="4885140" y="2659809"/>
            <a:ext cx="1948478" cy="3442535"/>
          </a:xfrm>
          <a:prstGeom prst="donut">
            <a:avLst>
              <a:gd name="adj" fmla="val 6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D5E6FE-4C1C-76A2-F015-5BA627F130B4}"/>
              </a:ext>
            </a:extLst>
          </p:cNvPr>
          <p:cNvCxnSpPr>
            <a:cxnSpLocks/>
          </p:cNvCxnSpPr>
          <p:nvPr/>
        </p:nvCxnSpPr>
        <p:spPr>
          <a:xfrm flipH="1">
            <a:off x="6711866" y="5300663"/>
            <a:ext cx="2173578" cy="242938"/>
          </a:xfrm>
          <a:prstGeom prst="straightConnector1">
            <a:avLst/>
          </a:prstGeom>
          <a:ln w="1905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1DF1D5-BEAF-5F4D-3872-9CEDBE2D75BE}"/>
              </a:ext>
            </a:extLst>
          </p:cNvPr>
          <p:cNvSpPr txBox="1"/>
          <p:nvPr/>
        </p:nvSpPr>
        <p:spPr>
          <a:xfrm>
            <a:off x="8885444" y="4885164"/>
            <a:ext cx="3121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 the higher end, there are higher densities in later years</a:t>
            </a:r>
          </a:p>
        </p:txBody>
      </p:sp>
    </p:spTree>
    <p:extLst>
      <p:ext uri="{BB962C8B-B14F-4D97-AF65-F5344CB8AC3E}">
        <p14:creationId xmlns:p14="http://schemas.microsoft.com/office/powerpoint/2010/main" val="52956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01E7-BEBF-1963-5279-C0F1B9EA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8AF495B-E72F-DC7D-D364-DF064F7E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952" y="1028700"/>
            <a:ext cx="8853987" cy="54641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FA3971-FD62-B784-DB06-6DA9A655972E}"/>
              </a:ext>
            </a:extLst>
          </p:cNvPr>
          <p:cNvSpPr txBox="1"/>
          <p:nvPr/>
        </p:nvSpPr>
        <p:spPr>
          <a:xfrm>
            <a:off x="248011" y="1690688"/>
            <a:ext cx="2633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Unknown distribution, so use IQR to determine outliers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D3378-400B-13E3-16DB-B636870C2282}"/>
              </a:ext>
            </a:extLst>
          </p:cNvPr>
          <p:cNvSpPr txBox="1"/>
          <p:nvPr/>
        </p:nvSpPr>
        <p:spPr>
          <a:xfrm>
            <a:off x="248010" y="4216580"/>
            <a:ext cx="263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Only plotting the outliers on the high end</a:t>
            </a:r>
          </a:p>
        </p:txBody>
      </p:sp>
    </p:spTree>
    <p:extLst>
      <p:ext uri="{BB962C8B-B14F-4D97-AF65-F5344CB8AC3E}">
        <p14:creationId xmlns:p14="http://schemas.microsoft.com/office/powerpoint/2010/main" val="320112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01E7-BEBF-1963-5279-C0F1B9EA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F495B-E72F-DC7D-D364-DF064F7E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81952" y="1028700"/>
            <a:ext cx="8853987" cy="54641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601E37-A683-834C-6ECD-66133EB2B698}"/>
              </a:ext>
            </a:extLst>
          </p:cNvPr>
          <p:cNvSpPr txBox="1"/>
          <p:nvPr/>
        </p:nvSpPr>
        <p:spPr>
          <a:xfrm>
            <a:off x="248011" y="1754098"/>
            <a:ext cx="263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Great Lakes Region show more outliers in later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98AB2-52B8-5C64-650A-188BC371BAAA}"/>
              </a:ext>
            </a:extLst>
          </p:cNvPr>
          <p:cNvSpPr txBox="1"/>
          <p:nvPr/>
        </p:nvSpPr>
        <p:spPr>
          <a:xfrm>
            <a:off x="248010" y="4123486"/>
            <a:ext cx="263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Median latitude for GL roughly 39°</a:t>
            </a:r>
          </a:p>
        </p:txBody>
      </p:sp>
    </p:spTree>
    <p:extLst>
      <p:ext uri="{BB962C8B-B14F-4D97-AF65-F5344CB8AC3E}">
        <p14:creationId xmlns:p14="http://schemas.microsoft.com/office/powerpoint/2010/main" val="180946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01E7-BEBF-1963-5279-C0F1B9EA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High-end Dispersion - Percentile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F495B-E72F-DC7D-D364-DF064F7E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45568" y="1557781"/>
            <a:ext cx="8367097" cy="516369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D40605-E8AE-7856-D46F-6A527BCB340A}"/>
              </a:ext>
            </a:extLst>
          </p:cNvPr>
          <p:cNvSpPr txBox="1"/>
          <p:nvPr/>
        </p:nvSpPr>
        <p:spPr>
          <a:xfrm>
            <a:off x="590911" y="2062163"/>
            <a:ext cx="263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Take only values great than the 90</a:t>
            </a:r>
            <a:r>
              <a:rPr lang="en-US" sz="2400" baseline="30000" dirty="0"/>
              <a:t>th</a:t>
            </a:r>
            <a:r>
              <a:rPr lang="en-US" sz="2400" dirty="0"/>
              <a:t> percentile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864D9-BADA-2488-057F-AE4A5AAE9CA0}"/>
              </a:ext>
            </a:extLst>
          </p:cNvPr>
          <p:cNvSpPr txBox="1"/>
          <p:nvPr/>
        </p:nvSpPr>
        <p:spPr>
          <a:xfrm>
            <a:off x="385122" y="4682553"/>
            <a:ext cx="304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Median somewhere between 44° and 44.5°</a:t>
            </a:r>
          </a:p>
        </p:txBody>
      </p:sp>
    </p:spTree>
    <p:extLst>
      <p:ext uri="{BB962C8B-B14F-4D97-AF65-F5344CB8AC3E}">
        <p14:creationId xmlns:p14="http://schemas.microsoft.com/office/powerpoint/2010/main" val="243540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01E7-BEBF-1963-5279-C0F1B9EA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High-end Dispersion - Percentile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F495B-E72F-DC7D-D364-DF064F7E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45568" y="1557781"/>
            <a:ext cx="8367097" cy="516369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D40605-E8AE-7856-D46F-6A527BCB340A}"/>
              </a:ext>
            </a:extLst>
          </p:cNvPr>
          <p:cNvSpPr txBox="1"/>
          <p:nvPr/>
        </p:nvSpPr>
        <p:spPr>
          <a:xfrm>
            <a:off x="590911" y="2062163"/>
            <a:ext cx="263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Take only values great than the 90</a:t>
            </a:r>
            <a:r>
              <a:rPr lang="en-US" sz="2400" baseline="30000" dirty="0"/>
              <a:t>th</a:t>
            </a:r>
            <a:r>
              <a:rPr lang="en-US" sz="2400" dirty="0"/>
              <a:t> percentile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864D9-BADA-2488-057F-AE4A5AAE9CA0}"/>
              </a:ext>
            </a:extLst>
          </p:cNvPr>
          <p:cNvSpPr txBox="1"/>
          <p:nvPr/>
        </p:nvSpPr>
        <p:spPr>
          <a:xfrm>
            <a:off x="385122" y="4682553"/>
            <a:ext cx="304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Median somewhere between 44° and 44.5°</a:t>
            </a: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CAE330AB-6334-A898-CC2D-A3F44162591E}"/>
              </a:ext>
            </a:extLst>
          </p:cNvPr>
          <p:cNvSpPr/>
          <p:nvPr/>
        </p:nvSpPr>
        <p:spPr>
          <a:xfrm>
            <a:off x="8855242" y="1239253"/>
            <a:ext cx="3336758" cy="2382252"/>
          </a:xfrm>
          <a:prstGeom prst="donut">
            <a:avLst>
              <a:gd name="adj" fmla="val 11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014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01E7-BEBF-1963-5279-C0F1B9EA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High-end Dispersion - Percentile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F495B-E72F-DC7D-D364-DF064F7E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45568" y="1557781"/>
            <a:ext cx="8367097" cy="516369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1BE65A-4A91-1C52-1DB9-950C48A304BB}"/>
              </a:ext>
            </a:extLst>
          </p:cNvPr>
          <p:cNvSpPr txBox="1"/>
          <p:nvPr/>
        </p:nvSpPr>
        <p:spPr>
          <a:xfrm>
            <a:off x="590911" y="2062163"/>
            <a:ext cx="2633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Flat lines represent insufficient data to properly create a boxplot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1CF33-4E93-75AE-B934-8F6869A6D579}"/>
              </a:ext>
            </a:extLst>
          </p:cNvPr>
          <p:cNvSpPr txBox="1"/>
          <p:nvPr/>
        </p:nvSpPr>
        <p:spPr>
          <a:xfrm>
            <a:off x="590911" y="4443413"/>
            <a:ext cx="263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 before, some increased outliers</a:t>
            </a:r>
          </a:p>
        </p:txBody>
      </p:sp>
    </p:spTree>
    <p:extLst>
      <p:ext uri="{BB962C8B-B14F-4D97-AF65-F5344CB8AC3E}">
        <p14:creationId xmlns:p14="http://schemas.microsoft.com/office/powerpoint/2010/main" val="403642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01E7-BEBF-1963-5279-C0F1B9EA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High-end Dispersion - SD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F495B-E72F-DC7D-D364-DF064F7E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45568" y="1557781"/>
            <a:ext cx="8367097" cy="5163694"/>
          </a:xfrm>
        </p:spPr>
      </p:pic>
    </p:spTree>
    <p:extLst>
      <p:ext uri="{BB962C8B-B14F-4D97-AF65-F5344CB8AC3E}">
        <p14:creationId xmlns:p14="http://schemas.microsoft.com/office/powerpoint/2010/main" val="272208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01E7-BEBF-1963-5279-C0F1B9EA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High-end Dispersion - SD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F495B-E72F-DC7D-D364-DF064F7E0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45568" y="1557781"/>
            <a:ext cx="8367097" cy="5163694"/>
          </a:xfrm>
        </p:spPr>
      </p:pic>
    </p:spTree>
    <p:extLst>
      <p:ext uri="{BB962C8B-B14F-4D97-AF65-F5344CB8AC3E}">
        <p14:creationId xmlns:p14="http://schemas.microsoft.com/office/powerpoint/2010/main" val="78714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375A-3B99-9FFF-87D2-EAAC0AD3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4215-B91B-A44B-3717-3C07615EB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Median/mean/center has not shifted in the past 30 years. </a:t>
            </a:r>
          </a:p>
          <a:p>
            <a:r>
              <a:rPr lang="en-US" dirty="0"/>
              <a:t>However, dispersion on the high end of the distribution is increasing in New England and the Great Lakes Regions</a:t>
            </a:r>
          </a:p>
          <a:p>
            <a:r>
              <a:rPr lang="en-US" dirty="0"/>
              <a:t>More distributions show increasing amounts of northerly outliers</a:t>
            </a:r>
          </a:p>
          <a:p>
            <a:r>
              <a:rPr lang="en-US" dirty="0"/>
              <a:t>Great Lakes regions has more outliers in the past 20 years than New England </a:t>
            </a:r>
          </a:p>
          <a:p>
            <a:r>
              <a:rPr lang="en-US" dirty="0"/>
              <a:t>eBird, while messy, has potential to reveal insights into thermal changes in distribution over the next decade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2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EF06-B2F9-4F49-E434-86F86F0F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Citizen Science: eBird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31D870E-524D-960D-1CD1-004B72901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" y="1690688"/>
            <a:ext cx="8372959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2A334-F9B4-FA5E-D9F2-08587AA4E51A}"/>
              </a:ext>
            </a:extLst>
          </p:cNvPr>
          <p:cNvSpPr txBox="1"/>
          <p:nvPr/>
        </p:nvSpPr>
        <p:spPr>
          <a:xfrm>
            <a:off x="8572982" y="1083810"/>
            <a:ext cx="341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~ 2 million total observations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64597-23B1-B38B-F5E5-D901CFBB0595}"/>
              </a:ext>
            </a:extLst>
          </p:cNvPr>
          <p:cNvSpPr txBox="1"/>
          <p:nvPr/>
        </p:nvSpPr>
        <p:spPr>
          <a:xfrm>
            <a:off x="8572982" y="2896400"/>
            <a:ext cx="341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~ 100,000 observations from Jan 6 to Jan 27, 21 days.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E3C43-6AC5-350D-DB33-0DBAFC8A1388}"/>
              </a:ext>
            </a:extLst>
          </p:cNvPr>
          <p:cNvSpPr txBox="1"/>
          <p:nvPr/>
        </p:nvSpPr>
        <p:spPr>
          <a:xfrm>
            <a:off x="8572982" y="5076283"/>
            <a:ext cx="341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~ 60,000 observations in the last 5 years</a:t>
            </a:r>
          </a:p>
        </p:txBody>
      </p:sp>
    </p:spTree>
    <p:extLst>
      <p:ext uri="{BB962C8B-B14F-4D97-AF65-F5344CB8AC3E}">
        <p14:creationId xmlns:p14="http://schemas.microsoft.com/office/powerpoint/2010/main" val="342057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A445-5A77-0D74-59F9-1BF2D61C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- Frozen Lakes</a:t>
            </a:r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6A57CB3-AF78-D0D9-D3CE-32FBA59A7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9421"/>
            <a:ext cx="10515600" cy="4283745"/>
          </a:xfr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4E826334-E15C-F081-18DA-43A812FFCD29}"/>
              </a:ext>
            </a:extLst>
          </p:cNvPr>
          <p:cNvSpPr/>
          <p:nvPr/>
        </p:nvSpPr>
        <p:spPr>
          <a:xfrm>
            <a:off x="6460957" y="2129589"/>
            <a:ext cx="3958389" cy="757989"/>
          </a:xfrm>
          <a:prstGeom prst="donut">
            <a:avLst>
              <a:gd name="adj" fmla="val 11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2DD5-60B7-83DB-3C53-CD3698B1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B75E-4541-5B54-8DBC-5A4983659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1884362"/>
            <a:ext cx="111204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eBird Basic Dataset. Version: EBD_relAug-2022. Cornell Lab of 	Ornithology, Ithaca, New York. Aug 2022.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Global Self-consistent Hierarchical High-resolution Geography, Version 	2.3.7 June 15, 2017, Distributed under the Lesser GNU Public License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ffectLst/>
              </a:rPr>
              <a:t>“200 Years of Lake Champlain Ice Data – Climate Change in Action - LCC.” </a:t>
            </a:r>
            <a:r>
              <a:rPr lang="en-US" i="1" dirty="0">
                <a:effectLst/>
              </a:rPr>
              <a:t>Lake Champlain Committee</a:t>
            </a:r>
            <a:r>
              <a:rPr lang="en-US" dirty="0">
                <a:effectLst/>
              </a:rPr>
              <a:t>, 2018, https://</a:t>
            </a:r>
            <a:r>
              <a:rPr lang="en-US" dirty="0" err="1">
                <a:effectLst/>
              </a:rPr>
              <a:t>www.lakechamplaincommittee.org</a:t>
            </a:r>
            <a:r>
              <a:rPr lang="en-US" dirty="0">
                <a:effectLst/>
              </a:rPr>
              <a:t>/storage-folder/news-articles/200-years-of-lake-champlain-ice-data-climate-change-in-action.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D22A-3A92-D73E-EFB0-A6906FF7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Data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F513FD7-4F60-647E-FEA9-F96F9587B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8285" y="-126074"/>
            <a:ext cx="12979323" cy="71101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19458A-A9D2-81BB-4796-FDD5C7171719}"/>
              </a:ext>
            </a:extLst>
          </p:cNvPr>
          <p:cNvSpPr txBox="1"/>
          <p:nvPr/>
        </p:nvSpPr>
        <p:spPr>
          <a:xfrm>
            <a:off x="8269705" y="5900937"/>
            <a:ext cx="39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~50,000 data points</a:t>
            </a:r>
          </a:p>
        </p:txBody>
      </p:sp>
    </p:spTree>
    <p:extLst>
      <p:ext uri="{BB962C8B-B14F-4D97-AF65-F5344CB8AC3E}">
        <p14:creationId xmlns:p14="http://schemas.microsoft.com/office/powerpoint/2010/main" val="347597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3AFC-8FAB-6651-38FB-91494B51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5800C9-A42A-D066-3554-5B8B47F1A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351624"/>
            <a:ext cx="8330730" cy="51412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13634-4DFE-AEA6-C792-73584A76C768}"/>
              </a:ext>
            </a:extLst>
          </p:cNvPr>
          <p:cNvSpPr txBox="1"/>
          <p:nvPr/>
        </p:nvSpPr>
        <p:spPr>
          <a:xfrm>
            <a:off x="8759355" y="1351624"/>
            <a:ext cx="310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Median decreasing, around 42° latitude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D0F08-070F-597B-DA79-1B73BADC5D39}"/>
              </a:ext>
            </a:extLst>
          </p:cNvPr>
          <p:cNvSpPr txBox="1"/>
          <p:nvPr/>
        </p:nvSpPr>
        <p:spPr>
          <a:xfrm>
            <a:off x="8759355" y="3244334"/>
            <a:ext cx="310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Very similar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63E0B-FC5B-DB56-B76E-00A11BEE9DA5}"/>
              </a:ext>
            </a:extLst>
          </p:cNvPr>
          <p:cNvSpPr txBox="1"/>
          <p:nvPr/>
        </p:nvSpPr>
        <p:spPr>
          <a:xfrm>
            <a:off x="8759354" y="5137044"/>
            <a:ext cx="33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Take another look at the data…</a:t>
            </a:r>
          </a:p>
        </p:txBody>
      </p:sp>
    </p:spTree>
    <p:extLst>
      <p:ext uri="{BB962C8B-B14F-4D97-AF65-F5344CB8AC3E}">
        <p14:creationId xmlns:p14="http://schemas.microsoft.com/office/powerpoint/2010/main" val="138514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D22A-3A92-D73E-EFB0-A6906FF7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Data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F513FD7-4F60-647E-FEA9-F96F9587B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8285" y="-126074"/>
            <a:ext cx="12979323" cy="71101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19458A-A9D2-81BB-4796-FDD5C7171719}"/>
              </a:ext>
            </a:extLst>
          </p:cNvPr>
          <p:cNvSpPr txBox="1"/>
          <p:nvPr/>
        </p:nvSpPr>
        <p:spPr>
          <a:xfrm>
            <a:off x="8269705" y="5900937"/>
            <a:ext cx="39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~50,000 data points</a:t>
            </a:r>
          </a:p>
        </p:txBody>
      </p:sp>
    </p:spTree>
    <p:extLst>
      <p:ext uri="{BB962C8B-B14F-4D97-AF65-F5344CB8AC3E}">
        <p14:creationId xmlns:p14="http://schemas.microsoft.com/office/powerpoint/2010/main" val="425005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D22A-3A92-D73E-EFB0-A6906FF7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13FD7-4F60-647E-FEA9-F96F9587B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733925" y="-102010"/>
            <a:ext cx="13592931" cy="71101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19458A-A9D2-81BB-4796-FDD5C7171719}"/>
              </a:ext>
            </a:extLst>
          </p:cNvPr>
          <p:cNvSpPr txBox="1"/>
          <p:nvPr/>
        </p:nvSpPr>
        <p:spPr>
          <a:xfrm>
            <a:off x="8269705" y="5900937"/>
            <a:ext cx="39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~50,000 data points</a:t>
            </a:r>
          </a:p>
        </p:txBody>
      </p:sp>
    </p:spTree>
    <p:extLst>
      <p:ext uri="{BB962C8B-B14F-4D97-AF65-F5344CB8AC3E}">
        <p14:creationId xmlns:p14="http://schemas.microsoft.com/office/powerpoint/2010/main" val="194941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A1FF-C10A-80B4-ACFB-BBC8C88A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EFC5651-F52F-8F0F-6003-75FB9479C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08371" y="96252"/>
            <a:ext cx="12913895" cy="68595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13BB0-1D51-84F5-3EC8-E77413A5E965}"/>
              </a:ext>
            </a:extLst>
          </p:cNvPr>
          <p:cNvSpPr txBox="1"/>
          <p:nvPr/>
        </p:nvSpPr>
        <p:spPr>
          <a:xfrm>
            <a:off x="8197517" y="5846544"/>
            <a:ext cx="39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~4,000 data points</a:t>
            </a:r>
          </a:p>
        </p:txBody>
      </p:sp>
    </p:spTree>
    <p:extLst>
      <p:ext uri="{BB962C8B-B14F-4D97-AF65-F5344CB8AC3E}">
        <p14:creationId xmlns:p14="http://schemas.microsoft.com/office/powerpoint/2010/main" val="178778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3AFC-8FAB-6651-38FB-91494B51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800C9-A42A-D066-3554-5B8B47F1A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13197" y="1339849"/>
            <a:ext cx="8373615" cy="51677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4547E9-4EFB-7F0D-C066-24C00EA0E2B7}"/>
              </a:ext>
            </a:extLst>
          </p:cNvPr>
          <p:cNvSpPr txBox="1"/>
          <p:nvPr/>
        </p:nvSpPr>
        <p:spPr>
          <a:xfrm>
            <a:off x="8759355" y="1351624"/>
            <a:ext cx="310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 Median still decreasing, now higher at around 43°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CCAC8-9D17-257F-35D1-54ECCFD71B57}"/>
              </a:ext>
            </a:extLst>
          </p:cNvPr>
          <p:cNvSpPr txBox="1"/>
          <p:nvPr/>
        </p:nvSpPr>
        <p:spPr>
          <a:xfrm>
            <a:off x="8759355" y="3244334"/>
            <a:ext cx="310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 Change in distributions come from less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3D513-B84B-23AC-8C8A-42E24C75936A}"/>
              </a:ext>
            </a:extLst>
          </p:cNvPr>
          <p:cNvSpPr txBox="1"/>
          <p:nvPr/>
        </p:nvSpPr>
        <p:spPr>
          <a:xfrm>
            <a:off x="8759355" y="5137044"/>
            <a:ext cx="3103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 Center does not seem to be the answer</a:t>
            </a:r>
          </a:p>
        </p:txBody>
      </p:sp>
    </p:spTree>
    <p:extLst>
      <p:ext uri="{BB962C8B-B14F-4D97-AF65-F5344CB8AC3E}">
        <p14:creationId xmlns:p14="http://schemas.microsoft.com/office/powerpoint/2010/main" val="189484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C305-C320-E287-BC2C-82081BC7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High-end Dispersion in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3493B-9AB4-EC74-C37F-B6FBEA05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0050" y="1437518"/>
            <a:ext cx="8783189" cy="5420482"/>
          </a:xfrm>
        </p:spPr>
      </p:pic>
    </p:spTree>
    <p:extLst>
      <p:ext uri="{BB962C8B-B14F-4D97-AF65-F5344CB8AC3E}">
        <p14:creationId xmlns:p14="http://schemas.microsoft.com/office/powerpoint/2010/main" val="394620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458</Words>
  <Application>Microsoft Macintosh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An Evaluation of the Variances in the Winter Distribution of Loons in the Last 30 Years</vt:lpstr>
      <vt:lpstr>Citizen Science: eBird</vt:lpstr>
      <vt:lpstr>Looking at the Data</vt:lpstr>
      <vt:lpstr>Measures of Central Tendency</vt:lpstr>
      <vt:lpstr>Looking at the Data</vt:lpstr>
      <vt:lpstr>Looking at the Data</vt:lpstr>
      <vt:lpstr>PowerPoint Presentation</vt:lpstr>
      <vt:lpstr>Measures of Central Tendency</vt:lpstr>
      <vt:lpstr>Analyzing High-end Dispersion in Data</vt:lpstr>
      <vt:lpstr>Analyzing High-end Dispersion in Data</vt:lpstr>
      <vt:lpstr>Analyzing High-end Dispersion in Data</vt:lpstr>
      <vt:lpstr>Outliers</vt:lpstr>
      <vt:lpstr>Outliers</vt:lpstr>
      <vt:lpstr>High-end Dispersion - Percentile</vt:lpstr>
      <vt:lpstr>High-end Dispersion - Percentile</vt:lpstr>
      <vt:lpstr>High-end Dispersion - Percentile</vt:lpstr>
      <vt:lpstr>High-end Dispersion - SD</vt:lpstr>
      <vt:lpstr>High-end Dispersion - SD</vt:lpstr>
      <vt:lpstr>Conclusions/Summary</vt:lpstr>
      <vt:lpstr>Future Research - Frozen Lakes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the Variances in the Winter Distribution of Loons in the Last 30 Years</dc:title>
  <dc:creator>Thomas Matthews</dc:creator>
  <cp:lastModifiedBy>Matthews, Thomas</cp:lastModifiedBy>
  <cp:revision>4</cp:revision>
  <dcterms:created xsi:type="dcterms:W3CDTF">2023-03-10T19:42:20Z</dcterms:created>
  <dcterms:modified xsi:type="dcterms:W3CDTF">2023-03-22T00:13:39Z</dcterms:modified>
</cp:coreProperties>
</file>