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b53d80b92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b53d80b92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b53d80b92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b53d80b92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af7f7f325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af7f7f325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af7f7f32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af7f7f32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af7f7f325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af7f7f325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af7f7f325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af7f7f325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Big Moutian Ski Resort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Thomas McMahon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Identification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96545" lvl="0" marL="457200" rtl="0" algn="l">
              <a:lnSpc>
                <a:spcPct val="100000"/>
              </a:lnSpc>
              <a:spcBef>
                <a:spcPts val="0"/>
              </a:spcBef>
              <a:spcAft>
                <a:spcPts val="0"/>
              </a:spcAft>
              <a:buClr>
                <a:schemeClr val="dk1"/>
              </a:buClr>
              <a:buSzPts val="1070"/>
              <a:buChar char="●"/>
            </a:pPr>
            <a:r>
              <a:rPr b="1" lang="en" sz="1070">
                <a:solidFill>
                  <a:schemeClr val="dk1"/>
                </a:solidFill>
              </a:rPr>
              <a:t>Big mountain is one of the many ski resorts in the nation based out of Montana. They just put in a new ski lift that will help get people up the mountain faster. The increased operational cost of the lift is 1.5 million for the year. The firm had a profit margin of 9.2% last year and would like to maintain the same margin with the increased cost. </a:t>
            </a:r>
            <a:endParaRPr b="1" sz="1070">
              <a:solidFill>
                <a:schemeClr val="dk1"/>
              </a:solidFill>
            </a:endParaRPr>
          </a:p>
          <a:p>
            <a:pPr indent="0" lvl="0" marL="0" rtl="0" algn="l">
              <a:lnSpc>
                <a:spcPct val="100000"/>
              </a:lnSpc>
              <a:spcBef>
                <a:spcPts val="0"/>
              </a:spcBef>
              <a:spcAft>
                <a:spcPts val="0"/>
              </a:spcAft>
              <a:buNone/>
            </a:pPr>
            <a:r>
              <a:t/>
            </a:r>
            <a:endParaRPr b="1" sz="1070">
              <a:solidFill>
                <a:schemeClr val="dk1"/>
              </a:solidFill>
            </a:endParaRPr>
          </a:p>
          <a:p>
            <a:pPr indent="0" lvl="0" marL="0" rtl="0" algn="l">
              <a:lnSpc>
                <a:spcPct val="100000"/>
              </a:lnSpc>
              <a:spcBef>
                <a:spcPts val="0"/>
              </a:spcBef>
              <a:spcAft>
                <a:spcPts val="0"/>
              </a:spcAft>
              <a:buNone/>
            </a:pPr>
            <a:r>
              <a:t/>
            </a:r>
            <a:endParaRPr b="1" sz="1070">
              <a:solidFill>
                <a:schemeClr val="dk1"/>
              </a:solidFill>
            </a:endParaRPr>
          </a:p>
          <a:p>
            <a:pPr indent="0" lvl="0" marL="0" rtl="0" algn="l">
              <a:lnSpc>
                <a:spcPct val="100000"/>
              </a:lnSpc>
              <a:spcBef>
                <a:spcPts val="0"/>
              </a:spcBef>
              <a:spcAft>
                <a:spcPts val="0"/>
              </a:spcAft>
              <a:buNone/>
            </a:pPr>
            <a:r>
              <a:t/>
            </a:r>
            <a:endParaRPr b="1" sz="1070">
              <a:solidFill>
                <a:schemeClr val="dk1"/>
              </a:solidFill>
            </a:endParaRPr>
          </a:p>
          <a:p>
            <a:pPr indent="0" lvl="0" marL="0" rtl="0" algn="l">
              <a:lnSpc>
                <a:spcPct val="100000"/>
              </a:lnSpc>
              <a:spcBef>
                <a:spcPts val="0"/>
              </a:spcBef>
              <a:spcAft>
                <a:spcPts val="0"/>
              </a:spcAft>
              <a:buNone/>
            </a:pPr>
            <a:r>
              <a:t/>
            </a:r>
            <a:endParaRPr b="1" sz="1070">
              <a:solidFill>
                <a:schemeClr val="dk1"/>
              </a:solidFill>
            </a:endParaRPr>
          </a:p>
          <a:p>
            <a:pPr indent="-296545" lvl="0" marL="457200" rtl="0" algn="l">
              <a:lnSpc>
                <a:spcPct val="100000"/>
              </a:lnSpc>
              <a:spcBef>
                <a:spcPts val="0"/>
              </a:spcBef>
              <a:spcAft>
                <a:spcPts val="0"/>
              </a:spcAft>
              <a:buClr>
                <a:schemeClr val="dk1"/>
              </a:buClr>
              <a:buSzPts val="1070"/>
              <a:buChar char="●"/>
            </a:pPr>
            <a:r>
              <a:rPr b="1" lang="en" sz="1070">
                <a:solidFill>
                  <a:schemeClr val="dk1"/>
                </a:solidFill>
              </a:rPr>
              <a:t>Criteria For Success is to e</a:t>
            </a:r>
            <a:r>
              <a:rPr b="1" lang="en" sz="1071">
                <a:solidFill>
                  <a:schemeClr val="dk1"/>
                </a:solidFill>
              </a:rPr>
              <a:t>stablishing a plan and rolling out solution to that will be able to either increase revenue to maintain the profit margin or find ways to cut other operational cost. </a:t>
            </a:r>
            <a:endParaRPr b="1" sz="1071">
              <a:solidFill>
                <a:schemeClr val="dk1"/>
              </a:solidFill>
            </a:endParaRPr>
          </a:p>
          <a:p>
            <a:pPr indent="0" lvl="0" marL="0" rtl="0" algn="l">
              <a:lnSpc>
                <a:spcPct val="100000"/>
              </a:lnSpc>
              <a:spcBef>
                <a:spcPts val="0"/>
              </a:spcBef>
              <a:spcAft>
                <a:spcPts val="0"/>
              </a:spcAft>
              <a:buNone/>
            </a:pPr>
            <a:r>
              <a:t/>
            </a:r>
            <a:endParaRPr b="1" sz="1071">
              <a:solidFill>
                <a:schemeClr val="dk1"/>
              </a:solidFill>
            </a:endParaRPr>
          </a:p>
          <a:p>
            <a:pPr indent="0" lvl="0" marL="0" rtl="0" algn="l">
              <a:lnSpc>
                <a:spcPct val="100000"/>
              </a:lnSpc>
              <a:spcBef>
                <a:spcPts val="0"/>
              </a:spcBef>
              <a:spcAft>
                <a:spcPts val="0"/>
              </a:spcAft>
              <a:buNone/>
            </a:pPr>
            <a:r>
              <a:t/>
            </a:r>
            <a:endParaRPr b="1" sz="1071">
              <a:solidFill>
                <a:schemeClr val="dk1"/>
              </a:solidFill>
            </a:endParaRPr>
          </a:p>
          <a:p>
            <a:pPr indent="0" lvl="0" marL="0" rtl="0" algn="l">
              <a:lnSpc>
                <a:spcPct val="100000"/>
              </a:lnSpc>
              <a:spcBef>
                <a:spcPts val="0"/>
              </a:spcBef>
              <a:spcAft>
                <a:spcPts val="0"/>
              </a:spcAft>
              <a:buNone/>
            </a:pPr>
            <a:r>
              <a:t/>
            </a:r>
            <a:endParaRPr b="1" sz="1071">
              <a:solidFill>
                <a:schemeClr val="dk1"/>
              </a:solidFill>
            </a:endParaRPr>
          </a:p>
          <a:p>
            <a:pPr indent="0" lvl="0" marL="0" rtl="0" algn="l">
              <a:lnSpc>
                <a:spcPct val="100000"/>
              </a:lnSpc>
              <a:spcBef>
                <a:spcPts val="0"/>
              </a:spcBef>
              <a:spcAft>
                <a:spcPts val="0"/>
              </a:spcAft>
              <a:buNone/>
            </a:pPr>
            <a:r>
              <a:t/>
            </a:r>
            <a:endParaRPr b="1" sz="1071">
              <a:solidFill>
                <a:schemeClr val="dk1"/>
              </a:solidFill>
            </a:endParaRPr>
          </a:p>
          <a:p>
            <a:pPr indent="0" lvl="0" marL="0" rtl="0" algn="l">
              <a:lnSpc>
                <a:spcPct val="100000"/>
              </a:lnSpc>
              <a:spcBef>
                <a:spcPts val="0"/>
              </a:spcBef>
              <a:spcAft>
                <a:spcPts val="0"/>
              </a:spcAft>
              <a:buNone/>
            </a:pPr>
            <a:r>
              <a:t/>
            </a:r>
            <a:endParaRPr b="1" sz="1071">
              <a:solidFill>
                <a:schemeClr val="dk1"/>
              </a:solidFill>
            </a:endParaRPr>
          </a:p>
          <a:p>
            <a:pPr indent="-296608" lvl="0" marL="457200" rtl="0" algn="l">
              <a:lnSpc>
                <a:spcPct val="100000"/>
              </a:lnSpc>
              <a:spcBef>
                <a:spcPts val="0"/>
              </a:spcBef>
              <a:spcAft>
                <a:spcPts val="0"/>
              </a:spcAft>
              <a:buClr>
                <a:schemeClr val="dk1"/>
              </a:buClr>
              <a:buSzPts val="1071"/>
              <a:buChar char="●"/>
            </a:pPr>
            <a:r>
              <a:rPr b="1" lang="en" sz="1071">
                <a:solidFill>
                  <a:schemeClr val="dk1"/>
                </a:solidFill>
              </a:rPr>
              <a:t>The </a:t>
            </a:r>
            <a:r>
              <a:rPr b="1" lang="en" sz="1071">
                <a:solidFill>
                  <a:schemeClr val="dk1"/>
                </a:solidFill>
              </a:rPr>
              <a:t>constraints</a:t>
            </a:r>
            <a:r>
              <a:rPr b="1" lang="en" sz="1071">
                <a:solidFill>
                  <a:schemeClr val="dk1"/>
                </a:solidFill>
              </a:rPr>
              <a:t> on the project are that </a:t>
            </a:r>
            <a:r>
              <a:rPr b="1" lang="en" sz="1070">
                <a:solidFill>
                  <a:schemeClr val="dk1"/>
                </a:solidFill>
              </a:rPr>
              <a:t>we are not able to know how much snow we will get or the amount of days we can be open as well as ways to </a:t>
            </a:r>
            <a:r>
              <a:rPr b="1" lang="en" sz="1070">
                <a:solidFill>
                  <a:schemeClr val="dk1"/>
                </a:solidFill>
              </a:rPr>
              <a:t>dramatically</a:t>
            </a:r>
            <a:r>
              <a:rPr b="1" lang="en" sz="1070">
                <a:solidFill>
                  <a:schemeClr val="dk1"/>
                </a:solidFill>
              </a:rPr>
              <a:t> increase customers beyond the roughly 300,000 people that usually come.</a:t>
            </a:r>
            <a:endParaRPr b="1" sz="1071">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a:t>
            </a:r>
            <a:r>
              <a:rPr lang="en"/>
              <a:t> and Findings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There are two ways that we will look at to try to </a:t>
            </a:r>
            <a:r>
              <a:rPr lang="en"/>
              <a:t>maintain</a:t>
            </a:r>
            <a:r>
              <a:rPr lang="en"/>
              <a:t> the profit margin after putting in the new ski lift. Increasing the revenue of the </a:t>
            </a:r>
            <a:r>
              <a:rPr lang="en"/>
              <a:t>resort</a:t>
            </a:r>
            <a:r>
              <a:rPr lang="en"/>
              <a:t> or cutting other operational cost of the resort. After </a:t>
            </a:r>
            <a:r>
              <a:rPr lang="en"/>
              <a:t>inputting</a:t>
            </a:r>
            <a:r>
              <a:rPr lang="en"/>
              <a:t> and cleaning the data a pattern </a:t>
            </a:r>
            <a:r>
              <a:rPr lang="en"/>
              <a:t>emerged</a:t>
            </a:r>
            <a:r>
              <a:rPr lang="en"/>
              <a:t>. The data that is at our </a:t>
            </a:r>
            <a:r>
              <a:rPr lang="en"/>
              <a:t>disposal</a:t>
            </a:r>
            <a:r>
              <a:rPr lang="en"/>
              <a:t> does not </a:t>
            </a:r>
            <a:r>
              <a:rPr lang="en"/>
              <a:t>reference any operational costs of other resorts, but does give us good information about what trends could go into the pricing of admission. Therefore we will be looking for ways to increase revenue vs cutting other operational costs.  </a:t>
            </a:r>
            <a:r>
              <a:rPr lang="en"/>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a:t>
            </a:r>
            <a:r>
              <a:rPr lang="en"/>
              <a:t> </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After cleaning the data and putting it into a dataframe we were able to see the many features that we felt would be important to our goal in relation to increasing the </a:t>
            </a:r>
            <a:r>
              <a:rPr lang="en"/>
              <a:t>revenue</a:t>
            </a:r>
            <a:r>
              <a:rPr lang="en"/>
              <a:t> through increasing ticket prices, while still being competitive with other similar resorts. Some of the Key </a:t>
            </a:r>
            <a:r>
              <a:rPr lang="en"/>
              <a:t>Performance</a:t>
            </a:r>
            <a:r>
              <a:rPr lang="en"/>
              <a:t> Indicators (KPI’s) were the vertical drop, the number of runs, the number of lifts, and </a:t>
            </a:r>
            <a:r>
              <a:rPr lang="en"/>
              <a:t>different</a:t>
            </a:r>
            <a:r>
              <a:rPr lang="en"/>
              <a:t> types of lifts that are offered.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First Model</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cleaning the data we were able to build a predictive model that was able to give us a price of admission given all of the features that were at our </a:t>
            </a:r>
            <a:r>
              <a:rPr lang="en"/>
              <a:t>disposal</a:t>
            </a:r>
            <a:r>
              <a:rPr lang="en"/>
              <a:t>.</a:t>
            </a:r>
            <a:endParaRPr/>
          </a:p>
          <a:p>
            <a:pPr indent="0" lvl="0" marL="0" rtl="0" algn="l">
              <a:spcBef>
                <a:spcPts val="1600"/>
              </a:spcBef>
              <a:spcAft>
                <a:spcPts val="0"/>
              </a:spcAft>
              <a:buNone/>
            </a:pPr>
            <a:r>
              <a:rPr lang="en"/>
              <a:t>Using a linear regression we are able to use all of the features in the to make a prediction on how each feature will cause the price of a ticket to change.</a:t>
            </a:r>
            <a:endParaRPr/>
          </a:p>
          <a:p>
            <a:pPr indent="0" lvl="0" marL="0" rtl="0" algn="l">
              <a:spcBef>
                <a:spcPts val="1600"/>
              </a:spcBef>
              <a:spcAft>
                <a:spcPts val="0"/>
              </a:spcAft>
              <a:buNone/>
            </a:pPr>
            <a:r>
              <a:rPr lang="en"/>
              <a:t>Although this was a step in the right direction, our first model took into account the state in which the resort is </a:t>
            </a:r>
            <a:r>
              <a:rPr lang="en"/>
              <a:t>located</a:t>
            </a:r>
            <a:r>
              <a:rPr lang="en"/>
              <a:t>. This is not ideal because we are looking for features that we can control and the state of the resort is not one of them. </a:t>
            </a:r>
            <a:endParaRPr/>
          </a:p>
          <a:p>
            <a:pPr indent="0" lvl="0" marL="0" rtl="0" algn="l">
              <a:spcBef>
                <a:spcPts val="1600"/>
              </a:spcBef>
              <a:spcAft>
                <a:spcPts val="1600"/>
              </a:spcAft>
              <a:buNone/>
            </a:pPr>
            <a:r>
              <a:rPr lang="en"/>
              <a:t>Therefore we needed to pull out all of the information on the state and retrain and retest the model.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Second Model</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removing the feature that included the states we were able to run another </a:t>
            </a:r>
            <a:r>
              <a:rPr lang="en"/>
              <a:t>linear</a:t>
            </a:r>
            <a:r>
              <a:rPr lang="en"/>
              <a:t> regression model.</a:t>
            </a:r>
            <a:endParaRPr/>
          </a:p>
          <a:p>
            <a:pPr indent="0" lvl="0" marL="0" rtl="0" algn="l">
              <a:spcBef>
                <a:spcPts val="1600"/>
              </a:spcBef>
              <a:spcAft>
                <a:spcPts val="0"/>
              </a:spcAft>
              <a:buNone/>
            </a:pPr>
            <a:r>
              <a:rPr lang="en"/>
              <a:t>The results that we got from the second model were better than the first however it too included a couple of features that we have no control over. These features were the </a:t>
            </a:r>
            <a:r>
              <a:rPr lang="en"/>
              <a:t>summit</a:t>
            </a:r>
            <a:r>
              <a:rPr lang="en"/>
              <a:t> elevation and the base elevation.</a:t>
            </a:r>
            <a:endParaRPr/>
          </a:p>
          <a:p>
            <a:pPr indent="0" lvl="0" marL="0" rtl="0" algn="l">
              <a:spcBef>
                <a:spcPts val="1600"/>
              </a:spcBef>
              <a:spcAft>
                <a:spcPts val="1600"/>
              </a:spcAft>
              <a:buNone/>
            </a:pPr>
            <a:r>
              <a:rPr lang="en"/>
              <a:t>For the last model we needed to remove these features all well to be able to build a model that can be used to take action to increase revenue for the resort.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r>
              <a:rPr lang="en"/>
              <a:t> </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removing all of the features that we do not have control over we trained, and tested our model for a third time.</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We found that the most import </a:t>
            </a:r>
            <a:r>
              <a:rPr lang="en"/>
              <a:t>feature</a:t>
            </a:r>
            <a:r>
              <a:rPr lang="en"/>
              <a:t> that we have is the </a:t>
            </a:r>
            <a:r>
              <a:rPr lang="en"/>
              <a:t>height</a:t>
            </a:r>
            <a:r>
              <a:rPr lang="en"/>
              <a:t> of the vertical drop followed by the amount of the </a:t>
            </a:r>
            <a:r>
              <a:rPr lang="en"/>
              <a:t>different</a:t>
            </a:r>
            <a:r>
              <a:rPr lang="en"/>
              <a:t> types of lifts to get as many people up the </a:t>
            </a:r>
            <a:r>
              <a:rPr lang="en"/>
              <a:t>mountain</a:t>
            </a:r>
            <a:r>
              <a:rPr lang="en"/>
              <a:t> as fast as possible as the biggest </a:t>
            </a:r>
            <a:r>
              <a:rPr lang="en"/>
              <a:t>contributions</a:t>
            </a:r>
            <a:r>
              <a:rPr lang="en"/>
              <a:t> to increased admission prices.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