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88db3f16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88db3f16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88db3f16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88db3f16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88db3f16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88db3f16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88db3f16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88db3f16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8b8d82e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8b8d82e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8b8d82e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8b8d82e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8b8d82e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8b8d82e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c409aca4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c409aca4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c409aca4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c409aca4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c409aca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c409aca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d42bf68e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d42bf68e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c409aca4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c409aca4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c409aca4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c409aca4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d42bf68e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d42bf68e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c409aca4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c409aca4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c409aca4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c409aca4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88db3f16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88db3f16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88db3f16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88db3f16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88db3f1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88db3f1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88db3f16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88db3f16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88db3f16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88db3f16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88db3f16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88db3f16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88db3f16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88db3f16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fr" sz="3600" u="sng"/>
              <a:t>Formation ingénieur machine learning : </a:t>
            </a:r>
            <a:endParaRPr b="1" sz="3600" u="sng"/>
          </a:p>
          <a:p>
            <a:pPr indent="0" lvl="0" marL="0" rtl="0" algn="ctr">
              <a:spcBef>
                <a:spcPts val="0"/>
              </a:spcBef>
              <a:spcAft>
                <a:spcPts val="0"/>
              </a:spcAft>
              <a:buNone/>
            </a:pPr>
            <a:r>
              <a:rPr b="1" lang="fr" sz="3600" u="sng"/>
              <a:t>Projet 3</a:t>
            </a:r>
            <a:endParaRPr b="1" sz="3600" u="sng"/>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fontScale="92500"/>
          </a:bodyPr>
          <a:lstStyle/>
          <a:p>
            <a:pPr indent="0" lvl="0" marL="0" rtl="0" algn="ctr">
              <a:spcBef>
                <a:spcPts val="0"/>
              </a:spcBef>
              <a:spcAft>
                <a:spcPts val="0"/>
              </a:spcAft>
              <a:buNone/>
            </a:pPr>
            <a:r>
              <a:rPr lang="fr"/>
              <a:t>Anticiper les besoins en consommation des bâtiments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172850"/>
            <a:ext cx="4399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Utilisation d’une baseline</a:t>
            </a:r>
            <a:endParaRPr/>
          </a:p>
        </p:txBody>
      </p:sp>
      <p:pic>
        <p:nvPicPr>
          <p:cNvPr id="132" name="Google Shape;132;p22"/>
          <p:cNvPicPr preferRelativeResize="0"/>
          <p:nvPr/>
        </p:nvPicPr>
        <p:blipFill>
          <a:blip r:embed="rId3">
            <a:alphaModFix/>
          </a:blip>
          <a:stretch>
            <a:fillRect/>
          </a:stretch>
        </p:blipFill>
        <p:spPr>
          <a:xfrm>
            <a:off x="311688" y="745550"/>
            <a:ext cx="4685325" cy="939325"/>
          </a:xfrm>
          <a:prstGeom prst="rect">
            <a:avLst/>
          </a:prstGeom>
          <a:noFill/>
          <a:ln>
            <a:noFill/>
          </a:ln>
        </p:spPr>
      </p:pic>
      <p:sp>
        <p:nvSpPr>
          <p:cNvPr id="133" name="Google Shape;133;p22"/>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9</a:t>
            </a:r>
            <a:endParaRPr/>
          </a:p>
        </p:txBody>
      </p:sp>
      <p:pic>
        <p:nvPicPr>
          <p:cNvPr id="134" name="Google Shape;134;p22"/>
          <p:cNvPicPr preferRelativeResize="0"/>
          <p:nvPr/>
        </p:nvPicPr>
        <p:blipFill>
          <a:blip r:embed="rId4">
            <a:alphaModFix/>
          </a:blip>
          <a:stretch>
            <a:fillRect/>
          </a:stretch>
        </p:blipFill>
        <p:spPr>
          <a:xfrm>
            <a:off x="311762" y="3141801"/>
            <a:ext cx="4685279" cy="939325"/>
          </a:xfrm>
          <a:prstGeom prst="rect">
            <a:avLst/>
          </a:prstGeom>
          <a:noFill/>
          <a:ln>
            <a:noFill/>
          </a:ln>
        </p:spPr>
      </p:pic>
      <p:sp>
        <p:nvSpPr>
          <p:cNvPr id="135" name="Google Shape;135;p22"/>
          <p:cNvSpPr txBox="1"/>
          <p:nvPr>
            <p:ph type="title"/>
          </p:nvPr>
        </p:nvSpPr>
        <p:spPr>
          <a:xfrm>
            <a:off x="311700" y="2508375"/>
            <a:ext cx="4685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Première régression linéaire</a:t>
            </a:r>
            <a:endParaRPr/>
          </a:p>
        </p:txBody>
      </p:sp>
      <p:sp>
        <p:nvSpPr>
          <p:cNvPr id="136" name="Google Shape;136;p22"/>
          <p:cNvSpPr/>
          <p:nvPr/>
        </p:nvSpPr>
        <p:spPr>
          <a:xfrm>
            <a:off x="5387750" y="345075"/>
            <a:ext cx="2575200" cy="15462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rgbClr val="D1D5DB"/>
                </a:solidFill>
                <a:highlight>
                  <a:srgbClr val="444654"/>
                </a:highlight>
                <a:latin typeface="Roboto"/>
                <a:ea typeface="Roboto"/>
                <a:cs typeface="Roboto"/>
                <a:sym typeface="Roboto"/>
              </a:rPr>
              <a:t>Prédit la moyenne des valeurs de la variable de sortie dans le jeu de données d'entraînement, quelles que soient les variables d'entrée.</a:t>
            </a:r>
            <a:endParaRPr>
              <a:solidFill>
                <a:schemeClr val="lt2"/>
              </a:solidFill>
            </a:endParaRPr>
          </a:p>
        </p:txBody>
      </p:sp>
      <p:sp>
        <p:nvSpPr>
          <p:cNvPr id="137" name="Google Shape;137;p22"/>
          <p:cNvSpPr/>
          <p:nvPr/>
        </p:nvSpPr>
        <p:spPr>
          <a:xfrm>
            <a:off x="5387750" y="2571750"/>
            <a:ext cx="2575200" cy="15462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D1D5DB"/>
                </a:solidFill>
                <a:highlight>
                  <a:srgbClr val="444654"/>
                </a:highlight>
                <a:latin typeface="Roboto"/>
                <a:ea typeface="Roboto"/>
                <a:cs typeface="Roboto"/>
                <a:sym typeface="Roboto"/>
              </a:rPr>
              <a:t>Méthode qui cherche à établir une relation linéaire entre les variables d'entrée et la variable de sortie en minimisant la somme des carrés des résidus entre les valeurs prédites et les valeurs réelles de la variable de sortie.</a:t>
            </a:r>
            <a:endParaRPr sz="12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166250"/>
            <a:ext cx="2856900" cy="85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Analyse de la régression ridge</a:t>
            </a:r>
            <a:endParaRPr/>
          </a:p>
        </p:txBody>
      </p:sp>
      <p:pic>
        <p:nvPicPr>
          <p:cNvPr id="143" name="Google Shape;143;p23"/>
          <p:cNvPicPr preferRelativeResize="0"/>
          <p:nvPr/>
        </p:nvPicPr>
        <p:blipFill>
          <a:blip r:embed="rId3">
            <a:alphaModFix/>
          </a:blip>
          <a:stretch>
            <a:fillRect/>
          </a:stretch>
        </p:blipFill>
        <p:spPr>
          <a:xfrm>
            <a:off x="311700" y="1108500"/>
            <a:ext cx="2856750" cy="2216475"/>
          </a:xfrm>
          <a:prstGeom prst="rect">
            <a:avLst/>
          </a:prstGeom>
          <a:noFill/>
          <a:ln>
            <a:noFill/>
          </a:ln>
        </p:spPr>
      </p:pic>
      <p:sp>
        <p:nvSpPr>
          <p:cNvPr id="144" name="Google Shape;144;p23"/>
          <p:cNvSpPr txBox="1"/>
          <p:nvPr/>
        </p:nvSpPr>
        <p:spPr>
          <a:xfrm>
            <a:off x="5776350" y="2294700"/>
            <a:ext cx="2856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400">
                <a:solidFill>
                  <a:schemeClr val="dk1"/>
                </a:solidFill>
              </a:rPr>
              <a:t>Lasso</a:t>
            </a:r>
            <a:endParaRPr sz="2400">
              <a:solidFill>
                <a:schemeClr val="dk1"/>
              </a:solidFill>
            </a:endParaRPr>
          </a:p>
        </p:txBody>
      </p:sp>
      <p:pic>
        <p:nvPicPr>
          <p:cNvPr id="145" name="Google Shape;145;p23"/>
          <p:cNvPicPr preferRelativeResize="0"/>
          <p:nvPr/>
        </p:nvPicPr>
        <p:blipFill>
          <a:blip r:embed="rId4">
            <a:alphaModFix/>
          </a:blip>
          <a:stretch>
            <a:fillRect/>
          </a:stretch>
        </p:blipFill>
        <p:spPr>
          <a:xfrm>
            <a:off x="5776193" y="2927025"/>
            <a:ext cx="2878407" cy="2216475"/>
          </a:xfrm>
          <a:prstGeom prst="rect">
            <a:avLst/>
          </a:prstGeom>
          <a:noFill/>
          <a:ln>
            <a:noFill/>
          </a:ln>
        </p:spPr>
      </p:pic>
      <p:sp>
        <p:nvSpPr>
          <p:cNvPr id="146" name="Google Shape;146;p23"/>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10</a:t>
            </a:r>
            <a:endParaRPr/>
          </a:p>
        </p:txBody>
      </p:sp>
      <p:sp>
        <p:nvSpPr>
          <p:cNvPr id="147" name="Google Shape;147;p23"/>
          <p:cNvSpPr/>
          <p:nvPr/>
        </p:nvSpPr>
        <p:spPr>
          <a:xfrm>
            <a:off x="3168600" y="952625"/>
            <a:ext cx="2607600" cy="15462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rgbClr val="D1D5DB"/>
                </a:solidFill>
                <a:highlight>
                  <a:srgbClr val="444654"/>
                </a:highlight>
                <a:latin typeface="Roboto"/>
                <a:ea typeface="Roboto"/>
                <a:cs typeface="Roboto"/>
                <a:sym typeface="Roboto"/>
              </a:rPr>
              <a:t>Méthode de régression qui ajoute une pénalité sur les coefficients de la régression pour éviter le surapprentissage et améliorer la généralisation.</a:t>
            </a:r>
            <a:endParaRPr sz="1200">
              <a:solidFill>
                <a:schemeClr val="lt2"/>
              </a:solidFill>
            </a:endParaRPr>
          </a:p>
        </p:txBody>
      </p:sp>
      <p:sp>
        <p:nvSpPr>
          <p:cNvPr id="148" name="Google Shape;148;p23"/>
          <p:cNvSpPr/>
          <p:nvPr/>
        </p:nvSpPr>
        <p:spPr>
          <a:xfrm>
            <a:off x="3184800" y="3472025"/>
            <a:ext cx="2575200" cy="15462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rgbClr val="D1D5DB"/>
                </a:solidFill>
                <a:highlight>
                  <a:srgbClr val="444654"/>
                </a:highlight>
                <a:latin typeface="Roboto"/>
                <a:ea typeface="Roboto"/>
                <a:cs typeface="Roboto"/>
                <a:sym typeface="Roboto"/>
              </a:rPr>
              <a:t>Ajoute une pénalité L1 sur les coefficients de la régression, ce qui peut conduire à une sélection automatique de variables en mettant à zéro les coefficients les moins importants.</a:t>
            </a:r>
            <a:endParaRPr sz="11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Définition d’une fonction “</a:t>
            </a:r>
            <a:r>
              <a:rPr lang="fr"/>
              <a:t>resultize”</a:t>
            </a:r>
            <a:endParaRPr/>
          </a:p>
        </p:txBody>
      </p:sp>
      <p:pic>
        <p:nvPicPr>
          <p:cNvPr id="154" name="Google Shape;154;p24"/>
          <p:cNvPicPr preferRelativeResize="0"/>
          <p:nvPr/>
        </p:nvPicPr>
        <p:blipFill>
          <a:blip r:embed="rId3">
            <a:alphaModFix/>
          </a:blip>
          <a:stretch>
            <a:fillRect/>
          </a:stretch>
        </p:blipFill>
        <p:spPr>
          <a:xfrm>
            <a:off x="1081088" y="1252538"/>
            <a:ext cx="6981825" cy="2638425"/>
          </a:xfrm>
          <a:prstGeom prst="rect">
            <a:avLst/>
          </a:prstGeom>
          <a:noFill/>
          <a:ln>
            <a:noFill/>
          </a:ln>
        </p:spPr>
      </p:pic>
      <p:sp>
        <p:nvSpPr>
          <p:cNvPr id="155" name="Google Shape;155;p24"/>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19" y="172850"/>
            <a:ext cx="4260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fr" sz="2520"/>
              <a:t>GridSearchCV sur le SVR</a:t>
            </a:r>
            <a:endParaRPr sz="2520"/>
          </a:p>
        </p:txBody>
      </p:sp>
      <p:pic>
        <p:nvPicPr>
          <p:cNvPr id="161" name="Google Shape;161;p25"/>
          <p:cNvPicPr preferRelativeResize="0"/>
          <p:nvPr/>
        </p:nvPicPr>
        <p:blipFill>
          <a:blip r:embed="rId3">
            <a:alphaModFix/>
          </a:blip>
          <a:stretch>
            <a:fillRect/>
          </a:stretch>
        </p:blipFill>
        <p:spPr>
          <a:xfrm>
            <a:off x="311725" y="745550"/>
            <a:ext cx="4282950" cy="1137125"/>
          </a:xfrm>
          <a:prstGeom prst="rect">
            <a:avLst/>
          </a:prstGeom>
          <a:noFill/>
          <a:ln>
            <a:noFill/>
          </a:ln>
        </p:spPr>
      </p:pic>
      <p:sp>
        <p:nvSpPr>
          <p:cNvPr id="162" name="Google Shape;162;p25"/>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12</a:t>
            </a:r>
            <a:endParaRPr/>
          </a:p>
        </p:txBody>
      </p:sp>
      <p:sp>
        <p:nvSpPr>
          <p:cNvPr id="163" name="Google Shape;163;p25"/>
          <p:cNvSpPr txBox="1"/>
          <p:nvPr>
            <p:ph type="title"/>
          </p:nvPr>
        </p:nvSpPr>
        <p:spPr>
          <a:xfrm>
            <a:off x="311650" y="1986575"/>
            <a:ext cx="42831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1920"/>
              <a:t>Application des meilleurs paramètres</a:t>
            </a:r>
            <a:endParaRPr sz="1920"/>
          </a:p>
        </p:txBody>
      </p:sp>
      <p:pic>
        <p:nvPicPr>
          <p:cNvPr id="164" name="Google Shape;164;p25"/>
          <p:cNvPicPr preferRelativeResize="0"/>
          <p:nvPr/>
        </p:nvPicPr>
        <p:blipFill>
          <a:blip r:embed="rId4">
            <a:alphaModFix/>
          </a:blip>
          <a:stretch>
            <a:fillRect/>
          </a:stretch>
        </p:blipFill>
        <p:spPr>
          <a:xfrm>
            <a:off x="311726" y="2495000"/>
            <a:ext cx="4260300" cy="1174809"/>
          </a:xfrm>
          <a:prstGeom prst="rect">
            <a:avLst/>
          </a:prstGeom>
          <a:noFill/>
          <a:ln>
            <a:noFill/>
          </a:ln>
        </p:spPr>
      </p:pic>
      <p:sp>
        <p:nvSpPr>
          <p:cNvPr id="165" name="Google Shape;165;p25"/>
          <p:cNvSpPr/>
          <p:nvPr/>
        </p:nvSpPr>
        <p:spPr>
          <a:xfrm>
            <a:off x="5360025" y="1079225"/>
            <a:ext cx="3154200" cy="23544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D1D5DB"/>
                </a:solidFill>
                <a:highlight>
                  <a:srgbClr val="444654"/>
                </a:highlight>
                <a:latin typeface="Roboto"/>
                <a:ea typeface="Roboto"/>
                <a:cs typeface="Roboto"/>
                <a:sym typeface="Roboto"/>
              </a:rPr>
              <a:t>Cherche à trouver une fonction qui s'adapte au mieux aux données en utilisant des vecteurs de support pour modéliser la relation entre les variables d'entrée et la variable de sortie.</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160525"/>
            <a:ext cx="6131100" cy="85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fr" sz="2020"/>
              <a:t>GridSearchCV sur RandomForest avec target transformée</a:t>
            </a:r>
            <a:endParaRPr sz="2020"/>
          </a:p>
        </p:txBody>
      </p:sp>
      <p:pic>
        <p:nvPicPr>
          <p:cNvPr id="171" name="Google Shape;171;p26"/>
          <p:cNvPicPr preferRelativeResize="0"/>
          <p:nvPr/>
        </p:nvPicPr>
        <p:blipFill>
          <a:blip r:embed="rId3">
            <a:alphaModFix/>
          </a:blip>
          <a:stretch>
            <a:fillRect/>
          </a:stretch>
        </p:blipFill>
        <p:spPr>
          <a:xfrm>
            <a:off x="311700" y="1017725"/>
            <a:ext cx="6130977" cy="1641250"/>
          </a:xfrm>
          <a:prstGeom prst="rect">
            <a:avLst/>
          </a:prstGeom>
          <a:noFill/>
          <a:ln>
            <a:noFill/>
          </a:ln>
        </p:spPr>
      </p:pic>
      <p:sp>
        <p:nvSpPr>
          <p:cNvPr id="172" name="Google Shape;172;p26"/>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13</a:t>
            </a:r>
            <a:endParaRPr/>
          </a:p>
        </p:txBody>
      </p:sp>
      <p:sp>
        <p:nvSpPr>
          <p:cNvPr id="173" name="Google Shape;173;p26"/>
          <p:cNvSpPr txBox="1"/>
          <p:nvPr>
            <p:ph type="title"/>
          </p:nvPr>
        </p:nvSpPr>
        <p:spPr>
          <a:xfrm>
            <a:off x="46500" y="2757375"/>
            <a:ext cx="6396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Application des meilleurs résultats</a:t>
            </a:r>
            <a:endParaRPr/>
          </a:p>
        </p:txBody>
      </p:sp>
      <p:pic>
        <p:nvPicPr>
          <p:cNvPr id="174" name="Google Shape;174;p26"/>
          <p:cNvPicPr preferRelativeResize="0"/>
          <p:nvPr/>
        </p:nvPicPr>
        <p:blipFill>
          <a:blip r:embed="rId4">
            <a:alphaModFix/>
          </a:blip>
          <a:stretch>
            <a:fillRect/>
          </a:stretch>
        </p:blipFill>
        <p:spPr>
          <a:xfrm>
            <a:off x="1192925" y="3330070"/>
            <a:ext cx="4103451" cy="1492725"/>
          </a:xfrm>
          <a:prstGeom prst="rect">
            <a:avLst/>
          </a:prstGeom>
          <a:noFill/>
          <a:ln>
            <a:noFill/>
          </a:ln>
        </p:spPr>
      </p:pic>
      <p:sp>
        <p:nvSpPr>
          <p:cNvPr id="175" name="Google Shape;175;p26"/>
          <p:cNvSpPr/>
          <p:nvPr/>
        </p:nvSpPr>
        <p:spPr>
          <a:xfrm>
            <a:off x="6497425" y="697900"/>
            <a:ext cx="2540400" cy="21495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D1D5DB"/>
                </a:solidFill>
                <a:highlight>
                  <a:srgbClr val="444654"/>
                </a:highlight>
                <a:latin typeface="Roboto"/>
                <a:ea typeface="Roboto"/>
                <a:cs typeface="Roboto"/>
                <a:sym typeface="Roboto"/>
              </a:rPr>
              <a:t>TransformedTargetRegressor est une méthode qui permet de transformer la variable de sortie pour réduire l'hétéroscédasticité et améliorer la qualité des prédictions en utilisant un modèle de régression, et inverse la transformation pour obtenir les vraies prédictions</a:t>
            </a:r>
            <a:endParaRPr sz="1200">
              <a:solidFill>
                <a:schemeClr val="lt2"/>
              </a:solidFill>
            </a:endParaRPr>
          </a:p>
        </p:txBody>
      </p:sp>
      <p:sp>
        <p:nvSpPr>
          <p:cNvPr id="176" name="Google Shape;176;p26"/>
          <p:cNvSpPr/>
          <p:nvPr/>
        </p:nvSpPr>
        <p:spPr>
          <a:xfrm>
            <a:off x="6442800" y="2790775"/>
            <a:ext cx="2540400" cy="21495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rgbClr val="D1D5DB"/>
                </a:solidFill>
                <a:highlight>
                  <a:srgbClr val="444654"/>
                </a:highlight>
                <a:latin typeface="Roboto"/>
                <a:ea typeface="Roboto"/>
                <a:cs typeface="Roboto"/>
                <a:sym typeface="Roboto"/>
              </a:rPr>
              <a:t>RandomForest est une méthode d'apprentissage supervisé qui combine plusieurs arbres de décision pour prédire une variable de sortie, en moyennant leurs prédictions pour améliorer la précision et éviter le surapprentissage.</a:t>
            </a:r>
            <a:endParaRPr sz="11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Même procédé avec d’autre méthodes et sauvegarde de leurs RMSE dans un dictionnaire</a:t>
            </a:r>
            <a:endParaRPr/>
          </a:p>
        </p:txBody>
      </p:sp>
      <p:pic>
        <p:nvPicPr>
          <p:cNvPr id="182" name="Google Shape;182;p27"/>
          <p:cNvPicPr preferRelativeResize="0"/>
          <p:nvPr/>
        </p:nvPicPr>
        <p:blipFill>
          <a:blip r:embed="rId3">
            <a:alphaModFix/>
          </a:blip>
          <a:stretch>
            <a:fillRect/>
          </a:stretch>
        </p:blipFill>
        <p:spPr>
          <a:xfrm>
            <a:off x="2574113" y="1440850"/>
            <a:ext cx="3995775" cy="3651450"/>
          </a:xfrm>
          <a:prstGeom prst="rect">
            <a:avLst/>
          </a:prstGeom>
          <a:noFill/>
          <a:ln>
            <a:noFill/>
          </a:ln>
        </p:spPr>
      </p:pic>
      <p:sp>
        <p:nvSpPr>
          <p:cNvPr id="183" name="Google Shape;183;p27"/>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612975" y="248775"/>
            <a:ext cx="2291100" cy="7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220"/>
              <a:t>Classement des meilleurs </a:t>
            </a:r>
            <a:endParaRPr sz="2220"/>
          </a:p>
        </p:txBody>
      </p:sp>
      <p:sp>
        <p:nvSpPr>
          <p:cNvPr id="189" name="Google Shape;189;p28"/>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15</a:t>
            </a:r>
            <a:endParaRPr/>
          </a:p>
        </p:txBody>
      </p:sp>
      <p:sp>
        <p:nvSpPr>
          <p:cNvPr id="190" name="Google Shape;190;p28"/>
          <p:cNvSpPr txBox="1"/>
          <p:nvPr>
            <p:ph type="title"/>
          </p:nvPr>
        </p:nvSpPr>
        <p:spPr>
          <a:xfrm>
            <a:off x="3020575" y="248775"/>
            <a:ext cx="3631500" cy="95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fr" sz="2220"/>
              <a:t>Feature importance de GradientBoosting_tt</a:t>
            </a:r>
            <a:endParaRPr sz="2220"/>
          </a:p>
        </p:txBody>
      </p:sp>
      <p:pic>
        <p:nvPicPr>
          <p:cNvPr id="191" name="Google Shape;191;p28"/>
          <p:cNvPicPr preferRelativeResize="0"/>
          <p:nvPr/>
        </p:nvPicPr>
        <p:blipFill>
          <a:blip r:embed="rId3">
            <a:alphaModFix/>
          </a:blip>
          <a:stretch>
            <a:fillRect/>
          </a:stretch>
        </p:blipFill>
        <p:spPr>
          <a:xfrm>
            <a:off x="612950" y="1005075"/>
            <a:ext cx="2291143" cy="3725925"/>
          </a:xfrm>
          <a:prstGeom prst="rect">
            <a:avLst/>
          </a:prstGeom>
          <a:noFill/>
          <a:ln>
            <a:noFill/>
          </a:ln>
        </p:spPr>
      </p:pic>
      <p:pic>
        <p:nvPicPr>
          <p:cNvPr id="192" name="Google Shape;192;p28"/>
          <p:cNvPicPr preferRelativeResize="0"/>
          <p:nvPr/>
        </p:nvPicPr>
        <p:blipFill>
          <a:blip r:embed="rId4">
            <a:alphaModFix/>
          </a:blip>
          <a:stretch>
            <a:fillRect/>
          </a:stretch>
        </p:blipFill>
        <p:spPr>
          <a:xfrm>
            <a:off x="3020618" y="1099575"/>
            <a:ext cx="3631425" cy="3631425"/>
          </a:xfrm>
          <a:prstGeom prst="rect">
            <a:avLst/>
          </a:prstGeom>
          <a:noFill/>
          <a:ln>
            <a:noFill/>
          </a:ln>
        </p:spPr>
      </p:pic>
      <p:sp>
        <p:nvSpPr>
          <p:cNvPr id="193" name="Google Shape;193;p28"/>
          <p:cNvSpPr/>
          <p:nvPr/>
        </p:nvSpPr>
        <p:spPr>
          <a:xfrm>
            <a:off x="6768550" y="1099550"/>
            <a:ext cx="2214600" cy="36315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solidFill>
                  <a:srgbClr val="D1D5DB"/>
                </a:solidFill>
                <a:highlight>
                  <a:srgbClr val="444654"/>
                </a:highlight>
                <a:latin typeface="Roboto"/>
                <a:ea typeface="Roboto"/>
                <a:cs typeface="Roboto"/>
                <a:sym typeface="Roboto"/>
              </a:rPr>
              <a:t>Gradient Boosting est une méthode d'apprentissage supervisé qui combine plusieurs modèles de régression simples en une prédiction plus précise, en apprenant itérativement les résidus de chaque modèle pour réduire l'erreur de prédiction.</a:t>
            </a:r>
            <a:endParaRPr sz="12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Résultats de GradientBoosting_tt sans EnergyStarScore</a:t>
            </a:r>
            <a:endParaRPr/>
          </a:p>
        </p:txBody>
      </p:sp>
      <p:sp>
        <p:nvSpPr>
          <p:cNvPr id="199" name="Google Shape;199;p29"/>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16</a:t>
            </a:r>
            <a:endParaRPr/>
          </a:p>
        </p:txBody>
      </p:sp>
      <p:pic>
        <p:nvPicPr>
          <p:cNvPr id="200" name="Google Shape;200;p29"/>
          <p:cNvPicPr preferRelativeResize="0"/>
          <p:nvPr/>
        </p:nvPicPr>
        <p:blipFill>
          <a:blip r:embed="rId3">
            <a:alphaModFix/>
          </a:blip>
          <a:stretch>
            <a:fillRect/>
          </a:stretch>
        </p:blipFill>
        <p:spPr>
          <a:xfrm>
            <a:off x="152400" y="1183613"/>
            <a:ext cx="8839199" cy="30003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fr"/>
              <a:t>Partie 3</a:t>
            </a:r>
            <a:endParaRPr/>
          </a:p>
        </p:txBody>
      </p:sp>
      <p:sp>
        <p:nvSpPr>
          <p:cNvPr id="206" name="Google Shape;206;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Notebook </a:t>
            </a:r>
            <a:r>
              <a:rPr lang="fr"/>
              <a:t>consommation</a:t>
            </a:r>
            <a:endParaRPr/>
          </a:p>
        </p:txBody>
      </p:sp>
      <p:sp>
        <p:nvSpPr>
          <p:cNvPr id="207" name="Google Shape;207;p30"/>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Application des mêmes méthodes</a:t>
            </a:r>
            <a:endParaRPr/>
          </a:p>
        </p:txBody>
      </p:sp>
      <p:sp>
        <p:nvSpPr>
          <p:cNvPr id="213" name="Google Shape;213;p31"/>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18</a:t>
            </a:r>
            <a:endParaRPr/>
          </a:p>
        </p:txBody>
      </p:sp>
      <p:pic>
        <p:nvPicPr>
          <p:cNvPr id="214" name="Google Shape;214;p31"/>
          <p:cNvPicPr preferRelativeResize="0"/>
          <p:nvPr/>
        </p:nvPicPr>
        <p:blipFill>
          <a:blip r:embed="rId3">
            <a:alphaModFix/>
          </a:blip>
          <a:stretch>
            <a:fillRect/>
          </a:stretch>
        </p:blipFill>
        <p:spPr>
          <a:xfrm>
            <a:off x="152400" y="1170125"/>
            <a:ext cx="6136076" cy="1544300"/>
          </a:xfrm>
          <a:prstGeom prst="rect">
            <a:avLst/>
          </a:prstGeom>
          <a:noFill/>
          <a:ln>
            <a:noFill/>
          </a:ln>
        </p:spPr>
      </p:pic>
      <p:pic>
        <p:nvPicPr>
          <p:cNvPr id="215" name="Google Shape;215;p31"/>
          <p:cNvPicPr preferRelativeResize="0"/>
          <p:nvPr/>
        </p:nvPicPr>
        <p:blipFill>
          <a:blip r:embed="rId4">
            <a:alphaModFix/>
          </a:blip>
          <a:stretch>
            <a:fillRect/>
          </a:stretch>
        </p:blipFill>
        <p:spPr>
          <a:xfrm>
            <a:off x="185700" y="3010325"/>
            <a:ext cx="4386299" cy="1233859"/>
          </a:xfrm>
          <a:prstGeom prst="rect">
            <a:avLst/>
          </a:prstGeom>
          <a:noFill/>
          <a:ln>
            <a:noFill/>
          </a:ln>
        </p:spPr>
      </p:pic>
      <p:pic>
        <p:nvPicPr>
          <p:cNvPr id="216" name="Google Shape;216;p31"/>
          <p:cNvPicPr preferRelativeResize="0"/>
          <p:nvPr/>
        </p:nvPicPr>
        <p:blipFill>
          <a:blip r:embed="rId5">
            <a:alphaModFix/>
          </a:blip>
          <a:stretch>
            <a:fillRect/>
          </a:stretch>
        </p:blipFill>
        <p:spPr>
          <a:xfrm>
            <a:off x="6455501" y="2333325"/>
            <a:ext cx="2550724" cy="22067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25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sz="3600"/>
              <a:t>Rappel de la mission</a:t>
            </a:r>
            <a:endParaRPr sz="3600"/>
          </a:p>
        </p:txBody>
      </p:sp>
      <p:sp>
        <p:nvSpPr>
          <p:cNvPr id="61" name="Google Shape;61;p14"/>
          <p:cNvSpPr txBox="1"/>
          <p:nvPr>
            <p:ph idx="1" type="subTitle"/>
          </p:nvPr>
        </p:nvSpPr>
        <p:spPr>
          <a:xfrm>
            <a:off x="311700" y="1996000"/>
            <a:ext cx="8520600" cy="182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700">
                <a:latin typeface="Roboto"/>
                <a:ea typeface="Roboto"/>
                <a:cs typeface="Roboto"/>
                <a:sym typeface="Roboto"/>
              </a:rPr>
              <a:t>La mission consiste à prédire les émissions de CO2 et la consommation d'énergie des bâtiments non destinés à l'habitation à partir des données structurelles de ces bâtiments. Il faut tester différents modèles de prédiction, inclure l'ENERGY STAR Score dans la modélisation et éviter les fuites de données. Il faut également traiter les variables et optimiser les performances avec une évaluation rigoureuse et une validation croisée</a:t>
            </a:r>
            <a:endParaRPr sz="3300"/>
          </a:p>
        </p:txBody>
      </p:sp>
      <p:sp>
        <p:nvSpPr>
          <p:cNvPr id="62" name="Google Shape;62;p14"/>
          <p:cNvSpPr txBox="1"/>
          <p:nvPr/>
        </p:nvSpPr>
        <p:spPr>
          <a:xfrm>
            <a:off x="241425" y="4572800"/>
            <a:ext cx="3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Classement des meilleurs résultats</a:t>
            </a:r>
            <a:endParaRPr/>
          </a:p>
        </p:txBody>
      </p:sp>
      <p:sp>
        <p:nvSpPr>
          <p:cNvPr id="222" name="Google Shape;222;p32"/>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19</a:t>
            </a:r>
            <a:endParaRPr/>
          </a:p>
        </p:txBody>
      </p:sp>
      <p:pic>
        <p:nvPicPr>
          <p:cNvPr id="223" name="Google Shape;223;p32"/>
          <p:cNvPicPr preferRelativeResize="0"/>
          <p:nvPr/>
        </p:nvPicPr>
        <p:blipFill>
          <a:blip r:embed="rId3">
            <a:alphaModFix/>
          </a:blip>
          <a:stretch>
            <a:fillRect/>
          </a:stretch>
        </p:blipFill>
        <p:spPr>
          <a:xfrm>
            <a:off x="3325038" y="1119300"/>
            <a:ext cx="2493930"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21475" y="466975"/>
            <a:ext cx="4019700" cy="93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Feature importance de RandomForest</a:t>
            </a:r>
            <a:endParaRPr/>
          </a:p>
        </p:txBody>
      </p:sp>
      <p:sp>
        <p:nvSpPr>
          <p:cNvPr id="229" name="Google Shape;229;p33"/>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20</a:t>
            </a:r>
            <a:endParaRPr/>
          </a:p>
        </p:txBody>
      </p:sp>
      <p:pic>
        <p:nvPicPr>
          <p:cNvPr id="230" name="Google Shape;230;p33"/>
          <p:cNvPicPr preferRelativeResize="0"/>
          <p:nvPr/>
        </p:nvPicPr>
        <p:blipFill>
          <a:blip r:embed="rId3">
            <a:alphaModFix/>
          </a:blip>
          <a:stretch>
            <a:fillRect/>
          </a:stretch>
        </p:blipFill>
        <p:spPr>
          <a:xfrm>
            <a:off x="696875" y="1404775"/>
            <a:ext cx="3444299" cy="3433925"/>
          </a:xfrm>
          <a:prstGeom prst="rect">
            <a:avLst/>
          </a:prstGeom>
          <a:noFill/>
          <a:ln>
            <a:noFill/>
          </a:ln>
        </p:spPr>
      </p:pic>
      <p:sp>
        <p:nvSpPr>
          <p:cNvPr id="231" name="Google Shape;231;p33"/>
          <p:cNvSpPr txBox="1"/>
          <p:nvPr>
            <p:ph type="title"/>
          </p:nvPr>
        </p:nvSpPr>
        <p:spPr>
          <a:xfrm>
            <a:off x="4808525" y="466975"/>
            <a:ext cx="4089600" cy="794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Analyse SHAP de RandomForest</a:t>
            </a:r>
            <a:endParaRPr/>
          </a:p>
        </p:txBody>
      </p:sp>
      <p:pic>
        <p:nvPicPr>
          <p:cNvPr id="232" name="Google Shape;232;p33"/>
          <p:cNvPicPr preferRelativeResize="0"/>
          <p:nvPr/>
        </p:nvPicPr>
        <p:blipFill>
          <a:blip r:embed="rId4">
            <a:alphaModFix/>
          </a:blip>
          <a:stretch>
            <a:fillRect/>
          </a:stretch>
        </p:blipFill>
        <p:spPr>
          <a:xfrm>
            <a:off x="5204000" y="1354000"/>
            <a:ext cx="3104200" cy="3535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Analyse feature importance locale</a:t>
            </a:r>
            <a:endParaRPr/>
          </a:p>
        </p:txBody>
      </p:sp>
      <p:pic>
        <p:nvPicPr>
          <p:cNvPr id="238" name="Google Shape;238;p34"/>
          <p:cNvPicPr preferRelativeResize="0"/>
          <p:nvPr/>
        </p:nvPicPr>
        <p:blipFill>
          <a:blip r:embed="rId3">
            <a:alphaModFix/>
          </a:blip>
          <a:stretch>
            <a:fillRect/>
          </a:stretch>
        </p:blipFill>
        <p:spPr>
          <a:xfrm>
            <a:off x="411950" y="1017725"/>
            <a:ext cx="6085456" cy="3820974"/>
          </a:xfrm>
          <a:prstGeom prst="rect">
            <a:avLst/>
          </a:prstGeom>
          <a:noFill/>
          <a:ln>
            <a:noFill/>
          </a:ln>
        </p:spPr>
      </p:pic>
      <p:sp>
        <p:nvSpPr>
          <p:cNvPr id="239" name="Google Shape;239;p34"/>
          <p:cNvSpPr txBox="1"/>
          <p:nvPr/>
        </p:nvSpPr>
        <p:spPr>
          <a:xfrm>
            <a:off x="6809100" y="1793600"/>
            <a:ext cx="2334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2"/>
                </a:solidFill>
              </a:rPr>
              <a:t>La variable ENERGYStarScore tire la prédiction vers le haut</a:t>
            </a:r>
            <a:endParaRPr>
              <a:solidFill>
                <a:schemeClr val="lt2"/>
              </a:solidFill>
            </a:endParaRPr>
          </a:p>
        </p:txBody>
      </p:sp>
      <p:sp>
        <p:nvSpPr>
          <p:cNvPr id="240" name="Google Shape;240;p34"/>
          <p:cNvSpPr txBox="1"/>
          <p:nvPr/>
        </p:nvSpPr>
        <p:spPr>
          <a:xfrm>
            <a:off x="6809100" y="4007400"/>
            <a:ext cx="2334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2"/>
                </a:solidFill>
              </a:rPr>
              <a:t>La variable ENERGYStarScore tire la prédiction vers le bas</a:t>
            </a:r>
            <a:endParaRPr>
              <a:solidFill>
                <a:schemeClr val="lt2"/>
              </a:solidFill>
            </a:endParaRPr>
          </a:p>
        </p:txBody>
      </p:sp>
      <p:cxnSp>
        <p:nvCxnSpPr>
          <p:cNvPr id="241" name="Google Shape;241;p34"/>
          <p:cNvCxnSpPr/>
          <p:nvPr/>
        </p:nvCxnSpPr>
        <p:spPr>
          <a:xfrm rot="10800000">
            <a:off x="6567125" y="4508500"/>
            <a:ext cx="363000" cy="6900"/>
          </a:xfrm>
          <a:prstGeom prst="straightConnector1">
            <a:avLst/>
          </a:prstGeom>
          <a:noFill/>
          <a:ln cap="flat" cmpd="sng" w="9525">
            <a:solidFill>
              <a:schemeClr val="dk1"/>
            </a:solidFill>
            <a:prstDash val="solid"/>
            <a:round/>
            <a:headEnd len="med" w="med" type="none"/>
            <a:tailEnd len="med" w="med" type="triangle"/>
          </a:ln>
        </p:spPr>
      </p:cxnSp>
      <p:cxnSp>
        <p:nvCxnSpPr>
          <p:cNvPr id="242" name="Google Shape;242;p34"/>
          <p:cNvCxnSpPr/>
          <p:nvPr/>
        </p:nvCxnSpPr>
        <p:spPr>
          <a:xfrm rot="10800000">
            <a:off x="6567125" y="2365950"/>
            <a:ext cx="363000" cy="6900"/>
          </a:xfrm>
          <a:prstGeom prst="straightConnector1">
            <a:avLst/>
          </a:prstGeom>
          <a:noFill/>
          <a:ln cap="flat" cmpd="sng" w="9525">
            <a:solidFill>
              <a:schemeClr val="dk1"/>
            </a:solidFill>
            <a:prstDash val="solid"/>
            <a:round/>
            <a:headEnd len="med" w="med" type="none"/>
            <a:tailEnd len="med" w="med" type="triangle"/>
          </a:ln>
        </p:spPr>
      </p:cxnSp>
      <p:sp>
        <p:nvSpPr>
          <p:cNvPr id="243" name="Google Shape;243;p34"/>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21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Résultats de RandomForest sans EnergyStarScore</a:t>
            </a:r>
            <a:endParaRPr/>
          </a:p>
        </p:txBody>
      </p:sp>
      <p:sp>
        <p:nvSpPr>
          <p:cNvPr id="249" name="Google Shape;249;p35"/>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22</a:t>
            </a:r>
            <a:endParaRPr/>
          </a:p>
        </p:txBody>
      </p:sp>
      <p:pic>
        <p:nvPicPr>
          <p:cNvPr id="250" name="Google Shape;250;p35"/>
          <p:cNvPicPr preferRelativeResize="0"/>
          <p:nvPr/>
        </p:nvPicPr>
        <p:blipFill>
          <a:blip r:embed="rId3">
            <a:alphaModFix/>
          </a:blip>
          <a:stretch>
            <a:fillRect/>
          </a:stretch>
        </p:blipFill>
        <p:spPr>
          <a:xfrm>
            <a:off x="1219200" y="1214025"/>
            <a:ext cx="6705600" cy="2952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Fin de la présentation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fr"/>
              <a:t>Partie 1</a:t>
            </a:r>
            <a:endParaRPr b="1"/>
          </a:p>
        </p:txBody>
      </p:sp>
      <p:sp>
        <p:nvSpPr>
          <p:cNvPr id="68" name="Google Shape;68;p15"/>
          <p:cNvSpPr txBox="1"/>
          <p:nvPr>
            <p:ph idx="1" type="subTitle"/>
          </p:nvPr>
        </p:nvSpPr>
        <p:spPr>
          <a:xfrm>
            <a:off x="311700" y="28620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Préparation du DataFrame et f</a:t>
            </a:r>
            <a:r>
              <a:rPr lang="fr"/>
              <a:t>eature engineering</a:t>
            </a:r>
            <a:endParaRPr/>
          </a:p>
        </p:txBody>
      </p:sp>
      <p:sp>
        <p:nvSpPr>
          <p:cNvPr id="69" name="Google Shape;69;p15"/>
          <p:cNvSpPr txBox="1"/>
          <p:nvPr/>
        </p:nvSpPr>
        <p:spPr>
          <a:xfrm>
            <a:off x="311700" y="4616725"/>
            <a:ext cx="42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2</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Détection des bâtiments destinés à l’habitation</a:t>
            </a:r>
            <a:endParaRPr/>
          </a:p>
        </p:txBody>
      </p:sp>
      <p:pic>
        <p:nvPicPr>
          <p:cNvPr id="75" name="Google Shape;75;p16"/>
          <p:cNvPicPr preferRelativeResize="0"/>
          <p:nvPr/>
        </p:nvPicPr>
        <p:blipFill>
          <a:blip r:embed="rId3">
            <a:alphaModFix/>
          </a:blip>
          <a:stretch>
            <a:fillRect/>
          </a:stretch>
        </p:blipFill>
        <p:spPr>
          <a:xfrm>
            <a:off x="533975" y="1017725"/>
            <a:ext cx="7827900" cy="3740650"/>
          </a:xfrm>
          <a:prstGeom prst="rect">
            <a:avLst/>
          </a:prstGeom>
          <a:noFill/>
          <a:ln>
            <a:noFill/>
          </a:ln>
        </p:spPr>
      </p:pic>
      <p:sp>
        <p:nvSpPr>
          <p:cNvPr id="76" name="Google Shape;76;p16"/>
          <p:cNvSpPr txBox="1"/>
          <p:nvPr/>
        </p:nvSpPr>
        <p:spPr>
          <a:xfrm>
            <a:off x="188975" y="4498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3</a:t>
            </a:r>
            <a:endParaRPr/>
          </a:p>
        </p:txBody>
      </p:sp>
      <p:sp>
        <p:nvSpPr>
          <p:cNvPr id="77" name="Google Shape;77;p16"/>
          <p:cNvSpPr/>
          <p:nvPr/>
        </p:nvSpPr>
        <p:spPr>
          <a:xfrm>
            <a:off x="4572000" y="2372850"/>
            <a:ext cx="101100" cy="795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5555200" y="2414000"/>
            <a:ext cx="262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rPr>
              <a:t>1708 bâtiments destinés à l’habitation</a:t>
            </a:r>
            <a:endParaRPr>
              <a:solidFill>
                <a:schemeClr val="dk1"/>
              </a:solidFill>
            </a:endParaRPr>
          </a:p>
        </p:txBody>
      </p:sp>
      <p:sp>
        <p:nvSpPr>
          <p:cNvPr id="79" name="Google Shape;79;p16"/>
          <p:cNvSpPr/>
          <p:nvPr/>
        </p:nvSpPr>
        <p:spPr>
          <a:xfrm>
            <a:off x="4885300" y="2554250"/>
            <a:ext cx="669900" cy="335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Transforation de certaines variables</a:t>
            </a:r>
            <a:endParaRPr/>
          </a:p>
        </p:txBody>
      </p:sp>
      <p:pic>
        <p:nvPicPr>
          <p:cNvPr id="85" name="Google Shape;85;p17"/>
          <p:cNvPicPr preferRelativeResize="0"/>
          <p:nvPr/>
        </p:nvPicPr>
        <p:blipFill>
          <a:blip r:embed="rId3">
            <a:alphaModFix/>
          </a:blip>
          <a:stretch>
            <a:fillRect/>
          </a:stretch>
        </p:blipFill>
        <p:spPr>
          <a:xfrm>
            <a:off x="512337" y="1328225"/>
            <a:ext cx="8119325" cy="1665750"/>
          </a:xfrm>
          <a:prstGeom prst="rect">
            <a:avLst/>
          </a:prstGeom>
          <a:noFill/>
          <a:ln>
            <a:noFill/>
          </a:ln>
        </p:spPr>
      </p:pic>
      <p:sp>
        <p:nvSpPr>
          <p:cNvPr id="86" name="Google Shape;86;p17"/>
          <p:cNvSpPr txBox="1"/>
          <p:nvPr/>
        </p:nvSpPr>
        <p:spPr>
          <a:xfrm>
            <a:off x="269475" y="4592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4</a:t>
            </a:r>
            <a:endParaRPr/>
          </a:p>
        </p:txBody>
      </p:sp>
      <p:sp>
        <p:nvSpPr>
          <p:cNvPr id="87" name="Google Shape;87;p17"/>
          <p:cNvSpPr txBox="1"/>
          <p:nvPr/>
        </p:nvSpPr>
        <p:spPr>
          <a:xfrm>
            <a:off x="5764525" y="1328225"/>
            <a:ext cx="286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2"/>
                </a:solidFill>
              </a:rPr>
              <a:t>Année de construction devient Âge</a:t>
            </a:r>
            <a:endParaRPr>
              <a:solidFill>
                <a:schemeClr val="lt2"/>
              </a:solidFill>
            </a:endParaRPr>
          </a:p>
        </p:txBody>
      </p:sp>
      <p:cxnSp>
        <p:nvCxnSpPr>
          <p:cNvPr id="88" name="Google Shape;88;p17"/>
          <p:cNvCxnSpPr/>
          <p:nvPr/>
        </p:nvCxnSpPr>
        <p:spPr>
          <a:xfrm rot="10800000">
            <a:off x="4766775" y="1632575"/>
            <a:ext cx="886200" cy="6900"/>
          </a:xfrm>
          <a:prstGeom prst="straightConnector1">
            <a:avLst/>
          </a:prstGeom>
          <a:noFill/>
          <a:ln cap="flat" cmpd="sng" w="9525">
            <a:solidFill>
              <a:schemeClr val="dk1"/>
            </a:solidFill>
            <a:prstDash val="solid"/>
            <a:round/>
            <a:headEnd len="med" w="med" type="none"/>
            <a:tailEnd len="med" w="med" type="triangle"/>
          </a:ln>
        </p:spPr>
      </p:cxnSp>
      <p:sp>
        <p:nvSpPr>
          <p:cNvPr id="89" name="Google Shape;89;p17"/>
          <p:cNvSpPr txBox="1"/>
          <p:nvPr/>
        </p:nvSpPr>
        <p:spPr>
          <a:xfrm>
            <a:off x="2910900" y="3580225"/>
            <a:ext cx="332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rPr>
              <a:t>Représentation en pourcentage de Parking/Building</a:t>
            </a:r>
            <a:endParaRPr>
              <a:solidFill>
                <a:schemeClr val="dk1"/>
              </a:solidFill>
            </a:endParaRPr>
          </a:p>
        </p:txBody>
      </p:sp>
      <p:cxnSp>
        <p:nvCxnSpPr>
          <p:cNvPr id="90" name="Google Shape;90;p17"/>
          <p:cNvCxnSpPr/>
          <p:nvPr/>
        </p:nvCxnSpPr>
        <p:spPr>
          <a:xfrm rot="10800000">
            <a:off x="4568550" y="3105625"/>
            <a:ext cx="6900" cy="474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60575" y="298475"/>
            <a:ext cx="3680400" cy="35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1800"/>
              <a:t>Filtrage des variables intéressantes</a:t>
            </a:r>
            <a:endParaRPr sz="1800"/>
          </a:p>
        </p:txBody>
      </p:sp>
      <p:pic>
        <p:nvPicPr>
          <p:cNvPr id="96" name="Google Shape;96;p18"/>
          <p:cNvPicPr preferRelativeResize="0"/>
          <p:nvPr/>
        </p:nvPicPr>
        <p:blipFill>
          <a:blip r:embed="rId3">
            <a:alphaModFix/>
          </a:blip>
          <a:stretch>
            <a:fillRect/>
          </a:stretch>
        </p:blipFill>
        <p:spPr>
          <a:xfrm>
            <a:off x="152400" y="802625"/>
            <a:ext cx="8839203" cy="930153"/>
          </a:xfrm>
          <a:prstGeom prst="rect">
            <a:avLst/>
          </a:prstGeom>
          <a:noFill/>
          <a:ln>
            <a:noFill/>
          </a:ln>
        </p:spPr>
      </p:pic>
      <p:sp>
        <p:nvSpPr>
          <p:cNvPr id="97" name="Google Shape;97;p18"/>
          <p:cNvSpPr txBox="1"/>
          <p:nvPr/>
        </p:nvSpPr>
        <p:spPr>
          <a:xfrm>
            <a:off x="185700" y="4540075"/>
            <a:ext cx="2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5</a:t>
            </a:r>
            <a:endParaRPr/>
          </a:p>
        </p:txBody>
      </p:sp>
      <p:pic>
        <p:nvPicPr>
          <p:cNvPr id="98" name="Google Shape;98;p18"/>
          <p:cNvPicPr preferRelativeResize="0"/>
          <p:nvPr/>
        </p:nvPicPr>
        <p:blipFill>
          <a:blip r:embed="rId4">
            <a:alphaModFix/>
          </a:blip>
          <a:stretch>
            <a:fillRect/>
          </a:stretch>
        </p:blipFill>
        <p:spPr>
          <a:xfrm>
            <a:off x="152400" y="2413821"/>
            <a:ext cx="4642150" cy="1130375"/>
          </a:xfrm>
          <a:prstGeom prst="rect">
            <a:avLst/>
          </a:prstGeom>
          <a:noFill/>
          <a:ln>
            <a:noFill/>
          </a:ln>
        </p:spPr>
      </p:pic>
      <p:sp>
        <p:nvSpPr>
          <p:cNvPr id="99" name="Google Shape;99;p18"/>
          <p:cNvSpPr txBox="1"/>
          <p:nvPr>
            <p:ph type="title"/>
          </p:nvPr>
        </p:nvSpPr>
        <p:spPr>
          <a:xfrm>
            <a:off x="311700" y="1761900"/>
            <a:ext cx="38688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1800"/>
              <a:t>One hot encoding des variables catégorielles</a:t>
            </a:r>
            <a:endParaRPr sz="1800"/>
          </a:p>
        </p:txBody>
      </p:sp>
      <p:pic>
        <p:nvPicPr>
          <p:cNvPr id="100" name="Google Shape;100;p18"/>
          <p:cNvPicPr preferRelativeResize="0"/>
          <p:nvPr/>
        </p:nvPicPr>
        <p:blipFill>
          <a:blip r:embed="rId5">
            <a:alphaModFix/>
          </a:blip>
          <a:stretch>
            <a:fillRect/>
          </a:stretch>
        </p:blipFill>
        <p:spPr>
          <a:xfrm>
            <a:off x="5541300" y="3544200"/>
            <a:ext cx="3328776" cy="817025"/>
          </a:xfrm>
          <a:prstGeom prst="rect">
            <a:avLst/>
          </a:prstGeom>
          <a:noFill/>
          <a:ln>
            <a:noFill/>
          </a:ln>
        </p:spPr>
      </p:pic>
      <p:sp>
        <p:nvSpPr>
          <p:cNvPr id="101" name="Google Shape;101;p18"/>
          <p:cNvSpPr txBox="1"/>
          <p:nvPr>
            <p:ph type="title"/>
          </p:nvPr>
        </p:nvSpPr>
        <p:spPr>
          <a:xfrm>
            <a:off x="6040188" y="2971500"/>
            <a:ext cx="23310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sz="1800"/>
              <a:t>Imputation des valeurs manquantes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fr"/>
              <a:t>Partie 2</a:t>
            </a:r>
            <a:endParaRPr b="1"/>
          </a:p>
        </p:txBody>
      </p:sp>
      <p:sp>
        <p:nvSpPr>
          <p:cNvPr id="107" name="Google Shape;107;p19"/>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Notebook émissions CO2</a:t>
            </a:r>
            <a:endParaRPr/>
          </a:p>
        </p:txBody>
      </p:sp>
      <p:sp>
        <p:nvSpPr>
          <p:cNvPr id="108" name="Google Shape;108;p19"/>
          <p:cNvSpPr txBox="1"/>
          <p:nvPr/>
        </p:nvSpPr>
        <p:spPr>
          <a:xfrm>
            <a:off x="185700" y="4540075"/>
            <a:ext cx="2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Création X et y</a:t>
            </a:r>
            <a:endParaRPr/>
          </a:p>
        </p:txBody>
      </p:sp>
      <p:pic>
        <p:nvPicPr>
          <p:cNvPr id="114" name="Google Shape;114;p20"/>
          <p:cNvPicPr preferRelativeResize="0"/>
          <p:nvPr/>
        </p:nvPicPr>
        <p:blipFill>
          <a:blip r:embed="rId3">
            <a:alphaModFix/>
          </a:blip>
          <a:stretch>
            <a:fillRect/>
          </a:stretch>
        </p:blipFill>
        <p:spPr>
          <a:xfrm>
            <a:off x="499000" y="1095300"/>
            <a:ext cx="8145992" cy="3820974"/>
          </a:xfrm>
          <a:prstGeom prst="rect">
            <a:avLst/>
          </a:prstGeom>
          <a:noFill/>
          <a:ln>
            <a:noFill/>
          </a:ln>
        </p:spPr>
      </p:pic>
      <p:sp>
        <p:nvSpPr>
          <p:cNvPr id="115" name="Google Shape;115;p20"/>
          <p:cNvSpPr txBox="1"/>
          <p:nvPr/>
        </p:nvSpPr>
        <p:spPr>
          <a:xfrm>
            <a:off x="185700" y="4540075"/>
            <a:ext cx="2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133000"/>
            <a:ext cx="2054100" cy="655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1800"/>
              <a:t>Analyse de skewness</a:t>
            </a:r>
            <a:endParaRPr sz="1800"/>
          </a:p>
        </p:txBody>
      </p:sp>
      <p:sp>
        <p:nvSpPr>
          <p:cNvPr id="121" name="Google Shape;121;p21"/>
          <p:cNvSpPr txBox="1"/>
          <p:nvPr/>
        </p:nvSpPr>
        <p:spPr>
          <a:xfrm>
            <a:off x="4368825" y="133000"/>
            <a:ext cx="31125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rPr>
              <a:t>Train_test_split et Transformation des variables explicatives</a:t>
            </a:r>
            <a:endParaRPr sz="1800">
              <a:solidFill>
                <a:schemeClr val="dk1"/>
              </a:solidFill>
            </a:endParaRPr>
          </a:p>
        </p:txBody>
      </p:sp>
      <p:pic>
        <p:nvPicPr>
          <p:cNvPr id="122" name="Google Shape;122;p21"/>
          <p:cNvPicPr preferRelativeResize="0"/>
          <p:nvPr/>
        </p:nvPicPr>
        <p:blipFill>
          <a:blip r:embed="rId3">
            <a:alphaModFix/>
          </a:blip>
          <a:stretch>
            <a:fillRect/>
          </a:stretch>
        </p:blipFill>
        <p:spPr>
          <a:xfrm>
            <a:off x="3810752" y="1148796"/>
            <a:ext cx="4228649" cy="1538100"/>
          </a:xfrm>
          <a:prstGeom prst="rect">
            <a:avLst/>
          </a:prstGeom>
          <a:noFill/>
          <a:ln>
            <a:noFill/>
          </a:ln>
        </p:spPr>
      </p:pic>
      <p:sp>
        <p:nvSpPr>
          <p:cNvPr id="123" name="Google Shape;123;p21"/>
          <p:cNvSpPr txBox="1"/>
          <p:nvPr/>
        </p:nvSpPr>
        <p:spPr>
          <a:xfrm>
            <a:off x="185700" y="4540075"/>
            <a:ext cx="41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8</a:t>
            </a:r>
            <a:endParaRPr/>
          </a:p>
        </p:txBody>
      </p:sp>
      <p:pic>
        <p:nvPicPr>
          <p:cNvPr id="124" name="Google Shape;124;p21"/>
          <p:cNvPicPr preferRelativeResize="0"/>
          <p:nvPr/>
        </p:nvPicPr>
        <p:blipFill>
          <a:blip r:embed="rId4">
            <a:alphaModFix/>
          </a:blip>
          <a:stretch>
            <a:fillRect/>
          </a:stretch>
        </p:blipFill>
        <p:spPr>
          <a:xfrm>
            <a:off x="365075" y="849075"/>
            <a:ext cx="1947357" cy="3217575"/>
          </a:xfrm>
          <a:prstGeom prst="rect">
            <a:avLst/>
          </a:prstGeom>
          <a:noFill/>
          <a:ln>
            <a:noFill/>
          </a:ln>
        </p:spPr>
      </p:pic>
      <p:sp>
        <p:nvSpPr>
          <p:cNvPr id="125" name="Google Shape;125;p21"/>
          <p:cNvSpPr txBox="1"/>
          <p:nvPr>
            <p:ph type="title"/>
          </p:nvPr>
        </p:nvSpPr>
        <p:spPr>
          <a:xfrm>
            <a:off x="2659000" y="2910250"/>
            <a:ext cx="2016900" cy="40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sz="1800"/>
              <a:t>Standard scaler</a:t>
            </a:r>
            <a:endParaRPr sz="1800"/>
          </a:p>
        </p:txBody>
      </p:sp>
      <p:pic>
        <p:nvPicPr>
          <p:cNvPr id="126" name="Google Shape;126;p21"/>
          <p:cNvPicPr preferRelativeResize="0"/>
          <p:nvPr/>
        </p:nvPicPr>
        <p:blipFill>
          <a:blip r:embed="rId5">
            <a:alphaModFix/>
          </a:blip>
          <a:stretch>
            <a:fillRect/>
          </a:stretch>
        </p:blipFill>
        <p:spPr>
          <a:xfrm>
            <a:off x="2824641" y="3310450"/>
            <a:ext cx="3362359" cy="153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