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Average"/>
      <p:regular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1"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Average-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227ad3723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227ad3723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27ad3723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27ad3723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27ad37232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27ad37232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27ad3723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27ad3723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27ad3723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27ad3723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27ad3723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27ad3723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27ad3723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27ad3723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27ad3723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27ad3723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27ad3723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27ad3723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27ad3723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27ad3723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27ad37232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27ad37232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27ad3723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27ad3723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27ad37232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27ad37232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27ad3723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27ad3723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27ad3723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27ad3723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27ad37232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27ad37232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27ad37232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27ad37232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27ad3723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27ad3723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27ad3723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27ad3723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27ad37232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27ad37232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27ad37232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27ad37232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27ad37232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27ad37232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27ad3723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27ad3723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27ad3723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27ad3723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27ad37232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27ad37232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27ad37232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27ad3723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27ad3723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27ad3723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27ad3723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27ad3723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27ad3723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27ad3723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311700" y="430450"/>
            <a:ext cx="8520600" cy="22680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fr" sz="3600" u="sng">
                <a:solidFill>
                  <a:schemeClr val="dk1"/>
                </a:solidFill>
                <a:latin typeface="Arial"/>
                <a:ea typeface="Arial"/>
                <a:cs typeface="Arial"/>
                <a:sym typeface="Arial"/>
              </a:rPr>
              <a:t>Formation ingénieur machine learning : </a:t>
            </a:r>
            <a:endParaRPr b="1" sz="3600" u="sng">
              <a:solidFill>
                <a:schemeClr val="dk1"/>
              </a:solidFill>
              <a:latin typeface="Arial"/>
              <a:ea typeface="Arial"/>
              <a:cs typeface="Arial"/>
              <a:sym typeface="Arial"/>
            </a:endParaRPr>
          </a:p>
          <a:p>
            <a:pPr indent="0" lvl="0" marL="0" rtl="0" algn="ctr">
              <a:lnSpc>
                <a:spcPct val="100000"/>
              </a:lnSpc>
              <a:spcBef>
                <a:spcPts val="0"/>
              </a:spcBef>
              <a:spcAft>
                <a:spcPts val="0"/>
              </a:spcAft>
              <a:buNone/>
            </a:pPr>
            <a:r>
              <a:rPr b="1" lang="fr" sz="3600" u="sng">
                <a:solidFill>
                  <a:schemeClr val="dk1"/>
                </a:solidFill>
                <a:latin typeface="Arial"/>
                <a:ea typeface="Arial"/>
                <a:cs typeface="Arial"/>
                <a:sym typeface="Arial"/>
              </a:rPr>
              <a:t>Projet 3</a:t>
            </a:r>
            <a:endParaRPr sz="1400">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sp>
        <p:nvSpPr>
          <p:cNvPr id="60" name="Google Shape;60;p13"/>
          <p:cNvSpPr txBox="1"/>
          <p:nvPr/>
        </p:nvSpPr>
        <p:spPr>
          <a:xfrm>
            <a:off x="596225" y="2988225"/>
            <a:ext cx="8199000" cy="954300"/>
          </a:xfrm>
          <a:prstGeom prst="rect">
            <a:avLst/>
          </a:prstGeom>
          <a:noFill/>
          <a:ln>
            <a:noFill/>
          </a:ln>
        </p:spPr>
        <p:txBody>
          <a:bodyPr anchorCtr="0" anchor="ctr" bIns="91425" lIns="91425" spcFirstLastPara="1" rIns="91425" wrap="square" tIns="91425">
            <a:spAutoFit/>
          </a:bodyPr>
          <a:lstStyle/>
          <a:p>
            <a:pPr indent="0" lvl="0" marL="0" rtl="0" algn="ctr">
              <a:lnSpc>
                <a:spcPct val="156521"/>
              </a:lnSpc>
              <a:spcBef>
                <a:spcPts val="0"/>
              </a:spcBef>
              <a:spcAft>
                <a:spcPts val="0"/>
              </a:spcAft>
              <a:buNone/>
            </a:pPr>
            <a:r>
              <a:rPr b="1" lang="fr" sz="2300">
                <a:solidFill>
                  <a:srgbClr val="B7B7B7"/>
                </a:solidFill>
              </a:rPr>
              <a:t>Segmentez des clients d'un site e-commerce</a:t>
            </a:r>
            <a:endParaRPr b="1" sz="2300">
              <a:solidFill>
                <a:srgbClr val="B7B7B7"/>
              </a:solidFill>
            </a:endParaRPr>
          </a:p>
          <a:p>
            <a:pPr indent="0" lvl="0" marL="0" rtl="0" algn="ctr">
              <a:spcBef>
                <a:spcPts val="0"/>
              </a:spcBef>
              <a:spcAft>
                <a:spcPts val="0"/>
              </a:spcAft>
              <a:buNone/>
            </a:pPr>
            <a:r>
              <a:t/>
            </a:r>
            <a:endParaRPr>
              <a:latin typeface="Average"/>
              <a:ea typeface="Average"/>
              <a:cs typeface="Average"/>
              <a:sym typeface="Average"/>
            </a:endParaRPr>
          </a:p>
        </p:txBody>
      </p:sp>
      <p:sp>
        <p:nvSpPr>
          <p:cNvPr id="61" name="Google Shape;61;p13"/>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a:t>
            </a:r>
            <a:endParaRPr>
              <a:solidFill>
                <a:schemeClr val="dk2"/>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645900" y="2715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Analyse de la récence</a:t>
            </a:r>
            <a:endParaRPr/>
          </a:p>
        </p:txBody>
      </p:sp>
      <p:pic>
        <p:nvPicPr>
          <p:cNvPr id="131" name="Google Shape;131;p22"/>
          <p:cNvPicPr preferRelativeResize="0"/>
          <p:nvPr/>
        </p:nvPicPr>
        <p:blipFill>
          <a:blip r:embed="rId3">
            <a:alphaModFix/>
          </a:blip>
          <a:stretch>
            <a:fillRect/>
          </a:stretch>
        </p:blipFill>
        <p:spPr>
          <a:xfrm>
            <a:off x="92525" y="1132500"/>
            <a:ext cx="6135576" cy="3372050"/>
          </a:xfrm>
          <a:prstGeom prst="rect">
            <a:avLst/>
          </a:prstGeom>
          <a:noFill/>
          <a:ln>
            <a:noFill/>
          </a:ln>
        </p:spPr>
      </p:pic>
      <p:sp>
        <p:nvSpPr>
          <p:cNvPr id="132" name="Google Shape;132;p22"/>
          <p:cNvSpPr txBox="1"/>
          <p:nvPr/>
        </p:nvSpPr>
        <p:spPr>
          <a:xfrm>
            <a:off x="6462300" y="1132500"/>
            <a:ext cx="2681700" cy="337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rgbClr val="D1D5DB"/>
                </a:solidFill>
                <a:latin typeface="Average"/>
                <a:ea typeface="Average"/>
                <a:cs typeface="Average"/>
                <a:sym typeface="Average"/>
              </a:rPr>
              <a:t>On voit que la distribution est assez équitablement répartie excepté après 600. </a:t>
            </a:r>
            <a:endParaRPr sz="2000">
              <a:solidFill>
                <a:srgbClr val="D1D5DB"/>
              </a:solidFill>
              <a:latin typeface="Average"/>
              <a:ea typeface="Average"/>
              <a:cs typeface="Average"/>
              <a:sym typeface="Average"/>
            </a:endParaRPr>
          </a:p>
        </p:txBody>
      </p:sp>
      <p:sp>
        <p:nvSpPr>
          <p:cNvPr id="133" name="Google Shape;133;p22"/>
          <p:cNvSpPr txBox="1"/>
          <p:nvPr/>
        </p:nvSpPr>
        <p:spPr>
          <a:xfrm>
            <a:off x="142625" y="4682550"/>
            <a:ext cx="4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10</a:t>
            </a:r>
            <a:endParaRPr>
              <a:solidFill>
                <a:schemeClr val="dk2"/>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645900" y="1583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Analyse des montants dépensés</a:t>
            </a:r>
            <a:endParaRPr/>
          </a:p>
        </p:txBody>
      </p:sp>
      <p:pic>
        <p:nvPicPr>
          <p:cNvPr id="139" name="Google Shape;139;p23"/>
          <p:cNvPicPr preferRelativeResize="0"/>
          <p:nvPr/>
        </p:nvPicPr>
        <p:blipFill>
          <a:blip r:embed="rId3">
            <a:alphaModFix/>
          </a:blip>
          <a:stretch>
            <a:fillRect/>
          </a:stretch>
        </p:blipFill>
        <p:spPr>
          <a:xfrm>
            <a:off x="152400" y="1072825"/>
            <a:ext cx="5459121" cy="3372000"/>
          </a:xfrm>
          <a:prstGeom prst="rect">
            <a:avLst/>
          </a:prstGeom>
          <a:noFill/>
          <a:ln>
            <a:noFill/>
          </a:ln>
        </p:spPr>
      </p:pic>
      <p:sp>
        <p:nvSpPr>
          <p:cNvPr id="140" name="Google Shape;140;p23"/>
          <p:cNvSpPr txBox="1"/>
          <p:nvPr/>
        </p:nvSpPr>
        <p:spPr>
          <a:xfrm>
            <a:off x="5848825" y="1132500"/>
            <a:ext cx="3027600" cy="337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000">
                <a:solidFill>
                  <a:srgbClr val="D1D5DB"/>
                </a:solidFill>
                <a:latin typeface="Average"/>
                <a:ea typeface="Average"/>
                <a:cs typeface="Average"/>
                <a:sym typeface="Average"/>
              </a:rPr>
              <a:t>On voit que la distribution suit une loi normale centrée aux alentours des 100 sur une échelle logarithmique entre 1 et 10000</a:t>
            </a:r>
            <a:endParaRPr sz="2000">
              <a:solidFill>
                <a:srgbClr val="D1D5DB"/>
              </a:solidFill>
              <a:latin typeface="Average"/>
              <a:ea typeface="Average"/>
              <a:cs typeface="Average"/>
              <a:sym typeface="Average"/>
            </a:endParaRPr>
          </a:p>
        </p:txBody>
      </p:sp>
      <p:sp>
        <p:nvSpPr>
          <p:cNvPr id="141" name="Google Shape;141;p23"/>
          <p:cNvSpPr txBox="1"/>
          <p:nvPr/>
        </p:nvSpPr>
        <p:spPr>
          <a:xfrm>
            <a:off x="142625" y="4682550"/>
            <a:ext cx="45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11</a:t>
            </a:r>
            <a:endParaRPr>
              <a:solidFill>
                <a:schemeClr val="dk2"/>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645900" y="2582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Ajout d’une autre variable pour la suite</a:t>
            </a:r>
            <a:endParaRPr/>
          </a:p>
        </p:txBody>
      </p:sp>
      <p:sp>
        <p:nvSpPr>
          <p:cNvPr id="147" name="Google Shape;147;p24"/>
          <p:cNvSpPr txBox="1"/>
          <p:nvPr/>
        </p:nvSpPr>
        <p:spPr>
          <a:xfrm>
            <a:off x="5848825" y="1132500"/>
            <a:ext cx="3027600" cy="337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D1D5DB"/>
                </a:solidFill>
                <a:latin typeface="Average"/>
                <a:ea typeface="Average"/>
                <a:cs typeface="Average"/>
                <a:sym typeface="Average"/>
              </a:rPr>
              <a:t>mean_review_score est la moyenne des notes qu’un utilisateur a posté</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rPr lang="fr" sz="1800">
                <a:solidFill>
                  <a:srgbClr val="D1D5DB"/>
                </a:solidFill>
                <a:latin typeface="Average"/>
                <a:ea typeface="Average"/>
                <a:cs typeface="Average"/>
                <a:sym typeface="Average"/>
              </a:rPr>
              <a:t>Les valeurs manquantes ont été remplacées par la médiane</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rPr lang="fr" sz="1800">
                <a:solidFill>
                  <a:srgbClr val="D1D5DB"/>
                </a:solidFill>
                <a:latin typeface="Average"/>
                <a:ea typeface="Average"/>
                <a:cs typeface="Average"/>
                <a:sym typeface="Average"/>
              </a:rPr>
              <a:t>On voit qu’elle se concentre en grande partie entre 4 et 5</a:t>
            </a:r>
            <a:endParaRPr sz="1800">
              <a:solidFill>
                <a:srgbClr val="D1D5DB"/>
              </a:solidFill>
              <a:latin typeface="Average"/>
              <a:ea typeface="Average"/>
              <a:cs typeface="Average"/>
              <a:sym typeface="Average"/>
            </a:endParaRPr>
          </a:p>
        </p:txBody>
      </p:sp>
      <p:pic>
        <p:nvPicPr>
          <p:cNvPr id="148" name="Google Shape;148;p24"/>
          <p:cNvPicPr preferRelativeResize="0"/>
          <p:nvPr/>
        </p:nvPicPr>
        <p:blipFill>
          <a:blip r:embed="rId3">
            <a:alphaModFix/>
          </a:blip>
          <a:stretch>
            <a:fillRect/>
          </a:stretch>
        </p:blipFill>
        <p:spPr>
          <a:xfrm>
            <a:off x="152400" y="1271600"/>
            <a:ext cx="5544024" cy="2970930"/>
          </a:xfrm>
          <a:prstGeom prst="rect">
            <a:avLst/>
          </a:prstGeom>
          <a:noFill/>
          <a:ln>
            <a:noFill/>
          </a:ln>
        </p:spPr>
      </p:pic>
      <p:sp>
        <p:nvSpPr>
          <p:cNvPr id="149" name="Google Shape;149;p24"/>
          <p:cNvSpPr txBox="1"/>
          <p:nvPr/>
        </p:nvSpPr>
        <p:spPr>
          <a:xfrm>
            <a:off x="142625" y="4682550"/>
            <a:ext cx="3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12</a:t>
            </a:r>
            <a:endParaRPr>
              <a:solidFill>
                <a:schemeClr val="dk2"/>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750750" y="116740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t>Partie 2</a:t>
            </a:r>
            <a:endParaRPr sz="6000"/>
          </a:p>
        </p:txBody>
      </p:sp>
      <p:sp>
        <p:nvSpPr>
          <p:cNvPr id="155" name="Google Shape;155;p25"/>
          <p:cNvSpPr txBox="1"/>
          <p:nvPr>
            <p:ph type="title"/>
          </p:nvPr>
        </p:nvSpPr>
        <p:spPr>
          <a:xfrm>
            <a:off x="750750" y="30689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chemeClr val="lt2"/>
                </a:solidFill>
              </a:rPr>
              <a:t>Essais des modèles</a:t>
            </a:r>
            <a:endParaRPr>
              <a:solidFill>
                <a:schemeClr val="lt2"/>
              </a:solidFill>
            </a:endParaRPr>
          </a:p>
        </p:txBody>
      </p:sp>
      <p:sp>
        <p:nvSpPr>
          <p:cNvPr id="156" name="Google Shape;156;p25"/>
          <p:cNvSpPr txBox="1"/>
          <p:nvPr/>
        </p:nvSpPr>
        <p:spPr>
          <a:xfrm>
            <a:off x="142625" y="4682550"/>
            <a:ext cx="4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13</a:t>
            </a:r>
            <a:endParaRPr>
              <a:solidFill>
                <a:schemeClr val="dk2"/>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252200" y="138375"/>
            <a:ext cx="2368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Kmeans</a:t>
            </a:r>
            <a:endParaRPr sz="5000"/>
          </a:p>
        </p:txBody>
      </p:sp>
      <p:sp>
        <p:nvSpPr>
          <p:cNvPr id="162" name="Google Shape;162;p26"/>
          <p:cNvSpPr txBox="1"/>
          <p:nvPr>
            <p:ph type="title"/>
          </p:nvPr>
        </p:nvSpPr>
        <p:spPr>
          <a:xfrm>
            <a:off x="252200" y="999375"/>
            <a:ext cx="51036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Méthode du coude</a:t>
            </a:r>
            <a:endParaRPr/>
          </a:p>
        </p:txBody>
      </p:sp>
      <p:pic>
        <p:nvPicPr>
          <p:cNvPr id="163" name="Google Shape;163;p26"/>
          <p:cNvPicPr preferRelativeResize="0"/>
          <p:nvPr/>
        </p:nvPicPr>
        <p:blipFill>
          <a:blip r:embed="rId3">
            <a:alphaModFix/>
          </a:blip>
          <a:stretch>
            <a:fillRect/>
          </a:stretch>
        </p:blipFill>
        <p:spPr>
          <a:xfrm>
            <a:off x="252200" y="1897050"/>
            <a:ext cx="5497185" cy="2762000"/>
          </a:xfrm>
          <a:prstGeom prst="rect">
            <a:avLst/>
          </a:prstGeom>
          <a:noFill/>
          <a:ln>
            <a:noFill/>
          </a:ln>
        </p:spPr>
      </p:pic>
      <p:sp>
        <p:nvSpPr>
          <p:cNvPr id="164" name="Google Shape;164;p26"/>
          <p:cNvSpPr txBox="1"/>
          <p:nvPr/>
        </p:nvSpPr>
        <p:spPr>
          <a:xfrm>
            <a:off x="5848800" y="3513275"/>
            <a:ext cx="3027600" cy="114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D1D5DB"/>
                </a:solidFill>
                <a:latin typeface="Average"/>
                <a:ea typeface="Average"/>
                <a:cs typeface="Average"/>
                <a:sym typeface="Average"/>
              </a:rPr>
              <a:t>On voit que le nombre de cluster le plus approprié serait 4</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t/>
            </a:r>
            <a:endParaRPr sz="1800">
              <a:solidFill>
                <a:srgbClr val="D1D5DB"/>
              </a:solidFill>
              <a:latin typeface="Average"/>
              <a:ea typeface="Average"/>
              <a:cs typeface="Average"/>
              <a:sym typeface="Average"/>
            </a:endParaRPr>
          </a:p>
        </p:txBody>
      </p:sp>
      <p:sp>
        <p:nvSpPr>
          <p:cNvPr id="165" name="Google Shape;165;p26"/>
          <p:cNvSpPr/>
          <p:nvPr/>
        </p:nvSpPr>
        <p:spPr>
          <a:xfrm>
            <a:off x="5103425" y="131825"/>
            <a:ext cx="3360300" cy="16542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444654"/>
                </a:solidFill>
                <a:latin typeface="Roboto"/>
                <a:ea typeface="Roboto"/>
                <a:cs typeface="Roboto"/>
                <a:sym typeface="Roboto"/>
              </a:rPr>
              <a:t>K-means est un algorithme de clustering qui divise les données en groupes en minimisant la variance intra-cluster en utilisant une distance euclidienne pour attribuer chaque point à un cluster et en ré-estimant les centres de cluster à partir des moyennes des points de chaque cluster.</a:t>
            </a:r>
            <a:endParaRPr sz="1200">
              <a:solidFill>
                <a:srgbClr val="444654"/>
              </a:solidFill>
            </a:endParaRPr>
          </a:p>
        </p:txBody>
      </p:sp>
      <p:sp>
        <p:nvSpPr>
          <p:cNvPr id="166" name="Google Shape;166;p26"/>
          <p:cNvSpPr/>
          <p:nvPr/>
        </p:nvSpPr>
        <p:spPr>
          <a:xfrm>
            <a:off x="6047650" y="1822550"/>
            <a:ext cx="2914500" cy="16542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rgbClr val="444654"/>
                </a:solidFill>
                <a:latin typeface="Roboto"/>
                <a:ea typeface="Roboto"/>
                <a:cs typeface="Roboto"/>
                <a:sym typeface="Roboto"/>
              </a:rPr>
              <a:t>La méthode du coude aide à déterminer le nombre de groupes (clusters) optimal à utiliser pour segmenter des données en trouvant le "coude" sur un graphique qui montre la variation de la distance entre les points et leurs centres de cluster.</a:t>
            </a:r>
            <a:endParaRPr/>
          </a:p>
        </p:txBody>
      </p:sp>
      <p:sp>
        <p:nvSpPr>
          <p:cNvPr id="167" name="Google Shape;167;p26"/>
          <p:cNvSpPr txBox="1"/>
          <p:nvPr/>
        </p:nvSpPr>
        <p:spPr>
          <a:xfrm>
            <a:off x="142625" y="4682550"/>
            <a:ext cx="3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14</a:t>
            </a:r>
            <a:endParaRPr>
              <a:solidFill>
                <a:schemeClr val="dk2"/>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645900" y="1716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Analyse du kmeans</a:t>
            </a:r>
            <a:endParaRPr/>
          </a:p>
        </p:txBody>
      </p:sp>
      <p:pic>
        <p:nvPicPr>
          <p:cNvPr id="173" name="Google Shape;173;p27"/>
          <p:cNvPicPr preferRelativeResize="0"/>
          <p:nvPr/>
        </p:nvPicPr>
        <p:blipFill>
          <a:blip r:embed="rId3">
            <a:alphaModFix/>
          </a:blip>
          <a:stretch>
            <a:fillRect/>
          </a:stretch>
        </p:blipFill>
        <p:spPr>
          <a:xfrm>
            <a:off x="152400" y="1185075"/>
            <a:ext cx="5470174" cy="2957700"/>
          </a:xfrm>
          <a:prstGeom prst="rect">
            <a:avLst/>
          </a:prstGeom>
          <a:noFill/>
          <a:ln>
            <a:noFill/>
          </a:ln>
        </p:spPr>
      </p:pic>
      <p:sp>
        <p:nvSpPr>
          <p:cNvPr id="174" name="Google Shape;174;p27"/>
          <p:cNvSpPr txBox="1"/>
          <p:nvPr/>
        </p:nvSpPr>
        <p:spPr>
          <a:xfrm>
            <a:off x="5795550" y="1190700"/>
            <a:ext cx="3027600" cy="27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D1D5DB"/>
                </a:solidFill>
                <a:latin typeface="Average"/>
                <a:ea typeface="Average"/>
                <a:cs typeface="Average"/>
                <a:sym typeface="Average"/>
              </a:rPr>
              <a:t>Ici on voit bien que les clusters 0 et 2 seront définis respectivement par leur récence basse et haute</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t/>
            </a:r>
            <a:endParaRPr sz="1800">
              <a:solidFill>
                <a:srgbClr val="D1D5DB"/>
              </a:solidFill>
              <a:latin typeface="Average"/>
              <a:ea typeface="Average"/>
              <a:cs typeface="Average"/>
              <a:sym typeface="Average"/>
            </a:endParaRPr>
          </a:p>
        </p:txBody>
      </p:sp>
      <p:sp>
        <p:nvSpPr>
          <p:cNvPr id="175" name="Google Shape;175;p27"/>
          <p:cNvSpPr txBox="1"/>
          <p:nvPr/>
        </p:nvSpPr>
        <p:spPr>
          <a:xfrm>
            <a:off x="142625" y="4682550"/>
            <a:ext cx="4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15</a:t>
            </a:r>
            <a:endParaRPr>
              <a:solidFill>
                <a:schemeClr val="dk2"/>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181" name="Google Shape;181;p28"/>
          <p:cNvPicPr preferRelativeResize="0"/>
          <p:nvPr/>
        </p:nvPicPr>
        <p:blipFill>
          <a:blip r:embed="rId3">
            <a:alphaModFix/>
          </a:blip>
          <a:stretch>
            <a:fillRect/>
          </a:stretch>
        </p:blipFill>
        <p:spPr>
          <a:xfrm>
            <a:off x="179650" y="113800"/>
            <a:ext cx="8874423" cy="2820600"/>
          </a:xfrm>
          <a:prstGeom prst="rect">
            <a:avLst/>
          </a:prstGeom>
          <a:noFill/>
          <a:ln>
            <a:noFill/>
          </a:ln>
        </p:spPr>
      </p:pic>
      <p:sp>
        <p:nvSpPr>
          <p:cNvPr id="182" name="Google Shape;182;p28"/>
          <p:cNvSpPr txBox="1"/>
          <p:nvPr/>
        </p:nvSpPr>
        <p:spPr>
          <a:xfrm>
            <a:off x="365975" y="3180575"/>
            <a:ext cx="8650200" cy="183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D1D5DB"/>
                </a:solidFill>
                <a:latin typeface="Average"/>
                <a:ea typeface="Average"/>
                <a:cs typeface="Average"/>
                <a:sym typeface="Average"/>
              </a:rPr>
              <a:t>Avec ce boxplot, on arrive à identifier clairement les 4 clusters.</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rPr lang="fr" sz="1800">
                <a:solidFill>
                  <a:srgbClr val="D1D5DB"/>
                </a:solidFill>
                <a:latin typeface="Average"/>
                <a:ea typeface="Average"/>
                <a:cs typeface="Average"/>
                <a:sym typeface="Average"/>
              </a:rPr>
              <a:t>Cluster 0 : Clients ayant passé une commande récemment</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rPr lang="fr" sz="1800">
                <a:solidFill>
                  <a:srgbClr val="D1D5DB"/>
                </a:solidFill>
                <a:latin typeface="Average"/>
                <a:ea typeface="Average"/>
                <a:cs typeface="Average"/>
                <a:sym typeface="Average"/>
              </a:rPr>
              <a:t>Cluster 1 : Clients ayant passé plusieurs commandes</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rPr lang="fr" sz="1800">
                <a:solidFill>
                  <a:srgbClr val="D1D5DB"/>
                </a:solidFill>
                <a:latin typeface="Average"/>
                <a:ea typeface="Average"/>
                <a:cs typeface="Average"/>
                <a:sym typeface="Average"/>
              </a:rPr>
              <a:t>Cluster 2 : Clients n’ayant pas passé commande récemment</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rPr lang="fr" sz="1800">
                <a:solidFill>
                  <a:srgbClr val="D1D5DB"/>
                </a:solidFill>
                <a:latin typeface="Average"/>
                <a:ea typeface="Average"/>
                <a:cs typeface="Average"/>
                <a:sym typeface="Average"/>
              </a:rPr>
              <a:t>Cluster 3 : Clients ayant dépensé des sommes importantes</a:t>
            </a:r>
            <a:endParaRPr sz="1800">
              <a:solidFill>
                <a:srgbClr val="D1D5DB"/>
              </a:solidFill>
              <a:latin typeface="Average"/>
              <a:ea typeface="Average"/>
              <a:cs typeface="Average"/>
              <a:sym typeface="Average"/>
            </a:endParaRPr>
          </a:p>
        </p:txBody>
      </p:sp>
      <p:sp>
        <p:nvSpPr>
          <p:cNvPr id="183" name="Google Shape;183;p28"/>
          <p:cNvSpPr txBox="1"/>
          <p:nvPr/>
        </p:nvSpPr>
        <p:spPr>
          <a:xfrm>
            <a:off x="142625" y="4682550"/>
            <a:ext cx="4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16</a:t>
            </a:r>
            <a:endParaRPr>
              <a:solidFill>
                <a:schemeClr val="dk2"/>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645900" y="1450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Silhouette visualizer</a:t>
            </a:r>
            <a:endParaRPr/>
          </a:p>
        </p:txBody>
      </p:sp>
      <p:pic>
        <p:nvPicPr>
          <p:cNvPr id="189" name="Google Shape;189;p29"/>
          <p:cNvPicPr preferRelativeResize="0"/>
          <p:nvPr/>
        </p:nvPicPr>
        <p:blipFill>
          <a:blip r:embed="rId3">
            <a:alphaModFix/>
          </a:blip>
          <a:stretch>
            <a:fillRect/>
          </a:stretch>
        </p:blipFill>
        <p:spPr>
          <a:xfrm>
            <a:off x="430425" y="1143850"/>
            <a:ext cx="4837450" cy="3581700"/>
          </a:xfrm>
          <a:prstGeom prst="rect">
            <a:avLst/>
          </a:prstGeom>
          <a:noFill/>
          <a:ln>
            <a:noFill/>
          </a:ln>
        </p:spPr>
      </p:pic>
      <p:sp>
        <p:nvSpPr>
          <p:cNvPr id="190" name="Google Shape;190;p29"/>
          <p:cNvSpPr/>
          <p:nvPr/>
        </p:nvSpPr>
        <p:spPr>
          <a:xfrm>
            <a:off x="5742200" y="1523700"/>
            <a:ext cx="3060900" cy="20961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50">
                <a:solidFill>
                  <a:schemeClr val="lt1"/>
                </a:solidFill>
                <a:latin typeface="Roboto"/>
                <a:ea typeface="Roboto"/>
                <a:cs typeface="Roboto"/>
                <a:sym typeface="Roboto"/>
              </a:rPr>
              <a:t>Le score de silhouette est une mesure de qualité des clusters dans une analyse de clustering qui évalue à quel point chaque point est bien classé dans son propre cluster en comparant sa distance aux points de son propre cluster et à ceux des autres clusters.</a:t>
            </a:r>
            <a:endParaRPr sz="1100">
              <a:solidFill>
                <a:schemeClr val="lt1"/>
              </a:solidFill>
              <a:latin typeface="Roboto"/>
              <a:ea typeface="Roboto"/>
              <a:cs typeface="Roboto"/>
              <a:sym typeface="Roboto"/>
            </a:endParaRPr>
          </a:p>
        </p:txBody>
      </p:sp>
      <p:sp>
        <p:nvSpPr>
          <p:cNvPr id="191" name="Google Shape;191;p29"/>
          <p:cNvSpPr txBox="1"/>
          <p:nvPr/>
        </p:nvSpPr>
        <p:spPr>
          <a:xfrm>
            <a:off x="142625" y="4682550"/>
            <a:ext cx="4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17</a:t>
            </a:r>
            <a:endParaRPr>
              <a:solidFill>
                <a:schemeClr val="dk2"/>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252200" y="138375"/>
            <a:ext cx="2368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5000"/>
              <a:t>DBSCAN</a:t>
            </a:r>
            <a:endParaRPr sz="5000"/>
          </a:p>
        </p:txBody>
      </p:sp>
      <p:sp>
        <p:nvSpPr>
          <p:cNvPr id="197" name="Google Shape;197;p30"/>
          <p:cNvSpPr txBox="1"/>
          <p:nvPr>
            <p:ph type="title"/>
          </p:nvPr>
        </p:nvSpPr>
        <p:spPr>
          <a:xfrm>
            <a:off x="252200" y="999375"/>
            <a:ext cx="51036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2400"/>
              <a:t>Recherche des meilleurs hyperparamètres</a:t>
            </a:r>
            <a:endParaRPr sz="2400"/>
          </a:p>
        </p:txBody>
      </p:sp>
      <p:sp>
        <p:nvSpPr>
          <p:cNvPr id="198" name="Google Shape;198;p30"/>
          <p:cNvSpPr txBox="1"/>
          <p:nvPr/>
        </p:nvSpPr>
        <p:spPr>
          <a:xfrm>
            <a:off x="4790800" y="1976850"/>
            <a:ext cx="3879300" cy="27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550">
                <a:solidFill>
                  <a:srgbClr val="D1D5DB"/>
                </a:solidFill>
                <a:latin typeface="Average"/>
                <a:ea typeface="Average"/>
                <a:cs typeface="Average"/>
                <a:sym typeface="Average"/>
              </a:rPr>
              <a:t>Cette fonction calcule les scores de silhouette pour différentes combinaisons de paramètres pour une classification DBSCAN, en évitant les combinaisons qui donnent des résultats inappropriés, et retourne les meilleurs paramètres, scores et étiquettes.</a:t>
            </a:r>
            <a:endParaRPr sz="1800">
              <a:solidFill>
                <a:srgbClr val="D1D5DB"/>
              </a:solidFill>
              <a:latin typeface="Average"/>
              <a:ea typeface="Average"/>
              <a:cs typeface="Average"/>
              <a:sym typeface="Average"/>
            </a:endParaRPr>
          </a:p>
        </p:txBody>
      </p:sp>
      <p:sp>
        <p:nvSpPr>
          <p:cNvPr id="199" name="Google Shape;199;p30"/>
          <p:cNvSpPr/>
          <p:nvPr/>
        </p:nvSpPr>
        <p:spPr>
          <a:xfrm>
            <a:off x="5928525" y="206275"/>
            <a:ext cx="3060900" cy="20961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50">
                <a:solidFill>
                  <a:srgbClr val="444654"/>
                </a:solidFill>
                <a:latin typeface="Roboto"/>
                <a:ea typeface="Roboto"/>
                <a:cs typeface="Roboto"/>
                <a:sym typeface="Roboto"/>
              </a:rPr>
              <a:t>DBSCAN est un algorithme de clustering qui identifie les zones denses de points en regroupant les points qui sont proches les uns des autres et en marquant les points qui sont isolés comme du bruit (outliers).</a:t>
            </a:r>
            <a:endParaRPr sz="1100">
              <a:solidFill>
                <a:srgbClr val="444654"/>
              </a:solidFill>
              <a:latin typeface="Roboto"/>
              <a:ea typeface="Roboto"/>
              <a:cs typeface="Roboto"/>
              <a:sym typeface="Roboto"/>
            </a:endParaRPr>
          </a:p>
        </p:txBody>
      </p:sp>
      <p:pic>
        <p:nvPicPr>
          <p:cNvPr id="200" name="Google Shape;200;p30"/>
          <p:cNvPicPr preferRelativeResize="0"/>
          <p:nvPr/>
        </p:nvPicPr>
        <p:blipFill>
          <a:blip r:embed="rId3">
            <a:alphaModFix/>
          </a:blip>
          <a:stretch>
            <a:fillRect/>
          </a:stretch>
        </p:blipFill>
        <p:spPr>
          <a:xfrm>
            <a:off x="461500" y="1788875"/>
            <a:ext cx="3926455" cy="2978325"/>
          </a:xfrm>
          <a:prstGeom prst="rect">
            <a:avLst/>
          </a:prstGeom>
          <a:noFill/>
          <a:ln>
            <a:noFill/>
          </a:ln>
        </p:spPr>
      </p:pic>
      <p:sp>
        <p:nvSpPr>
          <p:cNvPr id="201" name="Google Shape;201;p30"/>
          <p:cNvSpPr txBox="1"/>
          <p:nvPr/>
        </p:nvSpPr>
        <p:spPr>
          <a:xfrm>
            <a:off x="142625" y="4682550"/>
            <a:ext cx="3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18</a:t>
            </a:r>
            <a:endParaRPr>
              <a:solidFill>
                <a:schemeClr val="dk2"/>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645900" y="2581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Observation des résultats</a:t>
            </a:r>
            <a:endParaRPr/>
          </a:p>
        </p:txBody>
      </p:sp>
      <p:pic>
        <p:nvPicPr>
          <p:cNvPr id="207" name="Google Shape;207;p31"/>
          <p:cNvPicPr preferRelativeResize="0"/>
          <p:nvPr/>
        </p:nvPicPr>
        <p:blipFill>
          <a:blip r:embed="rId3">
            <a:alphaModFix/>
          </a:blip>
          <a:stretch>
            <a:fillRect/>
          </a:stretch>
        </p:blipFill>
        <p:spPr>
          <a:xfrm>
            <a:off x="198975" y="1119175"/>
            <a:ext cx="6548125" cy="2103026"/>
          </a:xfrm>
          <a:prstGeom prst="rect">
            <a:avLst/>
          </a:prstGeom>
          <a:noFill/>
          <a:ln>
            <a:noFill/>
          </a:ln>
        </p:spPr>
      </p:pic>
      <p:pic>
        <p:nvPicPr>
          <p:cNvPr id="208" name="Google Shape;208;p31"/>
          <p:cNvPicPr preferRelativeResize="0"/>
          <p:nvPr/>
        </p:nvPicPr>
        <p:blipFill>
          <a:blip r:embed="rId4">
            <a:alphaModFix/>
          </a:blip>
          <a:stretch>
            <a:fillRect/>
          </a:stretch>
        </p:blipFill>
        <p:spPr>
          <a:xfrm>
            <a:off x="7383675" y="1727776"/>
            <a:ext cx="1114425" cy="885825"/>
          </a:xfrm>
          <a:prstGeom prst="rect">
            <a:avLst/>
          </a:prstGeom>
          <a:noFill/>
          <a:ln>
            <a:noFill/>
          </a:ln>
        </p:spPr>
      </p:pic>
      <p:sp>
        <p:nvSpPr>
          <p:cNvPr id="209" name="Google Shape;209;p31"/>
          <p:cNvSpPr txBox="1"/>
          <p:nvPr/>
        </p:nvSpPr>
        <p:spPr>
          <a:xfrm>
            <a:off x="392575" y="3393500"/>
            <a:ext cx="8105700" cy="15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550">
                <a:solidFill>
                  <a:srgbClr val="D1D5DB"/>
                </a:solidFill>
                <a:latin typeface="Average"/>
                <a:ea typeface="Average"/>
                <a:cs typeface="Average"/>
                <a:sym typeface="Average"/>
              </a:rPr>
              <a:t>On voit que le DBSCAN n’est pas adapté à nos données pour car nous n’obtenons qu’un gros cluster et 3 autres petits. De plus, on voit sur les boxplots qu’ils ne sont pas vraiment différenciables. En tout cas, pas autant que pour le Kmeans</a:t>
            </a:r>
            <a:endParaRPr sz="1800">
              <a:solidFill>
                <a:srgbClr val="D1D5DB"/>
              </a:solidFill>
              <a:latin typeface="Average"/>
              <a:ea typeface="Average"/>
              <a:cs typeface="Average"/>
              <a:sym typeface="Average"/>
            </a:endParaRPr>
          </a:p>
        </p:txBody>
      </p:sp>
      <p:sp>
        <p:nvSpPr>
          <p:cNvPr id="210" name="Google Shape;210;p31"/>
          <p:cNvSpPr txBox="1"/>
          <p:nvPr/>
        </p:nvSpPr>
        <p:spPr>
          <a:xfrm>
            <a:off x="142625" y="4682550"/>
            <a:ext cx="4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19</a:t>
            </a:r>
            <a:endParaRPr>
              <a:solidFill>
                <a:schemeClr val="dk2"/>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645900" y="5244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Rappel de la mission</a:t>
            </a:r>
            <a:endParaRPr/>
          </a:p>
        </p:txBody>
      </p:sp>
      <p:sp>
        <p:nvSpPr>
          <p:cNvPr id="67" name="Google Shape;67;p14"/>
          <p:cNvSpPr txBox="1"/>
          <p:nvPr>
            <p:ph type="title"/>
          </p:nvPr>
        </p:nvSpPr>
        <p:spPr>
          <a:xfrm>
            <a:off x="578500" y="1643275"/>
            <a:ext cx="7852200" cy="278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fr" sz="2400">
                <a:solidFill>
                  <a:srgbClr val="D1D5DB"/>
                </a:solidFill>
                <a:latin typeface="Roboto"/>
                <a:ea typeface="Roboto"/>
                <a:cs typeface="Roboto"/>
                <a:sym typeface="Roboto"/>
              </a:rPr>
              <a:t>La mission consiste à segmenter les clients d'Olist en utilisant des méthodes non supervisées et à fournir une description de la segmentation ainsi qu'une proposition de contrat de maintenance basée sur une analyse de la stabilité des segments au cours du temps.</a:t>
            </a:r>
            <a:endParaRPr sz="2400">
              <a:solidFill>
                <a:srgbClr val="D1D5DB"/>
              </a:solidFill>
              <a:latin typeface="Roboto"/>
              <a:ea typeface="Roboto"/>
              <a:cs typeface="Roboto"/>
              <a:sym typeface="Roboto"/>
            </a:endParaRPr>
          </a:p>
        </p:txBody>
      </p:sp>
      <p:sp>
        <p:nvSpPr>
          <p:cNvPr id="68" name="Google Shape;68;p14"/>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a:t>
            </a:r>
            <a:endParaRPr>
              <a:solidFill>
                <a:schemeClr val="dk2"/>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79650" y="138375"/>
            <a:ext cx="47244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Agglomerative Clustering</a:t>
            </a:r>
            <a:endParaRPr/>
          </a:p>
        </p:txBody>
      </p:sp>
      <p:sp>
        <p:nvSpPr>
          <p:cNvPr id="216" name="Google Shape;216;p32"/>
          <p:cNvSpPr txBox="1"/>
          <p:nvPr>
            <p:ph type="title"/>
          </p:nvPr>
        </p:nvSpPr>
        <p:spPr>
          <a:xfrm>
            <a:off x="252200" y="999375"/>
            <a:ext cx="39465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Méthode du coude</a:t>
            </a:r>
            <a:endParaRPr/>
          </a:p>
        </p:txBody>
      </p:sp>
      <p:sp>
        <p:nvSpPr>
          <p:cNvPr id="217" name="Google Shape;217;p32"/>
          <p:cNvSpPr txBox="1"/>
          <p:nvPr/>
        </p:nvSpPr>
        <p:spPr>
          <a:xfrm>
            <a:off x="4790800" y="1976850"/>
            <a:ext cx="3879300" cy="27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550">
                <a:solidFill>
                  <a:srgbClr val="D1D5DB"/>
                </a:solidFill>
                <a:latin typeface="Average"/>
                <a:ea typeface="Average"/>
                <a:cs typeface="Average"/>
                <a:sym typeface="Average"/>
              </a:rPr>
              <a:t>On voit ici que peu importe le nombre de clusters choisi ( &lt; 2 ), le silhouette score tournera autour de 0.4. </a:t>
            </a:r>
            <a:endParaRPr sz="1550">
              <a:solidFill>
                <a:srgbClr val="D1D5DB"/>
              </a:solidFill>
              <a:latin typeface="Average"/>
              <a:ea typeface="Average"/>
              <a:cs typeface="Average"/>
              <a:sym typeface="Average"/>
            </a:endParaRPr>
          </a:p>
          <a:p>
            <a:pPr indent="0" lvl="0" marL="0" rtl="0" algn="ctr">
              <a:spcBef>
                <a:spcPts val="0"/>
              </a:spcBef>
              <a:spcAft>
                <a:spcPts val="0"/>
              </a:spcAft>
              <a:buNone/>
            </a:pPr>
            <a:r>
              <a:t/>
            </a:r>
            <a:endParaRPr sz="1550">
              <a:solidFill>
                <a:srgbClr val="D1D5DB"/>
              </a:solidFill>
              <a:latin typeface="Average"/>
              <a:ea typeface="Average"/>
              <a:cs typeface="Average"/>
              <a:sym typeface="Average"/>
            </a:endParaRPr>
          </a:p>
          <a:p>
            <a:pPr indent="0" lvl="0" marL="0" rtl="0" algn="ctr">
              <a:spcBef>
                <a:spcPts val="0"/>
              </a:spcBef>
              <a:spcAft>
                <a:spcPts val="0"/>
              </a:spcAft>
              <a:buNone/>
            </a:pPr>
            <a:r>
              <a:rPr lang="fr" sz="1550">
                <a:solidFill>
                  <a:srgbClr val="D1D5DB"/>
                </a:solidFill>
                <a:latin typeface="Average"/>
                <a:ea typeface="Average"/>
                <a:cs typeface="Average"/>
                <a:sym typeface="Average"/>
              </a:rPr>
              <a:t>Pour pouvoir le comparer aux autres modèles, nous allons choisir 4 clusters</a:t>
            </a:r>
            <a:endParaRPr sz="1550">
              <a:solidFill>
                <a:srgbClr val="D1D5DB"/>
              </a:solidFill>
              <a:latin typeface="Average"/>
              <a:ea typeface="Average"/>
              <a:cs typeface="Average"/>
              <a:sym typeface="Average"/>
            </a:endParaRPr>
          </a:p>
        </p:txBody>
      </p:sp>
      <p:sp>
        <p:nvSpPr>
          <p:cNvPr id="218" name="Google Shape;218;p32"/>
          <p:cNvSpPr/>
          <p:nvPr/>
        </p:nvSpPr>
        <p:spPr>
          <a:xfrm>
            <a:off x="5928525" y="206275"/>
            <a:ext cx="3060900" cy="20961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50">
                <a:solidFill>
                  <a:schemeClr val="lt1"/>
                </a:solidFill>
                <a:latin typeface="Average"/>
                <a:ea typeface="Average"/>
                <a:cs typeface="Average"/>
                <a:sym typeface="Average"/>
              </a:rPr>
              <a:t>L'agglomérative clustering est une méthode de clustering hiérarchique qui consiste à regrouper les points de données en clusters en fonction de leur proximité les uns avec les autres, en commençant par les clusters les plus proches jusqu'à obtenir un seul cluster contenant tous les points de données.</a:t>
            </a:r>
            <a:endParaRPr sz="1100">
              <a:solidFill>
                <a:schemeClr val="lt1"/>
              </a:solidFill>
              <a:latin typeface="Average"/>
              <a:ea typeface="Average"/>
              <a:cs typeface="Average"/>
              <a:sym typeface="Average"/>
            </a:endParaRPr>
          </a:p>
        </p:txBody>
      </p:sp>
      <p:pic>
        <p:nvPicPr>
          <p:cNvPr id="219" name="Google Shape;219;p32"/>
          <p:cNvPicPr preferRelativeResize="0"/>
          <p:nvPr/>
        </p:nvPicPr>
        <p:blipFill>
          <a:blip r:embed="rId3">
            <a:alphaModFix/>
          </a:blip>
          <a:stretch>
            <a:fillRect/>
          </a:stretch>
        </p:blipFill>
        <p:spPr>
          <a:xfrm>
            <a:off x="152400" y="2012775"/>
            <a:ext cx="4486001" cy="2470474"/>
          </a:xfrm>
          <a:prstGeom prst="rect">
            <a:avLst/>
          </a:prstGeom>
          <a:noFill/>
          <a:ln>
            <a:noFill/>
          </a:ln>
        </p:spPr>
      </p:pic>
      <p:sp>
        <p:nvSpPr>
          <p:cNvPr id="220" name="Google Shape;220;p32"/>
          <p:cNvSpPr txBox="1"/>
          <p:nvPr/>
        </p:nvSpPr>
        <p:spPr>
          <a:xfrm>
            <a:off x="142625" y="4682550"/>
            <a:ext cx="42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20</a:t>
            </a:r>
            <a:endParaRPr>
              <a:solidFill>
                <a:schemeClr val="dk2"/>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645900" y="2182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Dendrogramme</a:t>
            </a:r>
            <a:endParaRPr/>
          </a:p>
        </p:txBody>
      </p:sp>
      <p:pic>
        <p:nvPicPr>
          <p:cNvPr id="226" name="Google Shape;226;p33"/>
          <p:cNvPicPr preferRelativeResize="0"/>
          <p:nvPr/>
        </p:nvPicPr>
        <p:blipFill>
          <a:blip r:embed="rId3">
            <a:alphaModFix/>
          </a:blip>
          <a:stretch>
            <a:fillRect/>
          </a:stretch>
        </p:blipFill>
        <p:spPr>
          <a:xfrm>
            <a:off x="91125" y="1079275"/>
            <a:ext cx="6110351" cy="3422075"/>
          </a:xfrm>
          <a:prstGeom prst="rect">
            <a:avLst/>
          </a:prstGeom>
          <a:noFill/>
          <a:ln>
            <a:noFill/>
          </a:ln>
        </p:spPr>
      </p:pic>
      <p:sp>
        <p:nvSpPr>
          <p:cNvPr id="227" name="Google Shape;227;p33"/>
          <p:cNvSpPr/>
          <p:nvPr/>
        </p:nvSpPr>
        <p:spPr>
          <a:xfrm>
            <a:off x="6307950" y="791825"/>
            <a:ext cx="2681400" cy="35067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50">
                <a:solidFill>
                  <a:schemeClr val="lt1"/>
                </a:solidFill>
                <a:latin typeface="Average"/>
                <a:ea typeface="Average"/>
                <a:cs typeface="Average"/>
                <a:sym typeface="Average"/>
              </a:rPr>
              <a:t>Un dendrogramme est une représentation visuelle d'un arbre hiérarchique qui montre comment les différents clusters se sont agglomérés lors de la construction de l'agglomérative clustering. Il permet de visualiser la similarité entre les différents groupes et de déterminer la distance optimale pour couper l'arbre et ainsi obtenir un nombre de clusters souhaité.</a:t>
            </a:r>
            <a:endParaRPr sz="1100">
              <a:solidFill>
                <a:schemeClr val="lt1"/>
              </a:solidFill>
              <a:latin typeface="Average"/>
              <a:ea typeface="Average"/>
              <a:cs typeface="Average"/>
              <a:sym typeface="Average"/>
            </a:endParaRPr>
          </a:p>
        </p:txBody>
      </p:sp>
      <p:sp>
        <p:nvSpPr>
          <p:cNvPr id="228" name="Google Shape;228;p33"/>
          <p:cNvSpPr txBox="1"/>
          <p:nvPr/>
        </p:nvSpPr>
        <p:spPr>
          <a:xfrm>
            <a:off x="142625" y="4682550"/>
            <a:ext cx="4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21</a:t>
            </a:r>
            <a:endParaRPr>
              <a:solidFill>
                <a:schemeClr val="dk2"/>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4"/>
          <p:cNvPicPr preferRelativeResize="0"/>
          <p:nvPr/>
        </p:nvPicPr>
        <p:blipFill>
          <a:blip r:embed="rId3">
            <a:alphaModFix/>
          </a:blip>
          <a:stretch>
            <a:fillRect/>
          </a:stretch>
        </p:blipFill>
        <p:spPr>
          <a:xfrm>
            <a:off x="456388" y="141050"/>
            <a:ext cx="8231226" cy="2651951"/>
          </a:xfrm>
          <a:prstGeom prst="rect">
            <a:avLst/>
          </a:prstGeom>
          <a:noFill/>
          <a:ln>
            <a:noFill/>
          </a:ln>
        </p:spPr>
      </p:pic>
      <p:sp>
        <p:nvSpPr>
          <p:cNvPr id="234" name="Google Shape;234;p34"/>
          <p:cNvSpPr txBox="1"/>
          <p:nvPr/>
        </p:nvSpPr>
        <p:spPr>
          <a:xfrm>
            <a:off x="365975" y="2867850"/>
            <a:ext cx="8650200" cy="21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D1D5DB"/>
                </a:solidFill>
                <a:latin typeface="Average"/>
                <a:ea typeface="Average"/>
                <a:cs typeface="Average"/>
                <a:sym typeface="Average"/>
              </a:rPr>
              <a:t>Cette fois-ci on identifie bien les différences entre les clusters. </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rPr lang="fr" sz="1800">
                <a:solidFill>
                  <a:srgbClr val="D1D5DB"/>
                </a:solidFill>
                <a:latin typeface="Average"/>
                <a:ea typeface="Average"/>
                <a:cs typeface="Average"/>
                <a:sym typeface="Average"/>
              </a:rPr>
              <a:t>Cluster 0 : Clients n’ayant pas passé commande récemment</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rPr lang="fr" sz="1800">
                <a:solidFill>
                  <a:srgbClr val="D1D5DB"/>
                </a:solidFill>
                <a:latin typeface="Average"/>
                <a:ea typeface="Average"/>
                <a:cs typeface="Average"/>
                <a:sym typeface="Average"/>
              </a:rPr>
              <a:t>Cluster 1 : Clients ayant passé une commande récemment</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rPr lang="fr" sz="1800">
                <a:solidFill>
                  <a:srgbClr val="D1D5DB"/>
                </a:solidFill>
                <a:latin typeface="Average"/>
                <a:ea typeface="Average"/>
                <a:cs typeface="Average"/>
                <a:sym typeface="Average"/>
              </a:rPr>
              <a:t>Cluster 2 : Clients ayant dépensé des sommes importantes</a:t>
            </a:r>
            <a:endParaRPr sz="1800">
              <a:solidFill>
                <a:srgbClr val="D1D5DB"/>
              </a:solidFill>
              <a:latin typeface="Average"/>
              <a:ea typeface="Average"/>
              <a:cs typeface="Average"/>
              <a:sym typeface="Average"/>
            </a:endParaRPr>
          </a:p>
          <a:p>
            <a:pPr indent="0" lvl="0" marL="0" rtl="0" algn="ctr">
              <a:spcBef>
                <a:spcPts val="0"/>
              </a:spcBef>
              <a:spcAft>
                <a:spcPts val="0"/>
              </a:spcAft>
              <a:buNone/>
            </a:pPr>
            <a:r>
              <a:rPr lang="fr" sz="1800">
                <a:solidFill>
                  <a:srgbClr val="D1D5DB"/>
                </a:solidFill>
                <a:latin typeface="Average"/>
                <a:ea typeface="Average"/>
                <a:cs typeface="Average"/>
                <a:sym typeface="Average"/>
              </a:rPr>
              <a:t>Cluster 3 : Clients ayant passé plusieurs commandes</a:t>
            </a:r>
            <a:endParaRPr sz="1800">
              <a:solidFill>
                <a:srgbClr val="D1D5DB"/>
              </a:solidFill>
              <a:latin typeface="Average"/>
              <a:ea typeface="Average"/>
              <a:cs typeface="Average"/>
              <a:sym typeface="Average"/>
            </a:endParaRPr>
          </a:p>
        </p:txBody>
      </p:sp>
      <p:sp>
        <p:nvSpPr>
          <p:cNvPr id="235" name="Google Shape;235;p34"/>
          <p:cNvSpPr txBox="1"/>
          <p:nvPr/>
        </p:nvSpPr>
        <p:spPr>
          <a:xfrm>
            <a:off x="142625" y="4682550"/>
            <a:ext cx="5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22</a:t>
            </a:r>
            <a:endParaRPr>
              <a:solidFill>
                <a:schemeClr val="dk2"/>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645900" y="3047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Choix final du modèle</a:t>
            </a:r>
            <a:endParaRPr/>
          </a:p>
        </p:txBody>
      </p:sp>
      <p:sp>
        <p:nvSpPr>
          <p:cNvPr id="241" name="Google Shape;241;p35"/>
          <p:cNvSpPr txBox="1"/>
          <p:nvPr/>
        </p:nvSpPr>
        <p:spPr>
          <a:xfrm>
            <a:off x="210300" y="1237650"/>
            <a:ext cx="8723400" cy="33936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fr" sz="1800">
                <a:solidFill>
                  <a:srgbClr val="D1D5DB"/>
                </a:solidFill>
                <a:latin typeface="Average"/>
                <a:ea typeface="Average"/>
                <a:cs typeface="Average"/>
                <a:sym typeface="Average"/>
              </a:rPr>
              <a:t>	Nous allons sélectionner le kmeans pour ces différentes raisons :</a:t>
            </a:r>
            <a:endParaRPr sz="1800">
              <a:solidFill>
                <a:srgbClr val="D1D5DB"/>
              </a:solidFill>
              <a:latin typeface="Average"/>
              <a:ea typeface="Average"/>
              <a:cs typeface="Average"/>
              <a:sym typeface="Average"/>
            </a:endParaRPr>
          </a:p>
          <a:p>
            <a:pPr indent="0" lvl="0" marL="0" rtl="0" algn="l">
              <a:lnSpc>
                <a:spcPct val="120000"/>
              </a:lnSpc>
              <a:spcBef>
                <a:spcPts val="0"/>
              </a:spcBef>
              <a:spcAft>
                <a:spcPts val="0"/>
              </a:spcAft>
              <a:buNone/>
            </a:pPr>
            <a:r>
              <a:t/>
            </a:r>
            <a:endParaRPr sz="1800">
              <a:solidFill>
                <a:srgbClr val="D1D5DB"/>
              </a:solidFill>
              <a:latin typeface="Average"/>
              <a:ea typeface="Average"/>
              <a:cs typeface="Average"/>
              <a:sym typeface="Average"/>
            </a:endParaRPr>
          </a:p>
          <a:p>
            <a:pPr indent="-342900" lvl="0" marL="457200" rtl="0" algn="l">
              <a:lnSpc>
                <a:spcPct val="120000"/>
              </a:lnSpc>
              <a:spcBef>
                <a:spcPts val="0"/>
              </a:spcBef>
              <a:spcAft>
                <a:spcPts val="0"/>
              </a:spcAft>
              <a:buClr>
                <a:schemeClr val="dk2"/>
              </a:buClr>
              <a:buSzPts val="1800"/>
              <a:buFont typeface="Average"/>
              <a:buChar char="●"/>
            </a:pPr>
            <a:r>
              <a:rPr lang="fr" sz="1800">
                <a:solidFill>
                  <a:srgbClr val="D1D5DB"/>
                </a:solidFill>
                <a:latin typeface="Average"/>
                <a:ea typeface="Average"/>
                <a:cs typeface="Average"/>
                <a:sym typeface="Average"/>
              </a:rPr>
              <a:t>Il nous donne des clusters explicites</a:t>
            </a:r>
            <a:endParaRPr sz="1800">
              <a:solidFill>
                <a:srgbClr val="D1D5DB"/>
              </a:solidFill>
              <a:latin typeface="Average"/>
              <a:ea typeface="Average"/>
              <a:cs typeface="Average"/>
              <a:sym typeface="Average"/>
            </a:endParaRPr>
          </a:p>
          <a:p>
            <a:pPr indent="-342900" lvl="0" marL="457200" rtl="0" algn="l">
              <a:lnSpc>
                <a:spcPct val="120000"/>
              </a:lnSpc>
              <a:spcBef>
                <a:spcPts val="0"/>
              </a:spcBef>
              <a:spcAft>
                <a:spcPts val="0"/>
              </a:spcAft>
              <a:buClr>
                <a:srgbClr val="D1D5DB"/>
              </a:buClr>
              <a:buSzPts val="1800"/>
              <a:buFont typeface="Average"/>
              <a:buChar char="●"/>
            </a:pPr>
            <a:r>
              <a:rPr lang="fr" sz="1800">
                <a:solidFill>
                  <a:srgbClr val="D1D5DB"/>
                </a:solidFill>
                <a:latin typeface="Average"/>
                <a:ea typeface="Average"/>
                <a:cs typeface="Average"/>
                <a:sym typeface="Average"/>
              </a:rPr>
              <a:t>Il a un meilleur silhouette score que les autres</a:t>
            </a:r>
            <a:endParaRPr sz="1800">
              <a:solidFill>
                <a:srgbClr val="D1D5DB"/>
              </a:solidFill>
              <a:latin typeface="Average"/>
              <a:ea typeface="Average"/>
              <a:cs typeface="Average"/>
              <a:sym typeface="Average"/>
            </a:endParaRPr>
          </a:p>
          <a:p>
            <a:pPr indent="-342900" lvl="0" marL="457200" rtl="0" algn="l">
              <a:lnSpc>
                <a:spcPct val="120000"/>
              </a:lnSpc>
              <a:spcBef>
                <a:spcPts val="0"/>
              </a:spcBef>
              <a:spcAft>
                <a:spcPts val="0"/>
              </a:spcAft>
              <a:buClr>
                <a:srgbClr val="D1D5DB"/>
              </a:buClr>
              <a:buSzPts val="1800"/>
              <a:buFont typeface="Average"/>
              <a:buChar char="●"/>
            </a:pPr>
            <a:r>
              <a:rPr lang="fr" sz="1800">
                <a:solidFill>
                  <a:srgbClr val="D1D5DB"/>
                </a:solidFill>
                <a:latin typeface="Average"/>
                <a:ea typeface="Average"/>
                <a:cs typeface="Average"/>
                <a:sym typeface="Average"/>
              </a:rPr>
              <a:t>L’agglomerative clustering est d’une complexité O(n³), avec un dataset de presque 100000 individus comme le nôtre, il est impossible de pouvoir l’appliquer sur l’entièreté de nos données (requiert 35go de RAM). </a:t>
            </a:r>
            <a:endParaRPr sz="1800">
              <a:solidFill>
                <a:srgbClr val="D1D5DB"/>
              </a:solidFill>
              <a:latin typeface="Average"/>
              <a:ea typeface="Average"/>
              <a:cs typeface="Average"/>
              <a:sym typeface="Average"/>
            </a:endParaRPr>
          </a:p>
          <a:p>
            <a:pPr indent="0" lvl="0" marL="457200" rtl="0" algn="l">
              <a:lnSpc>
                <a:spcPct val="120000"/>
              </a:lnSpc>
              <a:spcBef>
                <a:spcPts val="0"/>
              </a:spcBef>
              <a:spcAft>
                <a:spcPts val="0"/>
              </a:spcAft>
              <a:buNone/>
            </a:pPr>
            <a:r>
              <a:t/>
            </a:r>
            <a:endParaRPr sz="1800">
              <a:solidFill>
                <a:srgbClr val="D1D5DB"/>
              </a:solidFill>
              <a:latin typeface="Average"/>
              <a:ea typeface="Average"/>
              <a:cs typeface="Average"/>
              <a:sym typeface="Average"/>
            </a:endParaRPr>
          </a:p>
        </p:txBody>
      </p:sp>
      <p:sp>
        <p:nvSpPr>
          <p:cNvPr id="242" name="Google Shape;242;p35"/>
          <p:cNvSpPr txBox="1"/>
          <p:nvPr/>
        </p:nvSpPr>
        <p:spPr>
          <a:xfrm>
            <a:off x="142625" y="4682550"/>
            <a:ext cx="4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23</a:t>
            </a:r>
            <a:endParaRPr>
              <a:solidFill>
                <a:schemeClr val="dk2"/>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645900" y="1983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Tests non concluants avec d’autres features</a:t>
            </a:r>
            <a:endParaRPr/>
          </a:p>
        </p:txBody>
      </p:sp>
      <p:pic>
        <p:nvPicPr>
          <p:cNvPr id="248" name="Google Shape;248;p36"/>
          <p:cNvPicPr preferRelativeResize="0"/>
          <p:nvPr/>
        </p:nvPicPr>
        <p:blipFill>
          <a:blip r:embed="rId3">
            <a:alphaModFix/>
          </a:blip>
          <a:stretch>
            <a:fillRect/>
          </a:stretch>
        </p:blipFill>
        <p:spPr>
          <a:xfrm>
            <a:off x="630688" y="965500"/>
            <a:ext cx="7882624" cy="2514501"/>
          </a:xfrm>
          <a:prstGeom prst="rect">
            <a:avLst/>
          </a:prstGeom>
          <a:noFill/>
          <a:ln>
            <a:noFill/>
          </a:ln>
        </p:spPr>
      </p:pic>
      <p:sp>
        <p:nvSpPr>
          <p:cNvPr id="249" name="Google Shape;249;p36"/>
          <p:cNvSpPr txBox="1"/>
          <p:nvPr/>
        </p:nvSpPr>
        <p:spPr>
          <a:xfrm>
            <a:off x="365975" y="3426775"/>
            <a:ext cx="8650200" cy="159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D1D5DB"/>
                </a:solidFill>
                <a:latin typeface="Average"/>
                <a:ea typeface="Average"/>
                <a:cs typeface="Average"/>
                <a:sym typeface="Average"/>
              </a:rPr>
              <a:t>Ici, on a ajouté la feature mean_review_score et on voit qu’elle n’apporte que peu d’intérêt sur le modèle Kmeans</a:t>
            </a:r>
            <a:endParaRPr sz="1800">
              <a:solidFill>
                <a:srgbClr val="D1D5DB"/>
              </a:solidFill>
              <a:latin typeface="Average"/>
              <a:ea typeface="Average"/>
              <a:cs typeface="Average"/>
              <a:sym typeface="Average"/>
            </a:endParaRPr>
          </a:p>
        </p:txBody>
      </p:sp>
      <p:sp>
        <p:nvSpPr>
          <p:cNvPr id="250" name="Google Shape;250;p36"/>
          <p:cNvSpPr txBox="1"/>
          <p:nvPr/>
        </p:nvSpPr>
        <p:spPr>
          <a:xfrm>
            <a:off x="142625" y="4682550"/>
            <a:ext cx="5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24</a:t>
            </a:r>
            <a:endParaRPr>
              <a:solidFill>
                <a:schemeClr val="dk2"/>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750750" y="116740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t>Partie 3</a:t>
            </a:r>
            <a:endParaRPr sz="6000"/>
          </a:p>
        </p:txBody>
      </p:sp>
      <p:sp>
        <p:nvSpPr>
          <p:cNvPr id="256" name="Google Shape;256;p37"/>
          <p:cNvSpPr txBox="1"/>
          <p:nvPr>
            <p:ph type="title"/>
          </p:nvPr>
        </p:nvSpPr>
        <p:spPr>
          <a:xfrm>
            <a:off x="750750" y="30689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chemeClr val="lt2"/>
                </a:solidFill>
              </a:rPr>
              <a:t>Simulation de délai de maintenance</a:t>
            </a:r>
            <a:endParaRPr>
              <a:solidFill>
                <a:schemeClr val="lt2"/>
              </a:solidFill>
            </a:endParaRPr>
          </a:p>
        </p:txBody>
      </p:sp>
      <p:sp>
        <p:nvSpPr>
          <p:cNvPr id="257" name="Google Shape;257;p37"/>
          <p:cNvSpPr txBox="1"/>
          <p:nvPr/>
        </p:nvSpPr>
        <p:spPr>
          <a:xfrm>
            <a:off x="142625" y="4682550"/>
            <a:ext cx="4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25</a:t>
            </a:r>
            <a:endParaRPr>
              <a:solidFill>
                <a:schemeClr val="dk2"/>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645900" y="3114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Idée</a:t>
            </a:r>
            <a:endParaRPr/>
          </a:p>
        </p:txBody>
      </p:sp>
      <p:sp>
        <p:nvSpPr>
          <p:cNvPr id="263" name="Google Shape;263;p38"/>
          <p:cNvSpPr txBox="1"/>
          <p:nvPr/>
        </p:nvSpPr>
        <p:spPr>
          <a:xfrm>
            <a:off x="210300" y="1237650"/>
            <a:ext cx="8723400" cy="11844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lang="fr" sz="1800">
                <a:solidFill>
                  <a:srgbClr val="D1D5DB"/>
                </a:solidFill>
                <a:latin typeface="Average"/>
                <a:ea typeface="Average"/>
                <a:cs typeface="Average"/>
                <a:sym typeface="Average"/>
              </a:rPr>
              <a:t>Créer un dictionnaire de dataframes représentant l’ensemble des données récoltées chaques semaines</a:t>
            </a:r>
            <a:endParaRPr sz="1800">
              <a:solidFill>
                <a:srgbClr val="D1D5DB"/>
              </a:solidFill>
              <a:latin typeface="Average"/>
              <a:ea typeface="Average"/>
              <a:cs typeface="Average"/>
              <a:sym typeface="Average"/>
            </a:endParaRPr>
          </a:p>
        </p:txBody>
      </p:sp>
      <p:pic>
        <p:nvPicPr>
          <p:cNvPr id="264" name="Google Shape;264;p38"/>
          <p:cNvPicPr preferRelativeResize="0"/>
          <p:nvPr/>
        </p:nvPicPr>
        <p:blipFill>
          <a:blip r:embed="rId3">
            <a:alphaModFix/>
          </a:blip>
          <a:stretch>
            <a:fillRect/>
          </a:stretch>
        </p:blipFill>
        <p:spPr>
          <a:xfrm>
            <a:off x="152400" y="2341550"/>
            <a:ext cx="8839199" cy="1874747"/>
          </a:xfrm>
          <a:prstGeom prst="rect">
            <a:avLst/>
          </a:prstGeom>
          <a:noFill/>
          <a:ln>
            <a:noFill/>
          </a:ln>
        </p:spPr>
      </p:pic>
      <p:sp>
        <p:nvSpPr>
          <p:cNvPr id="265" name="Google Shape;265;p38"/>
          <p:cNvSpPr txBox="1"/>
          <p:nvPr/>
        </p:nvSpPr>
        <p:spPr>
          <a:xfrm>
            <a:off x="142625" y="4682550"/>
            <a:ext cx="5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26</a:t>
            </a:r>
            <a:endParaRPr>
              <a:solidFill>
                <a:schemeClr val="dk2"/>
              </a:solidFill>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446275" y="625463"/>
            <a:ext cx="3472800" cy="79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fr" sz="1800">
                <a:solidFill>
                  <a:schemeClr val="lt2"/>
                </a:solidFill>
                <a:latin typeface="Average"/>
                <a:ea typeface="Average"/>
                <a:cs typeface="Average"/>
                <a:sym typeface="Average"/>
              </a:rPr>
              <a:t>A</a:t>
            </a:r>
            <a:r>
              <a:rPr lang="fr" sz="1800">
                <a:solidFill>
                  <a:schemeClr val="lt2"/>
                </a:solidFill>
                <a:latin typeface="Average"/>
                <a:ea typeface="Average"/>
                <a:cs typeface="Average"/>
                <a:sym typeface="Average"/>
              </a:rPr>
              <a:t>ppliquer le kmeans pour chaque indice de ce dictionnaire</a:t>
            </a:r>
            <a:endParaRPr sz="1800">
              <a:solidFill>
                <a:schemeClr val="lt2"/>
              </a:solidFill>
              <a:latin typeface="Average"/>
              <a:ea typeface="Average"/>
              <a:cs typeface="Average"/>
              <a:sym typeface="Average"/>
            </a:endParaRPr>
          </a:p>
        </p:txBody>
      </p:sp>
      <p:pic>
        <p:nvPicPr>
          <p:cNvPr id="271" name="Google Shape;271;p39"/>
          <p:cNvPicPr preferRelativeResize="0"/>
          <p:nvPr/>
        </p:nvPicPr>
        <p:blipFill>
          <a:blip r:embed="rId3">
            <a:alphaModFix/>
          </a:blip>
          <a:stretch>
            <a:fillRect/>
          </a:stretch>
        </p:blipFill>
        <p:spPr>
          <a:xfrm>
            <a:off x="4138675" y="379975"/>
            <a:ext cx="4862026" cy="1284175"/>
          </a:xfrm>
          <a:prstGeom prst="rect">
            <a:avLst/>
          </a:prstGeom>
          <a:noFill/>
          <a:ln>
            <a:noFill/>
          </a:ln>
        </p:spPr>
      </p:pic>
      <p:sp>
        <p:nvSpPr>
          <p:cNvPr id="272" name="Google Shape;272;p39"/>
          <p:cNvSpPr txBox="1"/>
          <p:nvPr>
            <p:ph type="title"/>
          </p:nvPr>
        </p:nvSpPr>
        <p:spPr>
          <a:xfrm>
            <a:off x="578700" y="2188524"/>
            <a:ext cx="34728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fr" sz="1800">
                <a:solidFill>
                  <a:schemeClr val="lt2"/>
                </a:solidFill>
                <a:latin typeface="Average"/>
                <a:ea typeface="Average"/>
                <a:cs typeface="Average"/>
                <a:sym typeface="Average"/>
              </a:rPr>
              <a:t>Boucler sur sur chaque s (nombre de semaines avant recalcul) de 1 à 30 et calculer le ARI moyen pour chaque s.</a:t>
            </a:r>
            <a:endParaRPr sz="1800">
              <a:solidFill>
                <a:schemeClr val="lt2"/>
              </a:solidFill>
              <a:latin typeface="Average"/>
              <a:ea typeface="Average"/>
              <a:cs typeface="Average"/>
              <a:sym typeface="Average"/>
            </a:endParaRPr>
          </a:p>
        </p:txBody>
      </p:sp>
      <p:pic>
        <p:nvPicPr>
          <p:cNvPr id="273" name="Google Shape;273;p39"/>
          <p:cNvPicPr preferRelativeResize="0"/>
          <p:nvPr/>
        </p:nvPicPr>
        <p:blipFill>
          <a:blip r:embed="rId4">
            <a:alphaModFix/>
          </a:blip>
          <a:stretch>
            <a:fillRect/>
          </a:stretch>
        </p:blipFill>
        <p:spPr>
          <a:xfrm>
            <a:off x="1076300" y="3639700"/>
            <a:ext cx="7834149" cy="1228125"/>
          </a:xfrm>
          <a:prstGeom prst="rect">
            <a:avLst/>
          </a:prstGeom>
          <a:noFill/>
          <a:ln>
            <a:noFill/>
          </a:ln>
        </p:spPr>
      </p:pic>
      <p:sp>
        <p:nvSpPr>
          <p:cNvPr id="274" name="Google Shape;274;p39"/>
          <p:cNvSpPr txBox="1"/>
          <p:nvPr/>
        </p:nvSpPr>
        <p:spPr>
          <a:xfrm>
            <a:off x="142625" y="4682550"/>
            <a:ext cx="5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27</a:t>
            </a:r>
            <a:endParaRPr>
              <a:solidFill>
                <a:schemeClr val="dk2"/>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645900" y="3846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Affichage des ARI en fonction des périodes</a:t>
            </a:r>
            <a:endParaRPr/>
          </a:p>
        </p:txBody>
      </p:sp>
      <p:pic>
        <p:nvPicPr>
          <p:cNvPr id="280" name="Google Shape;280;p40"/>
          <p:cNvPicPr preferRelativeResize="0"/>
          <p:nvPr/>
        </p:nvPicPr>
        <p:blipFill>
          <a:blip r:embed="rId3">
            <a:alphaModFix/>
          </a:blip>
          <a:stretch>
            <a:fillRect/>
          </a:stretch>
        </p:blipFill>
        <p:spPr>
          <a:xfrm>
            <a:off x="1038438" y="1272225"/>
            <a:ext cx="7067124" cy="2652375"/>
          </a:xfrm>
          <a:prstGeom prst="rect">
            <a:avLst/>
          </a:prstGeom>
          <a:noFill/>
          <a:ln>
            <a:noFill/>
          </a:ln>
        </p:spPr>
      </p:pic>
      <p:sp>
        <p:nvSpPr>
          <p:cNvPr id="281" name="Google Shape;281;p40"/>
          <p:cNvSpPr txBox="1"/>
          <p:nvPr/>
        </p:nvSpPr>
        <p:spPr>
          <a:xfrm>
            <a:off x="210300" y="3924600"/>
            <a:ext cx="8723400" cy="11844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lang="fr" sz="1800">
                <a:solidFill>
                  <a:srgbClr val="D1D5DB"/>
                </a:solidFill>
                <a:latin typeface="Average"/>
                <a:ea typeface="Average"/>
                <a:cs typeface="Average"/>
                <a:sym typeface="Average"/>
              </a:rPr>
              <a:t>Nous allons donc décider d’un délai de maintenance de 2 semaines car on voit bien que le score ARI commence à chuter </a:t>
            </a:r>
            <a:r>
              <a:rPr lang="fr" sz="1800">
                <a:solidFill>
                  <a:srgbClr val="D1D5DB"/>
                </a:solidFill>
                <a:latin typeface="Average"/>
                <a:ea typeface="Average"/>
                <a:cs typeface="Average"/>
                <a:sym typeface="Average"/>
              </a:rPr>
              <a:t>au-delà</a:t>
            </a:r>
            <a:r>
              <a:rPr lang="fr" sz="1800">
                <a:solidFill>
                  <a:srgbClr val="D1D5DB"/>
                </a:solidFill>
                <a:latin typeface="Average"/>
                <a:ea typeface="Average"/>
                <a:cs typeface="Average"/>
                <a:sym typeface="Average"/>
              </a:rPr>
              <a:t>.</a:t>
            </a:r>
            <a:endParaRPr sz="1800">
              <a:solidFill>
                <a:srgbClr val="D1D5DB"/>
              </a:solidFill>
              <a:latin typeface="Average"/>
              <a:ea typeface="Average"/>
              <a:cs typeface="Average"/>
              <a:sym typeface="Average"/>
            </a:endParaRPr>
          </a:p>
        </p:txBody>
      </p:sp>
      <p:sp>
        <p:nvSpPr>
          <p:cNvPr id="282" name="Google Shape;282;p40"/>
          <p:cNvSpPr txBox="1"/>
          <p:nvPr/>
        </p:nvSpPr>
        <p:spPr>
          <a:xfrm>
            <a:off x="142625" y="4682550"/>
            <a:ext cx="4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28</a:t>
            </a:r>
            <a:endParaRPr>
              <a:solidFill>
                <a:schemeClr val="dk2"/>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645900" y="105000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t>Fin de la présentation</a:t>
            </a:r>
            <a:endParaRPr sz="6000"/>
          </a:p>
        </p:txBody>
      </p:sp>
      <p:sp>
        <p:nvSpPr>
          <p:cNvPr id="288" name="Google Shape;288;p41"/>
          <p:cNvSpPr txBox="1"/>
          <p:nvPr>
            <p:ph type="title"/>
          </p:nvPr>
        </p:nvSpPr>
        <p:spPr>
          <a:xfrm>
            <a:off x="750750" y="30689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chemeClr val="lt2"/>
                </a:solidFill>
              </a:rPr>
              <a:t>Merci de l’avoir suivie</a:t>
            </a:r>
            <a:endParaRPr>
              <a:solidFill>
                <a:schemeClr val="lt2"/>
              </a:solidFill>
            </a:endParaRPr>
          </a:p>
        </p:txBody>
      </p:sp>
      <p:sp>
        <p:nvSpPr>
          <p:cNvPr id="289" name="Google Shape;289;p41"/>
          <p:cNvSpPr txBox="1"/>
          <p:nvPr/>
        </p:nvSpPr>
        <p:spPr>
          <a:xfrm>
            <a:off x="142625" y="4682550"/>
            <a:ext cx="4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29</a:t>
            </a:r>
            <a:endParaRPr>
              <a:solidFill>
                <a:schemeClr val="dk2"/>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750750" y="116740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t>Partie 1</a:t>
            </a:r>
            <a:endParaRPr sz="6000"/>
          </a:p>
        </p:txBody>
      </p:sp>
      <p:sp>
        <p:nvSpPr>
          <p:cNvPr id="74" name="Google Shape;74;p15"/>
          <p:cNvSpPr txBox="1"/>
          <p:nvPr>
            <p:ph type="title"/>
          </p:nvPr>
        </p:nvSpPr>
        <p:spPr>
          <a:xfrm>
            <a:off x="750750" y="30689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chemeClr val="lt2"/>
                </a:solidFill>
              </a:rPr>
              <a:t>Exploration et feature engineering</a:t>
            </a:r>
            <a:endParaRPr>
              <a:solidFill>
                <a:schemeClr val="lt2"/>
              </a:solidFill>
            </a:endParaRPr>
          </a:p>
        </p:txBody>
      </p:sp>
      <p:sp>
        <p:nvSpPr>
          <p:cNvPr id="75" name="Google Shape;75;p15"/>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3</a:t>
            </a:r>
            <a:endParaRPr>
              <a:solidFill>
                <a:schemeClr val="dk2"/>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645900" y="4511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Chargement des données</a:t>
            </a:r>
            <a:endParaRPr/>
          </a:p>
        </p:txBody>
      </p:sp>
      <p:pic>
        <p:nvPicPr>
          <p:cNvPr id="81" name="Google Shape;81;p16"/>
          <p:cNvPicPr preferRelativeResize="0"/>
          <p:nvPr/>
        </p:nvPicPr>
        <p:blipFill>
          <a:blip r:embed="rId3">
            <a:alphaModFix/>
          </a:blip>
          <a:stretch>
            <a:fillRect/>
          </a:stretch>
        </p:blipFill>
        <p:spPr>
          <a:xfrm>
            <a:off x="609600" y="1919925"/>
            <a:ext cx="7924800" cy="2095500"/>
          </a:xfrm>
          <a:prstGeom prst="rect">
            <a:avLst/>
          </a:prstGeom>
          <a:noFill/>
          <a:ln>
            <a:noFill/>
          </a:ln>
        </p:spPr>
      </p:pic>
      <p:sp>
        <p:nvSpPr>
          <p:cNvPr id="82" name="Google Shape;82;p16"/>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4</a:t>
            </a:r>
            <a:endParaRPr>
              <a:solidFill>
                <a:schemeClr val="dk2"/>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1920600" y="285425"/>
            <a:ext cx="53028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Regroupement des données</a:t>
            </a:r>
            <a:endParaRPr/>
          </a:p>
        </p:txBody>
      </p:sp>
      <p:pic>
        <p:nvPicPr>
          <p:cNvPr id="88" name="Google Shape;88;p17"/>
          <p:cNvPicPr preferRelativeResize="0"/>
          <p:nvPr/>
        </p:nvPicPr>
        <p:blipFill>
          <a:blip r:embed="rId3">
            <a:alphaModFix/>
          </a:blip>
          <a:stretch>
            <a:fillRect/>
          </a:stretch>
        </p:blipFill>
        <p:spPr>
          <a:xfrm>
            <a:off x="519132" y="1437225"/>
            <a:ext cx="8105725" cy="1949600"/>
          </a:xfrm>
          <a:prstGeom prst="rect">
            <a:avLst/>
          </a:prstGeom>
          <a:noFill/>
          <a:ln>
            <a:noFill/>
          </a:ln>
        </p:spPr>
      </p:pic>
      <p:pic>
        <p:nvPicPr>
          <p:cNvPr id="89" name="Google Shape;89;p17"/>
          <p:cNvPicPr preferRelativeResize="0"/>
          <p:nvPr/>
        </p:nvPicPr>
        <p:blipFill>
          <a:blip r:embed="rId4">
            <a:alphaModFix/>
          </a:blip>
          <a:stretch>
            <a:fillRect/>
          </a:stretch>
        </p:blipFill>
        <p:spPr>
          <a:xfrm>
            <a:off x="3752838" y="3825375"/>
            <a:ext cx="1638300" cy="904875"/>
          </a:xfrm>
          <a:prstGeom prst="rect">
            <a:avLst/>
          </a:prstGeom>
          <a:noFill/>
          <a:ln>
            <a:noFill/>
          </a:ln>
        </p:spPr>
      </p:pic>
      <p:sp>
        <p:nvSpPr>
          <p:cNvPr id="90" name="Google Shape;90;p17"/>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5</a:t>
            </a:r>
            <a:endParaRPr>
              <a:solidFill>
                <a:schemeClr val="dk2"/>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645900" y="5176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Exploration des variables</a:t>
            </a:r>
            <a:endParaRPr/>
          </a:p>
        </p:txBody>
      </p:sp>
      <p:sp>
        <p:nvSpPr>
          <p:cNvPr id="96" name="Google Shape;96;p18"/>
          <p:cNvSpPr txBox="1"/>
          <p:nvPr>
            <p:ph type="title"/>
          </p:nvPr>
        </p:nvSpPr>
        <p:spPr>
          <a:xfrm>
            <a:off x="578500" y="1643275"/>
            <a:ext cx="7852200" cy="315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100">
                <a:solidFill>
                  <a:srgbClr val="D1D5DB"/>
                </a:solidFill>
                <a:latin typeface="Roboto"/>
                <a:ea typeface="Roboto"/>
                <a:cs typeface="Roboto"/>
                <a:sym typeface="Roboto"/>
              </a:rPr>
              <a:t>Une étape primordiale mais difficile à retranscrire, le but était de comprendre chaque variable et d’en retirer les plus importantes. Comprendre également les liens entres chacunes d’entre elles. </a:t>
            </a:r>
            <a:endParaRPr sz="2100">
              <a:solidFill>
                <a:srgbClr val="D1D5DB"/>
              </a:solidFill>
              <a:latin typeface="Roboto"/>
              <a:ea typeface="Roboto"/>
              <a:cs typeface="Roboto"/>
              <a:sym typeface="Roboto"/>
            </a:endParaRPr>
          </a:p>
          <a:p>
            <a:pPr indent="0" lvl="0" marL="0" rtl="0" algn="ctr">
              <a:spcBef>
                <a:spcPts val="0"/>
              </a:spcBef>
              <a:spcAft>
                <a:spcPts val="0"/>
              </a:spcAft>
              <a:buSzPts val="990"/>
              <a:buNone/>
            </a:pPr>
            <a:r>
              <a:t/>
            </a:r>
            <a:endParaRPr sz="2100">
              <a:solidFill>
                <a:srgbClr val="D1D5DB"/>
              </a:solidFill>
              <a:latin typeface="Roboto"/>
              <a:ea typeface="Roboto"/>
              <a:cs typeface="Roboto"/>
              <a:sym typeface="Roboto"/>
            </a:endParaRPr>
          </a:p>
          <a:p>
            <a:pPr indent="0" lvl="0" marL="0" rtl="0" algn="l">
              <a:spcBef>
                <a:spcPts val="0"/>
              </a:spcBef>
              <a:spcAft>
                <a:spcPts val="0"/>
              </a:spcAft>
              <a:buSzPts val="990"/>
              <a:buNone/>
            </a:pPr>
            <a:r>
              <a:t/>
            </a:r>
            <a:endParaRPr sz="2100">
              <a:solidFill>
                <a:srgbClr val="D1D5DB"/>
              </a:solidFill>
              <a:latin typeface="Roboto"/>
              <a:ea typeface="Roboto"/>
              <a:cs typeface="Roboto"/>
              <a:sym typeface="Roboto"/>
            </a:endParaRPr>
          </a:p>
          <a:p>
            <a:pPr indent="0" lvl="0" marL="0" rtl="0" algn="l">
              <a:spcBef>
                <a:spcPts val="0"/>
              </a:spcBef>
              <a:spcAft>
                <a:spcPts val="0"/>
              </a:spcAft>
              <a:buSzPts val="990"/>
              <a:buNone/>
            </a:pPr>
            <a:r>
              <a:rPr lang="fr" sz="2100">
                <a:solidFill>
                  <a:srgbClr val="D1D5DB"/>
                </a:solidFill>
                <a:latin typeface="Roboto"/>
                <a:ea typeface="Roboto"/>
                <a:cs typeface="Roboto"/>
                <a:sym typeface="Roboto"/>
              </a:rPr>
              <a:t>Ce qu’il fallait comprendre : Chaque utilisateur est identifiable par son unique_id. Grâce à lui on peut savoir s’il a passé une ou plusieurs commandes. On sait aussi grâce à d’autres features combien il a dépensé et quand. </a:t>
            </a:r>
            <a:endParaRPr sz="2100">
              <a:solidFill>
                <a:srgbClr val="D1D5DB"/>
              </a:solidFill>
              <a:latin typeface="Roboto"/>
              <a:ea typeface="Roboto"/>
              <a:cs typeface="Roboto"/>
              <a:sym typeface="Roboto"/>
            </a:endParaRPr>
          </a:p>
        </p:txBody>
      </p:sp>
      <p:sp>
        <p:nvSpPr>
          <p:cNvPr id="97" name="Google Shape;97;p18"/>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6</a:t>
            </a:r>
            <a:endParaRPr>
              <a:solidFill>
                <a:schemeClr val="dk2"/>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645900" y="585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3000"/>
              <a:t>Récupération des features importantes</a:t>
            </a:r>
            <a:endParaRPr sz="3000"/>
          </a:p>
        </p:txBody>
      </p:sp>
      <p:pic>
        <p:nvPicPr>
          <p:cNvPr id="103" name="Google Shape;103;p19"/>
          <p:cNvPicPr preferRelativeResize="0"/>
          <p:nvPr/>
        </p:nvPicPr>
        <p:blipFill>
          <a:blip r:embed="rId3">
            <a:alphaModFix/>
          </a:blip>
          <a:stretch>
            <a:fillRect/>
          </a:stretch>
        </p:blipFill>
        <p:spPr>
          <a:xfrm>
            <a:off x="152400" y="919575"/>
            <a:ext cx="8839202" cy="1130437"/>
          </a:xfrm>
          <a:prstGeom prst="rect">
            <a:avLst/>
          </a:prstGeom>
          <a:noFill/>
          <a:ln>
            <a:noFill/>
          </a:ln>
        </p:spPr>
      </p:pic>
      <p:sp>
        <p:nvSpPr>
          <p:cNvPr id="104" name="Google Shape;104;p19"/>
          <p:cNvSpPr txBox="1"/>
          <p:nvPr>
            <p:ph type="title"/>
          </p:nvPr>
        </p:nvSpPr>
        <p:spPr>
          <a:xfrm>
            <a:off x="645900" y="20820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3000"/>
              <a:t>Nettoyage des doublons</a:t>
            </a:r>
            <a:endParaRPr sz="3000"/>
          </a:p>
        </p:txBody>
      </p:sp>
      <p:pic>
        <p:nvPicPr>
          <p:cNvPr id="105" name="Google Shape;105;p19"/>
          <p:cNvPicPr preferRelativeResize="0"/>
          <p:nvPr/>
        </p:nvPicPr>
        <p:blipFill>
          <a:blip r:embed="rId4">
            <a:alphaModFix/>
          </a:blip>
          <a:stretch>
            <a:fillRect/>
          </a:stretch>
        </p:blipFill>
        <p:spPr>
          <a:xfrm>
            <a:off x="2464300" y="4151425"/>
            <a:ext cx="4029075" cy="542925"/>
          </a:xfrm>
          <a:prstGeom prst="rect">
            <a:avLst/>
          </a:prstGeom>
          <a:noFill/>
          <a:ln>
            <a:noFill/>
          </a:ln>
        </p:spPr>
      </p:pic>
      <p:pic>
        <p:nvPicPr>
          <p:cNvPr id="106" name="Google Shape;106;p19"/>
          <p:cNvPicPr preferRelativeResize="0"/>
          <p:nvPr/>
        </p:nvPicPr>
        <p:blipFill>
          <a:blip r:embed="rId5">
            <a:alphaModFix/>
          </a:blip>
          <a:stretch>
            <a:fillRect/>
          </a:stretch>
        </p:blipFill>
        <p:spPr>
          <a:xfrm>
            <a:off x="1038225" y="2829250"/>
            <a:ext cx="7067550" cy="542925"/>
          </a:xfrm>
          <a:prstGeom prst="rect">
            <a:avLst/>
          </a:prstGeom>
          <a:noFill/>
          <a:ln>
            <a:noFill/>
          </a:ln>
        </p:spPr>
      </p:pic>
      <p:sp>
        <p:nvSpPr>
          <p:cNvPr id="107" name="Google Shape;107;p19"/>
          <p:cNvSpPr txBox="1"/>
          <p:nvPr>
            <p:ph type="title"/>
          </p:nvPr>
        </p:nvSpPr>
        <p:spPr>
          <a:xfrm>
            <a:off x="586000" y="3490300"/>
            <a:ext cx="7852200" cy="543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sz="3000"/>
              <a:t>Suppression des prix manquants</a:t>
            </a:r>
            <a:endParaRPr sz="3000"/>
          </a:p>
        </p:txBody>
      </p:sp>
      <p:sp>
        <p:nvSpPr>
          <p:cNvPr id="108" name="Google Shape;108;p19"/>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7</a:t>
            </a:r>
            <a:endParaRPr>
              <a:solidFill>
                <a:schemeClr val="dk2"/>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645900" y="2249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4800"/>
              <a:t>Définition des features</a:t>
            </a:r>
            <a:endParaRPr sz="4800"/>
          </a:p>
        </p:txBody>
      </p:sp>
      <p:pic>
        <p:nvPicPr>
          <p:cNvPr id="114" name="Google Shape;114;p20"/>
          <p:cNvPicPr preferRelativeResize="0"/>
          <p:nvPr/>
        </p:nvPicPr>
        <p:blipFill>
          <a:blip r:embed="rId3">
            <a:alphaModFix/>
          </a:blip>
          <a:stretch>
            <a:fillRect/>
          </a:stretch>
        </p:blipFill>
        <p:spPr>
          <a:xfrm>
            <a:off x="283875" y="2395450"/>
            <a:ext cx="8416549" cy="1642700"/>
          </a:xfrm>
          <a:prstGeom prst="rect">
            <a:avLst/>
          </a:prstGeom>
          <a:noFill/>
          <a:ln>
            <a:noFill/>
          </a:ln>
        </p:spPr>
      </p:pic>
      <p:sp>
        <p:nvSpPr>
          <p:cNvPr id="115" name="Google Shape;115;p20"/>
          <p:cNvSpPr txBox="1"/>
          <p:nvPr>
            <p:ph type="title"/>
          </p:nvPr>
        </p:nvSpPr>
        <p:spPr>
          <a:xfrm>
            <a:off x="566050" y="12240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Récence :</a:t>
            </a:r>
            <a:endParaRPr/>
          </a:p>
        </p:txBody>
      </p:sp>
      <p:sp>
        <p:nvSpPr>
          <p:cNvPr id="116" name="Google Shape;116;p20"/>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8</a:t>
            </a:r>
            <a:endParaRPr>
              <a:solidFill>
                <a:schemeClr val="dk2"/>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552763" y="24806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Montant total dépensé :</a:t>
            </a:r>
            <a:endParaRPr/>
          </a:p>
        </p:txBody>
      </p:sp>
      <p:sp>
        <p:nvSpPr>
          <p:cNvPr id="122" name="Google Shape;122;p21"/>
          <p:cNvSpPr txBox="1"/>
          <p:nvPr>
            <p:ph type="title"/>
          </p:nvPr>
        </p:nvSpPr>
        <p:spPr>
          <a:xfrm>
            <a:off x="645900" y="9282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Fréquence :</a:t>
            </a:r>
            <a:endParaRPr/>
          </a:p>
        </p:txBody>
      </p:sp>
      <p:pic>
        <p:nvPicPr>
          <p:cNvPr id="123" name="Google Shape;123;p21"/>
          <p:cNvPicPr preferRelativeResize="0"/>
          <p:nvPr/>
        </p:nvPicPr>
        <p:blipFill>
          <a:blip r:embed="rId3">
            <a:alphaModFix/>
          </a:blip>
          <a:stretch>
            <a:fillRect/>
          </a:stretch>
        </p:blipFill>
        <p:spPr>
          <a:xfrm>
            <a:off x="319088" y="993125"/>
            <a:ext cx="8505825" cy="600075"/>
          </a:xfrm>
          <a:prstGeom prst="rect">
            <a:avLst/>
          </a:prstGeom>
          <a:noFill/>
          <a:ln>
            <a:noFill/>
          </a:ln>
        </p:spPr>
      </p:pic>
      <p:pic>
        <p:nvPicPr>
          <p:cNvPr id="124" name="Google Shape;124;p21"/>
          <p:cNvPicPr preferRelativeResize="0"/>
          <p:nvPr/>
        </p:nvPicPr>
        <p:blipFill>
          <a:blip r:embed="rId4">
            <a:alphaModFix/>
          </a:blip>
          <a:stretch>
            <a:fillRect/>
          </a:stretch>
        </p:blipFill>
        <p:spPr>
          <a:xfrm>
            <a:off x="909663" y="3653700"/>
            <a:ext cx="7324725" cy="542925"/>
          </a:xfrm>
          <a:prstGeom prst="rect">
            <a:avLst/>
          </a:prstGeom>
          <a:noFill/>
          <a:ln>
            <a:noFill/>
          </a:ln>
        </p:spPr>
      </p:pic>
      <p:sp>
        <p:nvSpPr>
          <p:cNvPr id="125" name="Google Shape;125;p21"/>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9</a:t>
            </a:r>
            <a:endParaRPr>
              <a:solidFill>
                <a:schemeClr val="dk2"/>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