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Libre Baskerville" panose="02000000000000000000" pitchFamily="2" charset="0"/>
      <p:regular r:id="rId18"/>
      <p:bold r:id="rId19"/>
      <p: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447" autoAdjust="0"/>
  </p:normalViewPr>
  <p:slideViewPr>
    <p:cSldViewPr snapToGrid="0">
      <p:cViewPr>
        <p:scale>
          <a:sx n="75" d="100"/>
          <a:sy n="75" d="100"/>
        </p:scale>
        <p:origin x="1092" y="6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Calibri" panose="020F0502020204030204" pitchFamily="34" charset="0"/>
        <a:ea typeface="Calibri" panose="020F0502020204030204" pitchFamily="34" charset="0"/>
        <a:cs typeface="Calibri" panose="020F0502020204030204" pitchFamily="34" charset="0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a46478d9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g36a46478d9f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36a46478d9f_0_0:notes"/>
          <p:cNvSpPr txBox="1">
            <a:spLocks noGrp="1"/>
          </p:cNvSpPr>
          <p:nvPr>
            <p:ph type="sldNum" idx="12"/>
          </p:nvPr>
        </p:nvSpPr>
        <p:spPr>
          <a:xfrm>
            <a:off x="1588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fld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6aa94d9d1e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36aa94d9d1e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36aa94d9d1e_0_9:notes"/>
          <p:cNvSpPr txBox="1">
            <a:spLocks noGrp="1"/>
          </p:cNvSpPr>
          <p:nvPr>
            <p:ph type="sldNum" idx="12"/>
          </p:nvPr>
        </p:nvSpPr>
        <p:spPr>
          <a:xfrm>
            <a:off x="1588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</a:t>
            </a:fld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6ab69c7c7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g36ab69c7c71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36ab69c7c71_0_8:notes"/>
          <p:cNvSpPr txBox="1">
            <a:spLocks noGrp="1"/>
          </p:cNvSpPr>
          <p:nvPr>
            <p:ph type="sldNum" idx="12"/>
          </p:nvPr>
        </p:nvSpPr>
        <p:spPr>
          <a:xfrm>
            <a:off x="1588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11</a:t>
            </a:fld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6ab69c7c7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g36ab69c7c71_0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36ab69c7c71_0_24:notes"/>
          <p:cNvSpPr txBox="1">
            <a:spLocks noGrp="1"/>
          </p:cNvSpPr>
          <p:nvPr>
            <p:ph type="sldNum" idx="12"/>
          </p:nvPr>
        </p:nvSpPr>
        <p:spPr>
          <a:xfrm>
            <a:off x="1588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12</a:t>
            </a:fld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aea2e538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g36aea2e5387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36aea2e5387_0_0:notes"/>
          <p:cNvSpPr txBox="1">
            <a:spLocks noGrp="1"/>
          </p:cNvSpPr>
          <p:nvPr>
            <p:ph type="sldNum" idx="12"/>
          </p:nvPr>
        </p:nvSpPr>
        <p:spPr>
          <a:xfrm>
            <a:off x="1588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13</a:t>
            </a:fld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6a46478d9f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g36a46478d9f_0_1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 rtl="1"/>
            <a:endParaRPr lang="he-IL" dirty="0"/>
          </a:p>
        </p:txBody>
      </p:sp>
      <p:sp>
        <p:nvSpPr>
          <p:cNvPr id="197" name="Google Shape;197;g36a46478d9f_0_153:notes"/>
          <p:cNvSpPr txBox="1">
            <a:spLocks noGrp="1"/>
          </p:cNvSpPr>
          <p:nvPr>
            <p:ph type="sldNum" idx="12"/>
          </p:nvPr>
        </p:nvSpPr>
        <p:spPr>
          <a:xfrm>
            <a:off x="1588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14</a:t>
            </a:fld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6a46478d9f_0_1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36a46478d9f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a46478d9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g36a46478d9f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g36a46478d9f_0_12:notes"/>
          <p:cNvSpPr txBox="1">
            <a:spLocks noGrp="1"/>
          </p:cNvSpPr>
          <p:nvPr>
            <p:ph type="sldNum" idx="12"/>
          </p:nvPr>
        </p:nvSpPr>
        <p:spPr>
          <a:xfrm>
            <a:off x="1588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fld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6a46478d9f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36a46478d9f_0_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spcBef>
                <a:spcPts val="120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94" name="Google Shape;94;g36a46478d9f_0_39:notes"/>
          <p:cNvSpPr txBox="1">
            <a:spLocks noGrp="1"/>
          </p:cNvSpPr>
          <p:nvPr>
            <p:ph type="sldNum" idx="12"/>
          </p:nvPr>
        </p:nvSpPr>
        <p:spPr>
          <a:xfrm>
            <a:off x="1588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fld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6a46478d9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36a46478d9f_0_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spcBef>
                <a:spcPts val="120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03" name="Google Shape;103;g36a46478d9f_0_47:notes"/>
          <p:cNvSpPr txBox="1">
            <a:spLocks noGrp="1"/>
          </p:cNvSpPr>
          <p:nvPr>
            <p:ph type="sldNum" idx="12"/>
          </p:nvPr>
        </p:nvSpPr>
        <p:spPr>
          <a:xfrm>
            <a:off x="1588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</a:t>
            </a:fld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6a46478d9f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36a46478d9f_0_2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r" rtl="1">
              <a:spcBef>
                <a:spcPts val="120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12" name="Google Shape;112;g36a46478d9f_0_276:notes"/>
          <p:cNvSpPr txBox="1">
            <a:spLocks noGrp="1"/>
          </p:cNvSpPr>
          <p:nvPr>
            <p:ph type="sldNum" idx="12"/>
          </p:nvPr>
        </p:nvSpPr>
        <p:spPr>
          <a:xfrm>
            <a:off x="1588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</a:t>
            </a:fld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6a46478d9f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g36a46478d9f_0_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r" rtl="1">
              <a:spcBef>
                <a:spcPts val="120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</a:endParaRPr>
          </a:p>
        </p:txBody>
      </p:sp>
      <p:sp>
        <p:nvSpPr>
          <p:cNvPr id="121" name="Google Shape;121;g36a46478d9f_0_55:notes"/>
          <p:cNvSpPr txBox="1">
            <a:spLocks noGrp="1"/>
          </p:cNvSpPr>
          <p:nvPr>
            <p:ph type="sldNum" idx="12"/>
          </p:nvPr>
        </p:nvSpPr>
        <p:spPr>
          <a:xfrm>
            <a:off x="1588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</a:t>
            </a:fld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6aea2e538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36aea2e5387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1" name="Google Shape;131;g36aea2e5387_1_0:notes"/>
          <p:cNvSpPr txBox="1">
            <a:spLocks noGrp="1"/>
          </p:cNvSpPr>
          <p:nvPr>
            <p:ph type="sldNum" idx="12"/>
          </p:nvPr>
        </p:nvSpPr>
        <p:spPr>
          <a:xfrm>
            <a:off x="1588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</a:t>
            </a:fld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6a46478d9f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g36a46478d9f_0_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36a46478d9f_0_65:notes"/>
          <p:cNvSpPr txBox="1">
            <a:spLocks noGrp="1"/>
          </p:cNvSpPr>
          <p:nvPr>
            <p:ph type="sldNum" idx="12"/>
          </p:nvPr>
        </p:nvSpPr>
        <p:spPr>
          <a:xfrm>
            <a:off x="1588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8</a:t>
            </a:fld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6aa94d9d1e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g36aa94d9d1e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36aa94d9d1e_0_18:notes"/>
          <p:cNvSpPr txBox="1">
            <a:spLocks noGrp="1"/>
          </p:cNvSpPr>
          <p:nvPr>
            <p:ph type="sldNum" idx="12"/>
          </p:nvPr>
        </p:nvSpPr>
        <p:spPr>
          <a:xfrm>
            <a:off x="1588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9</a:t>
            </a:fld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he" smtClean="0"/>
              <a:pPr/>
              <a:t>‹#›</a:t>
            </a:fld>
            <a:endParaRPr lang="he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/>
        </p:nvSpPr>
        <p:spPr>
          <a:xfrm>
            <a:off x="1028700" y="968644"/>
            <a:ext cx="5486400" cy="22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 sz="3600" dirty="0">
                <a:latin typeface="Libre Baskerville"/>
                <a:ea typeface="Libre Baskerville"/>
                <a:cs typeface="Libre Baskerville"/>
                <a:sym typeface="Libre Baskerville"/>
              </a:rPr>
              <a:t>Deep Learning on Graphs - Final Project</a:t>
            </a:r>
            <a:br>
              <a:rPr lang="iw" sz="3600" b="0" i="0" u="none" strike="noStrike" cap="none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lang="iw" sz="2000" b="0" i="0" u="none" strike="noStrike" cap="none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“</a:t>
            </a:r>
            <a:r>
              <a:rPr lang="iw" sz="1600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MultiGPrompt for Multi-Task Pre-Training and    Prompting on Graphs</a:t>
            </a:r>
            <a:r>
              <a:rPr lang="iw" sz="1600" b="0" i="0" u="none" strike="noStrike" cap="none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”</a:t>
            </a:r>
            <a:endParaRPr sz="7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6402258" y="-285750"/>
            <a:ext cx="3313242" cy="2857500"/>
          </a:xfrm>
          <a:custGeom>
            <a:avLst/>
            <a:gdLst/>
            <a:ahLst/>
            <a:cxnLst/>
            <a:rect l="l" t="t" r="r" b="b"/>
            <a:pathLst>
              <a:path w="6626483" h="5715000" extrusionOk="0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3"/>
          <p:cNvSpPr/>
          <p:nvPr/>
        </p:nvSpPr>
        <p:spPr>
          <a:xfrm rot="-1263482">
            <a:off x="-638471" y="2949163"/>
            <a:ext cx="2610363" cy="3366989"/>
          </a:xfrm>
          <a:custGeom>
            <a:avLst/>
            <a:gdLst/>
            <a:ahLst/>
            <a:cxnLst/>
            <a:rect l="l" t="t" r="r" b="b"/>
            <a:pathLst>
              <a:path w="5210769" h="6721137" extrusionOk="0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3"/>
          <p:cNvSpPr/>
          <p:nvPr/>
        </p:nvSpPr>
        <p:spPr>
          <a:xfrm rot="-6321333">
            <a:off x="-76524" y="-1318210"/>
            <a:ext cx="2049511" cy="3532589"/>
          </a:xfrm>
          <a:custGeom>
            <a:avLst/>
            <a:gdLst/>
            <a:ahLst/>
            <a:cxnLst/>
            <a:rect l="l" t="t" r="r" b="b"/>
            <a:pathLst>
              <a:path w="4096053" h="7060062" extrusionOk="0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3"/>
          <p:cNvSpPr/>
          <p:nvPr/>
        </p:nvSpPr>
        <p:spPr>
          <a:xfrm rot="-3752146">
            <a:off x="7316280" y="2756647"/>
            <a:ext cx="2042720" cy="3520885"/>
          </a:xfrm>
          <a:custGeom>
            <a:avLst/>
            <a:gdLst/>
            <a:ahLst/>
            <a:cxnLst/>
            <a:rect l="l" t="t" r="r" b="b"/>
            <a:pathLst>
              <a:path w="4096053" h="7060062" extrusionOk="0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0" name="Google Shape;60;p13"/>
          <p:cNvGrpSpPr/>
          <p:nvPr/>
        </p:nvGrpSpPr>
        <p:grpSpPr>
          <a:xfrm>
            <a:off x="1028700" y="2706862"/>
            <a:ext cx="5860800" cy="524378"/>
            <a:chOff x="3317991" y="6808914"/>
            <a:chExt cx="11721600" cy="1048755"/>
          </a:xfrm>
        </p:grpSpPr>
        <p:sp>
          <p:nvSpPr>
            <p:cNvPr id="61" name="Google Shape;61;p13"/>
            <p:cNvSpPr txBox="1"/>
            <p:nvPr/>
          </p:nvSpPr>
          <p:spPr>
            <a:xfrm>
              <a:off x="3317991" y="7396005"/>
              <a:ext cx="11721600" cy="4616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" sz="1200" dirty="0">
                  <a:solidFill>
                    <a:srgbClr val="00000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Presented by Ziv Hadad &amp; </a:t>
              </a:r>
              <a:r>
                <a:rPr lang="iw" sz="1200" dirty="0">
                  <a:latin typeface="Libre Baskerville"/>
                  <a:ea typeface="Libre Baskerville"/>
                  <a:cs typeface="Libre Baskerville"/>
                  <a:sym typeface="Libre Baskerville"/>
                </a:rPr>
                <a:t>Thomas Mendelson</a:t>
              </a:r>
              <a:endParaRPr sz="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Google Shape;62;p13"/>
            <p:cNvSpPr txBox="1"/>
            <p:nvPr/>
          </p:nvSpPr>
          <p:spPr>
            <a:xfrm>
              <a:off x="3317991" y="6808914"/>
              <a:ext cx="11721600" cy="4616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" sz="1200" dirty="0">
                  <a:solidFill>
                    <a:srgbClr val="00000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Prof.  </a:t>
              </a:r>
              <a:r>
                <a:rPr lang="iw" sz="1200" dirty="0">
                  <a:latin typeface="Libre Baskerville"/>
                  <a:ea typeface="Libre Baskerville"/>
                  <a:cs typeface="Libre Baskerville"/>
                  <a:sym typeface="Libre Baskerville"/>
                </a:rPr>
                <a:t>C Baskin</a:t>
              </a:r>
              <a:endParaRPr sz="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/>
          <p:nvPr/>
        </p:nvSpPr>
        <p:spPr>
          <a:xfrm rot="-1263482">
            <a:off x="-1806362" y="3156979"/>
            <a:ext cx="2610363" cy="3366989"/>
          </a:xfrm>
          <a:custGeom>
            <a:avLst/>
            <a:gdLst/>
            <a:ahLst/>
            <a:cxnLst/>
            <a:rect l="l" t="t" r="r" b="b"/>
            <a:pathLst>
              <a:path w="5210769" h="6721137" extrusionOk="0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2"/>
          <p:cNvSpPr txBox="1">
            <a:spLocks noGrp="1"/>
          </p:cNvSpPr>
          <p:nvPr>
            <p:ph type="ctrTitle"/>
          </p:nvPr>
        </p:nvSpPr>
        <p:spPr>
          <a:xfrm>
            <a:off x="685800" y="0"/>
            <a:ext cx="6555600" cy="7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None/>
            </a:pPr>
            <a:r>
              <a:rPr lang="iw" sz="2700" b="1"/>
              <a:t>Improved method for classifying</a:t>
            </a:r>
            <a:endParaRPr sz="2700" b="1"/>
          </a:p>
        </p:txBody>
      </p:sp>
      <p:sp>
        <p:nvSpPr>
          <p:cNvPr id="164" name="Google Shape;164;p22"/>
          <p:cNvSpPr txBox="1">
            <a:spLocks noGrp="1"/>
          </p:cNvSpPr>
          <p:nvPr>
            <p:ph type="subTitle" idx="1"/>
          </p:nvPr>
        </p:nvSpPr>
        <p:spPr>
          <a:xfrm>
            <a:off x="258200" y="1443550"/>
            <a:ext cx="5651100" cy="38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iw" sz="1300">
                <a:solidFill>
                  <a:schemeClr val="dk1"/>
                </a:solidFill>
              </a:rPr>
              <a:t>We replaced the K-Prototypes classifier with multi-layer perceptron(mlp)</a:t>
            </a:r>
            <a:br>
              <a:rPr lang="iw" sz="1300">
                <a:solidFill>
                  <a:schemeClr val="dk1"/>
                </a:solidFill>
              </a:rPr>
            </a:br>
            <a:br>
              <a:rPr lang="iw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iw" sz="1300">
                <a:solidFill>
                  <a:schemeClr val="dk1"/>
                </a:solidFill>
              </a:rPr>
              <a:t>The MLP learns a non-linear decision boundary</a:t>
            </a:r>
            <a:br>
              <a:rPr lang="iw" sz="1300">
                <a:solidFill>
                  <a:schemeClr val="dk1"/>
                </a:solidFill>
              </a:rPr>
            </a:br>
            <a:br>
              <a:rPr lang="iw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iw" sz="1300">
                <a:solidFill>
                  <a:schemeClr val="dk1"/>
                </a:solidFill>
              </a:rPr>
              <a:t>This can be effective for more complex class distributions</a:t>
            </a:r>
            <a:br>
              <a:rPr lang="iw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200">
              <a:solidFill>
                <a:schemeClr val="dk1"/>
              </a:solidFill>
            </a:endParaRPr>
          </a:p>
        </p:txBody>
      </p:sp>
      <p:sp>
        <p:nvSpPr>
          <p:cNvPr id="165" name="Google Shape;165;p22"/>
          <p:cNvSpPr/>
          <p:nvPr/>
        </p:nvSpPr>
        <p:spPr>
          <a:xfrm rot="2590709">
            <a:off x="7674181" y="-1483702"/>
            <a:ext cx="3316760" cy="2850777"/>
          </a:xfrm>
          <a:custGeom>
            <a:avLst/>
            <a:gdLst/>
            <a:ahLst/>
            <a:cxnLst/>
            <a:rect l="l" t="t" r="r" b="b"/>
            <a:pathLst>
              <a:path w="6626483" h="5715000" extrusionOk="0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69000" y="2167825"/>
            <a:ext cx="4724650" cy="265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/>
          <p:nvPr/>
        </p:nvSpPr>
        <p:spPr>
          <a:xfrm rot="2590709">
            <a:off x="7222131" y="73998"/>
            <a:ext cx="3316760" cy="2850777"/>
          </a:xfrm>
          <a:custGeom>
            <a:avLst/>
            <a:gdLst/>
            <a:ahLst/>
            <a:cxnLst/>
            <a:rect l="l" t="t" r="r" b="b"/>
            <a:pathLst>
              <a:path w="6626483" h="5715000" extrusionOk="0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3"/>
          <p:cNvSpPr/>
          <p:nvPr/>
        </p:nvSpPr>
        <p:spPr>
          <a:xfrm rot="-1263482">
            <a:off x="-1806362" y="3156979"/>
            <a:ext cx="2610363" cy="3366989"/>
          </a:xfrm>
          <a:custGeom>
            <a:avLst/>
            <a:gdLst/>
            <a:ahLst/>
            <a:cxnLst/>
            <a:rect l="l" t="t" r="r" b="b"/>
            <a:pathLst>
              <a:path w="5210769" h="6721137" extrusionOk="0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3"/>
          <p:cNvSpPr txBox="1">
            <a:spLocks noGrp="1"/>
          </p:cNvSpPr>
          <p:nvPr>
            <p:ph type="ctrTitle"/>
          </p:nvPr>
        </p:nvSpPr>
        <p:spPr>
          <a:xfrm>
            <a:off x="685800" y="0"/>
            <a:ext cx="3886200" cy="7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None/>
            </a:pPr>
            <a:r>
              <a:rPr lang="iw" sz="2700" b="1"/>
              <a:t>Dataset I - CORA</a:t>
            </a:r>
            <a:endParaRPr sz="2700" b="1"/>
          </a:p>
        </p:txBody>
      </p:sp>
      <p:sp>
        <p:nvSpPr>
          <p:cNvPr id="175" name="Google Shape;175;p23"/>
          <p:cNvSpPr txBox="1">
            <a:spLocks noGrp="1"/>
          </p:cNvSpPr>
          <p:nvPr>
            <p:ph type="subTitle" idx="1"/>
          </p:nvPr>
        </p:nvSpPr>
        <p:spPr>
          <a:xfrm>
            <a:off x="266700" y="763200"/>
            <a:ext cx="6921000" cy="47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63500" lvl="0" indent="0" algn="l" rtl="0">
              <a:lnSpc>
                <a:spcPct val="137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iw" sz="1350">
                <a:solidFill>
                  <a:schemeClr val="dk1"/>
                </a:solidFill>
              </a:rPr>
              <a:t>The Cora dataset is a widely used graph-based benchmark dataset in the field of machine learning, particularly for tasks like node classification and graph neural networks. </a:t>
            </a:r>
            <a:endParaRPr sz="1200" b="1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375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iw" sz="1300" b="1">
                <a:solidFill>
                  <a:schemeClr val="dk1"/>
                </a:solidFill>
              </a:rPr>
              <a:t>Data Format:</a:t>
            </a:r>
            <a:r>
              <a:rPr lang="iw" sz="1300">
                <a:solidFill>
                  <a:schemeClr val="dk1"/>
                </a:solidFill>
              </a:rPr>
              <a:t> The dataset is a network graph, where nodes represent publications and edges represent citation links.</a:t>
            </a:r>
            <a:endParaRPr sz="1300" b="1">
              <a:solidFill>
                <a:schemeClr val="dk1"/>
              </a:solidFill>
            </a:endParaRPr>
          </a:p>
          <a:p>
            <a:pPr marL="457200" marR="63500" lvl="0" indent="-31115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iw" sz="1300" b="1">
                <a:solidFill>
                  <a:schemeClr val="dk1"/>
                </a:solidFill>
              </a:rPr>
              <a:t>Nodes:</a:t>
            </a:r>
            <a:r>
              <a:rPr lang="iw" sz="1300">
                <a:solidFill>
                  <a:schemeClr val="dk1"/>
                </a:solidFill>
              </a:rPr>
              <a:t> Represents the 2,708 scientific publications. </a:t>
            </a:r>
            <a:endParaRPr sz="1300">
              <a:solidFill>
                <a:schemeClr val="dk1"/>
              </a:solidFill>
            </a:endParaRPr>
          </a:p>
          <a:p>
            <a:pPr marL="457200" marR="63500" lvl="0" indent="-31115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iw" sz="1300" b="1">
                <a:solidFill>
                  <a:schemeClr val="dk1"/>
                </a:solidFill>
              </a:rPr>
              <a:t>Edges:</a:t>
            </a:r>
            <a:r>
              <a:rPr lang="iw" sz="1300">
                <a:solidFill>
                  <a:schemeClr val="dk1"/>
                </a:solidFill>
              </a:rPr>
              <a:t> Represents the 5,429 citations relationships between the publications. </a:t>
            </a:r>
            <a:endParaRPr sz="1300">
              <a:solidFill>
                <a:schemeClr val="dk1"/>
              </a:solidFill>
            </a:endParaRPr>
          </a:p>
          <a:p>
            <a:pPr marL="457200" marR="63500" lvl="0" indent="-31115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iw" sz="1300" b="1">
                <a:solidFill>
                  <a:schemeClr val="dk1"/>
                </a:solidFill>
              </a:rPr>
              <a:t>Labels:</a:t>
            </a:r>
            <a:r>
              <a:rPr lang="iw" sz="1300">
                <a:solidFill>
                  <a:schemeClr val="dk1"/>
                </a:solidFill>
              </a:rPr>
              <a:t> Each publication is labeled with one of seven classes, such as Reinforcement Learning, Neural Networks, or Case Based. </a:t>
            </a:r>
            <a:endParaRPr sz="1300">
              <a:solidFill>
                <a:schemeClr val="dk1"/>
              </a:solidFill>
            </a:endParaRPr>
          </a:p>
          <a:p>
            <a:pPr marL="457200" marR="63500" lvl="0" indent="-31115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iw" sz="1300" b="1">
                <a:solidFill>
                  <a:schemeClr val="dk1"/>
                </a:solidFill>
              </a:rPr>
              <a:t>Features:</a:t>
            </a:r>
            <a:r>
              <a:rPr lang="iw" sz="1300">
                <a:solidFill>
                  <a:schemeClr val="dk1"/>
                </a:solidFill>
              </a:rPr>
              <a:t> Each publication is described by a 0/1-valued vector, indicating the presence or absence of words from a dictionary of 1,433 words. </a:t>
            </a:r>
            <a:endParaRPr sz="2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/>
          <p:nvPr/>
        </p:nvSpPr>
        <p:spPr>
          <a:xfrm rot="2590709">
            <a:off x="7222131" y="73998"/>
            <a:ext cx="3316760" cy="2850777"/>
          </a:xfrm>
          <a:custGeom>
            <a:avLst/>
            <a:gdLst/>
            <a:ahLst/>
            <a:cxnLst/>
            <a:rect l="l" t="t" r="r" b="b"/>
            <a:pathLst>
              <a:path w="6626483" h="5715000" extrusionOk="0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4"/>
          <p:cNvSpPr/>
          <p:nvPr/>
        </p:nvSpPr>
        <p:spPr>
          <a:xfrm rot="-1263482">
            <a:off x="-1806362" y="3156979"/>
            <a:ext cx="2610363" cy="3366989"/>
          </a:xfrm>
          <a:custGeom>
            <a:avLst/>
            <a:gdLst/>
            <a:ahLst/>
            <a:cxnLst/>
            <a:rect l="l" t="t" r="r" b="b"/>
            <a:pathLst>
              <a:path w="5210769" h="6721137" extrusionOk="0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4"/>
          <p:cNvSpPr txBox="1">
            <a:spLocks noGrp="1"/>
          </p:cNvSpPr>
          <p:nvPr>
            <p:ph type="ctrTitle"/>
          </p:nvPr>
        </p:nvSpPr>
        <p:spPr>
          <a:xfrm>
            <a:off x="685800" y="0"/>
            <a:ext cx="3886200" cy="7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rPr lang="iw" sz="2700" b="1"/>
              <a:t>Dataset II - Citeseer </a:t>
            </a:r>
            <a:endParaRPr sz="2700" b="1"/>
          </a:p>
        </p:txBody>
      </p:sp>
      <p:sp>
        <p:nvSpPr>
          <p:cNvPr id="184" name="Google Shape;184;p24"/>
          <p:cNvSpPr txBox="1">
            <a:spLocks noGrp="1"/>
          </p:cNvSpPr>
          <p:nvPr>
            <p:ph type="subTitle" idx="1"/>
          </p:nvPr>
        </p:nvSpPr>
        <p:spPr>
          <a:xfrm>
            <a:off x="266700" y="763205"/>
            <a:ext cx="6718500" cy="28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w" sz="1350">
                <a:solidFill>
                  <a:schemeClr val="dk1"/>
                </a:solidFill>
              </a:rPr>
              <a:t>The </a:t>
            </a:r>
            <a:r>
              <a:rPr lang="iw" sz="1350" b="1">
                <a:solidFill>
                  <a:schemeClr val="dk1"/>
                </a:solidFill>
              </a:rPr>
              <a:t>Citeseer dataset</a:t>
            </a:r>
            <a:r>
              <a:rPr lang="iw" sz="1350">
                <a:solidFill>
                  <a:schemeClr val="dk1"/>
                </a:solidFill>
              </a:rPr>
              <a:t> is a widely used benchmark in machine learning for evaluating algorithms in graph-based tasks such as node classification and graph neural networks. Like the Cora dataset, it consists of a citation network where scientific papers are represented as nodes, and citation links between them form the edges. Each node has a label and a set of binary features representing the presence of specific words in the paper.</a:t>
            </a:r>
            <a:endParaRPr sz="135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iw" sz="1300" b="1">
                <a:solidFill>
                  <a:schemeClr val="dk1"/>
                </a:solidFill>
              </a:rPr>
              <a:t>Data Format:</a:t>
            </a:r>
            <a:r>
              <a:rPr lang="iw" sz="1300">
                <a:solidFill>
                  <a:schemeClr val="dk1"/>
                </a:solidFill>
              </a:rPr>
              <a:t> Network graph; nodes are documents, edges are citations.</a:t>
            </a:r>
            <a:br>
              <a:rPr lang="iw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iw" sz="1300" b="1">
                <a:solidFill>
                  <a:schemeClr val="dk1"/>
                </a:solidFill>
              </a:rPr>
              <a:t>Nodes:</a:t>
            </a:r>
            <a:r>
              <a:rPr lang="iw" sz="1300">
                <a:solidFill>
                  <a:schemeClr val="dk1"/>
                </a:solidFill>
              </a:rPr>
              <a:t> 3,327 scientific publications.</a:t>
            </a:r>
            <a:br>
              <a:rPr lang="iw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iw" sz="1300" b="1">
                <a:solidFill>
                  <a:schemeClr val="dk1"/>
                </a:solidFill>
              </a:rPr>
              <a:t>Edges:</a:t>
            </a:r>
            <a:r>
              <a:rPr lang="iw" sz="1300">
                <a:solidFill>
                  <a:schemeClr val="dk1"/>
                </a:solidFill>
              </a:rPr>
              <a:t> 4,732 citation relationships between publications.</a:t>
            </a:r>
            <a:br>
              <a:rPr lang="iw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iw" sz="1300" b="1">
                <a:solidFill>
                  <a:schemeClr val="dk1"/>
                </a:solidFill>
              </a:rPr>
              <a:t>Labels:</a:t>
            </a:r>
            <a:r>
              <a:rPr lang="iw" sz="1300">
                <a:solidFill>
                  <a:schemeClr val="dk1"/>
                </a:solidFill>
              </a:rPr>
              <a:t> Each publication is labeled with one of six classes (e.g., Agents, AI, DB, IR, ML, HCI).</a:t>
            </a:r>
            <a:br>
              <a:rPr lang="iw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iw" sz="1300" b="1">
                <a:solidFill>
                  <a:schemeClr val="dk1"/>
                </a:solidFill>
              </a:rPr>
              <a:t>Features:</a:t>
            </a:r>
            <a:r>
              <a:rPr lang="iw" sz="1300">
                <a:solidFill>
                  <a:schemeClr val="dk1"/>
                </a:solidFill>
              </a:rPr>
              <a:t> Each publication is described by a 0/1-valued vector over 3,703 words, indicating word presence or absence.</a:t>
            </a:r>
            <a:endParaRPr sz="13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/>
          <p:nvPr/>
        </p:nvSpPr>
        <p:spPr>
          <a:xfrm rot="2590709">
            <a:off x="7222131" y="73998"/>
            <a:ext cx="3316760" cy="2850777"/>
          </a:xfrm>
          <a:custGeom>
            <a:avLst/>
            <a:gdLst/>
            <a:ahLst/>
            <a:cxnLst/>
            <a:rect l="l" t="t" r="r" b="b"/>
            <a:pathLst>
              <a:path w="6626483" h="5715000" extrusionOk="0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5"/>
          <p:cNvSpPr/>
          <p:nvPr/>
        </p:nvSpPr>
        <p:spPr>
          <a:xfrm rot="-1263482">
            <a:off x="-1806362" y="3156979"/>
            <a:ext cx="2610363" cy="3366989"/>
          </a:xfrm>
          <a:custGeom>
            <a:avLst/>
            <a:gdLst/>
            <a:ahLst/>
            <a:cxnLst/>
            <a:rect l="l" t="t" r="r" b="b"/>
            <a:pathLst>
              <a:path w="5210769" h="6721137" extrusionOk="0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5"/>
          <p:cNvSpPr txBox="1">
            <a:spLocks noGrp="1"/>
          </p:cNvSpPr>
          <p:nvPr>
            <p:ph type="ctrTitle"/>
          </p:nvPr>
        </p:nvSpPr>
        <p:spPr>
          <a:xfrm>
            <a:off x="685800" y="0"/>
            <a:ext cx="3886200" cy="7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None/>
            </a:pPr>
            <a:r>
              <a:rPr lang="iw" sz="2700" b="1"/>
              <a:t>Our Results</a:t>
            </a:r>
            <a:endParaRPr sz="2700" b="1"/>
          </a:p>
        </p:txBody>
      </p:sp>
      <p:pic>
        <p:nvPicPr>
          <p:cNvPr id="193" name="Google Shape;19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5802" y="975700"/>
            <a:ext cx="6125924" cy="300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/>
          <p:nvPr/>
        </p:nvSpPr>
        <p:spPr>
          <a:xfrm rot="6576912">
            <a:off x="7725934" y="3190771"/>
            <a:ext cx="3306318" cy="2851529"/>
          </a:xfrm>
          <a:custGeom>
            <a:avLst/>
            <a:gdLst/>
            <a:ahLst/>
            <a:cxnLst/>
            <a:rect l="l" t="t" r="r" b="b"/>
            <a:pathLst>
              <a:path w="6626483" h="5715000" extrusionOk="0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6"/>
          <p:cNvSpPr/>
          <p:nvPr/>
        </p:nvSpPr>
        <p:spPr>
          <a:xfrm rot="-3335686">
            <a:off x="-1877038" y="-2381111"/>
            <a:ext cx="2605189" cy="3374193"/>
          </a:xfrm>
          <a:custGeom>
            <a:avLst/>
            <a:gdLst/>
            <a:ahLst/>
            <a:cxnLst/>
            <a:rect l="l" t="t" r="r" b="b"/>
            <a:pathLst>
              <a:path w="5210769" h="6721137" extrusionOk="0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6"/>
          <p:cNvSpPr txBox="1">
            <a:spLocks noGrp="1"/>
          </p:cNvSpPr>
          <p:nvPr>
            <p:ph type="ctrTitle"/>
          </p:nvPr>
        </p:nvSpPr>
        <p:spPr>
          <a:xfrm>
            <a:off x="685800" y="0"/>
            <a:ext cx="3886200" cy="7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None/>
            </a:pPr>
            <a:r>
              <a:rPr lang="iw" sz="3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Future Work</a:t>
            </a:r>
            <a:endParaRPr/>
          </a:p>
        </p:txBody>
      </p:sp>
      <p:sp>
        <p:nvSpPr>
          <p:cNvPr id="202" name="Google Shape;202;p26"/>
          <p:cNvSpPr txBox="1">
            <a:spLocks noGrp="1"/>
          </p:cNvSpPr>
          <p:nvPr>
            <p:ph type="subTitle" idx="1"/>
          </p:nvPr>
        </p:nvSpPr>
        <p:spPr>
          <a:xfrm>
            <a:off x="290225" y="1245331"/>
            <a:ext cx="7924800" cy="3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iw" sz="1100" dirty="0">
                <a:solidFill>
                  <a:schemeClr val="dk1"/>
                </a:solidFill>
              </a:rPr>
            </a:br>
            <a:endParaRPr sz="1100" dirty="0">
              <a:solidFill>
                <a:schemeClr val="dk1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iw" sz="1300" dirty="0">
                <a:solidFill>
                  <a:schemeClr val="dk1"/>
                </a:solidFill>
              </a:rPr>
              <a:t>Explore </a:t>
            </a:r>
            <a:r>
              <a:rPr lang="iw" sz="1300" b="1" dirty="0">
                <a:solidFill>
                  <a:schemeClr val="dk1"/>
                </a:solidFill>
              </a:rPr>
              <a:t>prompt tuning</a:t>
            </a:r>
            <a:r>
              <a:rPr lang="iw" sz="1300" dirty="0">
                <a:solidFill>
                  <a:schemeClr val="dk1"/>
                </a:solidFill>
              </a:rPr>
              <a:t> for graph regression tasks.</a:t>
            </a:r>
            <a:br>
              <a:rPr lang="iw" sz="1300" b="1" dirty="0">
                <a:solidFill>
                  <a:schemeClr val="dk1"/>
                </a:solidFill>
              </a:rPr>
            </a:br>
            <a:endParaRPr sz="1300" b="1" dirty="0"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 dirty="0">
              <a:solidFill>
                <a:schemeClr val="dk1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iw" sz="1300" dirty="0">
                <a:solidFill>
                  <a:schemeClr val="dk1"/>
                </a:solidFill>
              </a:rPr>
              <a:t>Try </a:t>
            </a:r>
            <a:r>
              <a:rPr lang="iw" sz="1300" b="1" dirty="0">
                <a:solidFill>
                  <a:schemeClr val="dk1"/>
                </a:solidFill>
              </a:rPr>
              <a:t>transformer-based graph encoders</a:t>
            </a:r>
            <a:br>
              <a:rPr lang="iw" sz="1300" dirty="0">
                <a:solidFill>
                  <a:schemeClr val="dk1"/>
                </a:solidFill>
              </a:rPr>
            </a:br>
            <a:br>
              <a:rPr lang="iw" sz="1300" dirty="0">
                <a:solidFill>
                  <a:schemeClr val="dk1"/>
                </a:solidFill>
              </a:rPr>
            </a:br>
            <a:endParaRPr sz="1300"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iw" sz="1300" dirty="0">
                <a:solidFill>
                  <a:schemeClr val="dk1"/>
                </a:solidFill>
              </a:rPr>
              <a:t>Test on </a:t>
            </a:r>
            <a:r>
              <a:rPr lang="iw" sz="1300" b="1" dirty="0">
                <a:solidFill>
                  <a:schemeClr val="dk1"/>
                </a:solidFill>
              </a:rPr>
              <a:t>heterogeneous</a:t>
            </a:r>
            <a:r>
              <a:rPr lang="en-US" sz="1300" b="1" dirty="0">
                <a:solidFill>
                  <a:schemeClr val="dk1"/>
                </a:solidFill>
              </a:rPr>
              <a:t> </a:t>
            </a:r>
            <a:r>
              <a:rPr lang="iw" sz="1300" dirty="0">
                <a:solidFill>
                  <a:schemeClr val="dk1"/>
                </a:solidFill>
              </a:rPr>
              <a:t> or </a:t>
            </a:r>
            <a:r>
              <a:rPr lang="iw" sz="1300" b="1" dirty="0">
                <a:solidFill>
                  <a:schemeClr val="dk1"/>
                </a:solidFill>
              </a:rPr>
              <a:t>dynamic graphs</a:t>
            </a:r>
            <a:br>
              <a:rPr lang="iw" sz="1100" dirty="0">
                <a:solidFill>
                  <a:schemeClr val="dk1"/>
                </a:solidFill>
              </a:rPr>
            </a:b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/>
          <p:nvPr/>
        </p:nvSpPr>
        <p:spPr>
          <a:xfrm>
            <a:off x="1641591" y="1816100"/>
            <a:ext cx="5860800" cy="1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63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Thank</a:t>
            </a:r>
            <a:endParaRPr sz="7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63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</a:t>
            </a:r>
            <a:endParaRPr sz="7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8" name="Google Shape;208;p27"/>
          <p:cNvSpPr/>
          <p:nvPr/>
        </p:nvSpPr>
        <p:spPr>
          <a:xfrm>
            <a:off x="6305102" y="-285750"/>
            <a:ext cx="3313242" cy="2857500"/>
          </a:xfrm>
          <a:custGeom>
            <a:avLst/>
            <a:gdLst/>
            <a:ahLst/>
            <a:cxnLst/>
            <a:rect l="l" t="t" r="r" b="b"/>
            <a:pathLst>
              <a:path w="6626483" h="5715000" extrusionOk="0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7"/>
          <p:cNvSpPr/>
          <p:nvPr/>
        </p:nvSpPr>
        <p:spPr>
          <a:xfrm rot="-1263482">
            <a:off x="-638471" y="2949163"/>
            <a:ext cx="2610363" cy="3366989"/>
          </a:xfrm>
          <a:custGeom>
            <a:avLst/>
            <a:gdLst/>
            <a:ahLst/>
            <a:cxnLst/>
            <a:rect l="l" t="t" r="r" b="b"/>
            <a:pathLst>
              <a:path w="5210769" h="6721137" extrusionOk="0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7"/>
          <p:cNvSpPr/>
          <p:nvPr/>
        </p:nvSpPr>
        <p:spPr>
          <a:xfrm rot="-5571744">
            <a:off x="389988" y="-1139421"/>
            <a:ext cx="2050585" cy="3534441"/>
          </a:xfrm>
          <a:custGeom>
            <a:avLst/>
            <a:gdLst/>
            <a:ahLst/>
            <a:cxnLst/>
            <a:rect l="l" t="t" r="r" b="b"/>
            <a:pathLst>
              <a:path w="4096053" h="7060062" extrusionOk="0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7"/>
          <p:cNvSpPr/>
          <p:nvPr/>
        </p:nvSpPr>
        <p:spPr>
          <a:xfrm rot="-3752146">
            <a:off x="7316280" y="2756647"/>
            <a:ext cx="2042720" cy="3520885"/>
          </a:xfrm>
          <a:custGeom>
            <a:avLst/>
            <a:gdLst/>
            <a:ahLst/>
            <a:cxnLst/>
            <a:rect l="l" t="t" r="r" b="b"/>
            <a:pathLst>
              <a:path w="4096053" h="7060062" extrusionOk="0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/>
          <p:nvPr/>
        </p:nvSpPr>
        <p:spPr>
          <a:xfrm rot="3174096">
            <a:off x="7751733" y="525382"/>
            <a:ext cx="3323208" cy="2854713"/>
          </a:xfrm>
          <a:custGeom>
            <a:avLst/>
            <a:gdLst/>
            <a:ahLst/>
            <a:cxnLst/>
            <a:rect l="l" t="t" r="r" b="b"/>
            <a:pathLst>
              <a:path w="6626483" h="5715000" extrusionOk="0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solidFill>
            <a:srgbClr val="495365"/>
          </a:solidFill>
          <a:ln>
            <a:noFill/>
          </a:ln>
        </p:spPr>
        <p:txBody>
          <a:bodyPr spcFirstLastPara="1" wrap="square" lIns="45725" tIns="0" rIns="45725" bIns="5951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endParaRPr sz="90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endParaRPr sz="90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2418657" y="2194287"/>
            <a:ext cx="18888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i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Description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2446998" y="2510425"/>
            <a:ext cx="23772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i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 and Related Work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2447010" y="2860880"/>
            <a:ext cx="19599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Theoretical Motivation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2447010" y="3211339"/>
            <a:ext cx="18888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i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Proposed Method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5178679" y="2174950"/>
            <a:ext cx="2945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i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Improved method for classifying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5178664" y="2494488"/>
            <a:ext cx="18888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i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Datasets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5178664" y="2814035"/>
            <a:ext cx="20334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rPr lang="i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5178664" y="3133581"/>
            <a:ext cx="2033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i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 Work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2049759" y="2175379"/>
            <a:ext cx="4242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1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2049759" y="2521663"/>
            <a:ext cx="4242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1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02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2049759" y="2867947"/>
            <a:ext cx="4242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1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03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2049759" y="3214231"/>
            <a:ext cx="4242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1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04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2049759" y="3560516"/>
            <a:ext cx="4242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1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05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4781413" y="2174814"/>
            <a:ext cx="4242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1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06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4781413" y="2490513"/>
            <a:ext cx="4242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1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07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4"/>
          <p:cNvSpPr txBox="1"/>
          <p:nvPr/>
        </p:nvSpPr>
        <p:spPr>
          <a:xfrm>
            <a:off x="4781413" y="2806213"/>
            <a:ext cx="4242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1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08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4"/>
          <p:cNvSpPr txBox="1"/>
          <p:nvPr/>
        </p:nvSpPr>
        <p:spPr>
          <a:xfrm>
            <a:off x="4781413" y="3121913"/>
            <a:ext cx="4242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1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09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2349716" y="1366259"/>
            <a:ext cx="42483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45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Overview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4"/>
          <p:cNvSpPr/>
          <p:nvPr/>
        </p:nvSpPr>
        <p:spPr>
          <a:xfrm rot="-1263482">
            <a:off x="-1717917" y="-782406"/>
            <a:ext cx="2610363" cy="3366989"/>
          </a:xfrm>
          <a:custGeom>
            <a:avLst/>
            <a:gdLst/>
            <a:ahLst/>
            <a:cxnLst/>
            <a:rect l="l" t="t" r="r" b="b"/>
            <a:pathLst>
              <a:path w="5210769" h="6721137" extrusionOk="0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4"/>
          <p:cNvSpPr txBox="1"/>
          <p:nvPr/>
        </p:nvSpPr>
        <p:spPr>
          <a:xfrm>
            <a:off x="2435168" y="3571946"/>
            <a:ext cx="2458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rPr lang="i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method for classifying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700"/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4"/>
          <p:cNvSpPr txBox="1"/>
          <p:nvPr/>
        </p:nvSpPr>
        <p:spPr>
          <a:xfrm rot="3711139">
            <a:off x="895312" y="-615903"/>
            <a:ext cx="3886203" cy="734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iw" sz="16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/>
          <p:nvPr/>
        </p:nvSpPr>
        <p:spPr>
          <a:xfrm rot="2590709">
            <a:off x="7222131" y="73998"/>
            <a:ext cx="3316760" cy="2850777"/>
          </a:xfrm>
          <a:custGeom>
            <a:avLst/>
            <a:gdLst/>
            <a:ahLst/>
            <a:cxnLst/>
            <a:rect l="l" t="t" r="r" b="b"/>
            <a:pathLst>
              <a:path w="6626483" h="5715000" extrusionOk="0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5"/>
          <p:cNvSpPr/>
          <p:nvPr/>
        </p:nvSpPr>
        <p:spPr>
          <a:xfrm rot="-1263482">
            <a:off x="-1806362" y="3156979"/>
            <a:ext cx="2610363" cy="3366989"/>
          </a:xfrm>
          <a:custGeom>
            <a:avLst/>
            <a:gdLst/>
            <a:ahLst/>
            <a:cxnLst/>
            <a:rect l="l" t="t" r="r" b="b"/>
            <a:pathLst>
              <a:path w="5210769" h="6721137" extrusionOk="0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266700" y="763205"/>
            <a:ext cx="6718500" cy="36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w" sz="1300" b="1" dirty="0">
                <a:solidFill>
                  <a:schemeClr val="dk1"/>
                </a:solidFill>
              </a:rPr>
              <a:t>What problem are we addressing?</a:t>
            </a:r>
            <a:endParaRPr sz="1300" b="1" dirty="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iw" sz="1300" dirty="0">
                <a:solidFill>
                  <a:schemeClr val="dk1"/>
                </a:solidFill>
              </a:rPr>
              <a:t>Graph Neural Networks have achieved state-of-the-art results on many tasks such as node classification and link prediction.</a:t>
            </a:r>
            <a:br>
              <a:rPr lang="iw" sz="1300" dirty="0">
                <a:solidFill>
                  <a:schemeClr val="dk1"/>
                </a:solidFill>
              </a:rPr>
            </a:br>
            <a:endParaRPr sz="1300" dirty="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iw" sz="1300" dirty="0">
                <a:solidFill>
                  <a:schemeClr val="dk1"/>
                </a:solidFill>
              </a:rPr>
              <a:t>However, pre-training GNNs is still underdeveloped compared to NLP and vision.</a:t>
            </a:r>
            <a:br>
              <a:rPr lang="iw" sz="1300" dirty="0">
                <a:solidFill>
                  <a:schemeClr val="dk1"/>
                </a:solidFill>
              </a:rPr>
            </a:br>
            <a:endParaRPr sz="1300" dirty="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iw" sz="1300" dirty="0">
                <a:solidFill>
                  <a:schemeClr val="dk1"/>
                </a:solidFill>
              </a:rPr>
              <a:t>Existing graph pre-training methods often:</a:t>
            </a:r>
            <a:endParaRPr sz="1300" dirty="0">
              <a:solidFill>
                <a:schemeClr val="dk1"/>
              </a:solidFill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</a:pPr>
            <a:r>
              <a:rPr lang="iw" sz="13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Focus on a single task (e.g., contrastive learning or link prediction)</a:t>
            </a:r>
            <a:endParaRPr sz="13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</a:pPr>
            <a:r>
              <a:rPr lang="iw" sz="13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 not generalize well across datasets</a:t>
            </a:r>
            <a:br>
              <a:rPr lang="iw" sz="13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sz="13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iw" sz="1300" dirty="0">
                <a:solidFill>
                  <a:schemeClr val="dk1"/>
                </a:solidFill>
              </a:rPr>
              <a:t>We address:</a:t>
            </a:r>
            <a:br>
              <a:rPr lang="iw" sz="1300" dirty="0">
                <a:solidFill>
                  <a:schemeClr val="dk1"/>
                </a:solidFill>
              </a:rPr>
            </a:br>
            <a:r>
              <a:rPr lang="iw" sz="1300" b="1" dirty="0">
                <a:solidFill>
                  <a:schemeClr val="dk1"/>
                </a:solidFill>
              </a:rPr>
              <a:t>Can we design a multi-task pre-training strategy for graphs that enables better downstream generalization?</a:t>
            </a:r>
            <a:endParaRPr sz="1300" b="1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100" dirty="0">
              <a:solidFill>
                <a:schemeClr val="dk1"/>
              </a:solidFill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685800" y="0"/>
            <a:ext cx="3886200" cy="7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None/>
            </a:pPr>
            <a:r>
              <a:rPr lang="iw" sz="3000" b="1"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iw" sz="3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roblem description</a:t>
            </a:r>
            <a:endParaRPr sz="3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/>
          <p:nvPr/>
        </p:nvSpPr>
        <p:spPr>
          <a:xfrm rot="2590709">
            <a:off x="7500381" y="639498"/>
            <a:ext cx="3316760" cy="2850777"/>
          </a:xfrm>
          <a:custGeom>
            <a:avLst/>
            <a:gdLst/>
            <a:ahLst/>
            <a:cxnLst/>
            <a:rect l="l" t="t" r="r" b="b"/>
            <a:pathLst>
              <a:path w="6626483" h="5715000" extrusionOk="0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6"/>
          <p:cNvSpPr/>
          <p:nvPr/>
        </p:nvSpPr>
        <p:spPr>
          <a:xfrm rot="-1263482">
            <a:off x="-2135612" y="3333354"/>
            <a:ext cx="2610363" cy="3366989"/>
          </a:xfrm>
          <a:custGeom>
            <a:avLst/>
            <a:gdLst/>
            <a:ahLst/>
            <a:cxnLst/>
            <a:rect l="l" t="t" r="r" b="b"/>
            <a:pathLst>
              <a:path w="5210769" h="6721137" extrusionOk="0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6"/>
          <p:cNvSpPr txBox="1">
            <a:spLocks noGrp="1"/>
          </p:cNvSpPr>
          <p:nvPr>
            <p:ph type="ctrTitle"/>
          </p:nvPr>
        </p:nvSpPr>
        <p:spPr>
          <a:xfrm>
            <a:off x="685800" y="0"/>
            <a:ext cx="5218800" cy="7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None/>
            </a:pPr>
            <a:r>
              <a:rPr lang="iw" sz="3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Background and Related Work</a:t>
            </a:r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subTitle" idx="1"/>
          </p:nvPr>
        </p:nvSpPr>
        <p:spPr>
          <a:xfrm>
            <a:off x="266700" y="763205"/>
            <a:ext cx="7391400" cy="30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1300" b="1">
                <a:solidFill>
                  <a:schemeClr val="dk1"/>
                </a:solidFill>
              </a:rPr>
              <a:t>What has been done before?</a:t>
            </a:r>
            <a:endParaRPr sz="1300" b="1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iw" sz="1300" b="1">
                <a:solidFill>
                  <a:schemeClr val="dk1"/>
                </a:solidFill>
              </a:rPr>
              <a:t>DGI (Deep Graph Infomax)</a:t>
            </a:r>
            <a:r>
              <a:rPr lang="iw" sz="1300">
                <a:solidFill>
                  <a:schemeClr val="dk1"/>
                </a:solidFill>
              </a:rPr>
              <a:t>: Predicts whether node embeddings come from the original or a corrupted graph.</a:t>
            </a:r>
            <a:br>
              <a:rPr lang="iw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iw" sz="1300" b="1">
                <a:solidFill>
                  <a:schemeClr val="dk1"/>
                </a:solidFill>
              </a:rPr>
              <a:t>GraphCL</a:t>
            </a:r>
            <a:r>
              <a:rPr lang="iw" sz="1300">
                <a:solidFill>
                  <a:schemeClr val="dk1"/>
                </a:solidFill>
              </a:rPr>
              <a:t>: Contrastive learning with graph augmentations.</a:t>
            </a:r>
            <a:br>
              <a:rPr lang="iw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iw" sz="1300" b="1">
                <a:solidFill>
                  <a:schemeClr val="dk1"/>
                </a:solidFill>
              </a:rPr>
              <a:t>LP (Link Prediction)</a:t>
            </a:r>
            <a:r>
              <a:rPr lang="iw" sz="1300">
                <a:solidFill>
                  <a:schemeClr val="dk1"/>
                </a:solidFill>
              </a:rPr>
              <a:t>: Predicts masked edges.</a:t>
            </a:r>
            <a:br>
              <a:rPr lang="iw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iw" sz="1300" b="1">
                <a:solidFill>
                  <a:schemeClr val="dk1"/>
                </a:solidFill>
              </a:rPr>
              <a:t>Prompting in NLP</a:t>
            </a:r>
            <a:r>
              <a:rPr lang="iw" sz="1300">
                <a:solidFill>
                  <a:schemeClr val="dk1"/>
                </a:solidFill>
              </a:rPr>
              <a:t>: A flexible way to adapt a pre-trained model to downstream tasks without full fine-tuning.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1300" b="1">
                <a:solidFill>
                  <a:schemeClr val="dk1"/>
                </a:solidFill>
              </a:rPr>
              <a:t>Limitations:</a:t>
            </a:r>
            <a:endParaRPr sz="1300" b="1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iw" sz="1300">
                <a:solidFill>
                  <a:schemeClr val="dk1"/>
                </a:solidFill>
              </a:rPr>
              <a:t>These methods are </a:t>
            </a:r>
            <a:r>
              <a:rPr lang="iw" sz="1300" b="1">
                <a:solidFill>
                  <a:schemeClr val="dk1"/>
                </a:solidFill>
              </a:rPr>
              <a:t>single-task</a:t>
            </a:r>
            <a:r>
              <a:rPr lang="iw" sz="1300">
                <a:solidFill>
                  <a:schemeClr val="dk1"/>
                </a:solidFill>
              </a:rPr>
              <a:t>.</a:t>
            </a:r>
            <a:br>
              <a:rPr lang="iw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iw" sz="1300">
                <a:solidFill>
                  <a:schemeClr val="dk1"/>
                </a:solidFill>
              </a:rPr>
              <a:t>Graph-specific prompting is </a:t>
            </a:r>
            <a:r>
              <a:rPr lang="iw" sz="1300" b="1">
                <a:solidFill>
                  <a:schemeClr val="dk1"/>
                </a:solidFill>
              </a:rPr>
              <a:t>underexplored</a:t>
            </a:r>
            <a:r>
              <a:rPr lang="iw" sz="1300">
                <a:solidFill>
                  <a:schemeClr val="dk1"/>
                </a:solidFill>
              </a:rPr>
              <a:t>.</a:t>
            </a:r>
            <a:endParaRPr sz="13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/>
          <p:nvPr/>
        </p:nvSpPr>
        <p:spPr>
          <a:xfrm rot="2590709">
            <a:off x="7222131" y="73998"/>
            <a:ext cx="3316760" cy="2850777"/>
          </a:xfrm>
          <a:custGeom>
            <a:avLst/>
            <a:gdLst/>
            <a:ahLst/>
            <a:cxnLst/>
            <a:rect l="l" t="t" r="r" b="b"/>
            <a:pathLst>
              <a:path w="6626483" h="5715000" extrusionOk="0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7"/>
          <p:cNvSpPr/>
          <p:nvPr/>
        </p:nvSpPr>
        <p:spPr>
          <a:xfrm rot="-1263482">
            <a:off x="-1806362" y="3156979"/>
            <a:ext cx="2610363" cy="3366989"/>
          </a:xfrm>
          <a:custGeom>
            <a:avLst/>
            <a:gdLst/>
            <a:ahLst/>
            <a:cxnLst/>
            <a:rect l="l" t="t" r="r" b="b"/>
            <a:pathLst>
              <a:path w="5210769" h="6721137" extrusionOk="0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7"/>
          <p:cNvSpPr txBox="1">
            <a:spLocks noGrp="1"/>
          </p:cNvSpPr>
          <p:nvPr>
            <p:ph type="ctrTitle"/>
          </p:nvPr>
        </p:nvSpPr>
        <p:spPr>
          <a:xfrm>
            <a:off x="685800" y="0"/>
            <a:ext cx="5148900" cy="7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None/>
            </a:pPr>
            <a:r>
              <a:rPr lang="iw" sz="3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Theoretical Motivation</a:t>
            </a:r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subTitle" idx="1"/>
          </p:nvPr>
        </p:nvSpPr>
        <p:spPr>
          <a:xfrm>
            <a:off x="266700" y="763194"/>
            <a:ext cx="7046700" cy="43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1300" b="1" dirty="0">
                <a:solidFill>
                  <a:schemeClr val="dk1"/>
                </a:solidFill>
              </a:rPr>
              <a:t>Why multi-task?</a:t>
            </a:r>
            <a:endParaRPr sz="1300" b="1" dirty="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iw" sz="1300" dirty="0">
                <a:solidFill>
                  <a:schemeClr val="dk1"/>
                </a:solidFill>
              </a:rPr>
              <a:t>Each pretext task captures different graph structure properties.</a:t>
            </a:r>
            <a:br>
              <a:rPr lang="iw" sz="1300" dirty="0">
                <a:solidFill>
                  <a:schemeClr val="dk1"/>
                </a:solidFill>
              </a:rPr>
            </a:br>
            <a:endParaRPr sz="1300" dirty="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iw" sz="1300" dirty="0">
                <a:solidFill>
                  <a:schemeClr val="dk1"/>
                </a:solidFill>
              </a:rPr>
              <a:t>Joint training improves </a:t>
            </a:r>
            <a:r>
              <a:rPr lang="iw" sz="1300" b="1" dirty="0">
                <a:solidFill>
                  <a:schemeClr val="dk1"/>
                </a:solidFill>
              </a:rPr>
              <a:t>robustness</a:t>
            </a:r>
            <a:r>
              <a:rPr lang="iw" sz="1300" dirty="0">
                <a:solidFill>
                  <a:schemeClr val="dk1"/>
                </a:solidFill>
              </a:rPr>
              <a:t> and </a:t>
            </a:r>
            <a:r>
              <a:rPr lang="en-US" sz="1300" dirty="0">
                <a:solidFill>
                  <a:schemeClr val="dk1"/>
                </a:solidFill>
              </a:rPr>
              <a:t> </a:t>
            </a:r>
            <a:r>
              <a:rPr lang="iw" sz="1300" b="1" dirty="0">
                <a:solidFill>
                  <a:schemeClr val="dk1"/>
                </a:solidFill>
              </a:rPr>
              <a:t>generalization</a:t>
            </a:r>
            <a:r>
              <a:rPr lang="iw" sz="1300" dirty="0">
                <a:solidFill>
                  <a:schemeClr val="dk1"/>
                </a:solidFill>
              </a:rPr>
              <a:t>.</a:t>
            </a:r>
            <a:br>
              <a:rPr lang="iw" sz="1300" dirty="0">
                <a:solidFill>
                  <a:schemeClr val="dk1"/>
                </a:solidFill>
              </a:rPr>
            </a:br>
            <a:endParaRPr sz="13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1300" b="1" dirty="0">
                <a:solidFill>
                  <a:schemeClr val="dk1"/>
                </a:solidFill>
              </a:rPr>
              <a:t>Why prompting?</a:t>
            </a:r>
            <a:endParaRPr sz="1300" b="1" dirty="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iw" sz="1300" dirty="0">
                <a:solidFill>
                  <a:schemeClr val="dk1"/>
                </a:solidFill>
              </a:rPr>
              <a:t>Avoids catastrophic forgetting by freezing the encoder.</a:t>
            </a:r>
            <a:br>
              <a:rPr lang="iw" sz="1300" dirty="0">
                <a:solidFill>
                  <a:schemeClr val="dk1"/>
                </a:solidFill>
              </a:rPr>
            </a:br>
            <a:endParaRPr sz="1300" dirty="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iw" sz="1300" dirty="0">
                <a:solidFill>
                  <a:schemeClr val="dk1"/>
                </a:solidFill>
              </a:rPr>
              <a:t>Enables </a:t>
            </a:r>
            <a:r>
              <a:rPr lang="iw" sz="1300" b="1" dirty="0">
                <a:solidFill>
                  <a:schemeClr val="dk1"/>
                </a:solidFill>
              </a:rPr>
              <a:t>flexible adaptation</a:t>
            </a:r>
            <a:r>
              <a:rPr lang="en-US" sz="1300" b="1" dirty="0">
                <a:solidFill>
                  <a:schemeClr val="dk1"/>
                </a:solidFill>
              </a:rPr>
              <a:t> </a:t>
            </a:r>
            <a:r>
              <a:rPr lang="iw" sz="1300" dirty="0">
                <a:solidFill>
                  <a:schemeClr val="dk1"/>
                </a:solidFill>
              </a:rPr>
              <a:t> with low computational cost.</a:t>
            </a:r>
            <a:br>
              <a:rPr lang="iw" sz="1300" dirty="0">
                <a:solidFill>
                  <a:schemeClr val="dk1"/>
                </a:solidFill>
              </a:rPr>
            </a:br>
            <a:endParaRPr sz="1300" dirty="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iw" sz="1300" dirty="0">
                <a:solidFill>
                  <a:schemeClr val="dk1"/>
                </a:solidFill>
              </a:rPr>
              <a:t>Leverages </a:t>
            </a:r>
            <a:r>
              <a:rPr lang="iw" sz="1300" b="1" dirty="0">
                <a:solidFill>
                  <a:schemeClr val="dk1"/>
                </a:solidFill>
              </a:rPr>
              <a:t>learned pretext knowledge</a:t>
            </a:r>
            <a:r>
              <a:rPr lang="en-US" sz="1300" b="1" dirty="0">
                <a:solidFill>
                  <a:schemeClr val="dk1"/>
                </a:solidFill>
              </a:rPr>
              <a:t> </a:t>
            </a:r>
            <a:r>
              <a:rPr lang="iw" sz="1300" dirty="0">
                <a:solidFill>
                  <a:schemeClr val="dk1"/>
                </a:solidFill>
              </a:rPr>
              <a:t> through token reuse.</a:t>
            </a:r>
            <a:endParaRPr sz="13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300" b="1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/>
          <p:nvPr/>
        </p:nvSpPr>
        <p:spPr>
          <a:xfrm rot="2590709">
            <a:off x="7674181" y="-1483702"/>
            <a:ext cx="3316760" cy="2850777"/>
          </a:xfrm>
          <a:custGeom>
            <a:avLst/>
            <a:gdLst/>
            <a:ahLst/>
            <a:cxnLst/>
            <a:rect l="l" t="t" r="r" b="b"/>
            <a:pathLst>
              <a:path w="6626483" h="5715000" extrusionOk="0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8"/>
          <p:cNvSpPr/>
          <p:nvPr/>
        </p:nvSpPr>
        <p:spPr>
          <a:xfrm rot="-1263482">
            <a:off x="-1806362" y="3156979"/>
            <a:ext cx="2610363" cy="3366989"/>
          </a:xfrm>
          <a:custGeom>
            <a:avLst/>
            <a:gdLst/>
            <a:ahLst/>
            <a:cxnLst/>
            <a:rect l="l" t="t" r="r" b="b"/>
            <a:pathLst>
              <a:path w="5210769" h="6721137" extrusionOk="0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8"/>
          <p:cNvSpPr txBox="1">
            <a:spLocks noGrp="1"/>
          </p:cNvSpPr>
          <p:nvPr>
            <p:ph type="ctrTitle"/>
          </p:nvPr>
        </p:nvSpPr>
        <p:spPr>
          <a:xfrm>
            <a:off x="685800" y="0"/>
            <a:ext cx="5148900" cy="7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iw" sz="3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Proposed Method - MultiGPrompt</a:t>
            </a:r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subTitle" idx="1"/>
          </p:nvPr>
        </p:nvSpPr>
        <p:spPr>
          <a:xfrm>
            <a:off x="266700" y="763194"/>
            <a:ext cx="7046700" cy="43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iw" sz="1300" b="1" dirty="0">
                <a:solidFill>
                  <a:schemeClr val="dk1"/>
                </a:solidFill>
              </a:rPr>
              <a:t>Two-stage framework:</a:t>
            </a:r>
            <a:endParaRPr sz="1300" b="1" dirty="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iw" sz="1300" b="1" dirty="0">
                <a:solidFill>
                  <a:schemeClr val="dk1"/>
                </a:solidFill>
              </a:rPr>
              <a:t>Pre-training</a:t>
            </a:r>
            <a:r>
              <a:rPr lang="iw" sz="1300" dirty="0">
                <a:solidFill>
                  <a:schemeClr val="dk1"/>
                </a:solidFill>
              </a:rPr>
              <a:t>:</a:t>
            </a:r>
            <a:endParaRPr sz="1300" dirty="0">
              <a:solidFill>
                <a:schemeClr val="dk1"/>
              </a:solidFill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iw" sz="13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Jointly pre-train a shared GNN encoder using </a:t>
            </a:r>
            <a:r>
              <a:rPr lang="iw" sz="13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three tasks</a:t>
            </a:r>
            <a:r>
              <a:rPr lang="iw" sz="13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sz="13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371600" lvl="2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■"/>
            </a:pPr>
            <a:r>
              <a:rPr lang="iw" sz="13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DGI (Deep Graph Infomax)</a:t>
            </a:r>
            <a:endParaRPr sz="13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371600" lvl="2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■"/>
            </a:pPr>
            <a:r>
              <a:rPr lang="iw" sz="13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GraphCL (Graph Contrastive Learning)</a:t>
            </a:r>
            <a:endParaRPr sz="13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371600" lvl="2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■"/>
            </a:pPr>
            <a:r>
              <a:rPr lang="iw" sz="13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Link Prediction</a:t>
            </a:r>
            <a:br>
              <a:rPr lang="iw" sz="13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sz="13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iw" sz="13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 task has a </a:t>
            </a:r>
            <a:r>
              <a:rPr lang="iw" sz="13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prompt-enhanced version</a:t>
            </a:r>
            <a:r>
              <a:rPr lang="iw" sz="13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sz="13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iw" sz="13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Learn task-specific losses and fuse them with learned weights.</a:t>
            </a:r>
            <a:br>
              <a:rPr lang="iw" sz="13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sz="13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iw" sz="1300" b="1" dirty="0">
                <a:solidFill>
                  <a:schemeClr val="dk1"/>
                </a:solidFill>
              </a:rPr>
              <a:t>Prompting</a:t>
            </a:r>
            <a:r>
              <a:rPr lang="iw" sz="1300" dirty="0">
                <a:solidFill>
                  <a:schemeClr val="dk1"/>
                </a:solidFill>
              </a:rPr>
              <a:t>:</a:t>
            </a:r>
            <a:endParaRPr sz="1300" dirty="0">
              <a:solidFill>
                <a:schemeClr val="dk1"/>
              </a:solidFill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iw" sz="13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downstream tasks, we:</a:t>
            </a:r>
            <a:endParaRPr sz="13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371600" lvl="2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■"/>
            </a:pPr>
            <a:r>
              <a:rPr lang="iw" sz="13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Freeze the GNN encoder.</a:t>
            </a:r>
            <a:endParaRPr sz="13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371600" lvl="2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■"/>
            </a:pPr>
            <a:r>
              <a:rPr lang="iw" sz="13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Learn </a:t>
            </a:r>
            <a:r>
              <a:rPr lang="iw" sz="13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composed prompts</a:t>
            </a:r>
            <a:r>
              <a:rPr lang="iw" sz="13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from a pool of pretext tokens.</a:t>
            </a:r>
            <a:endParaRPr sz="13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371600" lvl="2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■"/>
            </a:pPr>
            <a:r>
              <a:rPr lang="iw" sz="13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Include open prompts</a:t>
            </a:r>
            <a:r>
              <a:rPr lang="iw" sz="13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which are randomly initialized and trained from scratch for the downstream task.</a:t>
            </a:r>
            <a:endParaRPr sz="13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371600" lvl="2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■"/>
            </a:pPr>
            <a:r>
              <a:rPr lang="iw" sz="13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 the prompts to the inputs before classification.</a:t>
            </a:r>
            <a:endParaRPr sz="13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07500" y="1612715"/>
            <a:ext cx="3136501" cy="1918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/>
          <p:nvPr/>
        </p:nvSpPr>
        <p:spPr>
          <a:xfrm rot="2590709">
            <a:off x="7674181" y="-1483702"/>
            <a:ext cx="3316760" cy="2850777"/>
          </a:xfrm>
          <a:custGeom>
            <a:avLst/>
            <a:gdLst/>
            <a:ahLst/>
            <a:cxnLst/>
            <a:rect l="l" t="t" r="r" b="b"/>
            <a:pathLst>
              <a:path w="6626483" h="5715000" extrusionOk="0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9"/>
          <p:cNvSpPr/>
          <p:nvPr/>
        </p:nvSpPr>
        <p:spPr>
          <a:xfrm rot="-1263482">
            <a:off x="-1806362" y="3156979"/>
            <a:ext cx="2610363" cy="3366989"/>
          </a:xfrm>
          <a:custGeom>
            <a:avLst/>
            <a:gdLst/>
            <a:ahLst/>
            <a:cxnLst/>
            <a:rect l="l" t="t" r="r" b="b"/>
            <a:pathLst>
              <a:path w="5210769" h="6721137" extrusionOk="0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9"/>
          <p:cNvSpPr txBox="1">
            <a:spLocks noGrp="1"/>
          </p:cNvSpPr>
          <p:nvPr>
            <p:ph type="ctrTitle"/>
          </p:nvPr>
        </p:nvSpPr>
        <p:spPr>
          <a:xfrm>
            <a:off x="685800" y="0"/>
            <a:ext cx="8458200" cy="7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2100" b="1">
                <a:latin typeface="Calibri"/>
                <a:ea typeface="Calibri"/>
                <a:cs typeface="Calibri"/>
                <a:sym typeface="Calibri"/>
              </a:rPr>
              <a:t>Generative Node Classification Using Multi-GPrompt Encoder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9"/>
          <p:cNvSpPr txBox="1">
            <a:spLocks noGrp="1"/>
          </p:cNvSpPr>
          <p:nvPr>
            <p:ph type="subTitle" idx="1"/>
          </p:nvPr>
        </p:nvSpPr>
        <p:spPr>
          <a:xfrm>
            <a:off x="266700" y="763194"/>
            <a:ext cx="7046700" cy="43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1100" b="1" dirty="0">
                <a:solidFill>
                  <a:schemeClr val="dk1"/>
                </a:solidFill>
              </a:rPr>
              <a:t>Encoder</a:t>
            </a:r>
            <a:r>
              <a:rPr lang="iw" sz="1100" dirty="0">
                <a:solidFill>
                  <a:schemeClr val="dk1"/>
                </a:solidFill>
              </a:rPr>
              <a:t>:</a:t>
            </a:r>
            <a:br>
              <a:rPr lang="iw" sz="1100" dirty="0">
                <a:solidFill>
                  <a:schemeClr val="dk1"/>
                </a:solidFill>
              </a:rPr>
            </a:br>
            <a:r>
              <a:rPr lang="iw" sz="1100" dirty="0">
                <a:solidFill>
                  <a:schemeClr val="dk1"/>
                </a:solidFill>
              </a:rPr>
              <a:t> Employed a </a:t>
            </a:r>
            <a:r>
              <a:rPr lang="iw" sz="1100" b="1" dirty="0">
                <a:solidFill>
                  <a:schemeClr val="dk1"/>
                </a:solidFill>
              </a:rPr>
              <a:t>pretrained Multi-GPrompt encoder</a:t>
            </a:r>
            <a:r>
              <a:rPr lang="iw" sz="1100" dirty="0">
                <a:solidFill>
                  <a:schemeClr val="dk1"/>
                </a:solidFill>
              </a:rPr>
              <a:t> (frozen) to extract latent graph embeddings.</a:t>
            </a:r>
            <a:br>
              <a:rPr lang="iw" sz="1100" dirty="0">
                <a:solidFill>
                  <a:schemeClr val="dk1"/>
                </a:solidFill>
              </a:rPr>
            </a:br>
            <a:endParaRPr sz="1100" dirty="0">
              <a:solidFill>
                <a:schemeClr val="dk1"/>
              </a:solidFill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1100" b="1" dirty="0">
                <a:solidFill>
                  <a:schemeClr val="dk1"/>
                </a:solidFill>
              </a:rPr>
              <a:t>Decoder </a:t>
            </a:r>
            <a:r>
              <a:rPr lang="en-US" sz="1100" b="1" dirty="0">
                <a:solidFill>
                  <a:schemeClr val="dk1"/>
                </a:solidFill>
              </a:rPr>
              <a:t>(GAN style Generator):</a:t>
            </a:r>
            <a:r>
              <a:rPr lang="iw" sz="1100" dirty="0">
                <a:solidFill>
                  <a:schemeClr val="dk1"/>
                </a:solidFill>
              </a:rPr>
              <a:t> Node features and Adjacency matrix</a:t>
            </a:r>
            <a:br>
              <a:rPr lang="iw" sz="1100" b="1" dirty="0">
                <a:solidFill>
                  <a:schemeClr val="dk1"/>
                </a:solidFill>
              </a:rPr>
            </a:br>
            <a:endParaRPr sz="1100" b="1" dirty="0">
              <a:solidFill>
                <a:schemeClr val="dk1"/>
              </a:solidFill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1100" b="1" dirty="0">
                <a:solidFill>
                  <a:schemeClr val="dk1"/>
                </a:solidFill>
              </a:rPr>
              <a:t>Training Setup</a:t>
            </a:r>
            <a:r>
              <a:rPr lang="iw" sz="1100" dirty="0">
                <a:solidFill>
                  <a:schemeClr val="dk1"/>
                </a:solidFill>
              </a:rPr>
              <a:t>: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-29845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iw" sz="1100" dirty="0">
                <a:solidFill>
                  <a:schemeClr val="dk1"/>
                </a:solidFill>
              </a:rPr>
              <a:t>Encoder kept </a:t>
            </a:r>
            <a:r>
              <a:rPr lang="iw" sz="1100" b="1" dirty="0">
                <a:solidFill>
                  <a:schemeClr val="dk1"/>
                </a:solidFill>
              </a:rPr>
              <a:t>frozen</a:t>
            </a:r>
            <a:endParaRPr sz="1100" b="1" dirty="0">
              <a:solidFill>
                <a:schemeClr val="dk1"/>
              </a:solidFill>
            </a:endParaRPr>
          </a:p>
          <a:p>
            <a:pPr marL="457200" lvl="0" indent="-298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iw" sz="1100" dirty="0">
                <a:solidFill>
                  <a:schemeClr val="dk1"/>
                </a:solidFill>
              </a:rPr>
              <a:t>Decoder trained to reconstruct node features and graph structure from the latent space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-298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iw" sz="1100" dirty="0">
                <a:solidFill>
                  <a:schemeClr val="dk1"/>
                </a:solidFill>
              </a:rPr>
              <a:t>Objective: model both </a:t>
            </a:r>
            <a:r>
              <a:rPr lang="iw" sz="1100" b="1" dirty="0">
                <a:solidFill>
                  <a:schemeClr val="dk1"/>
                </a:solidFill>
              </a:rPr>
              <a:t>feature</a:t>
            </a:r>
            <a:r>
              <a:rPr lang="en-US" sz="1100" b="1" dirty="0">
                <a:solidFill>
                  <a:schemeClr val="dk1"/>
                </a:solidFill>
              </a:rPr>
              <a:t> </a:t>
            </a:r>
            <a:r>
              <a:rPr lang="iw" sz="1100" dirty="0">
                <a:solidFill>
                  <a:schemeClr val="dk1"/>
                </a:solidFill>
              </a:rPr>
              <a:t> and </a:t>
            </a:r>
            <a:r>
              <a:rPr lang="iw" sz="1100" b="1" dirty="0">
                <a:solidFill>
                  <a:schemeClr val="dk1"/>
                </a:solidFill>
              </a:rPr>
              <a:t>structural</a:t>
            </a:r>
            <a:r>
              <a:rPr lang="en-US" sz="1100" b="1" dirty="0">
                <a:solidFill>
                  <a:schemeClr val="dk1"/>
                </a:solidFill>
              </a:rPr>
              <a:t> </a:t>
            </a:r>
            <a:r>
              <a:rPr lang="iw" sz="1100" dirty="0">
                <a:solidFill>
                  <a:schemeClr val="dk1"/>
                </a:solidFill>
              </a:rPr>
              <a:t> distributions for node classification</a:t>
            </a:r>
            <a:br>
              <a:rPr lang="iw" sz="1100" dirty="0">
                <a:solidFill>
                  <a:schemeClr val="dk1"/>
                </a:solidFill>
              </a:rPr>
            </a:br>
            <a:endParaRPr sz="1100" dirty="0">
              <a:solidFill>
                <a:schemeClr val="dk1"/>
              </a:solidFill>
            </a:endParaRPr>
          </a:p>
          <a:p>
            <a:pPr marL="0" lvl="0" indent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1100" b="1" dirty="0">
                <a:solidFill>
                  <a:schemeClr val="dk1"/>
                </a:solidFill>
              </a:rPr>
              <a:t>Evaluation</a:t>
            </a:r>
            <a:r>
              <a:rPr lang="iw" sz="1100" dirty="0">
                <a:solidFill>
                  <a:schemeClr val="dk1"/>
                </a:solidFill>
              </a:rPr>
              <a:t>: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-29845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iw" sz="1100" dirty="0">
                <a:solidFill>
                  <a:schemeClr val="dk1"/>
                </a:solidFill>
              </a:rPr>
              <a:t>Used the </a:t>
            </a:r>
            <a:r>
              <a:rPr lang="iw" sz="1100" b="1" dirty="0">
                <a:solidFill>
                  <a:schemeClr val="dk1"/>
                </a:solidFill>
              </a:rPr>
              <a:t>original classifier from the Multi-GPrompt paper</a:t>
            </a:r>
            <a:r>
              <a:rPr lang="iw" sz="1100" dirty="0">
                <a:solidFill>
                  <a:schemeClr val="dk1"/>
                </a:solidFill>
              </a:rPr>
              <a:t> to evaluate the generated data</a:t>
            </a:r>
            <a:br>
              <a:rPr lang="iw" sz="1100" dirty="0">
                <a:solidFill>
                  <a:schemeClr val="dk1"/>
                </a:solidFill>
              </a:rPr>
            </a:br>
            <a:endParaRPr sz="1100" dirty="0">
              <a:solidFill>
                <a:schemeClr val="dk1"/>
              </a:solidFill>
            </a:endParaRPr>
          </a:p>
          <a:p>
            <a:pPr marL="457200" lvl="0" indent="-298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iw" sz="1100" dirty="0">
                <a:solidFill>
                  <a:schemeClr val="dk1"/>
                </a:solidFill>
              </a:rPr>
              <a:t>Resulted in </a:t>
            </a:r>
            <a:r>
              <a:rPr lang="iw" sz="1100" b="1" dirty="0">
                <a:solidFill>
                  <a:schemeClr val="dk1"/>
                </a:solidFill>
              </a:rPr>
              <a:t>poor classification performance</a:t>
            </a:r>
            <a:r>
              <a:rPr lang="iw" sz="1100" dirty="0">
                <a:solidFill>
                  <a:schemeClr val="dk1"/>
                </a:solidFill>
              </a:rPr>
              <a:t>, indicating limitations in decoder reconstruction quality or domain mismatch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/>
          <p:nvPr/>
        </p:nvSpPr>
        <p:spPr>
          <a:xfrm rot="-1263482">
            <a:off x="-1806362" y="3156979"/>
            <a:ext cx="2610363" cy="3366989"/>
          </a:xfrm>
          <a:custGeom>
            <a:avLst/>
            <a:gdLst/>
            <a:ahLst/>
            <a:cxnLst/>
            <a:rect l="l" t="t" r="r" b="b"/>
            <a:pathLst>
              <a:path w="5210769" h="6721137" extrusionOk="0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0"/>
          <p:cNvSpPr txBox="1">
            <a:spLocks noGrp="1"/>
          </p:cNvSpPr>
          <p:nvPr>
            <p:ph type="ctrTitle"/>
          </p:nvPr>
        </p:nvSpPr>
        <p:spPr>
          <a:xfrm>
            <a:off x="685800" y="0"/>
            <a:ext cx="5198400" cy="7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None/>
            </a:pPr>
            <a:r>
              <a:rPr lang="iw" sz="2700" b="1" dirty="0"/>
              <a:t>Used method for classifying</a:t>
            </a:r>
            <a:endParaRPr sz="2700" b="1" dirty="0"/>
          </a:p>
        </p:txBody>
      </p:sp>
      <p:sp>
        <p:nvSpPr>
          <p:cNvPr id="144" name="Google Shape;144;p20"/>
          <p:cNvSpPr txBox="1">
            <a:spLocks noGrp="1"/>
          </p:cNvSpPr>
          <p:nvPr>
            <p:ph type="subTitle" idx="1"/>
          </p:nvPr>
        </p:nvSpPr>
        <p:spPr>
          <a:xfrm>
            <a:off x="266700" y="763200"/>
            <a:ext cx="5651100" cy="38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iw" sz="1300" dirty="0">
                <a:solidFill>
                  <a:schemeClr val="dk1"/>
                </a:solidFill>
              </a:rPr>
              <a:t>After the encoding stage, the resulting prompt embeddings are passed to a K-Prototypes classifier.</a:t>
            </a:r>
            <a:br>
              <a:rPr lang="iw" sz="1300" dirty="0">
                <a:solidFill>
                  <a:schemeClr val="dk1"/>
                </a:solidFill>
              </a:rPr>
            </a:br>
            <a:endParaRPr sz="1300" dirty="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iw" sz="1300" dirty="0">
                <a:solidFill>
                  <a:schemeClr val="dk1"/>
                </a:solidFill>
              </a:rPr>
              <a:t>This classifier is "trained" using a set of known (node, label) pairs, where each node has an associated ground truth label.</a:t>
            </a:r>
            <a:br>
              <a:rPr lang="iw" sz="1300" dirty="0">
                <a:solidFill>
                  <a:schemeClr val="dk1"/>
                </a:solidFill>
              </a:rPr>
            </a:br>
            <a:endParaRPr sz="1300" dirty="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iw" sz="1300" dirty="0">
                <a:solidFill>
                  <a:schemeClr val="dk1"/>
                </a:solidFill>
              </a:rPr>
              <a:t>For each class (prototype), the classifier computes a representative embedding by averaging the embeddings of all nodes belonging to that class.</a:t>
            </a:r>
            <a:br>
              <a:rPr lang="iw" sz="1300" dirty="0">
                <a:solidFill>
                  <a:schemeClr val="dk1"/>
                </a:solidFill>
              </a:rPr>
            </a:br>
            <a:endParaRPr sz="1300" dirty="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iw" sz="1300" dirty="0">
                <a:solidFill>
                  <a:schemeClr val="dk1"/>
                </a:solidFill>
              </a:rPr>
              <a:t>During inference, when a new node embedding is introduced, the classifier measures its cosine similarity to each prototype.</a:t>
            </a:r>
            <a:br>
              <a:rPr lang="iw" sz="1300" dirty="0">
                <a:solidFill>
                  <a:schemeClr val="dk1"/>
                </a:solidFill>
              </a:rPr>
            </a:br>
            <a:endParaRPr sz="1300" dirty="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iw" sz="1300" dirty="0">
                <a:solidFill>
                  <a:schemeClr val="dk1"/>
                </a:solidFill>
              </a:rPr>
              <a:t>These similarity scores are then passed through a softmax function to produce a probability distribution over the possible classes, indicating the model's confidence in each label.</a:t>
            </a:r>
            <a:endParaRPr sz="1300" dirty="0">
              <a:solidFill>
                <a:schemeClr val="dk1"/>
              </a:solidFill>
            </a:endParaRPr>
          </a:p>
        </p:txBody>
      </p:sp>
      <p:pic>
        <p:nvPicPr>
          <p:cNvPr id="145" name="Google Shape;145;p20"/>
          <p:cNvPicPr preferRelativeResize="0"/>
          <p:nvPr/>
        </p:nvPicPr>
        <p:blipFill rotWithShape="1">
          <a:blip r:embed="rId4">
            <a:alphaModFix/>
          </a:blip>
          <a:srcRect l="1690" t="3219" r="7934" b="7835"/>
          <a:stretch/>
        </p:blipFill>
        <p:spPr>
          <a:xfrm>
            <a:off x="5884200" y="1605775"/>
            <a:ext cx="3113526" cy="221462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0"/>
          <p:cNvSpPr/>
          <p:nvPr/>
        </p:nvSpPr>
        <p:spPr>
          <a:xfrm rot="2590709">
            <a:off x="7674181" y="-1483702"/>
            <a:ext cx="3316760" cy="2850777"/>
          </a:xfrm>
          <a:custGeom>
            <a:avLst/>
            <a:gdLst/>
            <a:ahLst/>
            <a:cxnLst/>
            <a:rect l="l" t="t" r="r" b="b"/>
            <a:pathLst>
              <a:path w="6626483" h="5715000" extrusionOk="0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/>
          <p:nvPr/>
        </p:nvSpPr>
        <p:spPr>
          <a:xfrm rot="-1263482">
            <a:off x="-1806362" y="3156979"/>
            <a:ext cx="2610363" cy="3366989"/>
          </a:xfrm>
          <a:custGeom>
            <a:avLst/>
            <a:gdLst/>
            <a:ahLst/>
            <a:cxnLst/>
            <a:rect l="l" t="t" r="r" b="b"/>
            <a:pathLst>
              <a:path w="5210769" h="6721137" extrusionOk="0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1"/>
          <p:cNvSpPr txBox="1">
            <a:spLocks noGrp="1"/>
          </p:cNvSpPr>
          <p:nvPr>
            <p:ph type="ctrTitle"/>
          </p:nvPr>
        </p:nvSpPr>
        <p:spPr>
          <a:xfrm>
            <a:off x="685800" y="0"/>
            <a:ext cx="5198400" cy="7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None/>
            </a:pPr>
            <a:r>
              <a:rPr lang="iw" sz="2700" b="1"/>
              <a:t>Motivation of the Problem  </a:t>
            </a:r>
            <a:endParaRPr sz="2700" b="1"/>
          </a:p>
        </p:txBody>
      </p:sp>
      <p:sp>
        <p:nvSpPr>
          <p:cNvPr id="154" name="Google Shape;154;p21"/>
          <p:cNvSpPr txBox="1">
            <a:spLocks noGrp="1"/>
          </p:cNvSpPr>
          <p:nvPr>
            <p:ph type="subTitle" idx="1"/>
          </p:nvPr>
        </p:nvSpPr>
        <p:spPr>
          <a:xfrm>
            <a:off x="266700" y="763200"/>
            <a:ext cx="5651100" cy="38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w" sz="1300" dirty="0">
                <a:solidFill>
                  <a:schemeClr val="dk1"/>
                </a:solidFill>
              </a:rPr>
              <a:t>Main points:</a:t>
            </a:r>
            <a:endParaRPr sz="1300" dirty="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iw" sz="1300" dirty="0">
                <a:solidFill>
                  <a:schemeClr val="dk1"/>
                </a:solidFill>
              </a:rPr>
              <a:t>The K-Prototypes classifier tends to favor dominant clusters or frequent classes.</a:t>
            </a:r>
            <a:br>
              <a:rPr lang="iw" sz="1300" dirty="0">
                <a:solidFill>
                  <a:schemeClr val="dk1"/>
                </a:solidFill>
              </a:rPr>
            </a:br>
            <a:endParaRPr sz="1300" dirty="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iw" sz="1300" dirty="0">
                <a:solidFill>
                  <a:schemeClr val="dk1"/>
                </a:solidFill>
              </a:rPr>
              <a:t>When node embeddings are ambiguous (low confidence), they may get assigned to the largest or most "central" prototype—even if it's incorrect.</a:t>
            </a:r>
            <a:endParaRPr sz="13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w" sz="1300" dirty="0">
                <a:solidFill>
                  <a:schemeClr val="dk1"/>
                </a:solidFill>
              </a:rPr>
              <a:t>Implication:</a:t>
            </a:r>
            <a:endParaRPr sz="1300" dirty="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iw" sz="1300" dirty="0">
                <a:solidFill>
                  <a:schemeClr val="dk1"/>
                </a:solidFill>
              </a:rPr>
              <a:t>This leads to </a:t>
            </a:r>
            <a:r>
              <a:rPr lang="iw" sz="1300" b="1" dirty="0">
                <a:solidFill>
                  <a:schemeClr val="dk1"/>
                </a:solidFill>
              </a:rPr>
              <a:t>bias</a:t>
            </a:r>
            <a:r>
              <a:rPr lang="en-US" sz="1300" b="1" dirty="0">
                <a:solidFill>
                  <a:schemeClr val="dk1"/>
                </a:solidFill>
              </a:rPr>
              <a:t> </a:t>
            </a:r>
            <a:r>
              <a:rPr lang="iw" sz="1300" dirty="0">
                <a:solidFill>
                  <a:schemeClr val="dk1"/>
                </a:solidFill>
              </a:rPr>
              <a:t> toward a dominant class and reduces classification accuracy for underrepresented or boundary cases.</a:t>
            </a:r>
            <a:endParaRPr sz="1300" dirty="0">
              <a:solidFill>
                <a:schemeClr val="dk1"/>
              </a:solidFill>
            </a:endParaRPr>
          </a:p>
        </p:txBody>
      </p:sp>
      <p:sp>
        <p:nvSpPr>
          <p:cNvPr id="155" name="Google Shape;155;p21"/>
          <p:cNvSpPr/>
          <p:nvPr/>
        </p:nvSpPr>
        <p:spPr>
          <a:xfrm rot="2590709">
            <a:off x="7674181" y="-1483702"/>
            <a:ext cx="3316760" cy="2850777"/>
          </a:xfrm>
          <a:custGeom>
            <a:avLst/>
            <a:gdLst/>
            <a:ahLst/>
            <a:cxnLst/>
            <a:rect l="l" t="t" r="r" b="b"/>
            <a:pathLst>
              <a:path w="6626483" h="5715000" extrusionOk="0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31933" y="1887908"/>
            <a:ext cx="3412068" cy="28872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1035</Words>
  <Application>Microsoft Office PowerPoint</Application>
  <PresentationFormat>On-screen Show (16:9)</PresentationFormat>
  <Paragraphs>127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Libre Baskerville</vt:lpstr>
      <vt:lpstr>Simple Light</vt:lpstr>
      <vt:lpstr>PowerPoint Presentation</vt:lpstr>
      <vt:lpstr>PowerPoint Presentation</vt:lpstr>
      <vt:lpstr>PowerPoint Presentation</vt:lpstr>
      <vt:lpstr>Background and Related Work</vt:lpstr>
      <vt:lpstr>Theoretical Motivation</vt:lpstr>
      <vt:lpstr>Proposed Method - MultiGPrompt</vt:lpstr>
      <vt:lpstr>Generative Node Classification Using Multi-GPrompt Encoder</vt:lpstr>
      <vt:lpstr>Used method for classifying</vt:lpstr>
      <vt:lpstr>Motivation of the Problem  </vt:lpstr>
      <vt:lpstr>Improved method for classifying</vt:lpstr>
      <vt:lpstr>Dataset I - CORA</vt:lpstr>
      <vt:lpstr>Dataset II - Citeseer </vt:lpstr>
      <vt:lpstr>Our Results</vt:lpstr>
      <vt:lpstr>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thomas mendelson</cp:lastModifiedBy>
  <cp:revision>2</cp:revision>
  <dcterms:modified xsi:type="dcterms:W3CDTF">2025-06-26T13:12:59Z</dcterms:modified>
</cp:coreProperties>
</file>