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2"/>
    <p:restoredTop sz="94712"/>
  </p:normalViewPr>
  <p:slideViewPr>
    <p:cSldViewPr snapToGrid="0" snapToObjects="1">
      <p:cViewPr varScale="1">
        <p:scale>
          <a:sx n="75" d="100"/>
          <a:sy n="75" d="100"/>
        </p:scale>
        <p:origin x="18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CD19-F2CD-294E-8569-CF4FE8CD7188}"/>
              </a:ext>
            </a:extLst>
          </p:cNvPr>
          <p:cNvSpPr>
            <a:spLocks noGrp="1"/>
          </p:cNvSpPr>
          <p:nvPr>
            <p:ph type="ctrTitle"/>
          </p:nvPr>
        </p:nvSpPr>
        <p:spPr/>
        <p:txBody>
          <a:bodyPr/>
          <a:lstStyle/>
          <a:p>
            <a:r>
              <a:rPr lang="en-US" dirty="0"/>
              <a:t>Knapsack problem</a:t>
            </a:r>
          </a:p>
        </p:txBody>
      </p:sp>
      <p:sp>
        <p:nvSpPr>
          <p:cNvPr id="3" name="Subtitle 2">
            <a:extLst>
              <a:ext uri="{FF2B5EF4-FFF2-40B4-BE49-F238E27FC236}">
                <a16:creationId xmlns:a16="http://schemas.microsoft.com/office/drawing/2014/main" id="{B6FE9DAE-73FB-D44B-8D8A-898047330521}"/>
              </a:ext>
            </a:extLst>
          </p:cNvPr>
          <p:cNvSpPr>
            <a:spLocks noGrp="1"/>
          </p:cNvSpPr>
          <p:nvPr>
            <p:ph type="subTitle" idx="1"/>
          </p:nvPr>
        </p:nvSpPr>
        <p:spPr>
          <a:xfrm>
            <a:off x="1371600" y="3632200"/>
            <a:ext cx="9448800" cy="1224807"/>
          </a:xfrm>
        </p:spPr>
        <p:txBody>
          <a:bodyPr>
            <a:normAutofit/>
          </a:bodyPr>
          <a:lstStyle/>
          <a:p>
            <a:r>
              <a:rPr lang="en-US" dirty="0"/>
              <a:t>Grayson Hart – Developer</a:t>
            </a:r>
          </a:p>
          <a:p>
            <a:r>
              <a:rPr lang="en-US" dirty="0"/>
              <a:t>Thomas Mintun – Customer/User</a:t>
            </a:r>
          </a:p>
          <a:p>
            <a:r>
              <a:rPr lang="en-US" sz="1400" dirty="0"/>
              <a:t>February 20, 2018</a:t>
            </a:r>
          </a:p>
          <a:p>
            <a:endParaRPr lang="en-US" sz="2100" dirty="0"/>
          </a:p>
        </p:txBody>
      </p:sp>
    </p:spTree>
    <p:extLst>
      <p:ext uri="{BB962C8B-B14F-4D97-AF65-F5344CB8AC3E}">
        <p14:creationId xmlns:p14="http://schemas.microsoft.com/office/powerpoint/2010/main" val="12479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BC8D-2EFB-A749-BB84-E4E580B91F4B}"/>
              </a:ext>
            </a:extLst>
          </p:cNvPr>
          <p:cNvSpPr>
            <a:spLocks noGrp="1"/>
          </p:cNvSpPr>
          <p:nvPr>
            <p:ph type="title"/>
          </p:nvPr>
        </p:nvSpPr>
        <p:spPr/>
        <p:txBody>
          <a:bodyPr/>
          <a:lstStyle/>
          <a:p>
            <a:r>
              <a:rPr lang="en-US" dirty="0"/>
              <a:t>The problem	</a:t>
            </a:r>
          </a:p>
        </p:txBody>
      </p:sp>
      <p:sp>
        <p:nvSpPr>
          <p:cNvPr id="3" name="Content Placeholder 2">
            <a:extLst>
              <a:ext uri="{FF2B5EF4-FFF2-40B4-BE49-F238E27FC236}">
                <a16:creationId xmlns:a16="http://schemas.microsoft.com/office/drawing/2014/main" id="{4D158D38-E80C-9D4F-9063-2DD971ABB935}"/>
              </a:ext>
            </a:extLst>
          </p:cNvPr>
          <p:cNvSpPr>
            <a:spLocks noGrp="1"/>
          </p:cNvSpPr>
          <p:nvPr>
            <p:ph idx="1"/>
          </p:nvPr>
        </p:nvSpPr>
        <p:spPr/>
        <p:txBody>
          <a:bodyPr/>
          <a:lstStyle/>
          <a:p>
            <a:r>
              <a:rPr lang="en-US" dirty="0"/>
              <a:t>The project description was intentionally left bare by professor Chakraborty. This was the first time we have encountered a project given to us in college and the description of the problem was non descript.</a:t>
            </a:r>
          </a:p>
          <a:p>
            <a:r>
              <a:rPr lang="en-US" dirty="0"/>
              <a:t>We came up with the storyline of someone trying to save their personal belongings in case of a wild fire. The items are not mine, and everything is fictional in our report. Coming up with the storyline took some effort because we do not write fiction often, and making all the pieces of the story and requirements together took some creativity.</a:t>
            </a:r>
          </a:p>
          <a:p>
            <a:r>
              <a:rPr lang="en-US" dirty="0"/>
              <a:t>We used the Requirements Analysis outline in the book as a guide.</a:t>
            </a:r>
          </a:p>
        </p:txBody>
      </p:sp>
    </p:spTree>
    <p:extLst>
      <p:ext uri="{BB962C8B-B14F-4D97-AF65-F5344CB8AC3E}">
        <p14:creationId xmlns:p14="http://schemas.microsoft.com/office/powerpoint/2010/main" val="188012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C624-CE56-A341-B60F-7881F124F764}"/>
              </a:ext>
            </a:extLst>
          </p:cNvPr>
          <p:cNvSpPr>
            <a:spLocks noGrp="1"/>
          </p:cNvSpPr>
          <p:nvPr>
            <p:ph type="title"/>
          </p:nvPr>
        </p:nvSpPr>
        <p:spPr>
          <a:xfrm>
            <a:off x="2895600" y="188640"/>
            <a:ext cx="8610600" cy="1293028"/>
          </a:xfrm>
        </p:spPr>
        <p:txBody>
          <a:bodyPr/>
          <a:lstStyle/>
          <a:p>
            <a:r>
              <a:rPr lang="en-US" dirty="0"/>
              <a:t>The Story</a:t>
            </a:r>
          </a:p>
        </p:txBody>
      </p:sp>
      <p:sp>
        <p:nvSpPr>
          <p:cNvPr id="3" name="Content Placeholder 2">
            <a:extLst>
              <a:ext uri="{FF2B5EF4-FFF2-40B4-BE49-F238E27FC236}">
                <a16:creationId xmlns:a16="http://schemas.microsoft.com/office/drawing/2014/main" id="{C5E86CBF-5A68-4541-ABC4-85499ABC4DF1}"/>
              </a:ext>
            </a:extLst>
          </p:cNvPr>
          <p:cNvSpPr>
            <a:spLocks noGrp="1"/>
          </p:cNvSpPr>
          <p:nvPr>
            <p:ph idx="1"/>
          </p:nvPr>
        </p:nvSpPr>
        <p:spPr>
          <a:xfrm>
            <a:off x="685800" y="1481668"/>
            <a:ext cx="10820400" cy="4737017"/>
          </a:xfrm>
        </p:spPr>
        <p:txBody>
          <a:bodyPr>
            <a:normAutofit fontScale="92500" lnSpcReduction="20000"/>
          </a:bodyPr>
          <a:lstStyle/>
          <a:p>
            <a:r>
              <a:rPr lang="en-US" dirty="0"/>
              <a:t>From our Analysis Requirements: “The features of the product will be: real time software (the software does not take an extended amount of time from input of data to output of data), updatable list with developer help, ability to view list on web, variable weight of firefighter’s knapsack, and a maintenance contract for 6 months with possible updates at further cost. User classes will be: Thomas and firefighter.“</a:t>
            </a:r>
          </a:p>
          <a:p>
            <a:r>
              <a:rPr lang="en-US" dirty="0"/>
              <a:t>We made numerous assumptions to clarify what parties know what: “Implementation constraints will include: </a:t>
            </a:r>
            <a:r>
              <a:rPr lang="en-US" dirty="0">
                <a:solidFill>
                  <a:schemeClr val="accent5"/>
                </a:solidFill>
              </a:rPr>
              <a:t>software must be functional in 3 days</a:t>
            </a:r>
            <a:r>
              <a:rPr lang="en-US" dirty="0"/>
              <a:t>, Grayson Hart the developer must maintain a </a:t>
            </a:r>
            <a:r>
              <a:rPr lang="en-US" dirty="0">
                <a:solidFill>
                  <a:schemeClr val="accent5"/>
                </a:solidFill>
              </a:rPr>
              <a:t>maintenance role for 6 months after the project. Assumptions that are being made: the Clear Lake fire department will adopt and use this because Thomas knows the fire chief</a:t>
            </a:r>
            <a:r>
              <a:rPr lang="en-US" dirty="0"/>
              <a:t>, there will be no malicious actors for the first release, </a:t>
            </a:r>
            <a:r>
              <a:rPr lang="en-US" dirty="0">
                <a:solidFill>
                  <a:schemeClr val="accent5"/>
                </a:solidFill>
              </a:rPr>
              <a:t>pre existing knowledge for both actors that the items saved by the firefighters will be available to Thomas the next day at the fire station</a:t>
            </a:r>
            <a:r>
              <a:rPr lang="en-US" dirty="0"/>
              <a:t>, only Thomas and the firefighters have a link to the website and thus the only users will be Thomas and the firefighters for the first version, either the full item is grabbed or the item is not grabbed at all (no partial items for version one), </a:t>
            </a:r>
            <a:r>
              <a:rPr lang="en-US" dirty="0">
                <a:solidFill>
                  <a:schemeClr val="accent5"/>
                </a:solidFill>
              </a:rPr>
              <a:t>the weights of the items are in pounds and integer values, the value scale of the items is integer values between one and ten inclusive, Grayson and Thomas have worked out what will be on his list of stuff to grab and Thomas knows this list cannot be changed without contacting Grayson and will take up to 48 hours to change.</a:t>
            </a:r>
          </a:p>
        </p:txBody>
      </p:sp>
    </p:spTree>
    <p:extLst>
      <p:ext uri="{BB962C8B-B14F-4D97-AF65-F5344CB8AC3E}">
        <p14:creationId xmlns:p14="http://schemas.microsoft.com/office/powerpoint/2010/main" val="273246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4A3F-4F19-744C-81DF-319893F4A0D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8879567-B289-8E45-BC3D-5A24A72EC3FC}"/>
              </a:ext>
            </a:extLst>
          </p:cNvPr>
          <p:cNvSpPr>
            <a:spLocks noGrp="1"/>
          </p:cNvSpPr>
          <p:nvPr>
            <p:ph idx="1"/>
          </p:nvPr>
        </p:nvSpPr>
        <p:spPr/>
        <p:txBody>
          <a:bodyPr/>
          <a:lstStyle/>
          <a:p>
            <a:r>
              <a:rPr lang="en-US" dirty="0"/>
              <a:t>The items highlighted in </a:t>
            </a:r>
            <a:r>
              <a:rPr lang="en-US" dirty="0">
                <a:solidFill>
                  <a:schemeClr val="accent5"/>
                </a:solidFill>
              </a:rPr>
              <a:t>green</a:t>
            </a:r>
            <a:r>
              <a:rPr lang="en-US" dirty="0"/>
              <a:t> make for a horrid user interface with no instructions to the end user. Luckily for the developer it was an assumption made that Thomas and the firefighter classes will have pre-existing knowledge and know how to use the web site. This is not ideal for scaling, but one of the </a:t>
            </a:r>
            <a:r>
              <a:rPr lang="en-US" dirty="0" err="1"/>
              <a:t>contraints</a:t>
            </a:r>
            <a:r>
              <a:rPr lang="en-US" dirty="0"/>
              <a:t> was to have the software operational in 3 days.</a:t>
            </a:r>
          </a:p>
          <a:p>
            <a:r>
              <a:rPr lang="en-US" dirty="0"/>
              <a:t>All of the assumptions we made will not work for product expansion. To expand our customers we would need to have a clear user interface with instructions and the information in the assumptions made clear to every user.</a:t>
            </a:r>
          </a:p>
        </p:txBody>
      </p:sp>
    </p:spTree>
    <p:extLst>
      <p:ext uri="{BB962C8B-B14F-4D97-AF65-F5344CB8AC3E}">
        <p14:creationId xmlns:p14="http://schemas.microsoft.com/office/powerpoint/2010/main" val="234126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ounded Rectangle 14">
            <a:extLst>
              <a:ext uri="{FF2B5EF4-FFF2-40B4-BE49-F238E27FC236}">
                <a16:creationId xmlns:a16="http://schemas.microsoft.com/office/drawing/2014/main" id="{1FDFF85F-F105-40D5-9793-90419158C3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5" name="Rectangle 74">
            <a:extLst>
              <a:ext uri="{FF2B5EF4-FFF2-40B4-BE49-F238E27FC236}">
                <a16:creationId xmlns:a16="http://schemas.microsoft.com/office/drawing/2014/main" id="{35AB47A4-BA8C-4250-88BD-D49C68C5F9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7" name="Picture 76">
            <a:extLst>
              <a:ext uri="{FF2B5EF4-FFF2-40B4-BE49-F238E27FC236}">
                <a16:creationId xmlns:a16="http://schemas.microsoft.com/office/drawing/2014/main" id="{66C8958D-EB99-414F-B735-863B67BB14D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79" name="Picture 78">
            <a:extLst>
              <a:ext uri="{FF2B5EF4-FFF2-40B4-BE49-F238E27FC236}">
                <a16:creationId xmlns:a16="http://schemas.microsoft.com/office/drawing/2014/main" id="{39E5F3CB-7BDD-4E64-B274-CD900F08C6F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1028" name="Picture 1" descr="page3image1736">
            <a:extLst>
              <a:ext uri="{FF2B5EF4-FFF2-40B4-BE49-F238E27FC236}">
                <a16:creationId xmlns:a16="http://schemas.microsoft.com/office/drawing/2014/main" id="{06587830-6550-2E48-9BF0-41E177335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990" y="643467"/>
            <a:ext cx="4760027"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7BB340-1C98-6146-908A-7E67E0B2B766}"/>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Program Design document</a:t>
            </a:r>
          </a:p>
        </p:txBody>
      </p:sp>
    </p:spTree>
    <p:extLst>
      <p:ext uri="{BB962C8B-B14F-4D97-AF65-F5344CB8AC3E}">
        <p14:creationId xmlns:p14="http://schemas.microsoft.com/office/powerpoint/2010/main" val="17381446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5ED8-6485-7A49-BC29-4398C58E7EF2}"/>
              </a:ext>
            </a:extLst>
          </p:cNvPr>
          <p:cNvSpPr>
            <a:spLocks noGrp="1"/>
          </p:cNvSpPr>
          <p:nvPr>
            <p:ph type="title"/>
          </p:nvPr>
        </p:nvSpPr>
        <p:spPr/>
        <p:txBody>
          <a:bodyPr/>
          <a:lstStyle/>
          <a:p>
            <a:r>
              <a:rPr lang="en-US" dirty="0"/>
              <a:t>Success or failure?</a:t>
            </a:r>
          </a:p>
        </p:txBody>
      </p:sp>
      <p:sp>
        <p:nvSpPr>
          <p:cNvPr id="3" name="Content Placeholder 2">
            <a:extLst>
              <a:ext uri="{FF2B5EF4-FFF2-40B4-BE49-F238E27FC236}">
                <a16:creationId xmlns:a16="http://schemas.microsoft.com/office/drawing/2014/main" id="{7D0E657B-0878-F248-8D5D-81242A0596E7}"/>
              </a:ext>
            </a:extLst>
          </p:cNvPr>
          <p:cNvSpPr>
            <a:spLocks noGrp="1"/>
          </p:cNvSpPr>
          <p:nvPr>
            <p:ph idx="1"/>
          </p:nvPr>
        </p:nvSpPr>
        <p:spPr/>
        <p:txBody>
          <a:bodyPr/>
          <a:lstStyle/>
          <a:p>
            <a:r>
              <a:rPr lang="en-US" dirty="0"/>
              <a:t>Our software passed testing! It is successful according to the use cases of Thomas class, firefighter class, and our Requirements Analysis document.</a:t>
            </a:r>
          </a:p>
          <a:p>
            <a:r>
              <a:rPr lang="en-US" dirty="0"/>
              <a:t>Thomas use case: </a:t>
            </a:r>
            <a:r>
              <a:rPr lang="en-US" dirty="0">
                <a:solidFill>
                  <a:schemeClr val="accent4"/>
                </a:solidFill>
              </a:rPr>
              <a:t>Success Scenario: The information is entered into software correctly. Grayson uploads software to server.</a:t>
            </a:r>
            <a:r>
              <a:rPr lang="en-US" dirty="0"/>
              <a:t> </a:t>
            </a:r>
            <a:r>
              <a:rPr lang="en-US" dirty="0">
                <a:solidFill>
                  <a:schemeClr val="accent1"/>
                </a:solidFill>
              </a:rPr>
              <a:t>Failure Scenario: The information is not entered in incorrectly. Grayson does not upload program to server.</a:t>
            </a:r>
          </a:p>
          <a:p>
            <a:r>
              <a:rPr lang="en-US" dirty="0"/>
              <a:t>Firefighter use case: </a:t>
            </a:r>
            <a:r>
              <a:rPr lang="en-US" dirty="0">
                <a:solidFill>
                  <a:schemeClr val="accent4"/>
                </a:solidFill>
              </a:rPr>
              <a:t>Success Scenario: Software takes in the weight of the firefighter’s knapsack and returns the highest value items with the highest total value that fit in the knapsack on the list. </a:t>
            </a:r>
            <a:r>
              <a:rPr lang="en-US" dirty="0">
                <a:solidFill>
                  <a:schemeClr val="accent1"/>
                </a:solidFill>
              </a:rPr>
              <a:t>Failure Scenario: Software does not give the most optimal items to grab that will fit in the knapsack. </a:t>
            </a:r>
          </a:p>
          <a:p>
            <a:endParaRPr lang="en-US" dirty="0"/>
          </a:p>
          <a:p>
            <a:endParaRPr lang="en-US" dirty="0"/>
          </a:p>
          <a:p>
            <a:endParaRPr lang="en-US" dirty="0"/>
          </a:p>
        </p:txBody>
      </p:sp>
    </p:spTree>
    <p:extLst>
      <p:ext uri="{BB962C8B-B14F-4D97-AF65-F5344CB8AC3E}">
        <p14:creationId xmlns:p14="http://schemas.microsoft.com/office/powerpoint/2010/main" val="198481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69F2-D663-D648-937D-605389BDDD45}"/>
              </a:ext>
            </a:extLst>
          </p:cNvPr>
          <p:cNvSpPr>
            <a:spLocks noGrp="1"/>
          </p:cNvSpPr>
          <p:nvPr>
            <p:ph type="title"/>
          </p:nvPr>
        </p:nvSpPr>
        <p:spPr/>
        <p:txBody>
          <a:bodyPr/>
          <a:lstStyle/>
          <a:p>
            <a:r>
              <a:rPr lang="en-US" dirty="0"/>
              <a:t>Problems and solutions</a:t>
            </a:r>
          </a:p>
        </p:txBody>
      </p:sp>
      <p:sp>
        <p:nvSpPr>
          <p:cNvPr id="3" name="Content Placeholder 2">
            <a:extLst>
              <a:ext uri="{FF2B5EF4-FFF2-40B4-BE49-F238E27FC236}">
                <a16:creationId xmlns:a16="http://schemas.microsoft.com/office/drawing/2014/main" id="{794FF7A0-35E1-184C-8C0B-EC745D7B4476}"/>
              </a:ext>
            </a:extLst>
          </p:cNvPr>
          <p:cNvSpPr>
            <a:spLocks noGrp="1"/>
          </p:cNvSpPr>
          <p:nvPr>
            <p:ph idx="1"/>
          </p:nvPr>
        </p:nvSpPr>
        <p:spPr/>
        <p:txBody>
          <a:bodyPr/>
          <a:lstStyle/>
          <a:p>
            <a:r>
              <a:rPr lang="en-US" dirty="0"/>
              <a:t>We could not guarantee that the firefighters would actually save the items! We could only guarantee that the software will be successful according to the use cases.</a:t>
            </a:r>
          </a:p>
          <a:p>
            <a:r>
              <a:rPr lang="en-US" dirty="0"/>
              <a:t>Keeping the software as simple as possible helped. Complexities and “what if’s” arose with every assumption made, and we were constantly updating the list of assumptions.</a:t>
            </a:r>
          </a:p>
          <a:p>
            <a:r>
              <a:rPr lang="en-US" dirty="0"/>
              <a:t>Problem: The cat does not get saved unless knapsack 15 pounds or greater. The cat is the highest valued item on the list, but its value does not exceed the sum value of 2-3 smaller items when knapsack is under 15 pounds. The developer should have made it clear that the cat might not get saved unless the cat’s value is higher relative to the other items. </a:t>
            </a:r>
          </a:p>
        </p:txBody>
      </p:sp>
    </p:spTree>
    <p:extLst>
      <p:ext uri="{BB962C8B-B14F-4D97-AF65-F5344CB8AC3E}">
        <p14:creationId xmlns:p14="http://schemas.microsoft.com/office/powerpoint/2010/main" val="10128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2456-168A-1A4B-8096-452CA34C5F63}"/>
              </a:ext>
            </a:extLst>
          </p:cNvPr>
          <p:cNvSpPr>
            <a:spLocks noGrp="1"/>
          </p:cNvSpPr>
          <p:nvPr>
            <p:ph type="title"/>
          </p:nvPr>
        </p:nvSpPr>
        <p:spPr/>
        <p:txBody>
          <a:bodyPr/>
          <a:lstStyle/>
          <a:p>
            <a:r>
              <a:rPr lang="en-US" dirty="0"/>
              <a:t>Program demonstration</a:t>
            </a:r>
          </a:p>
        </p:txBody>
      </p:sp>
      <p:sp>
        <p:nvSpPr>
          <p:cNvPr id="3" name="Content Placeholder 2">
            <a:extLst>
              <a:ext uri="{FF2B5EF4-FFF2-40B4-BE49-F238E27FC236}">
                <a16:creationId xmlns:a16="http://schemas.microsoft.com/office/drawing/2014/main" id="{F84C448A-9442-D347-A1BB-0D80FAC11B00}"/>
              </a:ext>
            </a:extLst>
          </p:cNvPr>
          <p:cNvSpPr>
            <a:spLocks noGrp="1"/>
          </p:cNvSpPr>
          <p:nvPr>
            <p:ph idx="1"/>
          </p:nvPr>
        </p:nvSpPr>
        <p:spPr/>
        <p:txBody>
          <a:bodyPr/>
          <a:lstStyle/>
          <a:p>
            <a:r>
              <a:rPr lang="en-US" dirty="0"/>
              <a:t>Program </a:t>
            </a:r>
            <a:r>
              <a:rPr lang="en-US" dirty="0" err="1"/>
              <a:t>Demonstation</a:t>
            </a:r>
            <a:r>
              <a:rPr lang="en-US" dirty="0"/>
              <a:t>!</a:t>
            </a:r>
          </a:p>
        </p:txBody>
      </p:sp>
    </p:spTree>
    <p:extLst>
      <p:ext uri="{BB962C8B-B14F-4D97-AF65-F5344CB8AC3E}">
        <p14:creationId xmlns:p14="http://schemas.microsoft.com/office/powerpoint/2010/main" val="20593854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105</TotalTime>
  <Words>807</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Knapsack problem</vt:lpstr>
      <vt:lpstr>The problem </vt:lpstr>
      <vt:lpstr>The Story</vt:lpstr>
      <vt:lpstr>Assumptions</vt:lpstr>
      <vt:lpstr>Program Design document</vt:lpstr>
      <vt:lpstr>Success or failure?</vt:lpstr>
      <vt:lpstr>Problems and solutions</vt:lpstr>
      <vt:lpstr>Program demonstration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Knapsack problem</dc:title>
  <dc:creator>Mintun, Thomas M. (UMSL-Student)</dc:creator>
  <cp:lastModifiedBy>Mintun, Thomas M. (UMSL-Student)</cp:lastModifiedBy>
  <cp:revision>6</cp:revision>
  <dcterms:created xsi:type="dcterms:W3CDTF">2018-02-20T15:03:08Z</dcterms:created>
  <dcterms:modified xsi:type="dcterms:W3CDTF">2018-02-20T16:48:43Z</dcterms:modified>
</cp:coreProperties>
</file>