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57" r:id="rId4"/>
    <p:sldId id="280" r:id="rId5"/>
    <p:sldId id="258" r:id="rId6"/>
    <p:sldId id="281" r:id="rId7"/>
    <p:sldId id="260" r:id="rId8"/>
    <p:sldId id="291" r:id="rId9"/>
    <p:sldId id="283" r:id="rId10"/>
    <p:sldId id="261" r:id="rId11"/>
    <p:sldId id="288" r:id="rId12"/>
    <p:sldId id="289" r:id="rId13"/>
    <p:sldId id="274" r:id="rId14"/>
    <p:sldId id="275" r:id="rId15"/>
    <p:sldId id="276" r:id="rId16"/>
    <p:sldId id="284" r:id="rId17"/>
    <p:sldId id="277" r:id="rId18"/>
    <p:sldId id="278" r:id="rId19"/>
    <p:sldId id="272" r:id="rId20"/>
    <p:sldId id="286" r:id="rId21"/>
    <p:sldId id="287" r:id="rId22"/>
    <p:sldId id="292" r:id="rId23"/>
    <p:sldId id="273" r:id="rId24"/>
    <p:sldId id="290" r:id="rId25"/>
  </p:sldIdLst>
  <p:sldSz cx="10693400" cy="7556500"/>
  <p:notesSz cx="7556500" cy="106934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74" y="-90"/>
      </p:cViewPr>
      <p:guideLst>
        <p:guide orient="horz" pos="2035"/>
        <p:guide pos="30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64EDD-7530-4D43-BBA3-89A5866D8618}" type="datetimeFigureOut">
              <a:rPr lang="el-GR" smtClean="0"/>
              <a:pPr/>
              <a:t>13/1/2021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801688"/>
            <a:ext cx="567372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755650" y="5080000"/>
            <a:ext cx="6045200" cy="481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E3A8B-E0FB-4AA5-8D6C-4F69DFD10FEB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AB9BBE-4C7E-4545-A1D0-F545C6AF275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801688"/>
            <a:ext cx="5673725" cy="401002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FE732-750C-422B-8EFE-6D3B23CA8CD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801688"/>
            <a:ext cx="5673725" cy="401002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0770E-9CF7-44B1-BA7B-E1DC71407B1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801688"/>
            <a:ext cx="5673725" cy="4010025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0770E-9CF7-44B1-BA7B-E1DC71407B1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801688"/>
            <a:ext cx="5673725" cy="4010025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BE2E8-9691-4874-8AE5-E2C47BC24A6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801688"/>
            <a:ext cx="5673725" cy="40100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C6335-48D2-4B5F-98FA-0EC18F008A90}" type="slidenum">
              <a:rPr lang="en-US"/>
              <a:pPr/>
              <a:t>18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801688"/>
            <a:ext cx="5673725" cy="4010025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6" y="2342515"/>
            <a:ext cx="908939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1635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1635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2" y="1737995"/>
            <a:ext cx="4651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1635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0012" y="482825"/>
            <a:ext cx="555337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1635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2" y="7027545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50" y="7027545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273050"/>
            <a:ext cx="8381289" cy="502061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3200" b="1" spc="-5" dirty="0">
                <a:latin typeface="Times New Roman"/>
                <a:cs typeface="Times New Roman"/>
              </a:rPr>
              <a:t>Διαχείριση Εισόδου/Εξόδου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900" y="1035050"/>
            <a:ext cx="8018253" cy="675697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28015" marR="499745" algn="ctr">
              <a:spcBef>
                <a:spcPts val="1800"/>
              </a:spcBef>
              <a:spcAft>
                <a:spcPts val="600"/>
              </a:spcAft>
            </a:pPr>
            <a:r>
              <a:rPr sz="24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Καθοδήγηση και Συντονισμός της λειτουργίας των 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περιφερειακών συσκευών</a:t>
            </a:r>
            <a:r>
              <a:rPr sz="240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sng" spc="-10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ώστε</a:t>
            </a:r>
            <a:r>
              <a:rPr sz="2400" i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lang="en-US" sz="2400" i="1" u="sng" spc="-10" dirty="0" smtClean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372110" marR="5080" indent="-360045">
              <a:spcBef>
                <a:spcPts val="1800"/>
              </a:spcBef>
              <a:tabLst>
                <a:tab pos="372110" algn="l"/>
              </a:tabLst>
            </a:pPr>
            <a:r>
              <a:rPr sz="2400" spc="-5" dirty="0" smtClean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	Ανεξαρτησία από τους κώδικες </a:t>
            </a:r>
            <a:r>
              <a:rPr sz="2400" spc="-10" dirty="0">
                <a:latin typeface="Times New Roman"/>
                <a:cs typeface="Times New Roman"/>
              </a:rPr>
              <a:t>παράστασης </a:t>
            </a:r>
            <a:r>
              <a:rPr sz="2400" spc="-5" dirty="0">
                <a:latin typeface="Times New Roman"/>
                <a:cs typeface="Times New Roman"/>
              </a:rPr>
              <a:t>χαρακτήρων  </a:t>
            </a:r>
            <a:r>
              <a:rPr sz="2400" spc="-10" dirty="0">
                <a:latin typeface="Times New Roman"/>
                <a:cs typeface="Times New Roman"/>
              </a:rPr>
              <a:t>των </a:t>
            </a:r>
            <a:r>
              <a:rPr sz="2400" spc="-5" dirty="0">
                <a:latin typeface="Times New Roman"/>
                <a:cs typeface="Times New Roman"/>
              </a:rPr>
              <a:t>συσκευών (</a:t>
            </a:r>
            <a:r>
              <a:rPr sz="2400" i="1" spc="-5" dirty="0">
                <a:latin typeface="Times New Roman"/>
                <a:cs typeface="Times New Roman"/>
              </a:rPr>
              <a:t>character </a:t>
            </a:r>
            <a:r>
              <a:rPr sz="2400" i="1" dirty="0">
                <a:latin typeface="Times New Roman"/>
                <a:cs typeface="Times New Roman"/>
              </a:rPr>
              <a:t>code</a:t>
            </a:r>
            <a:r>
              <a:rPr sz="2400" i="1" spc="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independence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72110" marR="537210" indent="-360045">
              <a:spcBef>
                <a:spcPts val="1800"/>
              </a:spcBef>
              <a:tabLst>
                <a:tab pos="372110" algn="l"/>
              </a:tabLst>
            </a:pP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	Ανεξαρτησία από τα χαρακτηριστικά και </a:t>
            </a:r>
            <a:r>
              <a:rPr sz="2400" dirty="0">
                <a:latin typeface="Times New Roman"/>
                <a:cs typeface="Times New Roman"/>
              </a:rPr>
              <a:t>τον </a:t>
            </a:r>
            <a:r>
              <a:rPr sz="2400" spc="-5" dirty="0">
                <a:latin typeface="Times New Roman"/>
                <a:cs typeface="Times New Roman"/>
              </a:rPr>
              <a:t>τρόπο  λειτουργίας </a:t>
            </a:r>
            <a:r>
              <a:rPr sz="2400" spc="-10" dirty="0">
                <a:latin typeface="Times New Roman"/>
                <a:cs typeface="Times New Roman"/>
              </a:rPr>
              <a:t>των </a:t>
            </a:r>
            <a:r>
              <a:rPr sz="2400" spc="-5" dirty="0">
                <a:latin typeface="Times New Roman"/>
                <a:cs typeface="Times New Roman"/>
              </a:rPr>
              <a:t>συσκευών (</a:t>
            </a:r>
            <a:r>
              <a:rPr sz="2400" i="1" spc="-5" dirty="0">
                <a:latin typeface="Times New Roman"/>
                <a:cs typeface="Times New Roman"/>
              </a:rPr>
              <a:t>device</a:t>
            </a:r>
            <a:r>
              <a:rPr sz="2400" i="1" spc="4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independence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731520" indent="-360045">
              <a:spcBef>
                <a:spcPts val="1800"/>
              </a:spcBef>
              <a:buFont typeface="Symbol"/>
              <a:buChar char=""/>
              <a:tabLst>
                <a:tab pos="731520" algn="l"/>
                <a:tab pos="732155" algn="l"/>
              </a:tabLst>
            </a:pPr>
            <a:r>
              <a:rPr sz="2400" spc="-5" dirty="0">
                <a:latin typeface="Times New Roman"/>
                <a:cs typeface="Times New Roman"/>
              </a:rPr>
              <a:t>Πρόσβαση ως: Λογικά (εικονικά) ρεύματα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(streams)</a:t>
            </a:r>
            <a:endParaRPr sz="2400" dirty="0">
              <a:latin typeface="Times New Roman"/>
              <a:cs typeface="Times New Roman"/>
            </a:endParaRPr>
          </a:p>
          <a:p>
            <a:pPr marL="731520" indent="-360045">
              <a:spcBef>
                <a:spcPts val="1800"/>
              </a:spcBef>
              <a:buFont typeface="Symbol"/>
              <a:buChar char=""/>
              <a:tabLst>
                <a:tab pos="731520" algn="l"/>
                <a:tab pos="732155" algn="l"/>
              </a:tabLst>
            </a:pPr>
            <a:r>
              <a:rPr sz="2400" spc="-5" dirty="0">
                <a:latin typeface="Times New Roman"/>
                <a:cs typeface="Times New Roman"/>
              </a:rPr>
              <a:t>Πρόσβαση ως: Κοινά Αρχεία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(files)</a:t>
            </a:r>
            <a:endParaRPr sz="2400" dirty="0">
              <a:latin typeface="Times New Roman"/>
              <a:cs typeface="Times New Roman"/>
            </a:endParaRPr>
          </a:p>
          <a:p>
            <a:pPr marL="372110" marR="683260" indent="-360045">
              <a:spcBef>
                <a:spcPts val="1800"/>
              </a:spcBef>
              <a:tabLst>
                <a:tab pos="372110" algn="l"/>
              </a:tabLst>
            </a:pP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	Ομοιόμορφη μεταχείριση </a:t>
            </a:r>
            <a:r>
              <a:rPr sz="2400" spc="-10" dirty="0">
                <a:latin typeface="Times New Roman"/>
                <a:cs typeface="Times New Roman"/>
              </a:rPr>
              <a:t>των </a:t>
            </a:r>
            <a:r>
              <a:rPr sz="2400" dirty="0">
                <a:latin typeface="Times New Roman"/>
                <a:cs typeface="Times New Roman"/>
              </a:rPr>
              <a:t>συσκευών (</a:t>
            </a:r>
            <a:r>
              <a:rPr sz="2400" i="1" dirty="0">
                <a:latin typeface="Times New Roman"/>
                <a:cs typeface="Times New Roman"/>
              </a:rPr>
              <a:t>uniform  </a:t>
            </a:r>
            <a:r>
              <a:rPr sz="2400" i="1" spc="-5" dirty="0">
                <a:latin typeface="Times New Roman"/>
                <a:cs typeface="Times New Roman"/>
              </a:rPr>
              <a:t>treatment </a:t>
            </a:r>
            <a:r>
              <a:rPr sz="2400" i="1" spc="-10" dirty="0">
                <a:latin typeface="Times New Roman"/>
                <a:cs typeface="Times New Roman"/>
              </a:rPr>
              <a:t>of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devices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72110" marR="614680" indent="-360045">
              <a:spcBef>
                <a:spcPts val="1800"/>
              </a:spcBef>
              <a:tabLst>
                <a:tab pos="372110" algn="l"/>
              </a:tabLst>
            </a:pP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Times New Roman"/>
                <a:cs typeface="Times New Roman"/>
              </a:rPr>
              <a:t>	Βελτιστοποίηση </a:t>
            </a:r>
            <a:r>
              <a:rPr sz="2400" dirty="0">
                <a:latin typeface="Times New Roman"/>
                <a:cs typeface="Times New Roman"/>
              </a:rPr>
              <a:t>του </a:t>
            </a:r>
            <a:r>
              <a:rPr sz="2400" spc="-5" dirty="0">
                <a:latin typeface="Times New Roman"/>
                <a:cs typeface="Times New Roman"/>
              </a:rPr>
              <a:t>βαθμού χρήσης/απασχόλησης  (</a:t>
            </a:r>
            <a:r>
              <a:rPr sz="2400" i="1" spc="-5" dirty="0">
                <a:latin typeface="Times New Roman"/>
                <a:cs typeface="Times New Roman"/>
              </a:rPr>
              <a:t>degree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utilization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500" y="196850"/>
            <a:ext cx="8381289" cy="440505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75"/>
              </a:spcBef>
            </a:pPr>
            <a:r>
              <a:rPr sz="2800" b="1" spc="-5" dirty="0">
                <a:latin typeface="Times New Roman"/>
                <a:cs typeface="Times New Roman"/>
              </a:rPr>
              <a:t>Πολιτικές Διαχείρισης Δίσκων </a:t>
            </a:r>
            <a:r>
              <a:rPr sz="2800" b="1" dirty="0">
                <a:latin typeface="Times New Roman"/>
                <a:cs typeface="Times New Roman"/>
              </a:rPr>
              <a:t>(disk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scheduling)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100" y="958850"/>
            <a:ext cx="9525000" cy="7219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ΔΙΣΚΟΙ ΚΙΝΗΤΗΣ</a:t>
            </a:r>
            <a:r>
              <a:rPr sz="22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ΚΕΦΑΛΗΣ</a:t>
            </a:r>
            <a:endParaRPr sz="2200" dirty="0">
              <a:latin typeface="Times New Roman"/>
              <a:cs typeface="Times New Roman"/>
            </a:endParaRPr>
          </a:p>
          <a:p>
            <a:pPr marL="463550" marR="155575" indent="-451484">
              <a:lnSpc>
                <a:spcPts val="2060"/>
              </a:lnSpc>
              <a:spcBef>
                <a:spcPts val="1685"/>
              </a:spcBef>
              <a:tabLst>
                <a:tab pos="463550" algn="l"/>
              </a:tabLst>
            </a:pP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	Πολλαπλές αιτήσεις για συγκεκριμένο </a:t>
            </a:r>
            <a:r>
              <a:rPr sz="2200" spc="-10" dirty="0">
                <a:latin typeface="Times New Roman"/>
                <a:cs typeface="Times New Roman"/>
              </a:rPr>
              <a:t>κύλινδρο (track), </a:t>
            </a:r>
            <a:r>
              <a:rPr sz="2200" spc="-5" dirty="0" err="1" smtClean="0">
                <a:latin typeface="Times New Roman"/>
                <a:cs typeface="Times New Roman"/>
              </a:rPr>
              <a:t>κεφαλή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και </a:t>
            </a:r>
            <a:r>
              <a:rPr sz="2200" dirty="0">
                <a:latin typeface="Times New Roman"/>
                <a:cs typeface="Times New Roman"/>
              </a:rPr>
              <a:t>τομέα </a:t>
            </a:r>
            <a:r>
              <a:rPr sz="2200" spc="-5" dirty="0">
                <a:latin typeface="Times New Roman"/>
                <a:cs typeface="Times New Roman"/>
              </a:rPr>
              <a:t>(ομαδοποιούνται ανά κύλινδρο με  χρήση διαφορετικών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ουρών/λιστών)</a:t>
            </a:r>
            <a:endParaRPr sz="2200" dirty="0">
              <a:latin typeface="Times New Roman"/>
              <a:cs typeface="Times New Roman"/>
            </a:endParaRPr>
          </a:p>
          <a:p>
            <a:pPr marL="463550" marR="302260" indent="-451484">
              <a:lnSpc>
                <a:spcPct val="96100"/>
              </a:lnSpc>
              <a:spcBef>
                <a:spcPts val="1145"/>
              </a:spcBef>
              <a:tabLst>
                <a:tab pos="463550" algn="l"/>
              </a:tabLst>
            </a:pP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	Η κεφαλή κινείται κάθε φορά </a:t>
            </a:r>
            <a:r>
              <a:rPr sz="2200" spc="-10" dirty="0">
                <a:latin typeface="Times New Roman"/>
                <a:cs typeface="Times New Roman"/>
              </a:rPr>
              <a:t>προς </a:t>
            </a:r>
            <a:r>
              <a:rPr sz="2200" dirty="0">
                <a:latin typeface="Times New Roman"/>
                <a:cs typeface="Times New Roman"/>
              </a:rPr>
              <a:t>ένα </a:t>
            </a:r>
            <a:r>
              <a:rPr sz="2200" spc="-10" dirty="0">
                <a:latin typeface="Times New Roman"/>
                <a:cs typeface="Times New Roman"/>
              </a:rPr>
              <a:t>track/</a:t>
            </a:r>
            <a:r>
              <a:rPr sz="2200" spc="-10" dirty="0" err="1">
                <a:latin typeface="Times New Roman"/>
                <a:cs typeface="Times New Roman"/>
              </a:rPr>
              <a:t>κύλινδρο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 err="1" smtClean="0">
                <a:latin typeface="Times New Roman"/>
                <a:cs typeface="Times New Roman"/>
              </a:rPr>
              <a:t>και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διαβάζει/γράφει με τη σειρά </a:t>
            </a:r>
            <a:r>
              <a:rPr sz="2200" dirty="0">
                <a:latin typeface="Times New Roman"/>
                <a:cs typeface="Times New Roman"/>
              </a:rPr>
              <a:t>που </a:t>
            </a:r>
            <a:r>
              <a:rPr sz="2200" spc="-5" dirty="0">
                <a:latin typeface="Times New Roman"/>
                <a:cs typeface="Times New Roman"/>
              </a:rPr>
              <a:t>εμφανίζονται </a:t>
            </a:r>
            <a:r>
              <a:rPr sz="2200" dirty="0" err="1">
                <a:latin typeface="Times New Roman"/>
                <a:cs typeface="Times New Roman"/>
              </a:rPr>
              <a:t>οι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 err="1" smtClean="0">
                <a:latin typeface="Times New Roman"/>
                <a:cs typeface="Times New Roman"/>
              </a:rPr>
              <a:t>αιτούμενοι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τομείς κατά την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περιστροφή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6100"/>
              </a:lnSpc>
              <a:spcBef>
                <a:spcPts val="1190"/>
              </a:spcBef>
            </a:pP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lang="el-GR" sz="2200" spc="-5" dirty="0" smtClean="0">
                <a:latin typeface="Times New Roman"/>
                <a:cs typeface="Times New Roman"/>
              </a:rPr>
              <a:t>	 </a:t>
            </a:r>
            <a:r>
              <a:rPr sz="2200" i="1" u="sng" dirty="0" err="1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Στόχοι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 </a:t>
            </a:r>
            <a:r>
              <a:rPr sz="22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(α)Ελαχιστοποίηση </a:t>
            </a:r>
            <a:r>
              <a:rPr sz="22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Μετακίνησης </a:t>
            </a:r>
            <a:r>
              <a:rPr sz="22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της Κεφαλής, </a:t>
            </a:r>
            <a:r>
              <a:rPr sz="2200" i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(β) 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Ελαχιστοποίηση Μέσου </a:t>
            </a:r>
            <a:r>
              <a:rPr sz="22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Χρόνου </a:t>
            </a:r>
            <a:r>
              <a:rPr sz="22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Εξυπηρέτησης (πέραν των 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απλών </a:t>
            </a:r>
            <a:r>
              <a:rPr sz="22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FCFS και</a:t>
            </a:r>
            <a:r>
              <a:rPr sz="22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Priority-based)</a:t>
            </a:r>
            <a:endParaRPr sz="2200" dirty="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spcBef>
                <a:spcPts val="1750"/>
              </a:spcBef>
              <a:buChar char="-"/>
              <a:tabLst>
                <a:tab pos="14732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FCFS </a:t>
            </a:r>
            <a:r>
              <a:rPr sz="2200" b="1" spc="-10" dirty="0">
                <a:latin typeface="Times New Roman"/>
                <a:cs typeface="Times New Roman"/>
              </a:rPr>
              <a:t>(First Come </a:t>
            </a:r>
            <a:r>
              <a:rPr sz="2200" b="1" spc="-5" dirty="0">
                <a:latin typeface="Times New Roman"/>
                <a:cs typeface="Times New Roman"/>
              </a:rPr>
              <a:t>First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Serve)</a:t>
            </a:r>
            <a:endParaRPr sz="2200" dirty="0">
              <a:latin typeface="Times New Roman"/>
              <a:cs typeface="Times New Roman"/>
            </a:endParaRPr>
          </a:p>
          <a:p>
            <a:pPr marL="417830" lvl="1" indent="-134620">
              <a:lnSpc>
                <a:spcPct val="100000"/>
              </a:lnSpc>
              <a:spcBef>
                <a:spcPts val="1055"/>
              </a:spcBef>
              <a:buChar char="-"/>
              <a:tabLst>
                <a:tab pos="418465" algn="l"/>
              </a:tabLst>
            </a:pPr>
            <a:r>
              <a:rPr sz="2200" spc="-5" dirty="0">
                <a:latin typeface="Times New Roman"/>
                <a:cs typeface="Times New Roman"/>
              </a:rPr>
              <a:t>Δίκαιος </a:t>
            </a:r>
            <a:r>
              <a:rPr sz="2200" spc="-10" dirty="0">
                <a:latin typeface="Times New Roman"/>
                <a:cs typeface="Times New Roman"/>
              </a:rPr>
              <a:t>αλλά στη </a:t>
            </a:r>
            <a:r>
              <a:rPr sz="2200" spc="-5" dirty="0">
                <a:latin typeface="Times New Roman"/>
                <a:cs typeface="Times New Roman"/>
              </a:rPr>
              <a:t>γενική περίπτωση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...αργός</a:t>
            </a:r>
            <a:endParaRPr sz="2200" dirty="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spcBef>
                <a:spcPts val="1155"/>
              </a:spcBef>
              <a:buChar char="-"/>
              <a:tabLst>
                <a:tab pos="147320" algn="l"/>
              </a:tabLst>
            </a:pPr>
            <a:r>
              <a:rPr sz="2200" b="1" dirty="0">
                <a:latin typeface="Times New Roman"/>
                <a:cs typeface="Times New Roman"/>
              </a:rPr>
              <a:t>SSTF </a:t>
            </a:r>
            <a:r>
              <a:rPr sz="2200" b="1" spc="-10" dirty="0">
                <a:latin typeface="Times New Roman"/>
                <a:cs typeface="Times New Roman"/>
              </a:rPr>
              <a:t>(Shortest </a:t>
            </a:r>
            <a:r>
              <a:rPr sz="2200" b="1" dirty="0">
                <a:latin typeface="Times New Roman"/>
                <a:cs typeface="Times New Roman"/>
              </a:rPr>
              <a:t>Seek </a:t>
            </a:r>
            <a:r>
              <a:rPr sz="2200" b="1" spc="-5" dirty="0">
                <a:latin typeface="Times New Roman"/>
                <a:cs typeface="Times New Roman"/>
              </a:rPr>
              <a:t>Time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First)</a:t>
            </a:r>
            <a:endParaRPr sz="2200" dirty="0">
              <a:latin typeface="Times New Roman"/>
              <a:cs typeface="Times New Roman"/>
            </a:endParaRPr>
          </a:p>
          <a:p>
            <a:pPr marL="417830" lvl="1" indent="-134620">
              <a:lnSpc>
                <a:spcPct val="100000"/>
              </a:lnSpc>
              <a:spcBef>
                <a:spcPts val="1055"/>
              </a:spcBef>
              <a:buChar char="-"/>
              <a:tabLst>
                <a:tab pos="418465" algn="l"/>
              </a:tabLst>
            </a:pPr>
            <a:r>
              <a:rPr sz="2200" spc="-5" dirty="0">
                <a:latin typeface="Times New Roman"/>
                <a:cs typeface="Times New Roman"/>
              </a:rPr>
              <a:t>ο </a:t>
            </a:r>
            <a:r>
              <a:rPr sz="2200" spc="-15" dirty="0">
                <a:latin typeface="Times New Roman"/>
                <a:cs typeface="Times New Roman"/>
              </a:rPr>
              <a:t>πιο </a:t>
            </a:r>
            <a:r>
              <a:rPr sz="2200" spc="-5" dirty="0">
                <a:latin typeface="Times New Roman"/>
                <a:cs typeface="Times New Roman"/>
              </a:rPr>
              <a:t>αποδοτικός </a:t>
            </a:r>
            <a:r>
              <a:rPr sz="2200" spc="-10" dirty="0">
                <a:latin typeface="Times New Roman"/>
                <a:cs typeface="Times New Roman"/>
              </a:rPr>
              <a:t>(πρόβλήματα: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‘starvation’)</a:t>
            </a:r>
            <a:endParaRPr sz="2200" dirty="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spcBef>
                <a:spcPts val="1175"/>
              </a:spcBef>
              <a:buChar char="-"/>
              <a:tabLst>
                <a:tab pos="14732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SCAN </a:t>
            </a:r>
            <a:r>
              <a:rPr sz="2200" b="1" spc="-10" dirty="0">
                <a:latin typeface="Times New Roman"/>
                <a:cs typeface="Times New Roman"/>
              </a:rPr>
              <a:t>algorithms</a:t>
            </a:r>
            <a:endParaRPr sz="2200" dirty="0">
              <a:latin typeface="Times New Roman"/>
              <a:cs typeface="Times New Roman"/>
            </a:endParaRPr>
          </a:p>
          <a:p>
            <a:pPr marL="463550" marR="744220" lvl="1" indent="-180340">
              <a:lnSpc>
                <a:spcPts val="2060"/>
              </a:lnSpc>
              <a:spcBef>
                <a:spcPts val="1210"/>
              </a:spcBef>
              <a:buChar char="-"/>
              <a:tabLst>
                <a:tab pos="476250" algn="l"/>
              </a:tabLst>
            </a:pPr>
            <a:r>
              <a:rPr sz="2200" spc="-5" dirty="0">
                <a:latin typeface="Times New Roman"/>
                <a:cs typeface="Times New Roman"/>
              </a:rPr>
              <a:t>αποφεύγεται το starvation (στη γενική περίπτωση  χειρότερος </a:t>
            </a:r>
            <a:r>
              <a:rPr sz="2200" spc="-15" dirty="0">
                <a:latin typeface="Times New Roman"/>
                <a:cs typeface="Times New Roman"/>
              </a:rPr>
              <a:t>από </a:t>
            </a:r>
            <a:r>
              <a:rPr sz="2200" dirty="0">
                <a:latin typeface="Times New Roman"/>
                <a:cs typeface="Times New Roman"/>
              </a:rPr>
              <a:t>τον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SSTF)</a:t>
            </a:r>
            <a:endParaRPr sz="2200" dirty="0">
              <a:latin typeface="Times New Roman"/>
              <a:cs typeface="Times New Roman"/>
            </a:endParaRPr>
          </a:p>
          <a:p>
            <a:pPr marL="475615" lvl="1" indent="-192405">
              <a:lnSpc>
                <a:spcPct val="100000"/>
              </a:lnSpc>
              <a:spcBef>
                <a:spcPts val="1055"/>
              </a:spcBef>
              <a:buChar char="-"/>
              <a:tabLst>
                <a:tab pos="476250" algn="l"/>
              </a:tabLst>
            </a:pPr>
            <a:r>
              <a:rPr sz="2200" spc="-10" dirty="0">
                <a:latin typeface="Times New Roman"/>
                <a:cs typeface="Times New Roman"/>
              </a:rPr>
              <a:t>παραλλαγές: SCAN, </a:t>
            </a:r>
            <a:r>
              <a:rPr sz="2200" spc="-5" dirty="0">
                <a:latin typeface="Times New Roman"/>
                <a:cs typeface="Times New Roman"/>
              </a:rPr>
              <a:t>C-SCAN, </a:t>
            </a:r>
            <a:r>
              <a:rPr sz="2200" spc="-10" dirty="0">
                <a:latin typeface="Times New Roman"/>
                <a:cs typeface="Times New Roman"/>
              </a:rPr>
              <a:t>LOOK,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C-LOOK</a:t>
            </a:r>
            <a:endParaRPr sz="2200" dirty="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spcBef>
                <a:spcPts val="1175"/>
              </a:spcBef>
              <a:tabLst>
                <a:tab pos="14732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500" y="196850"/>
            <a:ext cx="8381289" cy="440505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75"/>
              </a:spcBef>
            </a:pPr>
            <a:r>
              <a:rPr sz="2800" b="1" spc="-5" dirty="0">
                <a:latin typeface="Times New Roman"/>
                <a:cs typeface="Times New Roman"/>
              </a:rPr>
              <a:t>Πολιτικές Διαχείρισης Δίσκων </a:t>
            </a:r>
            <a:r>
              <a:rPr sz="2800" b="1" dirty="0">
                <a:latin typeface="Times New Roman"/>
                <a:cs typeface="Times New Roman"/>
              </a:rPr>
              <a:t>(disk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scheduling)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1241077"/>
            <a:ext cx="7880351" cy="543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500" y="196850"/>
            <a:ext cx="8381289" cy="440505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75"/>
              </a:spcBef>
            </a:pPr>
            <a:r>
              <a:rPr sz="2800" b="1" spc="-5" dirty="0">
                <a:latin typeface="Times New Roman"/>
                <a:cs typeface="Times New Roman"/>
              </a:rPr>
              <a:t>Πολιτικές Διαχείρισης Δίσκων </a:t>
            </a:r>
            <a:r>
              <a:rPr sz="2800" b="1" dirty="0">
                <a:latin typeface="Times New Roman"/>
                <a:cs typeface="Times New Roman"/>
              </a:rPr>
              <a:t>(disk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scheduling)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100" y="1187450"/>
            <a:ext cx="8186056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172" y="171422"/>
            <a:ext cx="8127727" cy="553998"/>
          </a:xfrm>
        </p:spPr>
        <p:txBody>
          <a:bodyPr/>
          <a:lstStyle/>
          <a:p>
            <a:pPr eaLnBrk="1" hangingPunct="1"/>
            <a:r>
              <a:rPr lang="en-US" altLang="en-US" smtClean="0"/>
              <a:t>FCFS</a:t>
            </a:r>
          </a:p>
        </p:txBody>
      </p:sp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1513668" y="928073"/>
            <a:ext cx="6356145" cy="43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l-GR" altLang="en-US" sz="2200" dirty="0" smtClean="0">
                <a:latin typeface="Helvetica" pitchFamily="-84" charset="0"/>
              </a:rPr>
              <a:t>Συνολική μετακίνηση της κεφαλής: </a:t>
            </a:r>
            <a:r>
              <a:rPr lang="en-US" altLang="en-US" sz="2200" dirty="0" smtClean="0">
                <a:latin typeface="Helvetica" pitchFamily="-84" charset="0"/>
              </a:rPr>
              <a:t>640 </a:t>
            </a:r>
            <a:r>
              <a:rPr lang="el-GR" altLang="en-US" sz="2200" dirty="0" smtClean="0">
                <a:latin typeface="Helvetica" pitchFamily="-84" charset="0"/>
              </a:rPr>
              <a:t>κύλινδροι</a:t>
            </a:r>
            <a:endParaRPr lang="en-US" altLang="en-US" sz="2200" dirty="0">
              <a:latin typeface="Helvetica" pitchFamily="-84" charset="0"/>
            </a:endParaRPr>
          </a:p>
        </p:txBody>
      </p:sp>
      <p:pic>
        <p:nvPicPr>
          <p:cNvPr id="378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300" y="1644650"/>
            <a:ext cx="7772399" cy="530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155679"/>
            <a:ext cx="9624060" cy="553998"/>
          </a:xfrm>
        </p:spPr>
        <p:txBody>
          <a:bodyPr/>
          <a:lstStyle/>
          <a:p>
            <a:pPr eaLnBrk="1" hangingPunct="1"/>
            <a:r>
              <a:rPr lang="en-US" altLang="en-US" smtClean="0"/>
              <a:t>SSTF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0" y="958850"/>
            <a:ext cx="8281814" cy="369332"/>
          </a:xfrm>
        </p:spPr>
        <p:txBody>
          <a:bodyPr/>
          <a:lstStyle/>
          <a:p>
            <a:r>
              <a:rPr lang="el-GR" altLang="en-US" sz="2400" dirty="0" smtClean="0">
                <a:latin typeface="Helvetica" pitchFamily="-84" charset="0"/>
              </a:rPr>
              <a:t>Συνολική μετακίνηση της κεφαλής: </a:t>
            </a:r>
            <a:r>
              <a:rPr lang="en-US" altLang="en-US" sz="2400" dirty="0" smtClean="0"/>
              <a:t>236 </a:t>
            </a:r>
            <a:r>
              <a:rPr lang="el-GR" altLang="en-US" sz="2400" dirty="0" smtClean="0"/>
              <a:t>κύλινδροι</a:t>
            </a:r>
            <a:endParaRPr lang="en-US" altLang="en-US" sz="2400" dirty="0" smtClean="0"/>
          </a:p>
        </p:txBody>
      </p:sp>
      <p:pic>
        <p:nvPicPr>
          <p:cNvPr id="39939" name="Picture 4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700" y="1738364"/>
            <a:ext cx="7987987" cy="507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215151"/>
            <a:ext cx="9624060" cy="55399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SCAN</a:t>
            </a:r>
            <a:r>
              <a:rPr lang="el-GR" altLang="en-US" dirty="0" smtClean="0"/>
              <a:t> </a:t>
            </a:r>
            <a:endParaRPr lang="en-US" altLang="en-US" dirty="0" smtClean="0"/>
          </a:p>
        </p:txBody>
      </p:sp>
      <p:pic>
        <p:nvPicPr>
          <p:cNvPr id="440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300" y="1644650"/>
            <a:ext cx="7805508" cy="554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8800" y="1035050"/>
            <a:ext cx="10134600" cy="369332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l-GR" altLang="en-US" sz="2200" dirty="0" smtClean="0">
                <a:latin typeface="Helvetica" pitchFamily="-84" charset="0"/>
              </a:rPr>
              <a:t>Συνολική μετακίνηση της κεφαλής </a:t>
            </a:r>
            <a:r>
              <a:rPr kumimoji="0" lang="el-G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(με κατεύθυνση ‘κάτω’</a:t>
            </a:r>
            <a:r>
              <a:rPr kumimoji="0" lang="en-US" alt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l-GR" altLang="en-US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lang="en-US" altLang="en-US" sz="2400" kern="0" noProof="0" dirty="0" smtClean="0">
                <a:solidFill>
                  <a:sysClr val="windowText" lastClr="000000"/>
                </a:solidFill>
              </a:rPr>
              <a:t>6</a:t>
            </a:r>
            <a:r>
              <a: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l-GR" altLang="en-US" sz="2400" kern="0" dirty="0" smtClean="0">
                <a:solidFill>
                  <a:sysClr val="windowText" lastClr="000000"/>
                </a:solidFill>
              </a:rPr>
              <a:t>κύλινδροι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196850"/>
            <a:ext cx="9624060" cy="55399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LOOK</a:t>
            </a:r>
          </a:p>
        </p:txBody>
      </p:sp>
      <p:pic>
        <p:nvPicPr>
          <p:cNvPr id="440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300" y="1797050"/>
            <a:ext cx="7805508" cy="554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8800" y="1035050"/>
            <a:ext cx="10134600" cy="369332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l-GR" altLang="en-US" sz="2200" dirty="0" smtClean="0">
                <a:latin typeface="Helvetica" pitchFamily="-84" charset="0"/>
              </a:rPr>
              <a:t>Συνολική μετακίνηση της κεφαλής </a:t>
            </a:r>
            <a:r>
              <a:rPr lang="el-GR" altLang="en-US" sz="2400" kern="0" dirty="0" smtClean="0">
                <a:solidFill>
                  <a:sysClr val="windowText" lastClr="000000"/>
                </a:solidFill>
              </a:rPr>
              <a:t>(με κατεύθυνση ‘κάτω’</a:t>
            </a:r>
            <a:r>
              <a:rPr lang="en-US" altLang="en-US" sz="2400" kern="0" dirty="0" smtClean="0">
                <a:solidFill>
                  <a:sysClr val="windowText" lastClr="000000"/>
                </a:solidFill>
              </a:rPr>
              <a:t>)</a:t>
            </a:r>
            <a:r>
              <a:rPr lang="el-GR" altLang="en-US" sz="2400" kern="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en-US" sz="2400" kern="0" dirty="0" smtClean="0">
                <a:solidFill>
                  <a:sysClr val="windowText" lastClr="000000"/>
                </a:solidFill>
              </a:rPr>
              <a:t>2</a:t>
            </a:r>
            <a:r>
              <a:rPr lang="el-GR" altLang="en-US" sz="2400" kern="0" dirty="0" smtClean="0">
                <a:solidFill>
                  <a:sysClr val="windowText" lastClr="000000"/>
                </a:solidFill>
              </a:rPr>
              <a:t>08</a:t>
            </a:r>
            <a:r>
              <a:rPr lang="en-US" altLang="en-US" sz="2400" kern="0" dirty="0" smtClean="0">
                <a:solidFill>
                  <a:sysClr val="windowText" lastClr="000000"/>
                </a:solidFill>
              </a:rPr>
              <a:t> </a:t>
            </a:r>
            <a:r>
              <a:rPr lang="el-GR" altLang="en-US" sz="2400" kern="0" dirty="0" smtClean="0">
                <a:solidFill>
                  <a:sysClr val="windowText" lastClr="000000"/>
                </a:solidFill>
              </a:rPr>
              <a:t>κύλινδροι</a:t>
            </a:r>
            <a:endParaRPr lang="en-US" altLang="en-US" sz="2400" kern="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6" name="5 - Ευθύγραμμο βέλος σύνδεσης"/>
          <p:cNvCxnSpPr/>
          <p:nvPr/>
        </p:nvCxnSpPr>
        <p:spPr>
          <a:xfrm>
            <a:off x="1993900" y="4464050"/>
            <a:ext cx="1828800" cy="685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70" y="201157"/>
            <a:ext cx="9624060" cy="55399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C-SCAN </a:t>
            </a:r>
          </a:p>
        </p:txBody>
      </p:sp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3" cstate="print"/>
          <a:srcRect l="706" t="3731" r="925" b="3731"/>
          <a:stretch>
            <a:fillRect/>
          </a:stretch>
        </p:blipFill>
        <p:spPr bwMode="auto">
          <a:xfrm>
            <a:off x="850900" y="1035050"/>
            <a:ext cx="9220199" cy="613219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933818" y="306108"/>
            <a:ext cx="9224914" cy="553998"/>
          </a:xfrm>
        </p:spPr>
        <p:txBody>
          <a:bodyPr/>
          <a:lstStyle/>
          <a:p>
            <a:pPr eaLnBrk="1" hangingPunct="1"/>
            <a:r>
              <a:rPr lang="en-US" dirty="0" smtClean="0"/>
              <a:t>C-LOOK</a:t>
            </a:r>
          </a:p>
        </p:txBody>
      </p:sp>
      <p:pic>
        <p:nvPicPr>
          <p:cNvPr id="52226" name="Picture 4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883" y="1114236"/>
            <a:ext cx="8551007" cy="566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0" y="425450"/>
            <a:ext cx="8086744" cy="632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196850"/>
            <a:ext cx="8381289" cy="563616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3600" b="1" spc="-5" dirty="0">
                <a:latin typeface="Times New Roman"/>
                <a:cs typeface="Times New Roman"/>
              </a:rPr>
              <a:t>Διαχείριση Εισόδου/Εξόδου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1035050"/>
            <a:ext cx="8686800" cy="55540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582295" marR="452120" algn="ctr"/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ΕΙΔΗ ΠΕΡΙΦΕΡΕΙΑΚΩΝ ΣΥΣΚΕΥΩΝ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ΚΑΙ 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ΔΙΑΧΕΙΡΙΣΤΩΝ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ΕΙΣΟΔΟΥ/ΕΞΟΔΟΥ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63550" indent="-451484">
              <a:lnSpc>
                <a:spcPct val="100000"/>
              </a:lnSpc>
              <a:buFont typeface="Symbol"/>
              <a:buChar char="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Αφιερωμένες συσκευές </a:t>
            </a:r>
            <a:r>
              <a:rPr sz="2800" spc="-10" dirty="0">
                <a:latin typeface="Times New Roman"/>
                <a:cs typeface="Times New Roman"/>
              </a:rPr>
              <a:t>(dedicated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devices)</a:t>
            </a:r>
            <a:endParaRPr sz="2800" dirty="0">
              <a:latin typeface="Times New Roman"/>
              <a:cs typeface="Times New Roman"/>
            </a:endParaRPr>
          </a:p>
          <a:p>
            <a:pPr marL="643255" marR="948690" lvl="1" indent="-180340">
              <a:spcBef>
                <a:spcPts val="1255"/>
              </a:spcBef>
              <a:buChar char="-"/>
              <a:tabLst>
                <a:tab pos="598170" algn="l"/>
              </a:tabLst>
            </a:pPr>
            <a:r>
              <a:rPr sz="2800" spc="-5" dirty="0">
                <a:latin typeface="Times New Roman"/>
                <a:cs typeface="Times New Roman"/>
              </a:rPr>
              <a:t>π.χ. μονάδες μαγνητικών ταινιών, εκτυπωτές  γραμμών/χαρακτήρων, </a:t>
            </a:r>
            <a:r>
              <a:rPr sz="2800" dirty="0">
                <a:latin typeface="Times New Roman"/>
                <a:cs typeface="Times New Roman"/>
              </a:rPr>
              <a:t>οπτικοί </a:t>
            </a:r>
            <a:r>
              <a:rPr sz="2800" spc="-10" dirty="0">
                <a:latin typeface="Times New Roman"/>
                <a:cs typeface="Times New Roman"/>
              </a:rPr>
              <a:t>αναγνώστες</a:t>
            </a:r>
            <a:endParaRPr sz="2800" dirty="0">
              <a:latin typeface="Times New Roman"/>
              <a:cs typeface="Times New Roman"/>
            </a:endParaRPr>
          </a:p>
          <a:p>
            <a:pPr marL="463550" indent="-451484">
              <a:lnSpc>
                <a:spcPct val="100000"/>
              </a:lnSpc>
              <a:spcBef>
                <a:spcPts val="1200"/>
              </a:spcBef>
              <a:buFont typeface="Symbol"/>
              <a:buChar char="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Καταμεριζόμενες συσκευές (shared/sharable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devices)</a:t>
            </a:r>
            <a:endParaRPr sz="2800" dirty="0">
              <a:latin typeface="Times New Roman"/>
              <a:cs typeface="Times New Roman"/>
            </a:endParaRPr>
          </a:p>
          <a:p>
            <a:pPr marL="597535" lvl="1" indent="-134620">
              <a:lnSpc>
                <a:spcPct val="100000"/>
              </a:lnSpc>
              <a:spcBef>
                <a:spcPts val="1105"/>
              </a:spcBef>
              <a:buChar char="-"/>
              <a:tabLst>
                <a:tab pos="598170" algn="l"/>
              </a:tabLst>
            </a:pPr>
            <a:r>
              <a:rPr sz="2800" spc="-5" dirty="0">
                <a:latin typeface="Times New Roman"/>
                <a:cs typeface="Times New Roman"/>
              </a:rPr>
              <a:t>π.χ. μονάδες μαγνητικών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δίσκων</a:t>
            </a:r>
            <a:endParaRPr sz="2800" dirty="0">
              <a:latin typeface="Times New Roman"/>
              <a:cs typeface="Times New Roman"/>
            </a:endParaRPr>
          </a:p>
          <a:p>
            <a:pPr marL="463550" indent="-451484">
              <a:lnSpc>
                <a:spcPct val="100000"/>
              </a:lnSpc>
              <a:spcBef>
                <a:spcPts val="1250"/>
              </a:spcBef>
              <a:buFont typeface="Symbol"/>
              <a:buChar char="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Λογικές/εικονικές συσκευες (logical/virtual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devices)</a:t>
            </a:r>
            <a:endParaRPr sz="2800" dirty="0">
              <a:latin typeface="Times New Roman"/>
              <a:cs typeface="Times New Roman"/>
            </a:endParaRPr>
          </a:p>
          <a:p>
            <a:pPr marL="597535" lvl="1" indent="-134620">
              <a:lnSpc>
                <a:spcPct val="100000"/>
              </a:lnSpc>
              <a:spcBef>
                <a:spcPts val="1100"/>
              </a:spcBef>
              <a:buChar char="-"/>
              <a:tabLst>
                <a:tab pos="598170" algn="l"/>
              </a:tabLst>
            </a:pPr>
            <a:r>
              <a:rPr sz="2800" spc="-5" dirty="0">
                <a:latin typeface="Times New Roman"/>
                <a:cs typeface="Times New Roman"/>
              </a:rPr>
              <a:t>προσομοίωση ‘dedicated’ με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‘shared/sharable’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534670" y="215151"/>
            <a:ext cx="9624060" cy="553998"/>
          </a:xfrm>
        </p:spPr>
        <p:txBody>
          <a:bodyPr/>
          <a:lstStyle/>
          <a:p>
            <a:r>
              <a:rPr lang="en-US" altLang="en-US" smtClean="0"/>
              <a:t>Solid-State Disks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774700" y="958850"/>
            <a:ext cx="8836280" cy="7602081"/>
          </a:xfrm>
        </p:spPr>
        <p:txBody>
          <a:bodyPr/>
          <a:lstStyle/>
          <a:p>
            <a:pPr marL="533400" indent="-533400" rtl="0">
              <a:buFont typeface="Wingdings" pitchFamily="2" charset="2"/>
              <a:buChar char="v"/>
            </a:pPr>
            <a:r>
              <a:rPr lang="el-GR" sz="2200" dirty="0" smtClean="0"/>
              <a:t>Δεν έχουν κινούμενα μέρη</a:t>
            </a:r>
          </a:p>
          <a:p>
            <a:pPr marL="533400" indent="-533400" rtl="0">
              <a:buFont typeface="Wingdings" pitchFamily="2" charset="2"/>
              <a:buChar char="v"/>
            </a:pPr>
            <a:r>
              <a:rPr lang="el-GR" sz="2200" dirty="0" smtClean="0"/>
              <a:t>Οι περισσότεροι </a:t>
            </a:r>
            <a:r>
              <a:rPr lang="el-GR" sz="2200" dirty="0" err="1" smtClean="0"/>
              <a:t>SSDs</a:t>
            </a:r>
            <a:r>
              <a:rPr lang="el-GR" sz="2200" dirty="0" smtClean="0"/>
              <a:t> χρησιμοποιούν πύλες NAND – η βασική τους λειτουργία βασίζεται στη λειτουργία της μνήμης </a:t>
            </a:r>
            <a:r>
              <a:rPr lang="el-GR" sz="2200" dirty="0" err="1" smtClean="0"/>
              <a:t>flash</a:t>
            </a:r>
            <a:r>
              <a:rPr lang="el-GR" sz="2200" dirty="0" smtClean="0"/>
              <a:t>, η οποία διατηρεί τα δεδομένα χωρίς την παρουσία ρεύματος</a:t>
            </a:r>
          </a:p>
          <a:p>
            <a:pPr rtl="0"/>
            <a:endParaRPr lang="el-GR" sz="2200" dirty="0" smtClean="0"/>
          </a:p>
          <a:p>
            <a:pPr rtl="0"/>
            <a:r>
              <a:rPr lang="el-GR" sz="2200" b="1" dirty="0" smtClean="0"/>
              <a:t>Πλεονεκτήματα</a:t>
            </a:r>
            <a:endParaRPr lang="el-GR" sz="2200" dirty="0" smtClean="0"/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Ποιο ανθεκτικοί στα χτυπήματα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Λιγότερος θόρυβος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Λιγότερη Θερμότητα 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Καταναλώνει λιγότερη Ενέργεια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Μικρότερος χρόνο καθυστέρησης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Μικρότερος χρόνος προσπέλασης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(Πολύ πιο γρήγοροι για </a:t>
            </a:r>
            <a:r>
              <a:rPr lang="en-US" sz="2200" dirty="0" smtClean="0"/>
              <a:t>READ – </a:t>
            </a:r>
            <a:r>
              <a:rPr lang="el-GR" sz="2200" dirty="0" smtClean="0"/>
              <a:t>λιγότερο για </a:t>
            </a:r>
            <a:r>
              <a:rPr lang="en-US" sz="2200" dirty="0" smtClean="0"/>
              <a:t>WRITE/OVERWRITE)</a:t>
            </a:r>
            <a:endParaRPr lang="el-GR" sz="2200" dirty="0" smtClean="0"/>
          </a:p>
          <a:p>
            <a:pPr rtl="0" fontAlgn="base"/>
            <a:endParaRPr lang="el-GR" sz="2200" dirty="0" smtClean="0"/>
          </a:p>
          <a:p>
            <a:pPr rtl="0" fontAlgn="base"/>
            <a:r>
              <a:rPr lang="el-GR" sz="2200" b="1" dirty="0" smtClean="0"/>
              <a:t>Μειονεκτήματα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Μεγαλύτερο κόστος αγοράς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Μεγαλύτερο κόστος ανά MB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Μικρότερη χωρητικότητα</a:t>
            </a:r>
          </a:p>
          <a:p>
            <a:pPr marL="444500" indent="-444500" rtl="0" fontAlgn="base">
              <a:buFont typeface="Wingdings" pitchFamily="2" charset="2"/>
              <a:buChar char="ü"/>
            </a:pPr>
            <a:r>
              <a:rPr lang="el-GR" sz="2200" dirty="0" smtClean="0"/>
              <a:t>Μικρότερη διάρκεια ζωής</a:t>
            </a:r>
          </a:p>
          <a:p>
            <a:pPr rtl="0" fontAlgn="base"/>
            <a:endParaRPr lang="el-GR" sz="2200" dirty="0" smtClean="0"/>
          </a:p>
          <a:p>
            <a:pPr rtl="0"/>
            <a:endParaRPr lang="el-GR" sz="2200" dirty="0" smtClean="0"/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v"/>
            </a:pPr>
            <a:endParaRPr lang="en-US" altLang="en-US" sz="22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534670" y="215151"/>
            <a:ext cx="9624060" cy="553998"/>
          </a:xfrm>
        </p:spPr>
        <p:txBody>
          <a:bodyPr/>
          <a:lstStyle/>
          <a:p>
            <a:r>
              <a:rPr lang="en-US" altLang="en-US" smtClean="0"/>
              <a:t>Solid-State Disks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03300" y="1035050"/>
            <a:ext cx="8836280" cy="6124754"/>
          </a:xfrm>
        </p:spPr>
        <p:txBody>
          <a:bodyPr/>
          <a:lstStyle/>
          <a:p>
            <a:pPr marL="444500" indent="-444500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Nonvolatile memory used like a hard drive </a:t>
            </a:r>
          </a:p>
          <a:p>
            <a:pPr marL="901700" lvl="1" indent="-444500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en-US" sz="2400" dirty="0" smtClean="0"/>
              <a:t>e.g. </a:t>
            </a:r>
            <a:r>
              <a:rPr lang="en-US" sz="2400" dirty="0" smtClean="0"/>
              <a:t>NAND flash memory-based </a:t>
            </a: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Can be more reliable than HDDs</a:t>
            </a: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More expensive per MB</a:t>
            </a: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Maybe have shorter life span </a:t>
            </a: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Less capacity - But much faster</a:t>
            </a:r>
          </a:p>
          <a:p>
            <a:pPr marL="901700" lvl="1" indent="-444500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en-US" sz="2400" dirty="0" smtClean="0"/>
              <a:t>Much faster on ‘READ’ – Slower on ‘WRITE/OVERWRITE’</a:t>
            </a: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No moving parts, so no seek time or rotational latency</a:t>
            </a: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Reduced energy consumption</a:t>
            </a:r>
          </a:p>
          <a:p>
            <a:pPr marL="444500" indent="-444500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Scheduling </a:t>
            </a:r>
          </a:p>
          <a:p>
            <a:pPr marL="901700" lvl="1" indent="-444500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en-US" sz="2400" dirty="0" smtClean="0"/>
              <a:t>Mostly FCFS</a:t>
            </a:r>
          </a:p>
          <a:p>
            <a:pPr marL="901700" lvl="1" indent="-444500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en-US" sz="2400" dirty="0" smtClean="0"/>
              <a:t>Grouping write accesses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534670" y="215151"/>
            <a:ext cx="9624060" cy="553998"/>
          </a:xfrm>
        </p:spPr>
        <p:txBody>
          <a:bodyPr/>
          <a:lstStyle/>
          <a:p>
            <a:r>
              <a:rPr lang="en-US" altLang="en-US" smtClean="0"/>
              <a:t>Solid-State Disks</a:t>
            </a:r>
          </a:p>
        </p:txBody>
      </p:sp>
      <p:pic>
        <p:nvPicPr>
          <p:cNvPr id="37890" name="Picture 2" descr="Types of SSDs and Which Ones to Buy – Techby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0" y="1130867"/>
            <a:ext cx="9542862" cy="55429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3123" y="6983213"/>
            <a:ext cx="236333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Trebuchet MS"/>
                <a:cs typeface="Trebuchet MS"/>
              </a:rPr>
              <a:t>1</a:t>
            </a:r>
            <a:r>
              <a:rPr sz="1100" spc="-20" dirty="0"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260" y="349250"/>
            <a:ext cx="8550218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3123" y="6983213"/>
            <a:ext cx="236333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latin typeface="Trebuchet MS"/>
                <a:cs typeface="Trebuchet MS"/>
              </a:rPr>
              <a:t>1</a:t>
            </a:r>
            <a:r>
              <a:rPr sz="1100" spc="-20" dirty="0"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1100" y="196850"/>
            <a:ext cx="5486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RAID</a:t>
            </a:r>
            <a:r>
              <a:rPr spc="-50" dirty="0"/>
              <a:t> </a:t>
            </a:r>
            <a:r>
              <a:rPr spc="-10" dirty="0" smtClean="0"/>
              <a:t>levels</a:t>
            </a:r>
            <a:r>
              <a:rPr lang="el-GR" spc="-10" dirty="0" smtClean="0"/>
              <a:t> </a:t>
            </a:r>
            <a:r>
              <a:rPr lang="el-GR" spc="-10" dirty="0" smtClean="0"/>
              <a:t>(</a:t>
            </a:r>
            <a:r>
              <a:rPr lang="en-US" spc="-10" dirty="0" smtClean="0"/>
              <a:t>and 10</a:t>
            </a:r>
            <a:r>
              <a:rPr lang="en-US" spc="-10" dirty="0" smtClean="0"/>
              <a:t>…)</a:t>
            </a:r>
            <a:endParaRPr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1216352" y="1073346"/>
            <a:ext cx="7940348" cy="6133904"/>
            <a:chOff x="859536" y="1518919"/>
            <a:chExt cx="4685030" cy="6087110"/>
          </a:xfrm>
        </p:grpSpPr>
        <p:sp>
          <p:nvSpPr>
            <p:cNvPr id="5" name="object 5"/>
            <p:cNvSpPr/>
            <p:nvPr/>
          </p:nvSpPr>
          <p:spPr>
            <a:xfrm>
              <a:off x="985977" y="1619280"/>
              <a:ext cx="4446739" cy="58861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9536" y="1518919"/>
              <a:ext cx="4685030" cy="6087110"/>
            </a:xfrm>
            <a:custGeom>
              <a:avLst/>
              <a:gdLst/>
              <a:ahLst/>
              <a:cxnLst/>
              <a:rect l="l" t="t" r="r" b="b"/>
              <a:pathLst>
                <a:path w="4685030" h="6087109">
                  <a:moveTo>
                    <a:pt x="4639056" y="57912"/>
                  </a:moveTo>
                  <a:lnTo>
                    <a:pt x="4639043" y="45720"/>
                  </a:lnTo>
                  <a:lnTo>
                    <a:pt x="4626864" y="45720"/>
                  </a:lnTo>
                  <a:lnTo>
                    <a:pt x="4626864" y="58420"/>
                  </a:lnTo>
                  <a:lnTo>
                    <a:pt x="4626864" y="6028690"/>
                  </a:lnTo>
                  <a:lnTo>
                    <a:pt x="54864" y="6028690"/>
                  </a:lnTo>
                  <a:lnTo>
                    <a:pt x="54864" y="58420"/>
                  </a:lnTo>
                  <a:lnTo>
                    <a:pt x="4626864" y="58420"/>
                  </a:lnTo>
                  <a:lnTo>
                    <a:pt x="4626864" y="45720"/>
                  </a:lnTo>
                  <a:lnTo>
                    <a:pt x="45720" y="45720"/>
                  </a:lnTo>
                  <a:lnTo>
                    <a:pt x="45720" y="58420"/>
                  </a:lnTo>
                  <a:lnTo>
                    <a:pt x="45720" y="6028690"/>
                  </a:lnTo>
                  <a:lnTo>
                    <a:pt x="45720" y="6041390"/>
                  </a:lnTo>
                  <a:lnTo>
                    <a:pt x="4639043" y="6041390"/>
                  </a:lnTo>
                  <a:lnTo>
                    <a:pt x="4639043" y="6028956"/>
                  </a:lnTo>
                  <a:lnTo>
                    <a:pt x="4639056" y="57912"/>
                  </a:lnTo>
                  <a:close/>
                </a:path>
                <a:path w="4685030" h="6087109">
                  <a:moveTo>
                    <a:pt x="4684776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6052820"/>
                  </a:lnTo>
                  <a:lnTo>
                    <a:pt x="0" y="6087110"/>
                  </a:lnTo>
                  <a:lnTo>
                    <a:pt x="4684776" y="6087110"/>
                  </a:lnTo>
                  <a:lnTo>
                    <a:pt x="4684776" y="6053328"/>
                  </a:lnTo>
                  <a:lnTo>
                    <a:pt x="4684776" y="6052820"/>
                  </a:lnTo>
                  <a:lnTo>
                    <a:pt x="4684776" y="33528"/>
                  </a:lnTo>
                  <a:lnTo>
                    <a:pt x="4651248" y="33528"/>
                  </a:lnTo>
                  <a:lnTo>
                    <a:pt x="4651248" y="6052820"/>
                  </a:lnTo>
                  <a:lnTo>
                    <a:pt x="33515" y="6052820"/>
                  </a:lnTo>
                  <a:lnTo>
                    <a:pt x="33515" y="33020"/>
                  </a:lnTo>
                  <a:lnTo>
                    <a:pt x="4684776" y="33020"/>
                  </a:lnTo>
                  <a:lnTo>
                    <a:pt x="4684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425450"/>
            <a:ext cx="8381289" cy="444352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Περιγραφητής </a:t>
            </a:r>
            <a:r>
              <a:rPr sz="2800" b="1" spc="-10" dirty="0">
                <a:latin typeface="Times New Roman"/>
                <a:cs typeface="Times New Roman"/>
              </a:rPr>
              <a:t>Συσκευής </a:t>
            </a:r>
            <a:r>
              <a:rPr sz="2800" b="1" spc="-5" dirty="0">
                <a:latin typeface="Times New Roman"/>
                <a:cs typeface="Times New Roman"/>
              </a:rPr>
              <a:t>(device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descriptor)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900" y="1263650"/>
            <a:ext cx="8171016" cy="572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 indent="-451484">
              <a:spcBef>
                <a:spcPts val="600"/>
              </a:spcBef>
              <a:buFont typeface="Symbol"/>
              <a:buChar char="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ή </a:t>
            </a:r>
            <a:r>
              <a:rPr sz="2800" spc="-10" dirty="0">
                <a:latin typeface="Times New Roman"/>
                <a:cs typeface="Times New Roman"/>
              </a:rPr>
              <a:t>Ομάδα </a:t>
            </a:r>
            <a:r>
              <a:rPr sz="2800" spc="-5" dirty="0">
                <a:latin typeface="Times New Roman"/>
                <a:cs typeface="Times New Roman"/>
              </a:rPr>
              <a:t>Ελέγχου Συσκευής/Μονάδας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(DCB/UCB)</a:t>
            </a:r>
            <a:endParaRPr sz="2800" dirty="0">
              <a:latin typeface="Times New Roman"/>
              <a:cs typeface="Times New Roman"/>
            </a:endParaRPr>
          </a:p>
          <a:p>
            <a:pPr marL="463550">
              <a:spcBef>
                <a:spcPts val="600"/>
              </a:spcBef>
              <a:tabLst>
                <a:tab pos="1079500" algn="l"/>
              </a:tabLst>
            </a:pPr>
            <a:r>
              <a:rPr sz="2800" spc="5" dirty="0">
                <a:latin typeface="Wingdings"/>
                <a:cs typeface="Wingdings"/>
              </a:rPr>
              <a:t>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φυσική </a:t>
            </a:r>
            <a:r>
              <a:rPr sz="2800" spc="-5" dirty="0">
                <a:latin typeface="Times New Roman"/>
                <a:cs typeface="Times New Roman"/>
              </a:rPr>
              <a:t>Διεύθυνση (αριθμός)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συσκευής</a:t>
            </a:r>
            <a:endParaRPr sz="2800" dirty="0">
              <a:latin typeface="Times New Roman"/>
              <a:cs typeface="Times New Roman"/>
            </a:endParaRPr>
          </a:p>
          <a:p>
            <a:pPr marL="463550">
              <a:spcBef>
                <a:spcPts val="600"/>
              </a:spcBef>
              <a:tabLst>
                <a:tab pos="1079500" algn="l"/>
              </a:tabLst>
            </a:pPr>
            <a:r>
              <a:rPr sz="2800" spc="5" dirty="0">
                <a:latin typeface="Wingdings"/>
                <a:cs typeface="Wingdings"/>
              </a:rPr>
              <a:t>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όνομα</a:t>
            </a:r>
            <a:r>
              <a:rPr sz="2800" dirty="0">
                <a:latin typeface="Times New Roman"/>
                <a:cs typeface="Times New Roman"/>
              </a:rPr>
              <a:t> συσκευής</a:t>
            </a:r>
          </a:p>
          <a:p>
            <a:pPr marL="463550">
              <a:spcBef>
                <a:spcPts val="600"/>
              </a:spcBef>
              <a:tabLst>
                <a:tab pos="1079500" algn="l"/>
              </a:tabLst>
            </a:pPr>
            <a:r>
              <a:rPr sz="2800" spc="5" dirty="0">
                <a:latin typeface="Wingdings"/>
                <a:cs typeface="Wingdings"/>
              </a:rPr>
              <a:t>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κατάσταση </a:t>
            </a:r>
            <a:r>
              <a:rPr sz="2800" spc="-5" dirty="0">
                <a:latin typeface="Times New Roman"/>
                <a:cs typeface="Times New Roman"/>
              </a:rPr>
              <a:t>συσκευής </a:t>
            </a:r>
            <a:r>
              <a:rPr sz="2800" spc="-15" dirty="0">
                <a:latin typeface="Times New Roman"/>
                <a:cs typeface="Times New Roman"/>
              </a:rPr>
              <a:t>(busy, </a:t>
            </a:r>
            <a:r>
              <a:rPr sz="2800" spc="-10" dirty="0">
                <a:latin typeface="Times New Roman"/>
                <a:cs typeface="Times New Roman"/>
              </a:rPr>
              <a:t>ready,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off)</a:t>
            </a:r>
          </a:p>
          <a:p>
            <a:pPr marL="463550">
              <a:spcBef>
                <a:spcPts val="600"/>
              </a:spcBef>
              <a:tabLst>
                <a:tab pos="1079500" algn="l"/>
              </a:tabLst>
            </a:pPr>
            <a:r>
              <a:rPr sz="2800" spc="5" dirty="0">
                <a:latin typeface="Wingdings"/>
                <a:cs typeface="Wingdings"/>
              </a:rPr>
              <a:t>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αριθμός (διεύθυνση)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ελεγκτή</a:t>
            </a:r>
            <a:endParaRPr sz="2800" dirty="0">
              <a:latin typeface="Times New Roman"/>
              <a:cs typeface="Times New Roman"/>
            </a:endParaRPr>
          </a:p>
          <a:p>
            <a:pPr marL="1079500" marR="5080" indent="-615950">
              <a:spcBef>
                <a:spcPts val="600"/>
              </a:spcBef>
              <a:tabLst>
                <a:tab pos="1079500" algn="l"/>
              </a:tabLst>
            </a:pPr>
            <a:r>
              <a:rPr sz="2800" spc="5" dirty="0">
                <a:latin typeface="Wingdings"/>
                <a:cs typeface="Wingdings"/>
              </a:rPr>
              <a:t>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Επιπρόσθετες πληροφορίες (εντολές λειτουργίας, δείκτες </a:t>
            </a:r>
            <a:r>
              <a:rPr sz="2800" dirty="0">
                <a:latin typeface="Times New Roman"/>
                <a:cs typeface="Times New Roman"/>
              </a:rPr>
              <a:t>σε  πίνακες </a:t>
            </a:r>
            <a:r>
              <a:rPr sz="2800" spc="-5" dirty="0">
                <a:latin typeface="Times New Roman"/>
                <a:cs typeface="Times New Roman"/>
              </a:rPr>
              <a:t>μετάφρασης χαρακτήρων, διεύθυνση προγράμματος  διαχειριστή, διεύθυνση buffer </a:t>
            </a:r>
            <a:r>
              <a:rPr sz="2800" dirty="0">
                <a:latin typeface="Times New Roman"/>
                <a:cs typeface="Times New Roman"/>
              </a:rPr>
              <a:t>και </a:t>
            </a:r>
            <a:r>
              <a:rPr sz="2800" spc="-5" dirty="0">
                <a:latin typeface="Times New Roman"/>
                <a:cs typeface="Times New Roman"/>
              </a:rPr>
              <a:t>μέγεθος, τρέχουσα  </a:t>
            </a:r>
            <a:r>
              <a:rPr sz="2800" dirty="0">
                <a:latin typeface="Times New Roman"/>
                <a:cs typeface="Times New Roman"/>
              </a:rPr>
              <a:t>διεργασία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κ.α.)</a:t>
            </a:r>
            <a:endParaRPr sz="2800" dirty="0">
              <a:latin typeface="Times New Roman"/>
              <a:cs typeface="Times New Roman"/>
            </a:endParaRPr>
          </a:p>
          <a:p>
            <a:pPr marL="463550" indent="-451484">
              <a:spcBef>
                <a:spcPts val="600"/>
              </a:spcBef>
              <a:buFont typeface="Symbol"/>
              <a:buChar char="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Πίνακας Περιγραφητών </a:t>
            </a:r>
            <a:r>
              <a:rPr sz="2800" spc="-10" dirty="0">
                <a:latin typeface="Times New Roman"/>
                <a:cs typeface="Times New Roman"/>
              </a:rPr>
              <a:t>των </a:t>
            </a:r>
            <a:r>
              <a:rPr sz="2800" dirty="0">
                <a:latin typeface="Times New Roman"/>
                <a:cs typeface="Times New Roman"/>
              </a:rPr>
              <a:t>Συσκευών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(DDT)</a:t>
            </a:r>
            <a:endParaRPr sz="2800" dirty="0">
              <a:latin typeface="Times New Roman"/>
              <a:cs typeface="Times New Roman"/>
            </a:endParaRPr>
          </a:p>
          <a:p>
            <a:pPr marL="463550" indent="-451484">
              <a:spcBef>
                <a:spcPts val="600"/>
              </a:spcBef>
              <a:buFont typeface="Symbol"/>
              <a:buChar char=""/>
              <a:tabLst>
                <a:tab pos="463550" algn="l"/>
                <a:tab pos="464184" algn="l"/>
              </a:tabLst>
            </a:pPr>
            <a:r>
              <a:rPr sz="2800" spc="-5" dirty="0">
                <a:latin typeface="Times New Roman"/>
                <a:cs typeface="Times New Roman"/>
              </a:rPr>
              <a:t>Πίνακας Εκχώρησης </a:t>
            </a:r>
            <a:r>
              <a:rPr sz="2800" spc="-10" dirty="0">
                <a:latin typeface="Times New Roman"/>
                <a:cs typeface="Times New Roman"/>
              </a:rPr>
              <a:t>των </a:t>
            </a:r>
            <a:r>
              <a:rPr sz="2800" spc="-5" dirty="0">
                <a:latin typeface="Times New Roman"/>
                <a:cs typeface="Times New Roman"/>
              </a:rPr>
              <a:t>Συσκευών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(DAT</a:t>
            </a:r>
            <a:r>
              <a:rPr sz="2800" spc="-10" dirty="0" smtClean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55700" y="196850"/>
            <a:ext cx="8381289" cy="440505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2800" b="1" spc="-5" dirty="0">
                <a:latin typeface="Times New Roman"/>
                <a:cs typeface="Times New Roman"/>
              </a:rPr>
              <a:t>Διαχειριστές Περιφερειακών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Συσκευών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500" y="958850"/>
            <a:ext cx="8686800" cy="573233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tabLst>
                <a:tab pos="622300" algn="l"/>
              </a:tabLst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	Τερματικών, Δίσκου, Spoolers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κ.λ.π.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tabLst>
                <a:tab pos="622300" algn="l"/>
              </a:tabLst>
            </a:pP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	Διεργασίες ατέρμονης ανακύκλωσης (infinite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loop)</a:t>
            </a:r>
          </a:p>
          <a:p>
            <a:pPr marL="990600" indent="-3683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901700" algn="l"/>
                <a:tab pos="107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Δέχεται </a:t>
            </a:r>
            <a:r>
              <a:rPr sz="2800" spc="-10" dirty="0">
                <a:latin typeface="Times New Roman"/>
                <a:cs typeface="Times New Roman"/>
              </a:rPr>
              <a:t>αίτηση </a:t>
            </a:r>
            <a:r>
              <a:rPr sz="2800" spc="-5" dirty="0">
                <a:latin typeface="Times New Roman"/>
                <a:cs typeface="Times New Roman"/>
              </a:rPr>
              <a:t>εξυπηρέτησης </a:t>
            </a:r>
            <a:r>
              <a:rPr sz="2800" dirty="0">
                <a:latin typeface="Times New Roman"/>
                <a:cs typeface="Times New Roman"/>
              </a:rPr>
              <a:t>από </a:t>
            </a:r>
            <a:r>
              <a:rPr sz="2800" spc="-10" dirty="0">
                <a:latin typeface="Times New Roman"/>
                <a:cs typeface="Times New Roman"/>
              </a:rPr>
              <a:t>διεργασία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(PID)</a:t>
            </a:r>
          </a:p>
          <a:p>
            <a:pPr marL="990600" indent="-3683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901700" algn="l"/>
                <a:tab pos="107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Μετάφραση </a:t>
            </a:r>
            <a:r>
              <a:rPr sz="2800" spc="-10" dirty="0">
                <a:latin typeface="Times New Roman"/>
                <a:cs typeface="Times New Roman"/>
              </a:rPr>
              <a:t>σε </a:t>
            </a:r>
            <a:r>
              <a:rPr sz="2800" dirty="0">
                <a:latin typeface="Times New Roman"/>
                <a:cs typeface="Times New Roman"/>
              </a:rPr>
              <a:t>εντολές </a:t>
            </a:r>
            <a:r>
              <a:rPr sz="2800" spc="-5" dirty="0">
                <a:latin typeface="Times New Roman"/>
                <a:cs typeface="Times New Roman"/>
              </a:rPr>
              <a:t>ελεγκτή, διαύλου κ.λ.π.</a:t>
            </a:r>
            <a:endParaRPr sz="2800" dirty="0">
              <a:latin typeface="Times New Roman"/>
              <a:cs typeface="Times New Roman"/>
            </a:endParaRPr>
          </a:p>
          <a:p>
            <a:pPr marL="990600" indent="-368300">
              <a:lnSpc>
                <a:spcPct val="100000"/>
              </a:lnSpc>
              <a:spcBef>
                <a:spcPts val="1125"/>
              </a:spcBef>
              <a:buFont typeface="Wingdings"/>
              <a:buChar char=""/>
              <a:tabLst>
                <a:tab pos="901700" algn="l"/>
                <a:tab pos="107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Δρομολόγηση εξυπηρέτησης – δέσμευση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συσκευής</a:t>
            </a:r>
            <a:endParaRPr sz="2800" dirty="0">
              <a:latin typeface="Times New Roman"/>
              <a:cs typeface="Times New Roman"/>
            </a:endParaRPr>
          </a:p>
          <a:p>
            <a:pPr marL="990600" indent="-3683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901700" algn="l"/>
                <a:tab pos="107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Έκδοση προνομιούχων εντολών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εισόδου/εξόδου</a:t>
            </a:r>
            <a:endParaRPr sz="2800" dirty="0">
              <a:latin typeface="Times New Roman"/>
              <a:cs typeface="Times New Roman"/>
            </a:endParaRPr>
          </a:p>
          <a:p>
            <a:pPr marL="990600" indent="-3683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901700" algn="l"/>
                <a:tab pos="107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Αναμονή – μεταφορά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δεδομένων</a:t>
            </a:r>
            <a:endParaRPr sz="2800" dirty="0">
              <a:latin typeface="Times New Roman"/>
              <a:cs typeface="Times New Roman"/>
            </a:endParaRPr>
          </a:p>
          <a:p>
            <a:pPr marL="990600" indent="-3683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901700" algn="l"/>
                <a:tab pos="107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Αντιμετώπιση σφαλμάτων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(λειτουργίας/δεδομένων)</a:t>
            </a:r>
            <a:endParaRPr sz="2800" dirty="0">
              <a:latin typeface="Times New Roman"/>
              <a:cs typeface="Times New Roman"/>
            </a:endParaRPr>
          </a:p>
          <a:p>
            <a:pPr marL="990600" indent="-368300">
              <a:lnSpc>
                <a:spcPct val="100000"/>
              </a:lnSpc>
              <a:spcBef>
                <a:spcPts val="1125"/>
              </a:spcBef>
              <a:buFont typeface="Wingdings"/>
              <a:buChar char=""/>
              <a:tabLst>
                <a:tab pos="901700" algn="l"/>
                <a:tab pos="107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Γνωστοποίηση αποτελεσμάτων </a:t>
            </a:r>
            <a:r>
              <a:rPr sz="2800" dirty="0">
                <a:latin typeface="Times New Roman"/>
                <a:cs typeface="Times New Roman"/>
              </a:rPr>
              <a:t>στη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διεργασία</a:t>
            </a:r>
            <a:endParaRPr sz="2800" dirty="0">
              <a:latin typeface="Times New Roman"/>
              <a:cs typeface="Times New Roman"/>
            </a:endParaRPr>
          </a:p>
          <a:p>
            <a:pPr marL="990600" indent="-368300">
              <a:lnSpc>
                <a:spcPct val="100000"/>
              </a:lnSpc>
              <a:spcBef>
                <a:spcPts val="1105"/>
              </a:spcBef>
              <a:buFont typeface="Wingdings"/>
              <a:buChar char=""/>
              <a:tabLst>
                <a:tab pos="901700" algn="l"/>
                <a:tab pos="1079500" algn="l"/>
              </a:tabLst>
            </a:pPr>
            <a:r>
              <a:rPr sz="2800" spc="-5" dirty="0">
                <a:latin typeface="Times New Roman"/>
                <a:cs typeface="Times New Roman"/>
              </a:rPr>
              <a:t>Τερματισμός σύνδεσης – αποδέσμευση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διεργασίας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124" y="518723"/>
            <a:ext cx="8381289" cy="444352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ΕΙΚΟΝΙΚΕΣ ΕΝΤΟΛΕΣ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ΕΙΣΟΔΟΥ/ΕΞΟΔΟΥ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0" y="1644650"/>
            <a:ext cx="8839200" cy="307904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spcBef>
                <a:spcPts val="1200"/>
              </a:spcBef>
              <a:spcAft>
                <a:spcPts val="600"/>
              </a:spcAft>
            </a:pPr>
            <a:r>
              <a:rPr sz="2800" spc="-10" dirty="0">
                <a:latin typeface="Times New Roman"/>
                <a:cs typeface="Times New Roman"/>
              </a:rPr>
              <a:t>Για </a:t>
            </a:r>
            <a:r>
              <a:rPr sz="2800" spc="-5" dirty="0">
                <a:latin typeface="Times New Roman"/>
                <a:cs typeface="Times New Roman"/>
              </a:rPr>
              <a:t>τα προγράμματα </a:t>
            </a:r>
            <a:r>
              <a:rPr sz="2800" dirty="0">
                <a:latin typeface="Times New Roman"/>
                <a:cs typeface="Times New Roman"/>
              </a:rPr>
              <a:t>των </a:t>
            </a:r>
            <a:r>
              <a:rPr sz="2800" spc="-5" dirty="0">
                <a:latin typeface="Times New Roman"/>
                <a:cs typeface="Times New Roman"/>
              </a:rPr>
              <a:t>χρηστών παρέχονται συνήθως  (απλότητα, διαφάνεια </a:t>
            </a:r>
            <a:r>
              <a:rPr sz="2800" dirty="0">
                <a:latin typeface="Times New Roman"/>
                <a:cs typeface="Times New Roman"/>
              </a:rPr>
              <a:t>κ.λ.π.) </a:t>
            </a:r>
            <a:r>
              <a:rPr sz="2800" spc="-5" dirty="0">
                <a:latin typeface="Times New Roman"/>
                <a:cs typeface="Times New Roman"/>
              </a:rPr>
              <a:t>‘εικονικές εντολές’ </a:t>
            </a:r>
            <a:r>
              <a:rPr sz="2800" spc="-10" dirty="0">
                <a:latin typeface="Times New Roman"/>
                <a:cs typeface="Times New Roman"/>
              </a:rPr>
              <a:t>μέσω  των </a:t>
            </a:r>
            <a:r>
              <a:rPr sz="2800" dirty="0">
                <a:latin typeface="Times New Roman"/>
                <a:cs typeface="Times New Roman"/>
              </a:rPr>
              <a:t>οποίων </a:t>
            </a:r>
            <a:r>
              <a:rPr sz="2800" spc="-5" dirty="0">
                <a:latin typeface="Times New Roman"/>
                <a:cs typeface="Times New Roman"/>
              </a:rPr>
              <a:t>ο </a:t>
            </a:r>
            <a:r>
              <a:rPr lang="el-GR" sz="2800" spc="-10" dirty="0" err="1" smtClean="0">
                <a:latin typeface="Times New Roman"/>
                <a:cs typeface="Times New Roman"/>
              </a:rPr>
              <a:t>χρ</a:t>
            </a:r>
            <a:r>
              <a:rPr lang="el-GR" sz="2800" spc="-10" dirty="0" err="1">
                <a:latin typeface="Times New Roman"/>
                <a:cs typeface="Times New Roman"/>
              </a:rPr>
              <a:t>ή</a:t>
            </a:r>
            <a:r>
              <a:rPr sz="2800" spc="-10" dirty="0" err="1" smtClean="0">
                <a:latin typeface="Times New Roman"/>
                <a:cs typeface="Times New Roman"/>
              </a:rPr>
              <a:t>στης</a:t>
            </a:r>
            <a:r>
              <a:rPr sz="2800" spc="20" dirty="0" smtClean="0">
                <a:latin typeface="Times New Roman"/>
                <a:cs typeface="Times New Roman"/>
              </a:rPr>
              <a:t> </a:t>
            </a:r>
            <a:r>
              <a:rPr sz="2800" spc="-5" dirty="0" err="1" smtClean="0">
                <a:latin typeface="Times New Roman"/>
                <a:cs typeface="Times New Roman"/>
              </a:rPr>
              <a:t>ορίζει</a:t>
            </a:r>
            <a:r>
              <a:rPr lang="en-US" sz="2800" spc="-5" dirty="0">
                <a:latin typeface="Times New Roman"/>
                <a:cs typeface="Times New Roman"/>
              </a:rPr>
              <a:t>: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901700" indent="-889000">
              <a:spcBef>
                <a:spcPts val="1200"/>
              </a:spcBef>
              <a:spcAft>
                <a:spcPts val="600"/>
              </a:spcAft>
              <a:buFont typeface="Symbol"/>
              <a:buChar char=""/>
              <a:tabLst>
                <a:tab pos="372110" algn="l"/>
                <a:tab pos="372745" algn="l"/>
              </a:tabLst>
            </a:pPr>
            <a:r>
              <a:rPr lang="el-GR" sz="2800" spc="-15" dirty="0" smtClean="0">
                <a:latin typeface="Times New Roman"/>
                <a:cs typeface="Times New Roman"/>
              </a:rPr>
              <a:t>Το</a:t>
            </a:r>
            <a:r>
              <a:rPr sz="2800" spc="-15" dirty="0" smtClean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ρεύμα ή το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αρχείο</a:t>
            </a:r>
            <a:endParaRPr sz="2800" dirty="0">
              <a:latin typeface="Times New Roman"/>
              <a:cs typeface="Times New Roman"/>
            </a:endParaRPr>
          </a:p>
          <a:p>
            <a:pPr marL="901700" marR="129539" indent="-889000">
              <a:spcBef>
                <a:spcPts val="1200"/>
              </a:spcBef>
              <a:spcAft>
                <a:spcPts val="600"/>
              </a:spcAft>
              <a:buFont typeface="Symbol"/>
              <a:buChar char=""/>
              <a:tabLst>
                <a:tab pos="372110" algn="l"/>
                <a:tab pos="372745" algn="l"/>
                <a:tab pos="630555" algn="l"/>
              </a:tabLst>
            </a:pPr>
            <a:r>
              <a:rPr sz="2800" spc="-15" dirty="0">
                <a:latin typeface="Times New Roman"/>
                <a:cs typeface="Times New Roman"/>
              </a:rPr>
              <a:t>Τη </a:t>
            </a:r>
            <a:r>
              <a:rPr sz="2800" spc="-5" dirty="0">
                <a:latin typeface="Times New Roman"/>
                <a:cs typeface="Times New Roman"/>
              </a:rPr>
              <a:t>διεύθυνση μνήμης για τη </a:t>
            </a:r>
            <a:r>
              <a:rPr sz="2800" dirty="0">
                <a:latin typeface="Times New Roman"/>
                <a:cs typeface="Times New Roman"/>
              </a:rPr>
              <a:t>μεταφορά </a:t>
            </a:r>
            <a:r>
              <a:rPr sz="2800" spc="-5" dirty="0">
                <a:latin typeface="Times New Roman"/>
                <a:cs typeface="Times New Roman"/>
              </a:rPr>
              <a:t>δεδομένων  </a:t>
            </a:r>
            <a:r>
              <a:rPr sz="2800" spc="-5" dirty="0" err="1">
                <a:latin typeface="Times New Roman"/>
                <a:cs typeface="Times New Roman"/>
              </a:rPr>
              <a:t>Π.χ</a:t>
            </a:r>
            <a:r>
              <a:rPr sz="2800" spc="-5" dirty="0" smtClean="0">
                <a:latin typeface="Times New Roman"/>
                <a:cs typeface="Times New Roman"/>
              </a:rPr>
              <a:t>.:</a:t>
            </a:r>
            <a:r>
              <a:rPr lang="en-US" sz="2800" spc="-5" dirty="0" smtClean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read </a:t>
            </a:r>
            <a:r>
              <a:rPr sz="2800" spc="-5" dirty="0">
                <a:latin typeface="Times New Roman"/>
                <a:cs typeface="Times New Roman"/>
              </a:rPr>
              <a:t>(fd, buf,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nbyte)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74700" y="196850"/>
            <a:ext cx="8381289" cy="444352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SPOOLERS </a:t>
            </a:r>
            <a:r>
              <a:rPr sz="2800" b="1" spc="-10" dirty="0" smtClean="0">
                <a:latin typeface="Times New Roman"/>
                <a:cs typeface="Times New Roman"/>
              </a:rPr>
              <a:t>(print</a:t>
            </a:r>
            <a:r>
              <a:rPr sz="2800" b="1" spc="20" dirty="0" smtClean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spoolers…)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700" y="730250"/>
            <a:ext cx="8915400" cy="6828792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214629">
              <a:spcBef>
                <a:spcPts val="250"/>
              </a:spcBef>
            </a:pPr>
            <a:r>
              <a:rPr sz="2400" i="1" spc="-5" dirty="0">
                <a:latin typeface="Times New Roman"/>
                <a:cs typeface="Times New Roman"/>
              </a:rPr>
              <a:t>Προσομοίωση ‘dedicated’ devices </a:t>
            </a:r>
            <a:r>
              <a:rPr sz="2400" i="1" dirty="0">
                <a:latin typeface="Times New Roman"/>
                <a:cs typeface="Times New Roman"/>
              </a:rPr>
              <a:t>με </a:t>
            </a:r>
            <a:r>
              <a:rPr sz="2400" i="1" spc="-5" dirty="0">
                <a:latin typeface="Times New Roman"/>
                <a:cs typeface="Times New Roman"/>
              </a:rPr>
              <a:t>‘shared/sharable’  </a:t>
            </a:r>
            <a:r>
              <a:rPr sz="2400" i="1" spc="-10" dirty="0">
                <a:latin typeface="Times New Roman"/>
                <a:cs typeface="Times New Roman"/>
              </a:rPr>
              <a:t>(χρήση </a:t>
            </a:r>
            <a:r>
              <a:rPr sz="2400" i="1" spc="-5" dirty="0">
                <a:latin typeface="Times New Roman"/>
                <a:cs typeface="Times New Roman"/>
              </a:rPr>
              <a:t>ενταμιευτών – μεταφορά </a:t>
            </a:r>
            <a:r>
              <a:rPr sz="2400" i="1" spc="-15" dirty="0">
                <a:latin typeface="Times New Roman"/>
                <a:cs typeface="Times New Roman"/>
              </a:rPr>
              <a:t>σε </a:t>
            </a:r>
            <a:r>
              <a:rPr sz="2400" i="1" spc="-5" dirty="0">
                <a:latin typeface="Times New Roman"/>
                <a:cs typeface="Times New Roman"/>
              </a:rPr>
              <a:t>physical</a:t>
            </a:r>
            <a:r>
              <a:rPr sz="2400" i="1" spc="6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blocks)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spcBef>
                <a:spcPts val="1235"/>
              </a:spcBef>
            </a:pPr>
            <a:r>
              <a:rPr sz="2400" i="1" spc="-5" dirty="0">
                <a:latin typeface="Times New Roman"/>
                <a:cs typeface="Times New Roman"/>
              </a:rPr>
              <a:t>Οταν </a:t>
            </a:r>
            <a:r>
              <a:rPr sz="2400" i="1" dirty="0">
                <a:latin typeface="Times New Roman"/>
                <a:cs typeface="Times New Roman"/>
              </a:rPr>
              <a:t>μία διεργασία </a:t>
            </a:r>
            <a:r>
              <a:rPr sz="2400" i="1" spc="-5" dirty="0">
                <a:latin typeface="Times New Roman"/>
                <a:cs typeface="Times New Roman"/>
              </a:rPr>
              <a:t>θέλει </a:t>
            </a:r>
            <a:r>
              <a:rPr sz="2400" i="1" spc="-10" dirty="0">
                <a:latin typeface="Times New Roman"/>
                <a:cs typeface="Times New Roman"/>
              </a:rPr>
              <a:t>να </a:t>
            </a:r>
            <a:r>
              <a:rPr sz="2400" i="1" spc="-5" dirty="0">
                <a:latin typeface="Times New Roman"/>
                <a:cs typeface="Times New Roman"/>
              </a:rPr>
              <a:t>εκτυπώσει ένα αρχείο, τότε το  αρχείο και ο περιγραφητής </a:t>
            </a:r>
            <a:r>
              <a:rPr sz="2400" i="1" dirty="0">
                <a:latin typeface="Times New Roman"/>
                <a:cs typeface="Times New Roman"/>
              </a:rPr>
              <a:t>του </a:t>
            </a:r>
            <a:r>
              <a:rPr sz="2400" i="1" spc="-5" dirty="0">
                <a:latin typeface="Times New Roman"/>
                <a:cs typeface="Times New Roman"/>
              </a:rPr>
              <a:t>εισάγεται σε ένα </a:t>
            </a:r>
            <a:r>
              <a:rPr sz="2400" i="1" spc="-5" dirty="0" err="1">
                <a:latin typeface="Times New Roman"/>
                <a:cs typeface="Times New Roman"/>
              </a:rPr>
              <a:t>ειδικό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 smtClean="0">
                <a:latin typeface="Times New Roman"/>
                <a:cs typeface="Times New Roman"/>
              </a:rPr>
              <a:t>‘</a:t>
            </a:r>
            <a:r>
              <a:rPr sz="2400" i="1" dirty="0">
                <a:latin typeface="Times New Roman"/>
                <a:cs typeface="Times New Roman"/>
              </a:rPr>
              <a:t>ευρετήριο’ του </a:t>
            </a:r>
            <a:r>
              <a:rPr sz="2400" i="1" spc="-5" dirty="0">
                <a:latin typeface="Times New Roman"/>
                <a:cs typeface="Times New Roman"/>
              </a:rPr>
              <a:t>Spooler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εξόδου.</a:t>
            </a:r>
            <a:endParaRPr sz="2400" dirty="0">
              <a:latin typeface="Times New Roman"/>
              <a:cs typeface="Times New Roman"/>
            </a:endParaRPr>
          </a:p>
          <a:p>
            <a:pPr marL="12700" marR="542290">
              <a:spcBef>
                <a:spcPts val="1185"/>
              </a:spcBef>
            </a:pPr>
            <a:r>
              <a:rPr sz="2400" i="1" spc="-5" dirty="0">
                <a:latin typeface="Times New Roman"/>
                <a:cs typeface="Times New Roman"/>
              </a:rPr>
              <a:t>Ο spooler είναι η μόνη διεργασία </a:t>
            </a:r>
            <a:r>
              <a:rPr sz="2400" i="1" dirty="0">
                <a:latin typeface="Times New Roman"/>
                <a:cs typeface="Times New Roman"/>
              </a:rPr>
              <a:t>που </a:t>
            </a:r>
            <a:r>
              <a:rPr sz="2400" i="1" spc="-5" dirty="0">
                <a:latin typeface="Times New Roman"/>
                <a:cs typeface="Times New Roman"/>
              </a:rPr>
              <a:t>επιτρέπεται </a:t>
            </a:r>
            <a:r>
              <a:rPr sz="2400" i="1" spc="-10" dirty="0">
                <a:latin typeface="Times New Roman"/>
                <a:cs typeface="Times New Roman"/>
              </a:rPr>
              <a:t>να  </a:t>
            </a:r>
            <a:r>
              <a:rPr sz="2400" i="1" spc="-5" dirty="0">
                <a:latin typeface="Times New Roman"/>
                <a:cs typeface="Times New Roman"/>
              </a:rPr>
              <a:t>χρησιμοποιήσει (δέσμευση) </a:t>
            </a:r>
            <a:r>
              <a:rPr sz="2400" i="1" dirty="0">
                <a:latin typeface="Times New Roman"/>
                <a:cs typeface="Times New Roman"/>
              </a:rPr>
              <a:t>τον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εκτυπωτή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</a:pP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Τί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επιτυγχάνεται.....</a:t>
            </a:r>
            <a:endParaRPr sz="2400" dirty="0">
              <a:latin typeface="Times New Roman"/>
              <a:cs typeface="Times New Roman"/>
            </a:endParaRPr>
          </a:p>
          <a:p>
            <a:pPr marL="372110" marR="15875" indent="-360045">
              <a:spcBef>
                <a:spcPts val="1300"/>
              </a:spcBef>
              <a:buFont typeface="Symbol"/>
              <a:buChar char=""/>
              <a:tabLst>
                <a:tab pos="372110" algn="l"/>
                <a:tab pos="372745" algn="l"/>
              </a:tabLst>
            </a:pPr>
            <a:r>
              <a:rPr sz="2400" spc="-5" dirty="0">
                <a:latin typeface="Times New Roman"/>
                <a:cs typeface="Times New Roman"/>
              </a:rPr>
              <a:t>Ομοιόμορφη κατανομή </a:t>
            </a:r>
            <a:r>
              <a:rPr sz="2400" dirty="0">
                <a:latin typeface="Times New Roman"/>
                <a:cs typeface="Times New Roman"/>
              </a:rPr>
              <a:t>του </a:t>
            </a:r>
            <a:r>
              <a:rPr sz="2400" spc="-5" dirty="0">
                <a:latin typeface="Times New Roman"/>
                <a:cs typeface="Times New Roman"/>
              </a:rPr>
              <a:t>φόρτου </a:t>
            </a:r>
            <a:r>
              <a:rPr sz="2400" spc="-10" dirty="0">
                <a:latin typeface="Times New Roman"/>
                <a:cs typeface="Times New Roman"/>
              </a:rPr>
              <a:t>στις </a:t>
            </a:r>
            <a:r>
              <a:rPr sz="2400" spc="-5" dirty="0">
                <a:latin typeface="Times New Roman"/>
                <a:cs typeface="Times New Roman"/>
              </a:rPr>
              <a:t>αφιερωμένες  (dedicated) συσκευές 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επιτάχυνση</a:t>
            </a:r>
            <a:endParaRPr sz="2400" dirty="0">
              <a:latin typeface="Times New Roman"/>
              <a:cs typeface="Times New Roman"/>
            </a:endParaRPr>
          </a:p>
          <a:p>
            <a:pPr marL="372110" indent="-360045">
              <a:spcBef>
                <a:spcPts val="1165"/>
              </a:spcBef>
              <a:buFont typeface="Symbol"/>
              <a:buChar char=""/>
              <a:tabLst>
                <a:tab pos="372110" algn="l"/>
                <a:tab pos="372745" algn="l"/>
              </a:tabLst>
            </a:pPr>
            <a:r>
              <a:rPr sz="2400" spc="-5" dirty="0">
                <a:latin typeface="Times New Roman"/>
                <a:cs typeface="Times New Roman"/>
              </a:rPr>
              <a:t>Ελάττωση της πιθανότητας να </a:t>
            </a:r>
            <a:r>
              <a:rPr sz="2400" dirty="0">
                <a:latin typeface="Times New Roman"/>
                <a:cs typeface="Times New Roman"/>
              </a:rPr>
              <a:t>συμβεί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αδιέξοδο</a:t>
            </a:r>
            <a:endParaRPr sz="2400" dirty="0">
              <a:latin typeface="Times New Roman"/>
              <a:cs typeface="Times New Roman"/>
            </a:endParaRPr>
          </a:p>
          <a:p>
            <a:pPr marL="372110" marR="834390" indent="-360045">
              <a:spcBef>
                <a:spcPts val="1400"/>
              </a:spcBef>
              <a:buFont typeface="Symbol"/>
              <a:buChar char=""/>
              <a:tabLst>
                <a:tab pos="372110" algn="l"/>
                <a:tab pos="372745" algn="l"/>
              </a:tabLst>
            </a:pPr>
            <a:r>
              <a:rPr sz="2400" spc="-5" dirty="0">
                <a:latin typeface="Times New Roman"/>
                <a:cs typeface="Times New Roman"/>
              </a:rPr>
              <a:t>Ευκολία με την οποία μπορούμε να πάρουμε  πολλαπλά αντίγραφα </a:t>
            </a:r>
            <a:r>
              <a:rPr sz="2400" dirty="0">
                <a:latin typeface="Times New Roman"/>
                <a:cs typeface="Times New Roman"/>
              </a:rPr>
              <a:t>του </a:t>
            </a:r>
            <a:r>
              <a:rPr sz="2400" spc="-5" dirty="0">
                <a:latin typeface="Times New Roman"/>
                <a:cs typeface="Times New Roman"/>
              </a:rPr>
              <a:t>ιδίου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αρχείου</a:t>
            </a:r>
            <a:endParaRPr sz="2400" dirty="0">
              <a:latin typeface="Times New Roman"/>
              <a:cs typeface="Times New Roman"/>
            </a:endParaRPr>
          </a:p>
          <a:p>
            <a:pPr marL="12700" marR="226695">
              <a:spcBef>
                <a:spcPts val="1185"/>
              </a:spcBef>
            </a:pPr>
            <a:r>
              <a:rPr sz="2400" i="1" spc="-5" dirty="0">
                <a:latin typeface="Times New Roman"/>
                <a:cs typeface="Times New Roman"/>
              </a:rPr>
              <a:t>...όπως </a:t>
            </a:r>
            <a:r>
              <a:rPr sz="2400" i="1" dirty="0">
                <a:latin typeface="Times New Roman"/>
                <a:cs typeface="Times New Roman"/>
              </a:rPr>
              <a:t>με </a:t>
            </a:r>
            <a:r>
              <a:rPr sz="2400" i="1" spc="-5" dirty="0" err="1">
                <a:latin typeface="Times New Roman"/>
                <a:cs typeface="Times New Roman"/>
              </a:rPr>
              <a:t>την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5" dirty="0" err="1" smtClean="0">
                <a:latin typeface="Times New Roman"/>
                <a:cs typeface="Times New Roman"/>
              </a:rPr>
              <a:t>ομαδοποίηση</a:t>
            </a:r>
            <a:r>
              <a:rPr sz="2400" i="1" spc="-5" dirty="0" smtClean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δεδομένων  κατά την </a:t>
            </a:r>
            <a:r>
              <a:rPr sz="2400" i="1" spc="-5" dirty="0" err="1">
                <a:latin typeface="Times New Roman"/>
                <a:cs typeface="Times New Roman"/>
              </a:rPr>
              <a:t>προσπέλαση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5" dirty="0" err="1" smtClean="0">
                <a:latin typeface="Times New Roman"/>
                <a:cs typeface="Times New Roman"/>
              </a:rPr>
              <a:t>Δίσκων</a:t>
            </a:r>
            <a:endParaRPr sz="2400" dirty="0">
              <a:latin typeface="Times New Roman"/>
              <a:cs typeface="Times New Roman"/>
            </a:endParaRPr>
          </a:p>
          <a:p>
            <a:pPr marL="12700" marR="370205">
              <a:spcBef>
                <a:spcPts val="1195"/>
              </a:spcBef>
            </a:pP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Spoolers δικτύου (network </a:t>
            </a:r>
            <a:r>
              <a:rPr sz="2400" b="1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spoolers)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– π.χ. μετάδοση  </a:t>
            </a:r>
            <a:r>
              <a:rPr sz="2400" spc="-10" dirty="0">
                <a:latin typeface="Times New Roman"/>
                <a:cs typeface="Times New Roman"/>
              </a:rPr>
              <a:t>μηνυμάτων </a:t>
            </a:r>
            <a:r>
              <a:rPr sz="2400" dirty="0">
                <a:latin typeface="Times New Roman"/>
                <a:cs typeface="Times New Roman"/>
              </a:rPr>
              <a:t>ηλεκτρονικού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ταχυδρομείου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196850"/>
            <a:ext cx="8381289" cy="444352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ΔΙΑΧΕΙΡΙΣΤΕΣ</a:t>
            </a:r>
            <a:r>
              <a:rPr sz="2800" b="1" dirty="0">
                <a:latin typeface="Times New Roman"/>
                <a:cs typeface="Times New Roman"/>
              </a:rPr>
              <a:t> ΔΙΣΚΩΝ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9500" y="1187450"/>
            <a:ext cx="5383329" cy="5345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1300" y="2025650"/>
            <a:ext cx="4508500" cy="4358886"/>
          </a:xfrm>
          <a:prstGeom prst="rect">
            <a:avLst/>
          </a:prstGeom>
          <a:ln w="9142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3980" marR="161925">
              <a:spcBef>
                <a:spcPts val="390"/>
              </a:spcBef>
            </a:pPr>
            <a:r>
              <a:rPr sz="2800" b="1" spc="-10" dirty="0">
                <a:latin typeface="Times New Roman"/>
                <a:cs typeface="Times New Roman"/>
              </a:rPr>
              <a:t>Shaft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	</a:t>
            </a:r>
            <a:r>
              <a:rPr sz="2800" spc="-5" dirty="0" smtClean="0">
                <a:latin typeface="Times New Roman"/>
                <a:cs typeface="Times New Roman"/>
              </a:rPr>
              <a:t>= </a:t>
            </a:r>
            <a:r>
              <a:rPr lang="en-US" sz="2800" spc="-5" dirty="0" smtClean="0">
                <a:latin typeface="Times New Roman"/>
                <a:cs typeface="Times New Roman"/>
              </a:rPr>
              <a:t>	</a:t>
            </a:r>
            <a:r>
              <a:rPr sz="2800" spc="-10" dirty="0" err="1" smtClean="0">
                <a:latin typeface="Times New Roman"/>
                <a:cs typeface="Times New Roman"/>
              </a:rPr>
              <a:t>Αξονας</a:t>
            </a:r>
            <a:r>
              <a:rPr sz="2800" spc="-10" dirty="0" smtClean="0">
                <a:latin typeface="Times New Roman"/>
                <a:cs typeface="Times New Roman"/>
              </a:rPr>
              <a:t>  </a:t>
            </a:r>
            <a:r>
              <a:rPr sz="2800" b="1" spc="-5" dirty="0">
                <a:latin typeface="Times New Roman"/>
                <a:cs typeface="Times New Roman"/>
              </a:rPr>
              <a:t>Cylinder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	</a:t>
            </a:r>
            <a:r>
              <a:rPr sz="2800" spc="-5" dirty="0" smtClean="0">
                <a:latin typeface="Times New Roman"/>
                <a:cs typeface="Times New Roman"/>
              </a:rPr>
              <a:t>= </a:t>
            </a:r>
            <a:r>
              <a:rPr lang="en-US" sz="2800" spc="-5" dirty="0" smtClean="0">
                <a:latin typeface="Times New Roman"/>
                <a:cs typeface="Times New Roman"/>
              </a:rPr>
              <a:t>	</a:t>
            </a:r>
            <a:r>
              <a:rPr sz="2800" spc="-5" dirty="0" err="1" smtClean="0">
                <a:latin typeface="Times New Roman"/>
                <a:cs typeface="Times New Roman"/>
              </a:rPr>
              <a:t>Κίλυνδρος</a:t>
            </a:r>
            <a:r>
              <a:rPr sz="2800" spc="-5" dirty="0" smtClean="0">
                <a:latin typeface="Times New Roman"/>
                <a:cs typeface="Times New Roman"/>
              </a:rPr>
              <a:t>  </a:t>
            </a:r>
            <a:r>
              <a:rPr sz="2800" b="1" spc="-10" dirty="0">
                <a:latin typeface="Times New Roman"/>
                <a:cs typeface="Times New Roman"/>
              </a:rPr>
              <a:t>Track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lang="en-US" sz="2800" spc="-10" dirty="0" smtClean="0">
                <a:latin typeface="Times New Roman"/>
                <a:cs typeface="Times New Roman"/>
              </a:rPr>
              <a:t>	</a:t>
            </a:r>
            <a:r>
              <a:rPr sz="2800" spc="-5" dirty="0" smtClean="0">
                <a:latin typeface="Times New Roman"/>
                <a:cs typeface="Times New Roman"/>
              </a:rPr>
              <a:t>= </a:t>
            </a:r>
            <a:r>
              <a:rPr lang="en-US" sz="2800" spc="-5" dirty="0" smtClean="0">
                <a:latin typeface="Times New Roman"/>
                <a:cs typeface="Times New Roman"/>
              </a:rPr>
              <a:t>	</a:t>
            </a:r>
            <a:r>
              <a:rPr sz="2800" spc="-10" dirty="0" err="1" smtClean="0">
                <a:latin typeface="Times New Roman"/>
                <a:cs typeface="Times New Roman"/>
              </a:rPr>
              <a:t>Ιχνος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  </a:t>
            </a:r>
            <a:r>
              <a:rPr sz="2800" b="1" spc="-5" dirty="0">
                <a:latin typeface="Times New Roman"/>
                <a:cs typeface="Times New Roman"/>
              </a:rPr>
              <a:t>Sector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	</a:t>
            </a:r>
            <a:r>
              <a:rPr sz="2800" spc="-5" dirty="0" smtClean="0">
                <a:latin typeface="Times New Roman"/>
                <a:cs typeface="Times New Roman"/>
              </a:rPr>
              <a:t>=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lang="en-US" sz="2800" spc="5" dirty="0" smtClean="0">
                <a:latin typeface="Times New Roman"/>
                <a:cs typeface="Times New Roman"/>
              </a:rPr>
              <a:t>	</a:t>
            </a:r>
            <a:r>
              <a:rPr sz="2800" spc="-10" dirty="0" err="1" smtClean="0">
                <a:latin typeface="Times New Roman"/>
                <a:cs typeface="Times New Roman"/>
              </a:rPr>
              <a:t>Τομέας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3980" marR="161925"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Περιστροφική  καθυστέρηση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(latency)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3980">
              <a:spcBef>
                <a:spcPts val="5"/>
              </a:spcBef>
            </a:pPr>
            <a:r>
              <a:rPr lang="el-GR" sz="2800" spc="-5" dirty="0" smtClean="0">
                <a:latin typeface="Times New Roman"/>
                <a:cs typeface="Times New Roman"/>
              </a:rPr>
              <a:t>Χρόνος αναζήτησης           (</a:t>
            </a:r>
            <a:r>
              <a:rPr lang="en-US" sz="2800" spc="-5" dirty="0" smtClean="0">
                <a:latin typeface="Times New Roman"/>
                <a:cs typeface="Times New Roman"/>
              </a:rPr>
              <a:t>s</a:t>
            </a:r>
            <a:r>
              <a:rPr sz="2800" spc="-5" dirty="0" smtClean="0">
                <a:latin typeface="Times New Roman"/>
                <a:cs typeface="Times New Roman"/>
              </a:rPr>
              <a:t>eek</a:t>
            </a:r>
            <a:r>
              <a:rPr sz="2800" spc="5" dirty="0" smtClean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t</a:t>
            </a:r>
            <a:r>
              <a:rPr sz="2800" spc="-15" dirty="0" smtClean="0">
                <a:latin typeface="Times New Roman"/>
                <a:cs typeface="Times New Roman"/>
              </a:rPr>
              <a:t>ime</a:t>
            </a:r>
            <a:r>
              <a:rPr lang="el-GR" sz="2800" spc="-15" dirty="0" smtClean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196850"/>
            <a:ext cx="8381289" cy="444352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ΔΙΑΧΕΙΡΙΣΤΕΣ</a:t>
            </a:r>
            <a:r>
              <a:rPr sz="2800" b="1" dirty="0">
                <a:latin typeface="Times New Roman"/>
                <a:cs typeface="Times New Roman"/>
              </a:rPr>
              <a:t> ΔΙΣΚΩΝ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img5.JPG (27103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9100" y="1481461"/>
            <a:ext cx="7353300" cy="5173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0" y="196850"/>
            <a:ext cx="8381289" cy="444352"/>
          </a:xfrm>
          <a:prstGeom prst="rect">
            <a:avLst/>
          </a:prstGeom>
          <a:ln w="27431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-5" dirty="0">
                <a:latin typeface="Times New Roman"/>
                <a:cs typeface="Times New Roman"/>
              </a:rPr>
              <a:t>ΔΙΑΧΕΙΡΙΣΤΕΣ</a:t>
            </a:r>
            <a:r>
              <a:rPr sz="2800" b="1" dirty="0">
                <a:latin typeface="Times New Roman"/>
                <a:cs typeface="Times New Roman"/>
              </a:rPr>
              <a:t> ΔΙΣΚΩΝ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958850"/>
            <a:ext cx="8915400" cy="649152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spcBef>
                <a:spcPts val="120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Ελεγκτής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(controller)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110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Κρυφή Μνήμη Δίσκου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(disk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cache)</a:t>
            </a:r>
            <a:endParaRPr sz="2800" dirty="0">
              <a:latin typeface="Times New Roman"/>
              <a:cs typeface="Times New Roman"/>
            </a:endParaRPr>
          </a:p>
          <a:p>
            <a:pPr marL="192405" marR="93345">
              <a:spcBef>
                <a:spcPts val="1235"/>
              </a:spcBef>
            </a:pPr>
            <a:r>
              <a:rPr sz="2800" spc="-5" dirty="0">
                <a:latin typeface="Times New Roman"/>
                <a:cs typeface="Times New Roman"/>
              </a:rPr>
              <a:t>Είτε στον Ελεγκτή (ακριβότερο, μικρότερη χωρητικότητα)  είτε </a:t>
            </a:r>
            <a:r>
              <a:rPr sz="2800" spc="-10" dirty="0">
                <a:latin typeface="Times New Roman"/>
                <a:cs typeface="Times New Roman"/>
              </a:rPr>
              <a:t>στην Κύρια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Μνήμη</a:t>
            </a:r>
            <a:endParaRPr sz="2800" dirty="0">
              <a:latin typeface="Times New Roman"/>
              <a:cs typeface="Times New Roman"/>
            </a:endParaRPr>
          </a:p>
          <a:p>
            <a:pPr marL="192405">
              <a:spcBef>
                <a:spcPts val="1055"/>
              </a:spcBef>
            </a:pPr>
            <a:r>
              <a:rPr sz="2800" spc="-5" dirty="0">
                <a:latin typeface="Times New Roman"/>
                <a:cs typeface="Times New Roman"/>
              </a:rPr>
              <a:t>‘Write-back’ και </a:t>
            </a:r>
            <a:r>
              <a:rPr sz="2800" dirty="0">
                <a:latin typeface="Times New Roman"/>
                <a:cs typeface="Times New Roman"/>
              </a:rPr>
              <a:t>‘Write-through’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cache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115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Δίσκοι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Κινητής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Κεφαλής</a:t>
            </a:r>
            <a:endParaRPr sz="2800" dirty="0">
              <a:latin typeface="Times New Roman"/>
              <a:cs typeface="Times New Roman"/>
            </a:endParaRPr>
          </a:p>
          <a:p>
            <a:pPr marL="192405" marR="5080">
              <a:spcBef>
                <a:spcPts val="1140"/>
              </a:spcBef>
            </a:pPr>
            <a:r>
              <a:rPr sz="2800" spc="-5" dirty="0">
                <a:latin typeface="Times New Roman"/>
                <a:cs typeface="Times New Roman"/>
              </a:rPr>
              <a:t>Μία κεφαλή για κάθε επιφάνεια η </a:t>
            </a:r>
            <a:r>
              <a:rPr sz="2800" dirty="0">
                <a:latin typeface="Times New Roman"/>
                <a:cs typeface="Times New Roman"/>
              </a:rPr>
              <a:t>οποία </a:t>
            </a:r>
            <a:r>
              <a:rPr sz="2800" spc="-10" dirty="0">
                <a:latin typeface="Times New Roman"/>
                <a:cs typeface="Times New Roman"/>
              </a:rPr>
              <a:t>κινείται </a:t>
            </a:r>
            <a:r>
              <a:rPr sz="2800" spc="-5" dirty="0">
                <a:latin typeface="Times New Roman"/>
                <a:cs typeface="Times New Roman"/>
              </a:rPr>
              <a:t>κάθετα  </a:t>
            </a:r>
            <a:r>
              <a:rPr sz="2800" spc="-10" dirty="0">
                <a:latin typeface="Times New Roman"/>
                <a:cs typeface="Times New Roman"/>
              </a:rPr>
              <a:t>στην </a:t>
            </a:r>
            <a:r>
              <a:rPr sz="2800" spc="-5" dirty="0">
                <a:latin typeface="Times New Roman"/>
                <a:cs typeface="Times New Roman"/>
              </a:rPr>
              <a:t>επιφάνεια προς το </a:t>
            </a:r>
            <a:r>
              <a:rPr sz="2800" spc="-10" dirty="0">
                <a:latin typeface="Times New Roman"/>
                <a:cs typeface="Times New Roman"/>
              </a:rPr>
              <a:t>ζητούμενο ‘track’. </a:t>
            </a:r>
            <a:r>
              <a:rPr sz="2800" spc="-5" dirty="0">
                <a:latin typeface="Times New Roman"/>
                <a:cs typeface="Times New Roman"/>
              </a:rPr>
              <a:t>Ολες </a:t>
            </a:r>
            <a:r>
              <a:rPr sz="2800" dirty="0">
                <a:latin typeface="Times New Roman"/>
                <a:cs typeface="Times New Roman"/>
              </a:rPr>
              <a:t>οι </a:t>
            </a:r>
            <a:r>
              <a:rPr sz="2800" spc="-5" dirty="0">
                <a:latin typeface="Times New Roman"/>
                <a:cs typeface="Times New Roman"/>
              </a:rPr>
              <a:t>κεφαλές  για </a:t>
            </a:r>
            <a:r>
              <a:rPr sz="2800" dirty="0">
                <a:latin typeface="Times New Roman"/>
                <a:cs typeface="Times New Roman"/>
              </a:rPr>
              <a:t>όλες </a:t>
            </a:r>
            <a:r>
              <a:rPr sz="2800" spc="-5" dirty="0">
                <a:latin typeface="Times New Roman"/>
                <a:cs typeface="Times New Roman"/>
              </a:rPr>
              <a:t>τις επιφάνειες κινούνται </a:t>
            </a:r>
            <a:r>
              <a:rPr sz="2800" spc="-10" dirty="0">
                <a:latin typeface="Times New Roman"/>
                <a:cs typeface="Times New Roman"/>
              </a:rPr>
              <a:t>μαζί </a:t>
            </a:r>
            <a:r>
              <a:rPr sz="2800" spc="-5" dirty="0">
                <a:latin typeface="Times New Roman"/>
                <a:cs typeface="Times New Roman"/>
              </a:rPr>
              <a:t>(στο </a:t>
            </a:r>
            <a:r>
              <a:rPr sz="2800" spc="-10" dirty="0">
                <a:latin typeface="Times New Roman"/>
                <a:cs typeface="Times New Roman"/>
              </a:rPr>
              <a:t>ίδιο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track).</a:t>
            </a:r>
            <a:endParaRPr sz="2800" dirty="0">
              <a:latin typeface="Times New Roman"/>
              <a:cs typeface="Times New Roman"/>
            </a:endParaRPr>
          </a:p>
          <a:p>
            <a:pPr marL="192405">
              <a:spcBef>
                <a:spcPts val="1105"/>
              </a:spcBef>
            </a:pPr>
            <a:r>
              <a:rPr sz="2800" spc="-5" dirty="0">
                <a:latin typeface="Times New Roman"/>
                <a:cs typeface="Times New Roman"/>
              </a:rPr>
              <a:t>Μοναδικός Προσδιορισμός (ίχνος, κεφαλή,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τομέας)</a:t>
            </a:r>
          </a:p>
          <a:p>
            <a:pPr marL="12700">
              <a:spcBef>
                <a:spcPts val="115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Δίσκοι Σταθερής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Κεφαλής</a:t>
            </a:r>
            <a:endParaRPr sz="2800" dirty="0">
              <a:latin typeface="Times New Roman"/>
              <a:cs typeface="Times New Roman"/>
            </a:endParaRPr>
          </a:p>
          <a:p>
            <a:pPr marL="192405">
              <a:spcBef>
                <a:spcPts val="1080"/>
              </a:spcBef>
            </a:pPr>
            <a:r>
              <a:rPr sz="2800" spc="-5" dirty="0">
                <a:latin typeface="Times New Roman"/>
                <a:cs typeface="Times New Roman"/>
              </a:rPr>
              <a:t>Μία κεφαλή για κάθε </a:t>
            </a:r>
            <a:r>
              <a:rPr sz="2800" spc="-10" dirty="0">
                <a:latin typeface="Times New Roman"/>
                <a:cs typeface="Times New Roman"/>
              </a:rPr>
              <a:t>‘track’ </a:t>
            </a:r>
            <a:r>
              <a:rPr sz="2800" spc="-5" dirty="0">
                <a:latin typeface="Times New Roman"/>
                <a:cs typeface="Times New Roman"/>
              </a:rPr>
              <a:t>(πολύ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ακριβό)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547</Words>
  <Application>Microsoft Office PowerPoint</Application>
  <PresentationFormat>Προσαρμογή</PresentationFormat>
  <Paragraphs>135</Paragraphs>
  <Slides>24</Slides>
  <Notes>6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25" baseType="lpstr">
      <vt:lpstr>Office Theme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FCFS</vt:lpstr>
      <vt:lpstr>SSTF</vt:lpstr>
      <vt:lpstr>SCAN </vt:lpstr>
      <vt:lpstr>LOOK</vt:lpstr>
      <vt:lpstr>C-SCAN </vt:lpstr>
      <vt:lpstr>C-LOOK</vt:lpstr>
      <vt:lpstr>Διαφάνεια 19</vt:lpstr>
      <vt:lpstr>Solid-State Disks</vt:lpstr>
      <vt:lpstr>Solid-State Disks</vt:lpstr>
      <vt:lpstr>Solid-State Disks</vt:lpstr>
      <vt:lpstr>Διαφάνεια 23</vt:lpstr>
      <vt:lpstr>RAID levels (and 10…)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MergedFile</dc:title>
  <cp:lastModifiedBy>Χρύσα</cp:lastModifiedBy>
  <cp:revision>43</cp:revision>
  <dcterms:created xsi:type="dcterms:W3CDTF">2020-01-07T19:42:16Z</dcterms:created>
  <dcterms:modified xsi:type="dcterms:W3CDTF">2021-01-12T23:57:32Z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2018-01-16T00:00:00Z</vt:filetime>
  </property>
  <property fmtid="{D5CDD505-2E9C-101B-9397-08002B2CF9AE}" pid="3" name="LastSaved">
    <vt:filetime>2020-01-07T00:00:00Z</vt:filetime>
  </property>
</Properties>
</file>