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73200" y="6459840"/>
            <a:ext cx="163260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4a4a49"/>
                </a:solidFill>
                <a:latin typeface="Arial"/>
                <a:ea typeface="DejaVu Sans"/>
              </a:rPr>
              <a:t>© Preh Car Connect GmbH 2017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73200" y="6459840"/>
            <a:ext cx="163260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4a4a49"/>
                </a:solidFill>
                <a:latin typeface="Arial"/>
                <a:ea typeface="DejaVu Sans"/>
              </a:rPr>
              <a:t>© sokar 2019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" name="Line 2"/>
          <p:cNvSpPr/>
          <p:nvPr/>
        </p:nvSpPr>
        <p:spPr>
          <a:xfrm>
            <a:off x="0" y="6161040"/>
            <a:ext cx="9144000" cy="360"/>
          </a:xfrm>
          <a:prstGeom prst="line">
            <a:avLst/>
          </a:prstGeom>
          <a:ln w="12600">
            <a:solidFill>
              <a:srgbClr val="468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3"/>
          <p:cNvSpPr/>
          <p:nvPr/>
        </p:nvSpPr>
        <p:spPr>
          <a:xfrm>
            <a:off x="720" y="1010880"/>
            <a:ext cx="9144000" cy="360"/>
          </a:xfrm>
          <a:prstGeom prst="line">
            <a:avLst/>
          </a:prstGeom>
          <a:ln w="12600">
            <a:solidFill>
              <a:srgbClr val="468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214200" y="6419520"/>
            <a:ext cx="42552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CF642E7-B20E-4A70-BACB-F401BEDA4A92}" type="slidenum">
              <a:rPr b="1" lang="en-US" sz="700" spc="-1" strike="noStrike">
                <a:solidFill>
                  <a:srgbClr val="4a4a4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aws.amazon.com/autoscaling/ec2/userguide/as-scale-based-on-demand.html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kubernetes.io/docs/tasks/run-application/horizontal-pod-autoscale/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elsevier-core-engineering/replicator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62640" y="1228320"/>
            <a:ext cx="4239360" cy="19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20000"/>
              </a:lnSpc>
            </a:pPr>
            <a:r>
              <a:rPr b="1" lang="en-US" sz="2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Auto Scaling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5240" y="4866840"/>
            <a:ext cx="421812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53738c"/>
                </a:solidFill>
                <a:latin typeface="Arial"/>
                <a:ea typeface="DejaVu Sans"/>
              </a:rPr>
              <a:t>Date: 27.06.2019</a:t>
            </a:r>
            <a:endParaRPr b="0" lang="en-US" sz="11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10680" y="2946240"/>
            <a:ext cx="85568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Constant-, Linear- and Step Scaling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Weighted Scaling Alerts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One Auto Scaler per service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6" name="Grafik 5" descr=""/>
          <p:cNvPicPr/>
          <p:nvPr/>
        </p:nvPicPr>
        <p:blipFill>
          <a:blip r:embed="rId1"/>
          <a:stretch/>
        </p:blipFill>
        <p:spPr>
          <a:xfrm>
            <a:off x="597600" y="1206000"/>
            <a:ext cx="7443360" cy="1466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91440" y="1686600"/>
            <a:ext cx="8960400" cy="3492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91440" y="1686600"/>
            <a:ext cx="8960400" cy="3492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91440" y="1686600"/>
            <a:ext cx="8960400" cy="3492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1440" y="1686600"/>
            <a:ext cx="8960400" cy="3492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44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44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7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44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44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44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Agenda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58160" y="1320840"/>
            <a:ext cx="6973920" cy="13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Intro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Available Solutions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Alert Based Scaling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Auto Scaler Sokar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Roadmap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44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08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08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5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08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Sokar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8" name="Grafik 5" descr=""/>
          <p:cNvPicPr/>
          <p:nvPr/>
        </p:nvPicPr>
        <p:blipFill>
          <a:blip r:embed="rId1"/>
          <a:stretch/>
        </p:blipFill>
        <p:spPr>
          <a:xfrm>
            <a:off x="333000" y="1059120"/>
            <a:ext cx="8110440" cy="505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Intro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31000" y="1320840"/>
            <a:ext cx="8085600" cy="34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Goal 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4a4a49"/>
                </a:solidFill>
                <a:latin typeface="Arial"/>
                <a:ea typeface="DejaVu Sans"/>
              </a:rPr>
              <a:t>Automatically adjust the number of instances to fulfill a defined SLA in a cost efficient way. 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4a4a49"/>
                </a:solidFill>
                <a:latin typeface="Arial"/>
                <a:ea typeface="DejaVu Sans"/>
              </a:rPr>
              <a:t>Dynamically scale in/out based on current load.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Preconditions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Scalable Architecture + Implementation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Scalable resources (Platform)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Information about current System State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What to be scaled 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Storage/ Transport (DB‘s, Message Queues) 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Networking Infrastructure (Loadbalancer, Router, Gateways, ..)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Compute (EC2 Instances)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Mircoservices/ Components (Nomad Jobs)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Available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10680" y="1320840"/>
            <a:ext cx="855684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AWS Dynamic Scaling (EC2 Instances/ Nomad Cluster)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https://docs.aws.amazon.com/autoscaling/ec2/userguide/as-scale-based-on-demand.html</a:t>
            </a:r>
            <a:endParaRPr b="0" lang="en-US" sz="12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AWS Autoscaling Policies</a:t>
            </a:r>
            <a:endParaRPr b="0" lang="en-US" sz="16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Predefined (availability, cost, performance) or custom Strategies</a:t>
            </a:r>
            <a:endParaRPr b="0" lang="en-US" sz="16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CPU, MEM and Custom metrics</a:t>
            </a:r>
            <a:endParaRPr b="0" lang="en-US" sz="16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Dynamic and Predictive Scaling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291840" y="2870640"/>
            <a:ext cx="5190480" cy="3199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Available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10680" y="1320840"/>
            <a:ext cx="8556840" cy="32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AWS Autoscaling Policies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Custom metrics 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Target Tracking Scaling Policiy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Scales to ensure that a defined target value for a metric is kept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Alarm is fired if the metric violates the defined target value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Calculates the needed instances based on difference between target and current metric value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Simple and Step Scaling Policy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Metric + Threshold 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Alarm when thresholds are violated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Non-Linear, stepwise scaling adjustment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6" name="Grafik 3" descr=""/>
          <p:cNvPicPr/>
          <p:nvPr/>
        </p:nvPicPr>
        <p:blipFill>
          <a:blip r:embed="rId1"/>
          <a:stretch/>
        </p:blipFill>
        <p:spPr>
          <a:xfrm>
            <a:off x="5767920" y="3632400"/>
            <a:ext cx="3099600" cy="2144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Available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10680" y="1320840"/>
            <a:ext cx="8556840" cy="32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AWS Autoscaling Policies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Custom metrics 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Target Tracking Scaling Policiy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Scales to ensure that a defined target value for a metric is kept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Alarm is fired if the metric violates the defined target value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Calculates the needed instances based on difference between target and current metric value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Simple and Step Scaling Policy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Metric + Threshold 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Alarm when thresholds are violated</a:t>
            </a:r>
            <a:endParaRPr b="0" lang="en-US" sz="1600" spc="-1" strike="noStrike">
              <a:latin typeface="Arial"/>
            </a:endParaRPr>
          </a:p>
          <a:p>
            <a:pPr lvl="3" marL="13716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Non-Linear, stepwise scaling adjustment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0" name="Grafik 3" descr=""/>
          <p:cNvPicPr/>
          <p:nvPr/>
        </p:nvPicPr>
        <p:blipFill>
          <a:blip r:embed="rId1"/>
          <a:stretch/>
        </p:blipFill>
        <p:spPr>
          <a:xfrm>
            <a:off x="5767920" y="3632400"/>
            <a:ext cx="3099600" cy="214452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310680" y="1034280"/>
            <a:ext cx="8681760" cy="5033160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392840" y="1603080"/>
            <a:ext cx="6013080" cy="3882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Available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10680" y="1320840"/>
            <a:ext cx="8556840" cy="22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Horizontal Pod Autoscaler (Kubernetes: job/pod)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https://kubernetes.io/docs/tasks/run-application/horizontal-pod-autoscale/</a:t>
            </a:r>
            <a:endParaRPr b="0" lang="en-US" sz="12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Target Tracking Scaling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Based on CPU or a custom metric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i="1" lang="en-US" sz="1100" spc="-1" strike="noStrike">
                <a:solidFill>
                  <a:srgbClr val="4a4a49"/>
                </a:solidFill>
                <a:latin typeface="Courier New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desiredReplicas = ceil[currentReplicas * ( currentMetricValue / desiredMetricValue )]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regards pod state (initial-readiness-delay, cpu-initialization-period)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conservative downscaling (downscale-stabilization-window = 5m)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Available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0680" y="1320840"/>
            <a:ext cx="8556840" cy="39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Replicator (Nomad: cluster and job)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https://github.com/elsevier-core-engineering/replicator</a:t>
            </a:r>
            <a:endParaRPr b="0" lang="en-US" sz="12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Cluster: 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Calculates the needed nodes in „worker pool“ to handle the currently running jobs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Considers available (capacity) and used resources (CPU, MEM and disk)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Reserves space for jobs running by guessing they would scale by 1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Supports draining and selection of least used node (while scaling down)</a:t>
            </a:r>
            <a:endParaRPr b="0" lang="en-US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Job: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Step Scaling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Based on CPU and MEM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Separate thresholds for CPU/MEM scale out/ in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Scale Up/ Down by 1 if threshold is violated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Max/ Min job count can be specified</a:t>
            </a:r>
            <a:endParaRPr b="0" lang="en-US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Fixed cooldown between scale actions (replicator_cooldown = 60)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62120" y="5400"/>
            <a:ext cx="77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758160" y="371520"/>
            <a:ext cx="776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4a4a49"/>
                </a:solidFill>
                <a:latin typeface="Arial"/>
                <a:ea typeface="DejaVu Sans"/>
              </a:rPr>
              <a:t>Alert based scaling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10680" y="1159560"/>
            <a:ext cx="8556840" cy="17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Use Metrics for scaling (information about system state)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Use Alerts to define the situation where scaling is needed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a4a4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a4a49"/>
                </a:solidFill>
                <a:latin typeface="Arial"/>
                <a:ea typeface="DejaVu Sans"/>
              </a:rPr>
              <a:t>Sequence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a4a49"/>
                </a:solidFill>
                <a:latin typeface="Arial"/>
                <a:ea typeface="DejaVu Sans"/>
              </a:rPr>
              <a:t>Service to be scaled exposes its state through metrics</a:t>
            </a:r>
            <a:endParaRPr b="0" lang="en-US" sz="1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a4a49"/>
                </a:solidFill>
                <a:latin typeface="Arial"/>
                <a:ea typeface="DejaVu Sans"/>
              </a:rPr>
              <a:t>Metrics are evaluated against scaling alert rules</a:t>
            </a:r>
            <a:endParaRPr b="0" lang="en-US" sz="1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a4a49"/>
                </a:solidFill>
                <a:latin typeface="Arial"/>
                <a:ea typeface="DejaVu Sans"/>
              </a:rPr>
              <a:t>Multiple scaling alerts per service</a:t>
            </a:r>
            <a:endParaRPr b="0" lang="en-US" sz="1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a4a49"/>
                </a:solidFill>
                <a:latin typeface="Arial"/>
                <a:ea typeface="DejaVu Sans"/>
              </a:rPr>
              <a:t>Can be defined based on different metrics</a:t>
            </a:r>
            <a:endParaRPr b="0" lang="en-US" sz="1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a4a49"/>
                </a:solidFill>
                <a:latin typeface="Arial"/>
                <a:ea typeface="DejaVu Sans"/>
              </a:rPr>
              <a:t>Separate alerts for scaling up and scaling down</a:t>
            </a:r>
            <a:endParaRPr b="0" lang="en-US" sz="1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a4a49"/>
                </a:solidFill>
                <a:latin typeface="Arial"/>
                <a:ea typeface="DejaVu Sans"/>
              </a:rPr>
              <a:t>On rule match, a scale alert is created and routed to the auto scaling component</a:t>
            </a:r>
            <a:endParaRPr b="0" lang="en-US" sz="1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a4a49"/>
                </a:solidFill>
                <a:latin typeface="Arial"/>
                <a:ea typeface="DejaVu Sans"/>
              </a:rPr>
              <a:t>Auto scaling component aggregates the available alerts and decides what to do</a:t>
            </a:r>
            <a:endParaRPr b="0" lang="en-US" sz="1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a4a49"/>
                </a:solidFill>
                <a:latin typeface="Arial"/>
                <a:ea typeface="DejaVu Sans"/>
              </a:rPr>
              <a:t>If a scale up/ down was decided, the container orchestration system (nomad, K8, …) or the Compute Instance Scaler (i.e. AWS ASG) is triggered accordingly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2" name="Grafik 5" descr=""/>
          <p:cNvPicPr/>
          <p:nvPr/>
        </p:nvPicPr>
        <p:blipFill>
          <a:blip r:embed="rId1"/>
          <a:stretch/>
        </p:blipFill>
        <p:spPr>
          <a:xfrm>
            <a:off x="694440" y="3844080"/>
            <a:ext cx="7443360" cy="2190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LibreOffice/6.2.4.2$Linux_X86_64 LibreOffice_project/20$Build-2</Application>
  <Words>513</Words>
  <Paragraphs>91</Paragraphs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2019-06-27T12:07:41Z</dcterms:created>
  <dc:creator/>
  <dc:description/>
  <dc:language>en-US</dc:language>
  <cp:lastModifiedBy/>
  <dcterms:modified xsi:type="dcterms:W3CDTF">2019-06-27T12:08:16Z</dcterms:modified>
  <cp:revision>3</cp:revision>
  <dc:subject/>
  <dc:title>Autoscaling with Sokar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/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