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</p:sldIdLst>
  <p:sldSz cy="6858000" cx="12192000"/>
  <p:notesSz cx="6858000" cy="9144000"/>
  <p:embeddedFontLst>
    <p:embeddedFont>
      <p:font typeface="Arial Black"/>
      <p:regular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6" roundtripDataSignature="AMtx7miNBswXap4WB5kBvGUOgJA3s8sjd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customschemas.google.com/relationships/presentationmetadata" Target="metadata"/><Relationship Id="rId25" Type="http://schemas.openxmlformats.org/officeDocument/2006/relationships/font" Target="fonts/ArialBlack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FI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7" name="Google Shape;157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b107d02912_0_19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FI"/>
              <a:t>We can imagine that keywords have an impact on the classifier → this variable should be include in the model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FI"/>
              <a:t>We can imagine that hashtags have an impact on the classifier  → this variable should be include in the model</a:t>
            </a:r>
            <a:endParaRPr/>
          </a:p>
        </p:txBody>
      </p:sp>
      <p:sp>
        <p:nvSpPr>
          <p:cNvPr id="259" name="Google Shape;259;gb107d02912_0_19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b107d02912_0_20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FI"/>
              <a:t>location variable may be correlated with disaster → we have to consider location</a:t>
            </a:r>
            <a:endParaRPr/>
          </a:p>
        </p:txBody>
      </p:sp>
      <p:sp>
        <p:nvSpPr>
          <p:cNvPr id="268" name="Google Shape;268;gb107d02912_0_20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b107d02912_0_22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8" name="Google Shape;278;gb107d02912_0_2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b107d02912_0_38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2" name="Google Shape;292;gb107d02912_0_38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b107d02912_0_5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9" name="Google Shape;299;gb107d02912_0_53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n-FI" sz="12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Cross validation can increase the accuracy of a model by that capturing most of the patterns from the data and by not picking up too much on the noise</a:t>
            </a:r>
            <a:endParaRPr/>
          </a:p>
        </p:txBody>
      </p:sp>
      <p:sp>
        <p:nvSpPr>
          <p:cNvPr id="300" name="Google Shape;300;gb107d02912_0_53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FI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9" name="Google Shape;319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b107d02912_0_70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6" name="Google Shape;326;gb107d02912_0_70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b107d02912_0_7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4" name="Google Shape;334;gb107d02912_0_7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b107d02912_0_7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2" name="Google Shape;342;gb107d02912_0_7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b107d02912_0_72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FI"/>
              <a:t>here we will put our different accuracy</a:t>
            </a:r>
            <a:endParaRPr/>
          </a:p>
        </p:txBody>
      </p:sp>
      <p:sp>
        <p:nvSpPr>
          <p:cNvPr id="348" name="Google Shape;348;gb107d02912_0_7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FI"/>
              <a:t>what is it for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4" name="Google Shape;164;p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67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Georgia"/>
              <a:buChar char="•"/>
            </a:pPr>
            <a:r>
              <a:rPr lang="en-FI" sz="800">
                <a:latin typeface="Georgia"/>
                <a:ea typeface="Georgia"/>
                <a:cs typeface="Georgia"/>
                <a:sym typeface="Georgia"/>
              </a:rPr>
              <a:t>Adding complexity does not mean improve accuracy “keep it simple”</a:t>
            </a:r>
            <a:endParaRPr sz="800">
              <a:latin typeface="Georgia"/>
              <a:ea typeface="Georgia"/>
              <a:cs typeface="Georgia"/>
              <a:sym typeface="Georgia"/>
            </a:endParaRPr>
          </a:p>
          <a:p>
            <a:pPr indent="-2667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Georgia"/>
              <a:buChar char="•"/>
            </a:pPr>
            <a:r>
              <a:rPr lang="en-FI" sz="800">
                <a:latin typeface="Georgia"/>
                <a:ea typeface="Georgia"/>
                <a:cs typeface="Georgia"/>
                <a:sym typeface="Georgia"/>
              </a:rPr>
              <a:t>Computing time increase with complexity, in practise it is a cost</a:t>
            </a:r>
            <a:endParaRPr sz="800">
              <a:latin typeface="Georgia"/>
              <a:ea typeface="Georgia"/>
              <a:cs typeface="Georgia"/>
              <a:sym typeface="Georgia"/>
            </a:endParaRPr>
          </a:p>
          <a:p>
            <a:pPr indent="-2667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Georgia"/>
              <a:buChar char="•"/>
            </a:pPr>
            <a:r>
              <a:rPr lang="en-FI" sz="800">
                <a:latin typeface="Georgia"/>
                <a:ea typeface="Georgia"/>
                <a:cs typeface="Georgia"/>
                <a:sym typeface="Georgia"/>
              </a:rPr>
              <a:t>The accuracy should not be the only way to evaluate a model other statistical parameter has to be considered.</a:t>
            </a:r>
            <a:endParaRPr sz="800">
              <a:latin typeface="Georgia"/>
              <a:ea typeface="Georgia"/>
              <a:cs typeface="Georgia"/>
              <a:sym typeface="Georgia"/>
            </a:endParaRPr>
          </a:p>
          <a:p>
            <a:pPr indent="-2667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Georgia"/>
              <a:buChar char="•"/>
            </a:pPr>
            <a:r>
              <a:rPr lang="en-FI" sz="800">
                <a:latin typeface="Georgia"/>
                <a:ea typeface="Georgia"/>
                <a:cs typeface="Georgia"/>
                <a:sym typeface="Georgia"/>
              </a:rPr>
              <a:t>To generalize we should include other languages</a:t>
            </a:r>
            <a:endParaRPr sz="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6" name="Google Shape;356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1" name="Google Shape;171;p2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2" name="Google Shape;172;p2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FI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9" name="Google Shape;179;p3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FI"/>
              <a:t>use by media </a:t>
            </a:r>
            <a:endParaRPr/>
          </a:p>
        </p:txBody>
      </p:sp>
      <p:sp>
        <p:nvSpPr>
          <p:cNvPr id="180" name="Google Shape;180;p3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FI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7" name="Google Shape;187;p3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FI"/>
              <a:t>For now we could focus on doing a video as Etra suggested.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FI"/>
              <a:t>First we will start with a video showing that we are using twitter to show how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8" name="Google Shape;188;p3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FI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7" name="Google Shape;207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b107d02912_0_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1" name="Google Shape;221;gb107d02912_0_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b107d02912_0_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3" name="Google Shape;233;gb107d02912_0_2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i="0" lang="en-FI" u="none"/>
              <a:t>Meaning that if we use a naive classifier where we just classify each Tweets in the "not a disaster" class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4" name="Google Shape;234;gb107d02912_0_2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FI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FI"/>
              <a:t>Present the two dataset,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FI"/>
              <a:t>Training → labeled vs real data are unlabeled, we want to maximize model accuracy and precision on the training set in order so use the model with real unlabeled data. </a:t>
            </a:r>
            <a:endParaRPr/>
          </a:p>
        </p:txBody>
      </p:sp>
      <p:sp>
        <p:nvSpPr>
          <p:cNvPr id="248" name="Google Shape;248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Title-R1d.png" id="17" name="Google Shape;17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11"/>
          <p:cNvSpPr txBox="1"/>
          <p:nvPr>
            <p:ph type="ctrTitle"/>
          </p:nvPr>
        </p:nvSpPr>
        <p:spPr>
          <a:xfrm>
            <a:off x="1751012" y="1300785"/>
            <a:ext cx="8689976" cy="25092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wentieth Century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1"/>
          <p:cNvSpPr txBox="1"/>
          <p:nvPr>
            <p:ph idx="1" type="subTitle"/>
          </p:nvPr>
        </p:nvSpPr>
        <p:spPr>
          <a:xfrm>
            <a:off x="1751012" y="3886200"/>
            <a:ext cx="8689976" cy="1371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  <a:defRPr sz="2200">
                <a:solidFill>
                  <a:srgbClr val="7F7F7F"/>
                </a:solidFill>
              </a:defRPr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0" name="Google Shape;20;p11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1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1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F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83" name="Google Shape;83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20"/>
          <p:cNvSpPr txBox="1"/>
          <p:nvPr>
            <p:ph type="title"/>
          </p:nvPr>
        </p:nvSpPr>
        <p:spPr>
          <a:xfrm>
            <a:off x="913794" y="4289374"/>
            <a:ext cx="10364432" cy="81161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wentieth Century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0"/>
          <p:cNvSpPr/>
          <p:nvPr>
            <p:ph idx="2" type="pic"/>
          </p:nvPr>
        </p:nvSpPr>
        <p:spPr>
          <a:xfrm>
            <a:off x="1184744" y="698261"/>
            <a:ext cx="9822532" cy="3214136"/>
          </a:xfrm>
          <a:prstGeom prst="roundRect">
            <a:avLst>
              <a:gd fmla="val 4944" name="adj"/>
            </a:avLst>
          </a:prstGeom>
          <a:noFill/>
          <a:ln cap="sq" cmpd="sng" w="82550">
            <a:solidFill>
              <a:srgbClr val="EAEAE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86" name="Google Shape;86;p20"/>
          <p:cNvSpPr txBox="1"/>
          <p:nvPr>
            <p:ph idx="1" type="body"/>
          </p:nvPr>
        </p:nvSpPr>
        <p:spPr>
          <a:xfrm>
            <a:off x="913774" y="5108728"/>
            <a:ext cx="10364452" cy="682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87" name="Google Shape;87;p20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0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0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F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91" name="Google Shape;91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21"/>
          <p:cNvSpPr txBox="1"/>
          <p:nvPr>
            <p:ph type="title"/>
          </p:nvPr>
        </p:nvSpPr>
        <p:spPr>
          <a:xfrm>
            <a:off x="913774" y="609599"/>
            <a:ext cx="10364452" cy="342724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wentieth Century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1"/>
          <p:cNvSpPr txBox="1"/>
          <p:nvPr>
            <p:ph idx="1" type="body"/>
          </p:nvPr>
        </p:nvSpPr>
        <p:spPr>
          <a:xfrm>
            <a:off x="913775" y="4204821"/>
            <a:ext cx="10364452" cy="15863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94" name="Google Shape;94;p21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21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1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F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98" name="Google Shape;98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22"/>
          <p:cNvSpPr txBox="1"/>
          <p:nvPr>
            <p:ph type="title"/>
          </p:nvPr>
        </p:nvSpPr>
        <p:spPr>
          <a:xfrm>
            <a:off x="1446212" y="609600"/>
            <a:ext cx="9302752" cy="29929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wentieth Century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22"/>
          <p:cNvSpPr txBox="1"/>
          <p:nvPr>
            <p:ph idx="1" type="body"/>
          </p:nvPr>
        </p:nvSpPr>
        <p:spPr>
          <a:xfrm>
            <a:off x="1720644" y="3610032"/>
            <a:ext cx="8752299" cy="594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01" name="Google Shape;101;p22"/>
          <p:cNvSpPr txBox="1"/>
          <p:nvPr>
            <p:ph idx="2" type="body"/>
          </p:nvPr>
        </p:nvSpPr>
        <p:spPr>
          <a:xfrm>
            <a:off x="913774" y="4372796"/>
            <a:ext cx="10364452" cy="142105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02" name="Google Shape;102;p22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22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22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FI"/>
              <a:t>‹#›</a:t>
            </a:fld>
            <a:endParaRPr/>
          </a:p>
        </p:txBody>
      </p:sp>
      <p:sp>
        <p:nvSpPr>
          <p:cNvPr id="105" name="Google Shape;105;p2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Twentieth Century"/>
              <a:buNone/>
            </a:pPr>
            <a:r>
              <a:rPr b="0" i="0" lang="en-FI" sz="8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22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Twentieth Century"/>
              <a:buNone/>
            </a:pPr>
            <a:r>
              <a:rPr b="0" i="0" lang="en-FI" sz="8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108" name="Google Shape;108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3"/>
          <p:cNvSpPr txBox="1"/>
          <p:nvPr>
            <p:ph type="title"/>
          </p:nvPr>
        </p:nvSpPr>
        <p:spPr>
          <a:xfrm>
            <a:off x="913775" y="2138721"/>
            <a:ext cx="10364452" cy="25118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wentieth Century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23"/>
          <p:cNvSpPr txBox="1"/>
          <p:nvPr>
            <p:ph idx="1" type="body"/>
          </p:nvPr>
        </p:nvSpPr>
        <p:spPr>
          <a:xfrm>
            <a:off x="913775" y="4662335"/>
            <a:ext cx="10364452" cy="11406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11" name="Google Shape;111;p23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23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3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F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lumn">
  <p:cSld name="3 Column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115" name="Google Shape;115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24"/>
          <p:cNvSpPr txBox="1"/>
          <p:nvPr>
            <p:ph type="title"/>
          </p:nvPr>
        </p:nvSpPr>
        <p:spPr>
          <a:xfrm>
            <a:off x="913774" y="609600"/>
            <a:ext cx="10364452" cy="16050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4"/>
          <p:cNvSpPr txBox="1"/>
          <p:nvPr>
            <p:ph idx="1" type="body"/>
          </p:nvPr>
        </p:nvSpPr>
        <p:spPr>
          <a:xfrm>
            <a:off x="913774" y="2367093"/>
            <a:ext cx="3298976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b="0"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118" name="Google Shape;118;p24"/>
          <p:cNvSpPr txBox="1"/>
          <p:nvPr>
            <p:ph idx="2" type="body"/>
          </p:nvPr>
        </p:nvSpPr>
        <p:spPr>
          <a:xfrm>
            <a:off x="913774" y="2943355"/>
            <a:ext cx="3298976" cy="28478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19" name="Google Shape;119;p24"/>
          <p:cNvSpPr txBox="1"/>
          <p:nvPr>
            <p:ph idx="3" type="body"/>
          </p:nvPr>
        </p:nvSpPr>
        <p:spPr>
          <a:xfrm>
            <a:off x="4452389" y="2367093"/>
            <a:ext cx="3291521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b="0"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120" name="Google Shape;120;p24"/>
          <p:cNvSpPr txBox="1"/>
          <p:nvPr>
            <p:ph idx="4" type="body"/>
          </p:nvPr>
        </p:nvSpPr>
        <p:spPr>
          <a:xfrm>
            <a:off x="4441348" y="2943355"/>
            <a:ext cx="3303351" cy="28478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21" name="Google Shape;121;p24"/>
          <p:cNvSpPr txBox="1"/>
          <p:nvPr>
            <p:ph idx="5" type="body"/>
          </p:nvPr>
        </p:nvSpPr>
        <p:spPr>
          <a:xfrm>
            <a:off x="7973298" y="2367093"/>
            <a:ext cx="330492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b="0"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122" name="Google Shape;122;p24"/>
          <p:cNvSpPr txBox="1"/>
          <p:nvPr>
            <p:ph idx="6" type="body"/>
          </p:nvPr>
        </p:nvSpPr>
        <p:spPr>
          <a:xfrm>
            <a:off x="7973298" y="2943355"/>
            <a:ext cx="3304928" cy="28478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23" name="Google Shape;123;p24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24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24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F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Picture Column">
  <p:cSld name="3 Picture Column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127" name="Google Shape;127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5"/>
          <p:cNvSpPr txBox="1"/>
          <p:nvPr>
            <p:ph type="title"/>
          </p:nvPr>
        </p:nvSpPr>
        <p:spPr>
          <a:xfrm>
            <a:off x="913774" y="610772"/>
            <a:ext cx="10364452" cy="16039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25"/>
          <p:cNvSpPr txBox="1"/>
          <p:nvPr>
            <p:ph idx="1" type="body"/>
          </p:nvPr>
        </p:nvSpPr>
        <p:spPr>
          <a:xfrm>
            <a:off x="913774" y="4204820"/>
            <a:ext cx="3296409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  <a:defRPr b="0" sz="22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130" name="Google Shape;130;p25"/>
          <p:cNvSpPr/>
          <p:nvPr>
            <p:ph idx="2" type="pic"/>
          </p:nvPr>
        </p:nvSpPr>
        <p:spPr>
          <a:xfrm>
            <a:off x="913774" y="2367093"/>
            <a:ext cx="3296409" cy="1524000"/>
          </a:xfrm>
          <a:prstGeom prst="roundRect">
            <a:avLst>
              <a:gd fmla="val 9363" name="adj"/>
            </a:avLst>
          </a:prstGeom>
          <a:noFill/>
          <a:ln cap="sq" cmpd="sng" w="82550">
            <a:solidFill>
              <a:srgbClr val="EAEAE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131" name="Google Shape;131;p25"/>
          <p:cNvSpPr txBox="1"/>
          <p:nvPr>
            <p:ph idx="3" type="body"/>
          </p:nvPr>
        </p:nvSpPr>
        <p:spPr>
          <a:xfrm>
            <a:off x="913774" y="4781082"/>
            <a:ext cx="3296409" cy="10101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32" name="Google Shape;132;p25"/>
          <p:cNvSpPr txBox="1"/>
          <p:nvPr>
            <p:ph idx="4" type="body"/>
          </p:nvPr>
        </p:nvSpPr>
        <p:spPr>
          <a:xfrm>
            <a:off x="4442759" y="4204820"/>
            <a:ext cx="330182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  <a:defRPr b="0" sz="22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133" name="Google Shape;133;p25"/>
          <p:cNvSpPr/>
          <p:nvPr>
            <p:ph idx="5" type="pic"/>
          </p:nvPr>
        </p:nvSpPr>
        <p:spPr>
          <a:xfrm>
            <a:off x="4441348" y="2367093"/>
            <a:ext cx="3303352" cy="1524000"/>
          </a:xfrm>
          <a:prstGeom prst="roundRect">
            <a:avLst>
              <a:gd fmla="val 8841" name="adj"/>
            </a:avLst>
          </a:prstGeom>
          <a:noFill/>
          <a:ln cap="sq" cmpd="sng" w="82550">
            <a:solidFill>
              <a:srgbClr val="EAEAE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134" name="Google Shape;134;p25"/>
          <p:cNvSpPr txBox="1"/>
          <p:nvPr>
            <p:ph idx="6" type="body"/>
          </p:nvPr>
        </p:nvSpPr>
        <p:spPr>
          <a:xfrm>
            <a:off x="4441348" y="4781080"/>
            <a:ext cx="3303352" cy="10101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35" name="Google Shape;135;p25"/>
          <p:cNvSpPr txBox="1"/>
          <p:nvPr>
            <p:ph idx="7" type="body"/>
          </p:nvPr>
        </p:nvSpPr>
        <p:spPr>
          <a:xfrm>
            <a:off x="7973298" y="4204820"/>
            <a:ext cx="3300681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  <a:defRPr b="0" sz="22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136" name="Google Shape;136;p25"/>
          <p:cNvSpPr/>
          <p:nvPr>
            <p:ph idx="8" type="pic"/>
          </p:nvPr>
        </p:nvSpPr>
        <p:spPr>
          <a:xfrm>
            <a:off x="7973298" y="2367093"/>
            <a:ext cx="3304928" cy="1524000"/>
          </a:xfrm>
          <a:prstGeom prst="roundRect">
            <a:avLst>
              <a:gd fmla="val 8841" name="adj"/>
            </a:avLst>
          </a:prstGeom>
          <a:noFill/>
          <a:ln cap="sq" cmpd="sng" w="82550">
            <a:solidFill>
              <a:srgbClr val="EAEAE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137" name="Google Shape;137;p25"/>
          <p:cNvSpPr txBox="1"/>
          <p:nvPr>
            <p:ph idx="9" type="body"/>
          </p:nvPr>
        </p:nvSpPr>
        <p:spPr>
          <a:xfrm>
            <a:off x="7973173" y="4781078"/>
            <a:ext cx="3305053" cy="10101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38" name="Google Shape;138;p25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25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25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F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142" name="Google Shape;142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6"/>
          <p:cNvSpPr txBox="1"/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26"/>
          <p:cNvSpPr txBox="1"/>
          <p:nvPr>
            <p:ph idx="1" type="body"/>
          </p:nvPr>
        </p:nvSpPr>
        <p:spPr>
          <a:xfrm rot="5400000">
            <a:off x="4383948" y="-1103079"/>
            <a:ext cx="3424107" cy="103644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45" name="Google Shape;145;p26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26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26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F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149" name="Google Shape;149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7"/>
          <p:cNvSpPr txBox="1"/>
          <p:nvPr>
            <p:ph type="title"/>
          </p:nvPr>
        </p:nvSpPr>
        <p:spPr>
          <a:xfrm rot="5400000">
            <a:off x="7410763" y="1923737"/>
            <a:ext cx="5181599" cy="25533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27"/>
          <p:cNvSpPr txBox="1"/>
          <p:nvPr>
            <p:ph idx="1" type="body"/>
          </p:nvPr>
        </p:nvSpPr>
        <p:spPr>
          <a:xfrm rot="5400000">
            <a:off x="2152338" y="-628961"/>
            <a:ext cx="5181599" cy="76587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52" name="Google Shape;152;p27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27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27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F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24" name="Google Shape;24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12"/>
          <p:cNvSpPr txBox="1"/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2"/>
          <p:cNvSpPr txBox="1"/>
          <p:nvPr>
            <p:ph idx="1" type="body"/>
          </p:nvPr>
        </p:nvSpPr>
        <p:spPr>
          <a:xfrm>
            <a:off x="913774" y="2367092"/>
            <a:ext cx="10363826" cy="342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7" name="Google Shape;27;p12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2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2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F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31" name="Google Shape;31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13"/>
          <p:cNvSpPr txBox="1"/>
          <p:nvPr>
            <p:ph type="title"/>
          </p:nvPr>
        </p:nvSpPr>
        <p:spPr>
          <a:xfrm>
            <a:off x="913774" y="828563"/>
            <a:ext cx="10351752" cy="273681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wentieth Century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3"/>
          <p:cNvSpPr txBox="1"/>
          <p:nvPr>
            <p:ph idx="1" type="body"/>
          </p:nvPr>
        </p:nvSpPr>
        <p:spPr>
          <a:xfrm>
            <a:off x="913774" y="3657457"/>
            <a:ext cx="10351752" cy="13681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7F7F7F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13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3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3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F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38" name="Google Shape;38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14"/>
          <p:cNvSpPr txBox="1"/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4"/>
          <p:cNvSpPr txBox="1"/>
          <p:nvPr>
            <p:ph idx="1" type="body"/>
          </p:nvPr>
        </p:nvSpPr>
        <p:spPr>
          <a:xfrm>
            <a:off x="913774" y="2367092"/>
            <a:ext cx="5106026" cy="342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14"/>
          <p:cNvSpPr txBox="1"/>
          <p:nvPr>
            <p:ph idx="2" type="body"/>
          </p:nvPr>
        </p:nvSpPr>
        <p:spPr>
          <a:xfrm>
            <a:off x="6172200" y="2367092"/>
            <a:ext cx="5105400" cy="342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4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4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4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F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46" name="Google Shape;46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15"/>
          <p:cNvSpPr txBox="1"/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5"/>
          <p:cNvSpPr txBox="1"/>
          <p:nvPr>
            <p:ph idx="1" type="body"/>
          </p:nvPr>
        </p:nvSpPr>
        <p:spPr>
          <a:xfrm>
            <a:off x="1146328" y="2371018"/>
            <a:ext cx="4873474" cy="67999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SzPts val="2600"/>
              <a:buNone/>
              <a:defRPr b="0" sz="26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15"/>
          <p:cNvSpPr txBox="1"/>
          <p:nvPr>
            <p:ph idx="2" type="body"/>
          </p:nvPr>
        </p:nvSpPr>
        <p:spPr>
          <a:xfrm>
            <a:off x="913774" y="3051012"/>
            <a:ext cx="5106027" cy="274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15"/>
          <p:cNvSpPr txBox="1"/>
          <p:nvPr>
            <p:ph idx="3" type="body"/>
          </p:nvPr>
        </p:nvSpPr>
        <p:spPr>
          <a:xfrm>
            <a:off x="6396423" y="2371018"/>
            <a:ext cx="4881804" cy="67999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SzPts val="2600"/>
              <a:buNone/>
              <a:defRPr b="0" sz="26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1" name="Google Shape;51;p15"/>
          <p:cNvSpPr txBox="1"/>
          <p:nvPr>
            <p:ph idx="4" type="body"/>
          </p:nvPr>
        </p:nvSpPr>
        <p:spPr>
          <a:xfrm>
            <a:off x="6172200" y="3051012"/>
            <a:ext cx="5105401" cy="274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2" name="Google Shape;52;p15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5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5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F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56" name="Google Shape;56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6"/>
          <p:cNvSpPr txBox="1"/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6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6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6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F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62" name="Google Shape;62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7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7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7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F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67" name="Google Shape;67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8"/>
          <p:cNvSpPr txBox="1"/>
          <p:nvPr>
            <p:ph type="title"/>
          </p:nvPr>
        </p:nvSpPr>
        <p:spPr>
          <a:xfrm>
            <a:off x="913775" y="609600"/>
            <a:ext cx="3935688" cy="20232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wentieth Century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8"/>
          <p:cNvSpPr txBox="1"/>
          <p:nvPr>
            <p:ph idx="1" type="body"/>
          </p:nvPr>
        </p:nvSpPr>
        <p:spPr>
          <a:xfrm>
            <a:off x="5078062" y="609600"/>
            <a:ext cx="6200163" cy="5181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70" name="Google Shape;70;p18"/>
          <p:cNvSpPr txBox="1"/>
          <p:nvPr>
            <p:ph idx="2" type="body"/>
          </p:nvPr>
        </p:nvSpPr>
        <p:spPr>
          <a:xfrm>
            <a:off x="913774" y="2632852"/>
            <a:ext cx="3935689" cy="31583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1" name="Google Shape;71;p18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8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F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75" name="Google Shape;75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9"/>
          <p:cNvSpPr txBox="1"/>
          <p:nvPr>
            <p:ph type="title"/>
          </p:nvPr>
        </p:nvSpPr>
        <p:spPr>
          <a:xfrm>
            <a:off x="913774" y="609600"/>
            <a:ext cx="5934969" cy="20232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wentieth Century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9"/>
          <p:cNvSpPr/>
          <p:nvPr>
            <p:ph idx="2" type="pic"/>
          </p:nvPr>
        </p:nvSpPr>
        <p:spPr>
          <a:xfrm>
            <a:off x="7424803" y="609601"/>
            <a:ext cx="3255358" cy="5181600"/>
          </a:xfrm>
          <a:prstGeom prst="roundRect">
            <a:avLst>
              <a:gd fmla="val 4943" name="adj"/>
            </a:avLst>
          </a:prstGeom>
          <a:noFill/>
          <a:ln cap="sq" cmpd="sng" w="82550">
            <a:solidFill>
              <a:srgbClr val="EAEAE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78" name="Google Shape;78;p19"/>
          <p:cNvSpPr txBox="1"/>
          <p:nvPr>
            <p:ph idx="1" type="body"/>
          </p:nvPr>
        </p:nvSpPr>
        <p:spPr>
          <a:xfrm>
            <a:off x="913794" y="2632852"/>
            <a:ext cx="5934949" cy="31583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9" name="Google Shape;79;p19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9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9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FI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2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1"/>
            </a:gs>
            <a:gs pos="100000">
              <a:srgbClr val="B7B7B7"/>
            </a:gs>
          </a:gsLst>
          <a:lin ang="5400000" scaled="0"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\\DROBO-FS\QuickDrops\JB\PPTX NG\Droplets\LightingOverlay.png" id="10" name="Google Shape;10;p1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-1"/>
            <a:ext cx="12192003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0"/>
          <p:cNvSpPr txBox="1"/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  <a:defRPr b="0" i="0" sz="3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0"/>
          <p:cNvSpPr txBox="1"/>
          <p:nvPr>
            <p:ph idx="1" type="body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429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-3302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-3175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-3175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-317500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-317500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-317500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-317500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13" name="Google Shape;13;p10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14" name="Google Shape;14;p10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15" name="Google Shape;15;p10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FI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Relationship Id="rId4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Relationship Id="rId4" Type="http://schemas.openxmlformats.org/officeDocument/2006/relationships/image" Target="../media/image1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8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7.png"/><Relationship Id="rId4" Type="http://schemas.openxmlformats.org/officeDocument/2006/relationships/image" Target="../media/image8.png"/><Relationship Id="rId5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8"/>
          <p:cNvSpPr txBox="1"/>
          <p:nvPr>
            <p:ph type="ctrTitle"/>
          </p:nvPr>
        </p:nvSpPr>
        <p:spPr>
          <a:xfrm>
            <a:off x="1335375" y="3009901"/>
            <a:ext cx="5277861" cy="83819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wentieth Century"/>
              <a:buNone/>
            </a:pPr>
            <a:r>
              <a:rPr lang="en-FI">
                <a:latin typeface="Arial Black"/>
                <a:ea typeface="Arial Black"/>
                <a:cs typeface="Arial Black"/>
                <a:sym typeface="Arial Black"/>
              </a:rPr>
              <a:t>TEAM GOOGLE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60" name="Google Shape;160;p8"/>
          <p:cNvSpPr txBox="1"/>
          <p:nvPr>
            <p:ph idx="1" type="subTitle"/>
          </p:nvPr>
        </p:nvSpPr>
        <p:spPr>
          <a:xfrm>
            <a:off x="7536873" y="2743200"/>
            <a:ext cx="2747097" cy="1371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35"/>
              <a:buNone/>
            </a:pPr>
            <a:r>
              <a:rPr lang="en-FI" sz="2035">
                <a:latin typeface="Georgia"/>
                <a:ea typeface="Georgia"/>
                <a:cs typeface="Georgia"/>
                <a:sym typeface="Georgia"/>
              </a:rPr>
              <a:t>THOMAS OKORO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2035"/>
              <a:buNone/>
            </a:pPr>
            <a:r>
              <a:rPr lang="en-FI" sz="2035">
                <a:latin typeface="Georgia"/>
                <a:ea typeface="Georgia"/>
                <a:cs typeface="Georgia"/>
                <a:sym typeface="Georgia"/>
              </a:rPr>
              <a:t>NATALIA VARELA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2035"/>
              <a:buNone/>
            </a:pPr>
            <a:r>
              <a:rPr lang="en-FI" sz="2035">
                <a:latin typeface="Georgia"/>
                <a:ea typeface="Georgia"/>
                <a:cs typeface="Georgia"/>
                <a:sym typeface="Georgia"/>
              </a:rPr>
              <a:t>ETRA ALMANDANI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161" name="Google Shape;161;p8"/>
          <p:cNvCxnSpPr/>
          <p:nvPr/>
        </p:nvCxnSpPr>
        <p:spPr>
          <a:xfrm>
            <a:off x="7075054" y="2611583"/>
            <a:ext cx="0" cy="1634836"/>
          </a:xfrm>
          <a:prstGeom prst="straightConnector1">
            <a:avLst/>
          </a:prstGeom>
          <a:noFill/>
          <a:ln cap="flat" cmpd="sng" w="38100">
            <a:solidFill>
              <a:srgbClr val="7094BD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b107d02912_0_194"/>
          <p:cNvSpPr txBox="1"/>
          <p:nvPr>
            <p:ph type="title"/>
          </p:nvPr>
        </p:nvSpPr>
        <p:spPr>
          <a:xfrm>
            <a:off x="608975" y="-143483"/>
            <a:ext cx="10364400" cy="159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</a:pPr>
            <a:r>
              <a:rPr lang="en-FI">
                <a:latin typeface="Arial Black"/>
                <a:ea typeface="Arial Black"/>
                <a:cs typeface="Arial Black"/>
                <a:sym typeface="Arial Black"/>
              </a:rPr>
              <a:t>EDA (DATA VISUALIZATION) 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62" name="Google Shape;262;gb107d02912_0_194"/>
          <p:cNvSpPr txBox="1"/>
          <p:nvPr/>
        </p:nvSpPr>
        <p:spPr>
          <a:xfrm>
            <a:off x="670450" y="1269875"/>
            <a:ext cx="4533900" cy="65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FI" sz="14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Top 10 keywords mostly use in each category</a:t>
            </a:r>
            <a:endParaRPr b="0" i="0" sz="14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63" name="Google Shape;263;gb107d02912_0_194"/>
          <p:cNvSpPr txBox="1"/>
          <p:nvPr/>
        </p:nvSpPr>
        <p:spPr>
          <a:xfrm>
            <a:off x="6233050" y="1269875"/>
            <a:ext cx="4533900" cy="65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FI" sz="14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Top 10 hashtags mostly use in each category</a:t>
            </a:r>
            <a:endParaRPr b="0" i="0" sz="14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64" name="Google Shape;264;gb107d02912_0_1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78075"/>
            <a:ext cx="6074250" cy="3313227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gb107d02912_0_19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79040" y="2078075"/>
            <a:ext cx="4932884" cy="331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b107d02912_0_209"/>
          <p:cNvSpPr txBox="1"/>
          <p:nvPr>
            <p:ph type="title"/>
          </p:nvPr>
        </p:nvSpPr>
        <p:spPr>
          <a:xfrm>
            <a:off x="913800" y="-143483"/>
            <a:ext cx="10364400" cy="159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</a:pPr>
            <a:r>
              <a:rPr lang="en-FI">
                <a:latin typeface="Arial Black"/>
                <a:ea typeface="Arial Black"/>
                <a:cs typeface="Arial Black"/>
                <a:sym typeface="Arial Black"/>
              </a:rPr>
              <a:t>EDA (DATA VISUALIZATION) 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71" name="Google Shape;271;gb107d02912_0_209"/>
          <p:cNvSpPr txBox="1"/>
          <p:nvPr/>
        </p:nvSpPr>
        <p:spPr>
          <a:xfrm>
            <a:off x="1772515" y="1159038"/>
            <a:ext cx="3609975" cy="65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FI" sz="14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Top 20 Tweets location training set</a:t>
            </a:r>
            <a:endParaRPr b="0" i="0" sz="14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72" name="Google Shape;272;gb107d02912_0_20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72515" y="1738638"/>
            <a:ext cx="3609975" cy="3133725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gb107d02912_0_209"/>
          <p:cNvSpPr txBox="1"/>
          <p:nvPr/>
        </p:nvSpPr>
        <p:spPr>
          <a:xfrm>
            <a:off x="7037715" y="1159038"/>
            <a:ext cx="3621625" cy="65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FI" sz="14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Top 20 Tweets location test set</a:t>
            </a:r>
            <a:endParaRPr b="0" i="0" sz="14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74" name="Google Shape;274;gb107d02912_0_20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58890" y="1591163"/>
            <a:ext cx="3600450" cy="3276600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gb107d02912_0_209"/>
          <p:cNvSpPr txBox="1"/>
          <p:nvPr/>
        </p:nvSpPr>
        <p:spPr>
          <a:xfrm>
            <a:off x="1749862" y="5153584"/>
            <a:ext cx="8692275" cy="13219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wentieth Century"/>
              <a:buChar char="●"/>
            </a:pPr>
            <a:r>
              <a:rPr b="0" i="0" lang="en-FI" sz="14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Most Tweets are from US</a:t>
            </a:r>
            <a:endParaRPr b="0" i="0" sz="14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wentieth Century"/>
              <a:buChar char="●"/>
            </a:pPr>
            <a:r>
              <a:rPr b="0" i="0" lang="en-FI" sz="14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Location could have an impact on the accuracy since probability differ a lot from a country to another</a:t>
            </a:r>
            <a:endParaRPr b="0" i="0" sz="14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wentieth Century"/>
              <a:buChar char="●"/>
            </a:pPr>
            <a:r>
              <a:rPr b="0" i="0" lang="en-FI" sz="14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Drawback, in fact predict disaster using Tweets work only in region where Tw</a:t>
            </a:r>
            <a:r>
              <a:rPr lang="en-FI">
                <a:latin typeface="Georgia"/>
                <a:ea typeface="Georgia"/>
                <a:cs typeface="Georgia"/>
                <a:sym typeface="Georgia"/>
              </a:rPr>
              <a:t>itt</a:t>
            </a:r>
            <a:r>
              <a:rPr b="0" i="0" lang="en-FI" sz="14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er is sufficiently used and rely on other factors as : network availability and smartphone equipment</a:t>
            </a:r>
            <a:endParaRPr b="0" i="0" sz="14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wentieth Century"/>
              <a:buChar char="●"/>
            </a:pPr>
            <a:r>
              <a:rPr b="0" i="0" lang="en-FI" sz="14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Issue : build a more universal model taking into account multiple languages.</a:t>
            </a:r>
            <a:endParaRPr b="0" i="0" sz="14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b107d02912_0_223"/>
          <p:cNvSpPr txBox="1"/>
          <p:nvPr>
            <p:ph type="title"/>
          </p:nvPr>
        </p:nvSpPr>
        <p:spPr>
          <a:xfrm>
            <a:off x="913198" y="32909"/>
            <a:ext cx="10364400" cy="120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</a:pPr>
            <a:r>
              <a:rPr lang="en-FI">
                <a:latin typeface="Arial Black"/>
                <a:ea typeface="Arial Black"/>
                <a:cs typeface="Arial Black"/>
                <a:sym typeface="Arial Black"/>
              </a:rPr>
              <a:t>DATA CLEANING (colab)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</p:txBody>
      </p:sp>
      <p:grpSp>
        <p:nvGrpSpPr>
          <p:cNvPr id="281" name="Google Shape;281;gb107d02912_0_223"/>
          <p:cNvGrpSpPr/>
          <p:nvPr/>
        </p:nvGrpSpPr>
        <p:grpSpPr>
          <a:xfrm>
            <a:off x="913776" y="2368473"/>
            <a:ext cx="10363822" cy="3421305"/>
            <a:chOff x="2" y="1381"/>
            <a:chExt cx="10363822" cy="3421305"/>
          </a:xfrm>
        </p:grpSpPr>
        <p:sp>
          <p:nvSpPr>
            <p:cNvPr id="282" name="Google Shape;282;gb107d02912_0_223"/>
            <p:cNvSpPr/>
            <p:nvPr/>
          </p:nvSpPr>
          <p:spPr>
            <a:xfrm rot="5400000">
              <a:off x="-278312" y="279781"/>
              <a:ext cx="1855800" cy="1299000"/>
            </a:xfrm>
            <a:prstGeom prst="chevron">
              <a:avLst>
                <a:gd fmla="val 50000" name="adj"/>
              </a:avLst>
            </a:prstGeom>
            <a:solidFill>
              <a:srgbClr val="7094BD"/>
            </a:solidFill>
            <a:ln>
              <a:noFill/>
            </a:ln>
            <a:effectLst>
              <a:outerShdw blurRad="50800" rotWithShape="0" dir="5400000" dist="25400">
                <a:srgbClr val="000000">
                  <a:alpha val="2745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gb107d02912_0_223"/>
            <p:cNvSpPr txBox="1"/>
            <p:nvPr/>
          </p:nvSpPr>
          <p:spPr>
            <a:xfrm>
              <a:off x="2" y="650925"/>
              <a:ext cx="1299000" cy="556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4000"/>
                <a:buFont typeface="Twentieth Century"/>
                <a:buNone/>
              </a:pPr>
              <a:r>
                <a:rPr b="0" i="0" lang="en-FI" sz="4000" u="none" cap="none" strike="noStrike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 </a:t>
              </a:r>
              <a:endParaRPr b="0" i="0" sz="4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284" name="Google Shape;284;gb107d02912_0_223"/>
            <p:cNvSpPr/>
            <p:nvPr/>
          </p:nvSpPr>
          <p:spPr>
            <a:xfrm rot="5400000">
              <a:off x="5228274" y="-3927868"/>
              <a:ext cx="1206300" cy="90648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1">
                <a:alpha val="89411"/>
              </a:schemeClr>
            </a:solidFill>
            <a:ln cap="flat" cmpd="sng" w="9525">
              <a:solidFill>
                <a:srgbClr val="7094BD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dir="5400000" dist="25400">
                <a:srgbClr val="000000">
                  <a:alpha val="2745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gb107d02912_0_223"/>
            <p:cNvSpPr txBox="1"/>
            <p:nvPr/>
          </p:nvSpPr>
          <p:spPr>
            <a:xfrm>
              <a:off x="1299087" y="60267"/>
              <a:ext cx="9006000" cy="108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75" lIns="199125" spcFirstLastPara="1" rIns="17775" wrap="square" tIns="17775">
              <a:noAutofit/>
            </a:bodyPr>
            <a:lstStyle/>
            <a:p>
              <a:pPr indent="-285750" lvl="1" marL="28575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Twentieth Century"/>
                <a:buChar char="•"/>
              </a:pPr>
              <a:r>
                <a:rPr b="0" i="0" lang="en-FI" sz="2000" u="none" cap="none" strike="noStrike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rPr>
                <a:t>We used a Basic cleaning process as hashtags, stop words, lemmatization and punctuation removing and we use tokenization and spacy function to clean our text.  </a:t>
              </a:r>
              <a:endParaRPr b="0" i="0" sz="2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286" name="Google Shape;286;gb107d02912_0_223"/>
            <p:cNvSpPr/>
            <p:nvPr/>
          </p:nvSpPr>
          <p:spPr>
            <a:xfrm rot="5400000">
              <a:off x="-278312" y="1845286"/>
              <a:ext cx="1855800" cy="1299000"/>
            </a:xfrm>
            <a:prstGeom prst="chevron">
              <a:avLst>
                <a:gd fmla="val 50000" name="adj"/>
              </a:avLst>
            </a:prstGeom>
            <a:solidFill>
              <a:srgbClr val="7094BD"/>
            </a:solidFill>
            <a:ln>
              <a:noFill/>
            </a:ln>
            <a:effectLst>
              <a:outerShdw blurRad="50800" rotWithShape="0" dir="5400000" dist="25400">
                <a:srgbClr val="000000">
                  <a:alpha val="2745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gb107d02912_0_223"/>
            <p:cNvSpPr txBox="1"/>
            <p:nvPr/>
          </p:nvSpPr>
          <p:spPr>
            <a:xfrm>
              <a:off x="2" y="2216430"/>
              <a:ext cx="1299000" cy="556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000"/>
                <a:buFont typeface="Twentieth Century"/>
                <a:buNone/>
              </a:pPr>
              <a:r>
                <a:t/>
              </a:r>
              <a:endParaRPr b="0" i="0" sz="4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288" name="Google Shape;288;gb107d02912_0_223"/>
            <p:cNvSpPr/>
            <p:nvPr/>
          </p:nvSpPr>
          <p:spPr>
            <a:xfrm rot="5400000">
              <a:off x="5228274" y="-2362363"/>
              <a:ext cx="1206300" cy="90648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1">
                <a:alpha val="89411"/>
              </a:schemeClr>
            </a:solidFill>
            <a:ln cap="flat" cmpd="sng" w="9525">
              <a:solidFill>
                <a:srgbClr val="7094BD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dir="5400000" dist="25400">
                <a:srgbClr val="000000">
                  <a:alpha val="2745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gb107d02912_0_223"/>
            <p:cNvSpPr txBox="1"/>
            <p:nvPr/>
          </p:nvSpPr>
          <p:spPr>
            <a:xfrm>
              <a:off x="1299087" y="1625772"/>
              <a:ext cx="7448375" cy="108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75" lIns="199125" spcFirstLastPara="1" rIns="17775" wrap="square" tIns="17775">
              <a:noAutofit/>
            </a:bodyPr>
            <a:lstStyle/>
            <a:p>
              <a:pPr indent="-285750" lvl="1" marL="28575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Twentieth Century"/>
                <a:buChar char="•"/>
              </a:pPr>
              <a:r>
                <a:rPr b="0" i="0" lang="en-FI" sz="2000" u="none" cap="none" strike="noStrike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rPr>
                <a:t>And TF-TDF vectors after cleaning to create vectors that predict most relevant words.</a:t>
              </a:r>
              <a:endParaRPr b="0" i="0" sz="2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</p:grpSp>
    </p:spTree>
  </p:cSld>
  <p:clrMapOvr>
    <a:masterClrMapping/>
  </p:clrMapOvr>
  <p:transition spd="slow">
    <p:push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b107d02912_0_382"/>
          <p:cNvSpPr txBox="1"/>
          <p:nvPr>
            <p:ph type="title"/>
          </p:nvPr>
        </p:nvSpPr>
        <p:spPr>
          <a:xfrm>
            <a:off x="913800" y="13875"/>
            <a:ext cx="10364400" cy="159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</a:pPr>
            <a:r>
              <a:rPr lang="en-FI">
                <a:latin typeface="Arial Black"/>
                <a:ea typeface="Arial Black"/>
                <a:cs typeface="Arial Black"/>
                <a:sym typeface="Arial Black"/>
              </a:rPr>
              <a:t>DATA CLEANING (text analytics)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95" name="Google Shape;295;gb107d02912_0_382"/>
          <p:cNvSpPr txBox="1"/>
          <p:nvPr/>
        </p:nvSpPr>
        <p:spPr>
          <a:xfrm>
            <a:off x="3753750" y="1610175"/>
            <a:ext cx="4684500" cy="32958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FI" sz="18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In python we generally use 5 main libraries :</a:t>
            </a:r>
            <a:endParaRPr b="0" i="0" sz="18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wentieth Century"/>
              <a:buAutoNum type="arabicPeriod"/>
            </a:pPr>
            <a:r>
              <a:rPr b="0" i="0" lang="en-FI" sz="18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NTLK</a:t>
            </a:r>
            <a:endParaRPr b="0" i="0" sz="18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wentieth Century"/>
              <a:buAutoNum type="arabicPeriod"/>
            </a:pPr>
            <a:r>
              <a:rPr b="0" i="0" lang="en-FI" sz="18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TextBlob</a:t>
            </a:r>
            <a:endParaRPr b="0" i="0" sz="18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wentieth Century"/>
              <a:buAutoNum type="arabicPeriod"/>
            </a:pPr>
            <a:r>
              <a:rPr b="0" i="0" lang="en-FI" sz="18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Standform CoreNLP</a:t>
            </a:r>
            <a:endParaRPr b="0" i="0" sz="18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wentieth Century"/>
              <a:buAutoNum type="arabicPeriod"/>
            </a:pPr>
            <a:r>
              <a:rPr b="0" i="0" lang="en-FI" sz="18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Spacy</a:t>
            </a:r>
            <a:endParaRPr b="0" i="0" sz="18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wentieth Century"/>
              <a:buAutoNum type="arabicPeriod"/>
            </a:pPr>
            <a:r>
              <a:rPr b="0" i="0" lang="en-FI" sz="18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Gensim</a:t>
            </a:r>
            <a:endParaRPr b="0" i="0" sz="18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FI" sz="18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Further details on : https://elitedatascience.com/python-nlp-libraries</a:t>
            </a:r>
            <a:endParaRPr b="0" i="0" sz="18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96" name="Google Shape;296;gb107d02912_0_382"/>
          <p:cNvSpPr txBox="1"/>
          <p:nvPr>
            <p:ph type="title"/>
          </p:nvPr>
        </p:nvSpPr>
        <p:spPr>
          <a:xfrm>
            <a:off x="1827600" y="4906079"/>
            <a:ext cx="10364400" cy="11606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</a:pPr>
            <a:r>
              <a:rPr lang="en-FI">
                <a:latin typeface="Georgia"/>
                <a:ea typeface="Georgia"/>
                <a:cs typeface="Georgia"/>
                <a:sym typeface="Georgia"/>
              </a:rPr>
              <a:t>We will use Spacy and Gensim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b107d02912_0_537"/>
          <p:cNvSpPr txBox="1"/>
          <p:nvPr>
            <p:ph type="title"/>
          </p:nvPr>
        </p:nvSpPr>
        <p:spPr>
          <a:xfrm>
            <a:off x="914469" y="0"/>
            <a:ext cx="10364400" cy="13023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</a:pPr>
            <a:r>
              <a:rPr lang="en-FI">
                <a:latin typeface="Arial Black"/>
                <a:ea typeface="Arial Black"/>
                <a:cs typeface="Arial Black"/>
                <a:sym typeface="Arial Black"/>
              </a:rPr>
              <a:t>BASIC MODEL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</p:txBody>
      </p:sp>
      <p:grpSp>
        <p:nvGrpSpPr>
          <p:cNvPr id="303" name="Google Shape;303;gb107d02912_0_537"/>
          <p:cNvGrpSpPr/>
          <p:nvPr/>
        </p:nvGrpSpPr>
        <p:grpSpPr>
          <a:xfrm>
            <a:off x="914469" y="2908579"/>
            <a:ext cx="10362483" cy="1515000"/>
            <a:chOff x="695" y="1520045"/>
            <a:chExt cx="10362483" cy="1515000"/>
          </a:xfrm>
        </p:grpSpPr>
        <p:sp>
          <p:nvSpPr>
            <p:cNvPr id="304" name="Google Shape;304;gb107d02912_0_537"/>
            <p:cNvSpPr/>
            <p:nvPr/>
          </p:nvSpPr>
          <p:spPr>
            <a:xfrm>
              <a:off x="758183" y="1520045"/>
              <a:ext cx="1515000" cy="1515000"/>
            </a:xfrm>
            <a:prstGeom prst="arc">
              <a:avLst>
                <a:gd fmla="val 13200000" name="adj1"/>
                <a:gd fmla="val 19200000" name="adj2"/>
              </a:avLst>
            </a:prstGeom>
            <a:noFill/>
            <a:ln cap="flat" cmpd="sng" w="15875">
              <a:solidFill>
                <a:srgbClr val="2281B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gb107d02912_0_537"/>
            <p:cNvSpPr/>
            <p:nvPr/>
          </p:nvSpPr>
          <p:spPr>
            <a:xfrm>
              <a:off x="758183" y="1520045"/>
              <a:ext cx="1515000" cy="1515000"/>
            </a:xfrm>
            <a:prstGeom prst="arc">
              <a:avLst>
                <a:gd fmla="val 2400000" name="adj1"/>
                <a:gd fmla="val 8400000" name="adj2"/>
              </a:avLst>
            </a:prstGeom>
            <a:noFill/>
            <a:ln cap="flat" cmpd="sng" w="15875">
              <a:solidFill>
                <a:srgbClr val="2281B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gb107d02912_0_537"/>
            <p:cNvSpPr/>
            <p:nvPr/>
          </p:nvSpPr>
          <p:spPr>
            <a:xfrm>
              <a:off x="695" y="1792740"/>
              <a:ext cx="3030000" cy="96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gb107d02912_0_537"/>
            <p:cNvSpPr txBox="1"/>
            <p:nvPr/>
          </p:nvSpPr>
          <p:spPr>
            <a:xfrm>
              <a:off x="695" y="1792740"/>
              <a:ext cx="3030000" cy="96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250" lIns="8250" spcFirstLastPara="1" rIns="8250" wrap="square" tIns="82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300"/>
                <a:buFont typeface="Twentieth Century"/>
                <a:buNone/>
              </a:pPr>
              <a:r>
                <a:rPr b="0" i="0" lang="en-FI" sz="1300" u="none" cap="none" strike="noStrike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rPr>
                <a:t>Data : cleaned Tweets using spacy</a:t>
              </a:r>
              <a:endParaRPr b="0" i="0" sz="13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308" name="Google Shape;308;gb107d02912_0_537"/>
            <p:cNvSpPr/>
            <p:nvPr/>
          </p:nvSpPr>
          <p:spPr>
            <a:xfrm>
              <a:off x="4424425" y="1520045"/>
              <a:ext cx="1515000" cy="1515000"/>
            </a:xfrm>
            <a:prstGeom prst="arc">
              <a:avLst>
                <a:gd fmla="val 13200000" name="adj1"/>
                <a:gd fmla="val 19200000" name="adj2"/>
              </a:avLst>
            </a:prstGeom>
            <a:noFill/>
            <a:ln cap="flat" cmpd="sng" w="15875">
              <a:solidFill>
                <a:srgbClr val="2281B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gb107d02912_0_537"/>
            <p:cNvSpPr/>
            <p:nvPr/>
          </p:nvSpPr>
          <p:spPr>
            <a:xfrm>
              <a:off x="4424425" y="1520045"/>
              <a:ext cx="1515000" cy="1515000"/>
            </a:xfrm>
            <a:prstGeom prst="arc">
              <a:avLst>
                <a:gd fmla="val 2400000" name="adj1"/>
                <a:gd fmla="val 8400000" name="adj2"/>
              </a:avLst>
            </a:prstGeom>
            <a:noFill/>
            <a:ln cap="flat" cmpd="sng" w="15875">
              <a:solidFill>
                <a:srgbClr val="2281B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gb107d02912_0_537"/>
            <p:cNvSpPr/>
            <p:nvPr/>
          </p:nvSpPr>
          <p:spPr>
            <a:xfrm>
              <a:off x="3666937" y="1792740"/>
              <a:ext cx="3030000" cy="96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1;gb107d02912_0_537"/>
            <p:cNvSpPr txBox="1"/>
            <p:nvPr/>
          </p:nvSpPr>
          <p:spPr>
            <a:xfrm>
              <a:off x="3888608" y="1792740"/>
              <a:ext cx="3030000" cy="96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250" lIns="8250" spcFirstLastPara="1" rIns="8250" wrap="square" tIns="82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300"/>
                <a:buFont typeface="Twentieth Century"/>
                <a:buNone/>
              </a:pPr>
              <a:r>
                <a:rPr b="0" i="0" lang="en-FI" sz="1300" u="none" cap="none" strike="noStrike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rPr>
                <a:t>Algo</a:t>
              </a:r>
              <a:r>
                <a:rPr lang="en-FI" sz="1300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rPr>
                <a:t>r</a:t>
              </a:r>
              <a:r>
                <a:rPr b="0" i="0" lang="en-FI" sz="1300" u="none" cap="none" strike="noStrike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rPr>
                <a:t>ithm : Logistic regression</a:t>
              </a:r>
              <a:endParaRPr b="0" i="0" sz="13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312" name="Google Shape;312;gb107d02912_0_537"/>
            <p:cNvSpPr/>
            <p:nvPr/>
          </p:nvSpPr>
          <p:spPr>
            <a:xfrm>
              <a:off x="8090666" y="1520045"/>
              <a:ext cx="1515000" cy="1515000"/>
            </a:xfrm>
            <a:prstGeom prst="arc">
              <a:avLst>
                <a:gd fmla="val 13200000" name="adj1"/>
                <a:gd fmla="val 19200000" name="adj2"/>
              </a:avLst>
            </a:prstGeom>
            <a:noFill/>
            <a:ln cap="flat" cmpd="sng" w="15875">
              <a:solidFill>
                <a:srgbClr val="2281B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13;gb107d02912_0_537"/>
            <p:cNvSpPr/>
            <p:nvPr/>
          </p:nvSpPr>
          <p:spPr>
            <a:xfrm>
              <a:off x="8090666" y="1520045"/>
              <a:ext cx="1515000" cy="1515000"/>
            </a:xfrm>
            <a:prstGeom prst="arc">
              <a:avLst>
                <a:gd fmla="val 2400000" name="adj1"/>
                <a:gd fmla="val 8400000" name="adj2"/>
              </a:avLst>
            </a:prstGeom>
            <a:noFill/>
            <a:ln cap="flat" cmpd="sng" w="15875">
              <a:solidFill>
                <a:srgbClr val="2281B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14;gb107d02912_0_537"/>
            <p:cNvSpPr/>
            <p:nvPr/>
          </p:nvSpPr>
          <p:spPr>
            <a:xfrm>
              <a:off x="7333178" y="1792740"/>
              <a:ext cx="3030000" cy="96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gb107d02912_0_537"/>
            <p:cNvSpPr txBox="1"/>
            <p:nvPr/>
          </p:nvSpPr>
          <p:spPr>
            <a:xfrm>
              <a:off x="7333178" y="1792740"/>
              <a:ext cx="3030000" cy="96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250" lIns="8250" spcFirstLastPara="1" rIns="8250" wrap="square" tIns="82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300"/>
                <a:buFont typeface="Twentieth Century"/>
                <a:buNone/>
              </a:pPr>
              <a:r>
                <a:rPr b="0" i="0" lang="en-FI" sz="1300" u="none" cap="none" strike="noStrike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rPr>
                <a:t>First accuracy (training) : 0.8216</a:t>
              </a:r>
              <a:endParaRPr b="0" i="0" sz="13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</p:grpSp>
      <p:sp>
        <p:nvSpPr>
          <p:cNvPr id="316" name="Google Shape;316;gb107d02912_0_537"/>
          <p:cNvSpPr txBox="1"/>
          <p:nvPr>
            <p:ph type="title"/>
          </p:nvPr>
        </p:nvSpPr>
        <p:spPr>
          <a:xfrm>
            <a:off x="989975" y="4809517"/>
            <a:ext cx="10364400" cy="159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</a:pPr>
            <a:r>
              <a:rPr lang="en-FI">
                <a:latin typeface="Georgia"/>
                <a:ea typeface="Georgia"/>
                <a:cs typeface="Georgia"/>
                <a:sym typeface="Georgia"/>
              </a:rPr>
              <a:t>How to improve ?</a:t>
            </a:r>
            <a:br>
              <a:rPr lang="en-FI">
                <a:latin typeface="Georgia"/>
                <a:ea typeface="Georgia"/>
                <a:cs typeface="Georgia"/>
                <a:sym typeface="Georgia"/>
              </a:rPr>
            </a:b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7"/>
          <p:cNvSpPr txBox="1"/>
          <p:nvPr>
            <p:ph type="title"/>
          </p:nvPr>
        </p:nvSpPr>
        <p:spPr>
          <a:xfrm>
            <a:off x="913775" y="0"/>
            <a:ext cx="10364400" cy="159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</a:pPr>
            <a:r>
              <a:rPr lang="en-FI">
                <a:latin typeface="Arial Black"/>
                <a:ea typeface="Arial Black"/>
                <a:cs typeface="Arial Black"/>
                <a:sym typeface="Arial Black"/>
              </a:rPr>
              <a:t>MODEL IMPROVEMENT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322" name="Google Shape;322;p7"/>
          <p:cNvSpPr txBox="1"/>
          <p:nvPr/>
        </p:nvSpPr>
        <p:spPr>
          <a:xfrm>
            <a:off x="913775" y="1725300"/>
            <a:ext cx="6329100" cy="36906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FI" sz="2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Improve accuracy :</a:t>
            </a:r>
            <a:endParaRPr b="0" i="0" sz="20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wentieth Century"/>
              <a:buAutoNum type="arabicPeriod"/>
            </a:pPr>
            <a:r>
              <a:rPr lang="en-FI" sz="2000">
                <a:latin typeface="Georgia"/>
                <a:ea typeface="Georgia"/>
                <a:cs typeface="Georgia"/>
                <a:sym typeface="Georgia"/>
              </a:rPr>
              <a:t>I</a:t>
            </a:r>
            <a:r>
              <a:rPr b="0" i="0" lang="en-FI" sz="20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mprove cleaning process</a:t>
            </a:r>
            <a:endParaRPr b="0" i="0" sz="20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wentieth Century"/>
              <a:buAutoNum type="arabicPeriod"/>
            </a:pPr>
            <a:r>
              <a:rPr b="0" i="0" lang="en-FI" sz="20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Add features in the explanatory variable</a:t>
            </a:r>
            <a:endParaRPr b="0" i="0" sz="20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wentieth Century"/>
              <a:buAutoNum type="arabicPeriod"/>
            </a:pPr>
            <a:r>
              <a:rPr b="0" i="0" lang="en-FI" sz="20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Use cross validation</a:t>
            </a:r>
            <a:endParaRPr b="0" i="0" sz="20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wentieth Century"/>
              <a:buAutoNum type="arabicPeriod"/>
            </a:pPr>
            <a:r>
              <a:rPr b="0" i="0" lang="en-FI" sz="20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Use N-grams (order of word in a document)</a:t>
            </a:r>
            <a:endParaRPr b="0" i="0" sz="20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wentieth Century"/>
              <a:buAutoNum type="arabicPeriod"/>
            </a:pPr>
            <a:r>
              <a:rPr b="0" i="0" lang="en-FI" sz="20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Try other classier (KNN, random forest, Tree,etc..)</a:t>
            </a:r>
            <a:endParaRPr b="0" i="0" sz="20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323" name="Google Shape;323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30382" y="2118872"/>
            <a:ext cx="2945255" cy="26202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b107d02912_0_704"/>
          <p:cNvSpPr txBox="1"/>
          <p:nvPr>
            <p:ph type="title"/>
          </p:nvPr>
        </p:nvSpPr>
        <p:spPr>
          <a:xfrm>
            <a:off x="913800" y="22970"/>
            <a:ext cx="10364400" cy="159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</a:pPr>
            <a:r>
              <a:rPr lang="en-FI">
                <a:latin typeface="Arial Black"/>
                <a:ea typeface="Arial Black"/>
                <a:cs typeface="Arial Black"/>
                <a:sym typeface="Arial Black"/>
              </a:rPr>
              <a:t>MODEL IMPROVEMENT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329" name="Google Shape;329;gb107d02912_0_704"/>
          <p:cNvSpPr txBox="1"/>
          <p:nvPr/>
        </p:nvSpPr>
        <p:spPr>
          <a:xfrm>
            <a:off x="1567972" y="2434555"/>
            <a:ext cx="3872100" cy="15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wentieth Century"/>
              <a:buChar char="●"/>
            </a:pPr>
            <a:r>
              <a:rPr b="0" i="0" lang="en-FI" sz="2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Remove hyperlinks</a:t>
            </a:r>
            <a:endParaRPr b="0" i="0" sz="20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wentieth Century"/>
              <a:buChar char="●"/>
            </a:pPr>
            <a:r>
              <a:rPr b="0" i="0" lang="en-FI" sz="2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Remove %20 in ‘keywords</a:t>
            </a:r>
            <a:endParaRPr b="0" i="0" sz="20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30" name="Google Shape;330;gb107d02912_0_704"/>
          <p:cNvSpPr txBox="1"/>
          <p:nvPr>
            <p:ph type="title"/>
          </p:nvPr>
        </p:nvSpPr>
        <p:spPr>
          <a:xfrm>
            <a:off x="1122153" y="1308248"/>
            <a:ext cx="5950500" cy="120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45720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20"/>
              <a:buAutoNum type="arabicPeriod"/>
            </a:pPr>
            <a:r>
              <a:rPr lang="en-FI" sz="3200">
                <a:latin typeface="Georgia"/>
                <a:ea typeface="Georgia"/>
                <a:cs typeface="Georgia"/>
                <a:sym typeface="Georgia"/>
              </a:rPr>
              <a:t>Improve Cleaning process</a:t>
            </a:r>
            <a:endParaRPr sz="320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331" name="Google Shape;331;gb107d02912_0_70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10625" y="1845850"/>
            <a:ext cx="3625575" cy="277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b107d02912_0_710"/>
          <p:cNvSpPr/>
          <p:nvPr/>
        </p:nvSpPr>
        <p:spPr>
          <a:xfrm>
            <a:off x="1727814" y="2238848"/>
            <a:ext cx="8017200" cy="26784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gb107d02912_0_710"/>
          <p:cNvSpPr txBox="1"/>
          <p:nvPr>
            <p:ph type="title"/>
          </p:nvPr>
        </p:nvSpPr>
        <p:spPr>
          <a:xfrm>
            <a:off x="913800" y="470739"/>
            <a:ext cx="10364400" cy="91440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</a:pPr>
            <a:r>
              <a:rPr lang="en-FI">
                <a:latin typeface="Arial Black"/>
                <a:ea typeface="Arial Black"/>
                <a:cs typeface="Arial Black"/>
                <a:sym typeface="Arial Black"/>
              </a:rPr>
              <a:t>MODEL IMPROVEMENT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338" name="Google Shape;338;gb107d02912_0_710"/>
          <p:cNvSpPr txBox="1"/>
          <p:nvPr/>
        </p:nvSpPr>
        <p:spPr>
          <a:xfrm>
            <a:off x="2088011" y="3038078"/>
            <a:ext cx="6392100" cy="174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wentieth Century"/>
              <a:buChar char="●"/>
            </a:pPr>
            <a:r>
              <a:rPr b="0" i="0" lang="en-FI" sz="1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Add location : a location where disaster are more frequent could have more tweets that describe a real disaster. </a:t>
            </a:r>
            <a:endParaRPr b="0" i="0" sz="14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wentieth Century"/>
              <a:buChar char="●"/>
            </a:pPr>
            <a:r>
              <a:rPr b="0" i="0" lang="en-FI" sz="1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Add Keywords : since we labelize keywords, they could be a predictor of the dependant variable</a:t>
            </a:r>
            <a:endParaRPr b="0" i="0" sz="14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wentieth Century"/>
              <a:buChar char="●"/>
            </a:pPr>
            <a:r>
              <a:rPr b="0" i="0" lang="en-FI" sz="1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Tweets length : The more long in a Tweet, the more the author want to share details. </a:t>
            </a:r>
            <a:r>
              <a:rPr lang="en-FI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</a:t>
            </a:r>
            <a:r>
              <a:rPr b="0" i="0" lang="en-FI" sz="1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e can think that a longer tweet could be more relevant than a short tweet in the case of disaster announcement.</a:t>
            </a:r>
            <a:endParaRPr b="0" i="0" sz="14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39" name="Google Shape;339;gb107d02912_0_710"/>
          <p:cNvSpPr txBox="1"/>
          <p:nvPr>
            <p:ph type="title"/>
          </p:nvPr>
        </p:nvSpPr>
        <p:spPr>
          <a:xfrm>
            <a:off x="823399" y="2055653"/>
            <a:ext cx="8749200" cy="120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91440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FI" sz="3200">
                <a:latin typeface="Georgia"/>
                <a:ea typeface="Georgia"/>
                <a:cs typeface="Georgia"/>
                <a:sym typeface="Georgia"/>
              </a:rPr>
              <a:t>2. Add features in the explanatory variable </a:t>
            </a:r>
            <a:endParaRPr sz="32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b107d02912_0_716"/>
          <p:cNvSpPr txBox="1"/>
          <p:nvPr>
            <p:ph type="title"/>
          </p:nvPr>
        </p:nvSpPr>
        <p:spPr>
          <a:xfrm>
            <a:off x="913800" y="0"/>
            <a:ext cx="10364400" cy="159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</a:pPr>
            <a:r>
              <a:rPr lang="en-FI">
                <a:latin typeface="Arial Black"/>
                <a:ea typeface="Arial Black"/>
                <a:cs typeface="Arial Black"/>
                <a:sym typeface="Arial Black"/>
              </a:rPr>
              <a:t>MODEL IMPROVEMENT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345" name="Google Shape;345;gb107d02912_0_716"/>
          <p:cNvSpPr txBox="1"/>
          <p:nvPr>
            <p:ph type="title"/>
          </p:nvPr>
        </p:nvSpPr>
        <p:spPr>
          <a:xfrm>
            <a:off x="2802636" y="2515909"/>
            <a:ext cx="6586727" cy="1344891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1800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</a:pPr>
            <a:r>
              <a:rPr lang="en-FI" sz="2000"/>
              <a:t>3. Use cross validation : colab</a:t>
            </a:r>
            <a:endParaRPr sz="2000"/>
          </a:p>
          <a:p>
            <a:pPr indent="0" lvl="0" marL="1800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</a:pPr>
            <a:r>
              <a:rPr lang="en-FI" sz="2000"/>
              <a:t>4. Use N-grams (order of word in a document) : colab</a:t>
            </a:r>
            <a:endParaRPr sz="2000"/>
          </a:p>
          <a:p>
            <a:pPr indent="0" lvl="0" marL="1800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</a:pPr>
            <a:r>
              <a:rPr lang="en-FI" sz="2000"/>
              <a:t>5. Try other classifier (KNN, random forest, Tree,etc.) : colab</a:t>
            </a:r>
            <a:endParaRPr sz="20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b107d02912_0_722"/>
          <p:cNvSpPr txBox="1"/>
          <p:nvPr>
            <p:ph type="title"/>
          </p:nvPr>
        </p:nvSpPr>
        <p:spPr>
          <a:xfrm>
            <a:off x="913774" y="156699"/>
            <a:ext cx="10364400" cy="9100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</a:pPr>
            <a:r>
              <a:rPr lang="en-FI">
                <a:latin typeface="Arial Black"/>
                <a:ea typeface="Arial Black"/>
                <a:cs typeface="Arial Black"/>
                <a:sym typeface="Arial Black"/>
              </a:rPr>
              <a:t>RESULTS ACCURACY MAP</a:t>
            </a:r>
            <a:endParaRPr/>
          </a:p>
        </p:txBody>
      </p:sp>
      <p:pic>
        <p:nvPicPr>
          <p:cNvPr id="351" name="Google Shape;351;gb107d02912_0_722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5025" y="1428475"/>
            <a:ext cx="5577426" cy="3448725"/>
          </a:xfrm>
          <a:prstGeom prst="rect">
            <a:avLst/>
          </a:prstGeom>
          <a:noFill/>
          <a:ln>
            <a:noFill/>
          </a:ln>
        </p:spPr>
      </p:pic>
      <p:sp>
        <p:nvSpPr>
          <p:cNvPr id="352" name="Google Shape;352;gb107d02912_0_722"/>
          <p:cNvSpPr txBox="1"/>
          <p:nvPr/>
        </p:nvSpPr>
        <p:spPr>
          <a:xfrm>
            <a:off x="6693550" y="1180800"/>
            <a:ext cx="4816500" cy="46488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wentieth Century"/>
              <a:buAutoNum type="arabicPeriod"/>
            </a:pPr>
            <a:r>
              <a:rPr lang="en-FI" sz="2000">
                <a:latin typeface="Georgia"/>
                <a:ea typeface="Georgia"/>
                <a:cs typeface="Georgia"/>
                <a:sym typeface="Georgia"/>
              </a:rPr>
              <a:t>Basic logistic + spacy tokenizer + TF-IDF</a:t>
            </a:r>
            <a:endParaRPr b="0" i="0" sz="20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wentieth Century"/>
              <a:buAutoNum type="arabicPeriod"/>
            </a:pPr>
            <a:r>
              <a:rPr lang="en-FI" sz="2000">
                <a:latin typeface="Georgia"/>
                <a:ea typeface="Georgia"/>
                <a:cs typeface="Georgia"/>
                <a:sym typeface="Georgia"/>
              </a:rPr>
              <a:t>Decision Tree</a:t>
            </a:r>
            <a:endParaRPr b="0" i="0" sz="20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wentieth Century"/>
              <a:buAutoNum type="arabicPeriod"/>
            </a:pPr>
            <a:r>
              <a:rPr lang="en-FI" sz="2000">
                <a:latin typeface="Georgia"/>
                <a:ea typeface="Georgia"/>
                <a:cs typeface="Georgia"/>
                <a:sym typeface="Georgia"/>
              </a:rPr>
              <a:t>Improve text cleaning (remove url and hashtag)</a:t>
            </a:r>
            <a:endParaRPr b="0" i="0" sz="20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wentieth Century"/>
              <a:buAutoNum type="arabicPeriod"/>
            </a:pPr>
            <a:r>
              <a:rPr lang="en-FI" sz="2000">
                <a:latin typeface="Georgia"/>
                <a:ea typeface="Georgia"/>
                <a:cs typeface="Georgia"/>
                <a:sym typeface="Georgia"/>
              </a:rPr>
              <a:t>Cross validation + logistic</a:t>
            </a:r>
            <a:endParaRPr b="0" i="0" sz="20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wentieth Century"/>
              <a:buAutoNum type="arabicPeriod"/>
            </a:pPr>
            <a:r>
              <a:rPr lang="en-FI" sz="2000">
                <a:latin typeface="Georgia"/>
                <a:ea typeface="Georgia"/>
                <a:cs typeface="Georgia"/>
                <a:sym typeface="Georgia"/>
              </a:rPr>
              <a:t>N-grams  config (1,3)</a:t>
            </a:r>
            <a:endParaRPr sz="2000">
              <a:latin typeface="Georgia"/>
              <a:ea typeface="Georgia"/>
              <a:cs typeface="Georgia"/>
              <a:sym typeface="Georgia"/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Georgia"/>
              <a:buAutoNum type="arabicPeriod"/>
            </a:pPr>
            <a:r>
              <a:rPr lang="en-FI" sz="2000">
                <a:latin typeface="Georgia"/>
                <a:ea typeface="Georgia"/>
                <a:cs typeface="Georgia"/>
                <a:sym typeface="Georgia"/>
              </a:rPr>
              <a:t>KNN</a:t>
            </a:r>
            <a:endParaRPr sz="2000">
              <a:latin typeface="Georgia"/>
              <a:ea typeface="Georgia"/>
              <a:cs typeface="Georgia"/>
              <a:sym typeface="Georgia"/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Georgia"/>
              <a:buAutoNum type="arabicPeriod"/>
            </a:pPr>
            <a:r>
              <a:rPr lang="en-FI" sz="2000">
                <a:latin typeface="Georgia"/>
                <a:ea typeface="Georgia"/>
                <a:cs typeface="Georgia"/>
                <a:sym typeface="Georgia"/>
              </a:rPr>
              <a:t>Random forest</a:t>
            </a:r>
            <a:endParaRPr sz="20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53" name="Google Shape;353;gb107d02912_0_722"/>
          <p:cNvSpPr txBox="1"/>
          <p:nvPr/>
        </p:nvSpPr>
        <p:spPr>
          <a:xfrm>
            <a:off x="725025" y="5238975"/>
            <a:ext cx="4969200" cy="9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FI" sz="2000">
                <a:latin typeface="Georgia"/>
                <a:ea typeface="Georgia"/>
                <a:cs typeface="Georgia"/>
                <a:sym typeface="Georgia"/>
              </a:rPr>
              <a:t>And the winner is.. number 1 with an accuracy of 0.8216 on the training set</a:t>
            </a:r>
            <a:endParaRPr b="1" sz="1700"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8"/>
          <p:cNvSpPr txBox="1"/>
          <p:nvPr>
            <p:ph type="title"/>
          </p:nvPr>
        </p:nvSpPr>
        <p:spPr>
          <a:xfrm>
            <a:off x="2015225" y="2729350"/>
            <a:ext cx="4096200" cy="93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</a:pPr>
            <a:r>
              <a:rPr lang="en-FI" sz="3240">
                <a:latin typeface="Arial Black"/>
                <a:ea typeface="Arial Black"/>
                <a:cs typeface="Arial Black"/>
                <a:sym typeface="Arial Black"/>
              </a:rPr>
              <a:t>PLAN OF PRESENTATION</a:t>
            </a:r>
            <a:endParaRPr sz="3240"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67" name="Google Shape;167;p28"/>
          <p:cNvSpPr txBox="1"/>
          <p:nvPr>
            <p:ph idx="1" type="body"/>
          </p:nvPr>
        </p:nvSpPr>
        <p:spPr>
          <a:xfrm>
            <a:off x="6236855" y="1996346"/>
            <a:ext cx="4096328" cy="27973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28600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FI">
                <a:latin typeface="Georgia"/>
                <a:ea typeface="Georgia"/>
                <a:cs typeface="Georgia"/>
                <a:sym typeface="Georgia"/>
              </a:rPr>
              <a:t>CONTEXT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FI">
                <a:latin typeface="Georgia"/>
                <a:ea typeface="Georgia"/>
                <a:cs typeface="Georgia"/>
                <a:sym typeface="Georgia"/>
              </a:rPr>
              <a:t>PROBLEMATIC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FI">
                <a:latin typeface="Georgia"/>
                <a:ea typeface="Georgia"/>
                <a:cs typeface="Georgia"/>
                <a:sym typeface="Georgia"/>
              </a:rPr>
              <a:t>BASE RATE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FI">
                <a:latin typeface="Georgia"/>
                <a:ea typeface="Georgia"/>
                <a:cs typeface="Georgia"/>
                <a:sym typeface="Georgia"/>
              </a:rPr>
              <a:t>DATA VISUALIZATION (EDA)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FI">
                <a:latin typeface="Georgia"/>
                <a:ea typeface="Georgia"/>
                <a:cs typeface="Georgia"/>
                <a:sym typeface="Georgia"/>
              </a:rPr>
              <a:t>DATA CLEANING 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FI">
                <a:latin typeface="Georgia"/>
                <a:ea typeface="Georgia"/>
                <a:cs typeface="Georgia"/>
                <a:sym typeface="Georgia"/>
              </a:rPr>
              <a:t>MODEL TESTING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FI">
                <a:latin typeface="Georgia"/>
                <a:ea typeface="Georgia"/>
                <a:cs typeface="Georgia"/>
                <a:sym typeface="Georgia"/>
              </a:rPr>
              <a:t>RESULTS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168" name="Google Shape;168;p28"/>
          <p:cNvCxnSpPr/>
          <p:nvPr/>
        </p:nvCxnSpPr>
        <p:spPr>
          <a:xfrm>
            <a:off x="6259322" y="1611746"/>
            <a:ext cx="0" cy="3560618"/>
          </a:xfrm>
          <a:prstGeom prst="straightConnector1">
            <a:avLst/>
          </a:prstGeom>
          <a:noFill/>
          <a:ln cap="flat" cmpd="sng" w="38100">
            <a:solidFill>
              <a:srgbClr val="7094BD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9"/>
          <p:cNvSpPr txBox="1"/>
          <p:nvPr>
            <p:ph type="title"/>
          </p:nvPr>
        </p:nvSpPr>
        <p:spPr>
          <a:xfrm>
            <a:off x="913774" y="1"/>
            <a:ext cx="10364451" cy="1209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</a:pPr>
            <a:r>
              <a:rPr lang="en-FI">
                <a:latin typeface="Arial Black"/>
                <a:ea typeface="Arial Black"/>
                <a:cs typeface="Arial Black"/>
                <a:sym typeface="Arial Black"/>
              </a:rPr>
              <a:t>RESULTS Conclusion 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</p:txBody>
      </p:sp>
      <p:grpSp>
        <p:nvGrpSpPr>
          <p:cNvPr id="359" name="Google Shape;359;p9"/>
          <p:cNvGrpSpPr/>
          <p:nvPr/>
        </p:nvGrpSpPr>
        <p:grpSpPr>
          <a:xfrm>
            <a:off x="528789" y="3606720"/>
            <a:ext cx="2926741" cy="2560809"/>
            <a:chOff x="737778" y="1094073"/>
            <a:chExt cx="2938200" cy="1622100"/>
          </a:xfrm>
        </p:grpSpPr>
        <p:sp>
          <p:nvSpPr>
            <p:cNvPr id="360" name="Google Shape;360;p9"/>
            <p:cNvSpPr/>
            <p:nvPr/>
          </p:nvSpPr>
          <p:spPr>
            <a:xfrm>
              <a:off x="737778" y="1094073"/>
              <a:ext cx="2938200" cy="1622100"/>
            </a:xfrm>
            <a:prstGeom prst="ellipse">
              <a:avLst/>
            </a:prstGeom>
            <a:solidFill>
              <a:srgbClr val="7094BD"/>
            </a:solidFill>
            <a:ln>
              <a:noFill/>
            </a:ln>
            <a:effectLst>
              <a:outerShdw blurRad="50800" rotWithShape="0" dir="5400000" dist="25400">
                <a:srgbClr val="000000">
                  <a:alpha val="2745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1;p9"/>
            <p:cNvSpPr/>
            <p:nvPr/>
          </p:nvSpPr>
          <p:spPr>
            <a:xfrm>
              <a:off x="876866" y="1203078"/>
              <a:ext cx="2670600" cy="1410900"/>
            </a:xfrm>
            <a:prstGeom prst="heptagon">
              <a:avLst>
                <a:gd fmla="val 102572" name="hf"/>
                <a:gd fmla="val 105210" name="vf"/>
              </a:avLst>
            </a:prstGeom>
            <a:noFill/>
            <a:ln>
              <a:noFill/>
            </a:ln>
          </p:spPr>
          <p:txBody>
            <a:bodyPr anchorCtr="0" anchor="ctr" bIns="13325" lIns="13325" spcFirstLastPara="1" rIns="13325" wrap="square" tIns="133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100"/>
                <a:buFont typeface="Twentieth Century"/>
                <a:buNone/>
              </a:pPr>
              <a:r>
                <a:rPr lang="en-FI" sz="1800">
                  <a:solidFill>
                    <a:schemeClr val="lt1"/>
                  </a:solidFill>
                  <a:latin typeface="Georgia"/>
                  <a:ea typeface="Georgia"/>
                  <a:cs typeface="Georgia"/>
                  <a:sym typeface="Georgia"/>
                </a:rPr>
                <a:t>Keep it simple</a:t>
              </a:r>
              <a:r>
                <a:rPr b="0" i="0" lang="en-FI" sz="1800" u="none" cap="none" strike="noStrike">
                  <a:solidFill>
                    <a:schemeClr val="lt1"/>
                  </a:solidFill>
                  <a:latin typeface="Georgia"/>
                  <a:ea typeface="Georgia"/>
                  <a:cs typeface="Georgia"/>
                  <a:sym typeface="Georgia"/>
                </a:rPr>
                <a:t>. </a:t>
              </a:r>
              <a:endParaRPr b="0" i="0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</p:grpSp>
      <p:grpSp>
        <p:nvGrpSpPr>
          <p:cNvPr id="362" name="Google Shape;362;p9"/>
          <p:cNvGrpSpPr/>
          <p:nvPr/>
        </p:nvGrpSpPr>
        <p:grpSpPr>
          <a:xfrm>
            <a:off x="3074426" y="1473170"/>
            <a:ext cx="2926741" cy="2560809"/>
            <a:chOff x="737778" y="1094073"/>
            <a:chExt cx="2938200" cy="1622100"/>
          </a:xfrm>
        </p:grpSpPr>
        <p:sp>
          <p:nvSpPr>
            <p:cNvPr id="363" name="Google Shape;363;p9"/>
            <p:cNvSpPr/>
            <p:nvPr/>
          </p:nvSpPr>
          <p:spPr>
            <a:xfrm>
              <a:off x="737778" y="1094073"/>
              <a:ext cx="2938200" cy="1622100"/>
            </a:xfrm>
            <a:prstGeom prst="ellipse">
              <a:avLst/>
            </a:prstGeom>
            <a:solidFill>
              <a:srgbClr val="7094BD"/>
            </a:solidFill>
            <a:ln>
              <a:noFill/>
            </a:ln>
            <a:effectLst>
              <a:outerShdw blurRad="50800" rotWithShape="0" dir="5400000" dist="25400">
                <a:srgbClr val="000000">
                  <a:alpha val="2745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Google Shape;364;p9"/>
            <p:cNvSpPr/>
            <p:nvPr/>
          </p:nvSpPr>
          <p:spPr>
            <a:xfrm>
              <a:off x="876866" y="1203078"/>
              <a:ext cx="2670600" cy="1410900"/>
            </a:xfrm>
            <a:prstGeom prst="heptagon">
              <a:avLst>
                <a:gd fmla="val 102572" name="hf"/>
                <a:gd fmla="val 105210" name="vf"/>
              </a:avLst>
            </a:prstGeom>
            <a:noFill/>
            <a:ln>
              <a:noFill/>
            </a:ln>
          </p:spPr>
          <p:txBody>
            <a:bodyPr anchorCtr="0" anchor="ctr" bIns="13325" lIns="13325" spcFirstLastPara="1" rIns="13325" wrap="square" tIns="133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100"/>
                <a:buFont typeface="Twentieth Century"/>
                <a:buNone/>
              </a:pPr>
              <a:r>
                <a:rPr lang="en-FI" sz="1800">
                  <a:solidFill>
                    <a:schemeClr val="lt1"/>
                  </a:solidFill>
                  <a:latin typeface="Georgia"/>
                  <a:ea typeface="Georgia"/>
                  <a:cs typeface="Georgia"/>
                  <a:sym typeface="Georgia"/>
                </a:rPr>
                <a:t>Deal with complexity</a:t>
              </a:r>
              <a:r>
                <a:rPr b="0" i="0" lang="en-FI" sz="1800" u="none" cap="none" strike="noStrike">
                  <a:solidFill>
                    <a:schemeClr val="lt1"/>
                  </a:solidFill>
                  <a:latin typeface="Georgia"/>
                  <a:ea typeface="Georgia"/>
                  <a:cs typeface="Georgia"/>
                  <a:sym typeface="Georgia"/>
                </a:rPr>
                <a:t>. </a:t>
              </a:r>
              <a:endParaRPr b="0" i="0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</p:grpSp>
      <p:grpSp>
        <p:nvGrpSpPr>
          <p:cNvPr id="365" name="Google Shape;365;p9"/>
          <p:cNvGrpSpPr/>
          <p:nvPr/>
        </p:nvGrpSpPr>
        <p:grpSpPr>
          <a:xfrm>
            <a:off x="8351489" y="1473170"/>
            <a:ext cx="2926741" cy="2560809"/>
            <a:chOff x="737778" y="1094073"/>
            <a:chExt cx="2938200" cy="1622100"/>
          </a:xfrm>
        </p:grpSpPr>
        <p:sp>
          <p:nvSpPr>
            <p:cNvPr id="366" name="Google Shape;366;p9"/>
            <p:cNvSpPr/>
            <p:nvPr/>
          </p:nvSpPr>
          <p:spPr>
            <a:xfrm>
              <a:off x="737778" y="1094073"/>
              <a:ext cx="2938200" cy="1622100"/>
            </a:xfrm>
            <a:prstGeom prst="ellipse">
              <a:avLst/>
            </a:prstGeom>
            <a:solidFill>
              <a:srgbClr val="7094BD"/>
            </a:solidFill>
            <a:ln>
              <a:noFill/>
            </a:ln>
            <a:effectLst>
              <a:outerShdw blurRad="50800" rotWithShape="0" dir="5400000" dist="25400">
                <a:srgbClr val="000000">
                  <a:alpha val="2745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67;p9"/>
            <p:cNvSpPr/>
            <p:nvPr/>
          </p:nvSpPr>
          <p:spPr>
            <a:xfrm>
              <a:off x="876866" y="1203078"/>
              <a:ext cx="2670600" cy="1410900"/>
            </a:xfrm>
            <a:prstGeom prst="heptagon">
              <a:avLst>
                <a:gd fmla="val 102572" name="hf"/>
                <a:gd fmla="val 105210" name="vf"/>
              </a:avLst>
            </a:prstGeom>
            <a:noFill/>
            <a:ln>
              <a:noFill/>
            </a:ln>
          </p:spPr>
          <p:txBody>
            <a:bodyPr anchorCtr="0" anchor="ctr" bIns="13325" lIns="13325" spcFirstLastPara="1" rIns="13325" wrap="square" tIns="133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100"/>
                <a:buFont typeface="Twentieth Century"/>
                <a:buNone/>
              </a:pPr>
              <a:r>
                <a:rPr lang="en-FI" sz="1800">
                  <a:solidFill>
                    <a:schemeClr val="lt1"/>
                  </a:solidFill>
                  <a:latin typeface="Georgia"/>
                  <a:ea typeface="Georgia"/>
                  <a:cs typeface="Georgia"/>
                  <a:sym typeface="Georgia"/>
                </a:rPr>
                <a:t>Model </a:t>
              </a:r>
              <a:r>
                <a:rPr lang="en-FI" sz="1800">
                  <a:solidFill>
                    <a:schemeClr val="lt1"/>
                  </a:solidFill>
                  <a:latin typeface="Georgia"/>
                  <a:ea typeface="Georgia"/>
                  <a:cs typeface="Georgia"/>
                  <a:sym typeface="Georgia"/>
                </a:rPr>
                <a:t>accuracy</a:t>
              </a:r>
              <a:r>
                <a:rPr lang="en-FI" sz="1800">
                  <a:solidFill>
                    <a:schemeClr val="lt1"/>
                  </a:solidFill>
                  <a:latin typeface="Georgia"/>
                  <a:ea typeface="Georgia"/>
                  <a:cs typeface="Georgia"/>
                  <a:sym typeface="Georgia"/>
                </a:rPr>
                <a:t> is not the only target</a:t>
              </a:r>
              <a:r>
                <a:rPr b="0" i="0" lang="en-FI" sz="1800" u="none" cap="none" strike="noStrike">
                  <a:solidFill>
                    <a:schemeClr val="lt1"/>
                  </a:solidFill>
                  <a:latin typeface="Georgia"/>
                  <a:ea typeface="Georgia"/>
                  <a:cs typeface="Georgia"/>
                  <a:sym typeface="Georgia"/>
                </a:rPr>
                <a:t>. </a:t>
              </a:r>
              <a:endParaRPr b="0" i="0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</p:grpSp>
      <p:grpSp>
        <p:nvGrpSpPr>
          <p:cNvPr id="368" name="Google Shape;368;p9"/>
          <p:cNvGrpSpPr/>
          <p:nvPr/>
        </p:nvGrpSpPr>
        <p:grpSpPr>
          <a:xfrm>
            <a:off x="5738226" y="3510595"/>
            <a:ext cx="2926741" cy="2560809"/>
            <a:chOff x="737778" y="1094073"/>
            <a:chExt cx="2938200" cy="1622100"/>
          </a:xfrm>
        </p:grpSpPr>
        <p:sp>
          <p:nvSpPr>
            <p:cNvPr id="369" name="Google Shape;369;p9"/>
            <p:cNvSpPr/>
            <p:nvPr/>
          </p:nvSpPr>
          <p:spPr>
            <a:xfrm>
              <a:off x="737778" y="1094073"/>
              <a:ext cx="2938200" cy="1622100"/>
            </a:xfrm>
            <a:prstGeom prst="ellipse">
              <a:avLst/>
            </a:prstGeom>
            <a:solidFill>
              <a:srgbClr val="7094BD"/>
            </a:solidFill>
            <a:ln>
              <a:noFill/>
            </a:ln>
            <a:effectLst>
              <a:outerShdw blurRad="50800" rotWithShape="0" dir="5400000" dist="25400">
                <a:srgbClr val="000000">
                  <a:alpha val="2745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Google Shape;370;p9"/>
            <p:cNvSpPr/>
            <p:nvPr/>
          </p:nvSpPr>
          <p:spPr>
            <a:xfrm>
              <a:off x="876866" y="1203078"/>
              <a:ext cx="2670600" cy="1410900"/>
            </a:xfrm>
            <a:prstGeom prst="heptagon">
              <a:avLst>
                <a:gd fmla="val 102572" name="hf"/>
                <a:gd fmla="val 105210" name="vf"/>
              </a:avLst>
            </a:prstGeom>
            <a:noFill/>
            <a:ln>
              <a:noFill/>
            </a:ln>
          </p:spPr>
          <p:txBody>
            <a:bodyPr anchorCtr="0" anchor="ctr" bIns="13325" lIns="13325" spcFirstLastPara="1" rIns="13325" wrap="square" tIns="133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100"/>
                <a:buFont typeface="Twentieth Century"/>
                <a:buNone/>
              </a:pPr>
              <a:r>
                <a:rPr lang="en-FI" sz="1800">
                  <a:solidFill>
                    <a:schemeClr val="lt1"/>
                  </a:solidFill>
                  <a:latin typeface="Georgia"/>
                  <a:ea typeface="Georgia"/>
                  <a:cs typeface="Georgia"/>
                  <a:sym typeface="Georgia"/>
                </a:rPr>
                <a:t>Generalization</a:t>
              </a:r>
              <a:r>
                <a:rPr b="0" i="0" lang="en-FI" sz="1800" u="none" cap="none" strike="noStrike">
                  <a:solidFill>
                    <a:schemeClr val="lt1"/>
                  </a:solidFill>
                  <a:latin typeface="Georgia"/>
                  <a:ea typeface="Georgia"/>
                  <a:cs typeface="Georgia"/>
                  <a:sym typeface="Georgia"/>
                </a:rPr>
                <a:t>. </a:t>
              </a:r>
              <a:endParaRPr b="0" i="0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7925" y="1379788"/>
            <a:ext cx="7286074" cy="4098425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9"/>
          <p:cNvSpPr txBox="1"/>
          <p:nvPr/>
        </p:nvSpPr>
        <p:spPr>
          <a:xfrm>
            <a:off x="7777017" y="1379788"/>
            <a:ext cx="3518268" cy="334511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FI" sz="14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Twitter can predict hurricane damage as well as emergency agencies…</a:t>
            </a:r>
            <a:endParaRPr b="0" i="0" sz="14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FI" sz="14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People rely more on social media app like Twitter to communicate about real time event.</a:t>
            </a:r>
            <a:endParaRPr b="0" i="0" sz="14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FI" sz="14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Building an accurate model using text analytics could save lifes and limit financial lost during a disaster. </a:t>
            </a:r>
            <a:endParaRPr b="0" i="0" sz="14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FI" sz="14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Sometimes, building some complexe meteorological model is costly and less useful than simply use Machine learning on text analytics.. </a:t>
            </a:r>
            <a:endParaRPr b="0" i="0" sz="14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76" name="Google Shape;176;p29"/>
          <p:cNvSpPr txBox="1"/>
          <p:nvPr>
            <p:ph type="title"/>
          </p:nvPr>
        </p:nvSpPr>
        <p:spPr>
          <a:xfrm>
            <a:off x="4553240" y="417626"/>
            <a:ext cx="3085521" cy="6630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</a:pPr>
            <a:r>
              <a:rPr lang="en-FI">
                <a:latin typeface="Arial Black"/>
                <a:ea typeface="Arial Black"/>
                <a:cs typeface="Arial Black"/>
                <a:sym typeface="Arial Black"/>
              </a:rPr>
              <a:t>CONTEXT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182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7925" y="1379788"/>
            <a:ext cx="7286074" cy="4098425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30"/>
          <p:cNvSpPr txBox="1"/>
          <p:nvPr/>
        </p:nvSpPr>
        <p:spPr>
          <a:xfrm>
            <a:off x="7917295" y="1379788"/>
            <a:ext cx="3507300" cy="122486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FI" sz="14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Why using Tw</a:t>
            </a:r>
            <a:r>
              <a:rPr lang="en-FI">
                <a:latin typeface="Georgia"/>
                <a:ea typeface="Georgia"/>
                <a:cs typeface="Georgia"/>
                <a:sym typeface="Georgia"/>
              </a:rPr>
              <a:t>itte</a:t>
            </a:r>
            <a:r>
              <a:rPr b="0" i="0" lang="en-FI" sz="14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r ?</a:t>
            </a:r>
            <a:endParaRPr b="0" i="0" sz="14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wentieth Century"/>
              <a:buChar char="●"/>
            </a:pPr>
            <a:r>
              <a:rPr b="0" i="0" lang="en-FI" sz="1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500 million tweets / day</a:t>
            </a:r>
            <a:endParaRPr b="0" i="0" sz="14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wentieth Century"/>
              <a:buChar char="●"/>
            </a:pPr>
            <a:r>
              <a:rPr b="0" i="0" lang="en-FI" sz="1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Tw</a:t>
            </a:r>
            <a:r>
              <a:rPr lang="en-FI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itte</a:t>
            </a:r>
            <a:r>
              <a:rPr b="0" i="0" lang="en-FI" sz="1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r provide an API</a:t>
            </a:r>
            <a:endParaRPr b="0" i="0" sz="14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84" name="Google Shape;184;p30"/>
          <p:cNvSpPr txBox="1"/>
          <p:nvPr>
            <p:ph type="title"/>
          </p:nvPr>
        </p:nvSpPr>
        <p:spPr>
          <a:xfrm>
            <a:off x="4553240" y="417626"/>
            <a:ext cx="3085521" cy="6630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</a:pPr>
            <a:r>
              <a:rPr lang="en-FI">
                <a:latin typeface="Arial Black"/>
                <a:ea typeface="Arial Black"/>
                <a:cs typeface="Arial Black"/>
                <a:sym typeface="Arial Black"/>
              </a:rPr>
              <a:t>CONTEXT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1"/>
          <p:cNvSpPr txBox="1"/>
          <p:nvPr>
            <p:ph type="title"/>
          </p:nvPr>
        </p:nvSpPr>
        <p:spPr>
          <a:xfrm>
            <a:off x="913775" y="618518"/>
            <a:ext cx="10364451" cy="6376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</a:pPr>
            <a:r>
              <a:rPr lang="en-FI">
                <a:latin typeface="Arial Black"/>
                <a:ea typeface="Arial Black"/>
                <a:cs typeface="Arial Black"/>
                <a:sym typeface="Arial Black"/>
              </a:rPr>
              <a:t>PROJECT PROBLEMATIC 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</p:txBody>
      </p:sp>
      <p:grpSp>
        <p:nvGrpSpPr>
          <p:cNvPr id="191" name="Google Shape;191;p31"/>
          <p:cNvGrpSpPr/>
          <p:nvPr/>
        </p:nvGrpSpPr>
        <p:grpSpPr>
          <a:xfrm>
            <a:off x="913774" y="2053055"/>
            <a:ext cx="10363825" cy="3424107"/>
            <a:chOff x="0" y="0"/>
            <a:chExt cx="10363825" cy="3424107"/>
          </a:xfrm>
        </p:grpSpPr>
        <p:sp>
          <p:nvSpPr>
            <p:cNvPr id="192" name="Google Shape;192;p31"/>
            <p:cNvSpPr/>
            <p:nvPr/>
          </p:nvSpPr>
          <p:spPr>
            <a:xfrm>
              <a:off x="0" y="0"/>
              <a:ext cx="3424107" cy="3424107"/>
            </a:xfrm>
            <a:prstGeom prst="pie">
              <a:avLst>
                <a:gd fmla="val 5400000" name="adj1"/>
                <a:gd fmla="val 16200000" name="adj2"/>
              </a:avLst>
            </a:prstGeom>
            <a:solidFill>
              <a:srgbClr val="7094BD"/>
            </a:solidFill>
            <a:ln>
              <a:noFill/>
            </a:ln>
            <a:effectLst>
              <a:outerShdw blurRad="50800" rotWithShape="0" dir="5400000" dist="25400">
                <a:srgbClr val="000000">
                  <a:alpha val="2745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31"/>
            <p:cNvSpPr/>
            <p:nvPr/>
          </p:nvSpPr>
          <p:spPr>
            <a:xfrm>
              <a:off x="1712053" y="0"/>
              <a:ext cx="8651772" cy="3424107"/>
            </a:xfrm>
            <a:prstGeom prst="rect">
              <a:avLst/>
            </a:prstGeom>
            <a:solidFill>
              <a:schemeClr val="lt1">
                <a:alpha val="89411"/>
              </a:schemeClr>
            </a:solidFill>
            <a:ln cap="flat" cmpd="sng" w="9525">
              <a:solidFill>
                <a:srgbClr val="CEDCE9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dir="5400000" dist="25400">
                <a:srgbClr val="000000">
                  <a:alpha val="2745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31"/>
            <p:cNvSpPr txBox="1"/>
            <p:nvPr/>
          </p:nvSpPr>
          <p:spPr>
            <a:xfrm>
              <a:off x="1710578" y="0"/>
              <a:ext cx="4325886" cy="72762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0950" lIns="60950" spcFirstLastPara="1" rIns="60950" wrap="square" tIns="60950">
              <a:noAutofit/>
            </a:bodyPr>
            <a:lstStyle/>
            <a:p>
              <a:pPr indent="0" lvl="4" marL="180000" marR="0" rtl="0" algn="just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FI" sz="1400" u="none" cap="none" strike="noStrike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rPr>
                <a:t>Twitter has become an important communication channel in times of emergency.</a:t>
              </a:r>
              <a:endParaRPr b="0" i="0" sz="1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195" name="Google Shape;195;p31"/>
            <p:cNvSpPr/>
            <p:nvPr/>
          </p:nvSpPr>
          <p:spPr>
            <a:xfrm>
              <a:off x="449414" y="727622"/>
              <a:ext cx="2525278" cy="2525278"/>
            </a:xfrm>
            <a:prstGeom prst="pie">
              <a:avLst>
                <a:gd fmla="val 5400000" name="adj1"/>
                <a:gd fmla="val 16200000" name="adj2"/>
              </a:avLst>
            </a:prstGeom>
            <a:solidFill>
              <a:srgbClr val="7094BD"/>
            </a:solidFill>
            <a:ln>
              <a:noFill/>
            </a:ln>
            <a:effectLst>
              <a:outerShdw blurRad="50800" rotWithShape="0" dir="5400000" dist="25400">
                <a:srgbClr val="000000">
                  <a:alpha val="2745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31"/>
            <p:cNvSpPr/>
            <p:nvPr/>
          </p:nvSpPr>
          <p:spPr>
            <a:xfrm>
              <a:off x="1712053" y="727622"/>
              <a:ext cx="8651772" cy="2525278"/>
            </a:xfrm>
            <a:prstGeom prst="rect">
              <a:avLst/>
            </a:prstGeom>
            <a:solidFill>
              <a:schemeClr val="lt1">
                <a:alpha val="89411"/>
              </a:schemeClr>
            </a:solidFill>
            <a:ln cap="flat" cmpd="sng" w="9525">
              <a:solidFill>
                <a:srgbClr val="CEDCE9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dir="5400000" dist="25400">
                <a:srgbClr val="000000">
                  <a:alpha val="2745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31"/>
            <p:cNvSpPr txBox="1"/>
            <p:nvPr/>
          </p:nvSpPr>
          <p:spPr>
            <a:xfrm>
              <a:off x="1710578" y="727622"/>
              <a:ext cx="4325886" cy="72762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0950" lIns="60950" spcFirstLastPara="1" rIns="60950" wrap="square" tIns="60950">
              <a:noAutofit/>
            </a:bodyPr>
            <a:lstStyle/>
            <a:p>
              <a:pPr indent="0" lvl="0" marL="180000" marR="0" rtl="0" algn="just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wentieth Century"/>
                <a:buNone/>
              </a:pPr>
              <a:r>
                <a:rPr b="0" i="0" lang="en-FI" sz="1400" u="none" cap="none" strike="noStrike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rPr>
                <a:t>However is not always clear if persons words are announcing a disaster.</a:t>
              </a:r>
              <a:endParaRPr b="0" i="0" sz="1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198" name="Google Shape;198;p31"/>
            <p:cNvSpPr/>
            <p:nvPr/>
          </p:nvSpPr>
          <p:spPr>
            <a:xfrm>
              <a:off x="898828" y="1455245"/>
              <a:ext cx="1626450" cy="1626450"/>
            </a:xfrm>
            <a:prstGeom prst="pie">
              <a:avLst>
                <a:gd fmla="val 5400000" name="adj1"/>
                <a:gd fmla="val 16200000" name="adj2"/>
              </a:avLst>
            </a:prstGeom>
            <a:solidFill>
              <a:srgbClr val="7094BD"/>
            </a:solidFill>
            <a:ln>
              <a:noFill/>
            </a:ln>
            <a:effectLst>
              <a:outerShdw blurRad="50800" rotWithShape="0" dir="5400000" dist="25400">
                <a:srgbClr val="000000">
                  <a:alpha val="2745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31"/>
            <p:cNvSpPr/>
            <p:nvPr/>
          </p:nvSpPr>
          <p:spPr>
            <a:xfrm>
              <a:off x="1712053" y="1455245"/>
              <a:ext cx="8651772" cy="1626450"/>
            </a:xfrm>
            <a:prstGeom prst="rect">
              <a:avLst/>
            </a:prstGeom>
            <a:solidFill>
              <a:schemeClr val="lt1">
                <a:alpha val="89411"/>
              </a:schemeClr>
            </a:solidFill>
            <a:ln cap="flat" cmpd="sng" w="9525">
              <a:solidFill>
                <a:srgbClr val="CEDCE9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dir="5400000" dist="25400">
                <a:srgbClr val="000000">
                  <a:alpha val="2745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31"/>
            <p:cNvSpPr txBox="1"/>
            <p:nvPr/>
          </p:nvSpPr>
          <p:spPr>
            <a:xfrm>
              <a:off x="1710578" y="1455245"/>
              <a:ext cx="4325886" cy="72762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0950" lIns="60950" spcFirstLastPara="1" rIns="60950" wrap="square" tIns="60950">
              <a:noAutofit/>
            </a:bodyPr>
            <a:lstStyle/>
            <a:p>
              <a:pPr indent="0" lvl="0" marL="180000" marR="0" rtl="0" algn="just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wentieth Century"/>
                <a:buNone/>
              </a:pPr>
              <a:r>
                <a:rPr b="0" i="0" lang="en-FI" sz="1400" u="none" cap="none" strike="noStrike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rPr>
                <a:t>The ubiquitousness of smartphones enables people to announce an emergency they’re observing in real-time. </a:t>
              </a:r>
              <a:endParaRPr b="0" i="0" sz="1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201" name="Google Shape;201;p31"/>
            <p:cNvSpPr/>
            <p:nvPr/>
          </p:nvSpPr>
          <p:spPr>
            <a:xfrm>
              <a:off x="1348242" y="2182868"/>
              <a:ext cx="727622" cy="727622"/>
            </a:xfrm>
            <a:prstGeom prst="pie">
              <a:avLst>
                <a:gd fmla="val 5400000" name="adj1"/>
                <a:gd fmla="val 16200000" name="adj2"/>
              </a:avLst>
            </a:prstGeom>
            <a:solidFill>
              <a:srgbClr val="7094BD"/>
            </a:solidFill>
            <a:ln>
              <a:noFill/>
            </a:ln>
            <a:effectLst>
              <a:outerShdw blurRad="50800" rotWithShape="0" dir="5400000" dist="25400">
                <a:srgbClr val="000000">
                  <a:alpha val="2745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31"/>
            <p:cNvSpPr/>
            <p:nvPr/>
          </p:nvSpPr>
          <p:spPr>
            <a:xfrm>
              <a:off x="1712053" y="2182868"/>
              <a:ext cx="8651772" cy="727622"/>
            </a:xfrm>
            <a:prstGeom prst="rect">
              <a:avLst/>
            </a:prstGeom>
            <a:solidFill>
              <a:schemeClr val="lt1">
                <a:alpha val="89411"/>
              </a:schemeClr>
            </a:solidFill>
            <a:ln cap="flat" cmpd="sng" w="9525">
              <a:solidFill>
                <a:srgbClr val="CEDCE9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dir="5400000" dist="25400">
                <a:srgbClr val="000000">
                  <a:alpha val="2745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31"/>
            <p:cNvSpPr txBox="1"/>
            <p:nvPr/>
          </p:nvSpPr>
          <p:spPr>
            <a:xfrm>
              <a:off x="1712053" y="2182868"/>
              <a:ext cx="4325886" cy="72762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0950" lIns="60950" spcFirstLastPara="1" rIns="60950" wrap="square" tIns="60950">
              <a:noAutofit/>
            </a:bodyPr>
            <a:lstStyle/>
            <a:p>
              <a:pPr indent="0" lvl="0" marL="180000" marR="0" rtl="0" algn="just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wentieth Century"/>
                <a:buNone/>
              </a:pPr>
              <a:r>
                <a:rPr b="0" i="0" lang="en-FI" sz="1400" u="none" cap="none" strike="noStrike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rPr>
                <a:t>Because of this, more agencies are interested in programatically monitoring Twitter (i.e. disaster relief organizations and news agencies).</a:t>
              </a:r>
              <a:endParaRPr b="0" i="0" sz="1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204" name="Google Shape;204;p31"/>
            <p:cNvSpPr/>
            <p:nvPr/>
          </p:nvSpPr>
          <p:spPr>
            <a:xfrm>
              <a:off x="6037939" y="0"/>
              <a:ext cx="4325886" cy="727622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dir="5400000" dist="25400">
                <a:srgbClr val="000000">
                  <a:alpha val="2745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5"/>
          <p:cNvSpPr/>
          <p:nvPr/>
        </p:nvSpPr>
        <p:spPr>
          <a:xfrm>
            <a:off x="8106828" y="0"/>
            <a:ext cx="4085172" cy="6858000"/>
          </a:xfrm>
          <a:prstGeom prst="rect">
            <a:avLst/>
          </a:prstGeom>
          <a:solidFill>
            <a:srgbClr val="FFFFFF">
              <a:alpha val="92156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5"/>
          <p:cNvSpPr txBox="1"/>
          <p:nvPr>
            <p:ph type="title"/>
          </p:nvPr>
        </p:nvSpPr>
        <p:spPr>
          <a:xfrm>
            <a:off x="213043" y="1397491"/>
            <a:ext cx="7389716" cy="1023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</a:pPr>
            <a:r>
              <a:rPr lang="en-FI">
                <a:latin typeface="Arial Black"/>
                <a:ea typeface="Arial Black"/>
                <a:cs typeface="Arial Black"/>
                <a:sym typeface="Arial Black"/>
              </a:rPr>
              <a:t>BASE RATE AND PRECISION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11" name="Google Shape;211;p5"/>
          <p:cNvSpPr txBox="1"/>
          <p:nvPr>
            <p:ph idx="1" type="body"/>
          </p:nvPr>
        </p:nvSpPr>
        <p:spPr>
          <a:xfrm>
            <a:off x="145428" y="2600541"/>
            <a:ext cx="7961400" cy="25651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01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FI" sz="1800">
                <a:latin typeface="Georgia"/>
                <a:ea typeface="Georgia"/>
                <a:cs typeface="Georgia"/>
                <a:sym typeface="Georgia"/>
              </a:rPr>
              <a:t>Definition : frequency of the most common class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-101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FI" sz="1800">
                <a:latin typeface="Georgia"/>
                <a:ea typeface="Georgia"/>
                <a:cs typeface="Georgia"/>
                <a:sym typeface="Georgia"/>
              </a:rPr>
              <a:t>It represent the accuracy if we classify each Tweets in “not a disaster”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FI" sz="1800">
                <a:latin typeface="Georgia"/>
                <a:ea typeface="Georgia"/>
                <a:cs typeface="Georgia"/>
                <a:sym typeface="Georgia"/>
              </a:rPr>
              <a:t>It is as if we use no sophisticated classifier, the most simple configuration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FI" sz="1800">
                <a:latin typeface="Georgia"/>
                <a:ea typeface="Georgia"/>
                <a:cs typeface="Georgia"/>
                <a:sym typeface="Georgia"/>
              </a:rPr>
              <a:t>A classifier must at least beat the base rate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FI" sz="1800">
                <a:latin typeface="Georgia"/>
                <a:ea typeface="Georgia"/>
                <a:cs typeface="Georgia"/>
                <a:sym typeface="Georgia"/>
              </a:rPr>
              <a:t>If the base rate is high, the accuracy potential improvement is lower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12" name="Google Shape;212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84100" y="395300"/>
            <a:ext cx="3603726" cy="2477551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5"/>
          <p:cNvSpPr txBox="1"/>
          <p:nvPr/>
        </p:nvSpPr>
        <p:spPr>
          <a:xfrm>
            <a:off x="8661925" y="2872851"/>
            <a:ext cx="2652000" cy="42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FI" sz="14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low base rate, easiest configuration for classification</a:t>
            </a:r>
            <a:endParaRPr b="0" i="0" sz="14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214" name="Google Shape;214;p5"/>
          <p:cNvCxnSpPr/>
          <p:nvPr/>
        </p:nvCxnSpPr>
        <p:spPr>
          <a:xfrm>
            <a:off x="9310675" y="1107650"/>
            <a:ext cx="1354500" cy="1155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15" name="Google Shape;215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39600" y="3648075"/>
            <a:ext cx="2892726" cy="2169550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5"/>
          <p:cNvSpPr txBox="1"/>
          <p:nvPr/>
        </p:nvSpPr>
        <p:spPr>
          <a:xfrm>
            <a:off x="8759963" y="5817625"/>
            <a:ext cx="2652000" cy="645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FI" sz="14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high base rate, the precision will be lower  </a:t>
            </a:r>
            <a:endParaRPr b="0" i="0" sz="14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217" name="Google Shape;217;p5"/>
          <p:cNvCxnSpPr/>
          <p:nvPr/>
        </p:nvCxnSpPr>
        <p:spPr>
          <a:xfrm flipH="1" rot="10800000">
            <a:off x="9410950" y="3959300"/>
            <a:ext cx="1083600" cy="712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8" name="Google Shape;218;p5"/>
          <p:cNvSpPr/>
          <p:nvPr/>
        </p:nvSpPr>
        <p:spPr>
          <a:xfrm>
            <a:off x="9525500" y="3841175"/>
            <a:ext cx="827100" cy="5220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b107d02912_0_8"/>
          <p:cNvSpPr txBox="1"/>
          <p:nvPr>
            <p:ph type="title"/>
          </p:nvPr>
        </p:nvSpPr>
        <p:spPr>
          <a:xfrm>
            <a:off x="913800" y="-67283"/>
            <a:ext cx="10364400" cy="159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</a:pPr>
            <a:r>
              <a:rPr lang="en-FI">
                <a:latin typeface="Arial Black"/>
                <a:ea typeface="Arial Black"/>
                <a:cs typeface="Arial Black"/>
                <a:sym typeface="Arial Black"/>
              </a:rPr>
              <a:t>BASE RATE AND PRECISION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24" name="Google Shape;224;gb107d02912_0_8"/>
          <p:cNvSpPr txBox="1"/>
          <p:nvPr>
            <p:ph idx="1" type="body"/>
          </p:nvPr>
        </p:nvSpPr>
        <p:spPr>
          <a:xfrm>
            <a:off x="1185972" y="1450785"/>
            <a:ext cx="6914043" cy="244966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01600" lvl="0" marL="2286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FI" sz="1600">
                <a:latin typeface="Georgia"/>
                <a:ea typeface="Georgia"/>
                <a:cs typeface="Georgia"/>
                <a:sym typeface="Georgia"/>
              </a:rPr>
              <a:t>ACCURACY NOT EQUAL PRECISION OF A CLASSIFIER</a:t>
            </a:r>
            <a:endParaRPr sz="1600">
              <a:latin typeface="Georgia"/>
              <a:ea typeface="Georgia"/>
              <a:cs typeface="Georgia"/>
              <a:sym typeface="Georgia"/>
            </a:endParaRPr>
          </a:p>
          <a:p>
            <a:pPr indent="-101600" lvl="0" marL="2286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1600"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FI" sz="1600">
                <a:latin typeface="Georgia"/>
                <a:ea typeface="Georgia"/>
                <a:cs typeface="Georgia"/>
                <a:sym typeface="Georgia"/>
              </a:rPr>
              <a:t>Precision = TruePositives / (TruePositives + FalsePositives)</a:t>
            </a:r>
            <a:endParaRPr sz="1600"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FI" sz="1600">
                <a:latin typeface="Georgia"/>
                <a:ea typeface="Georgia"/>
                <a:cs typeface="Georgia"/>
                <a:sym typeface="Georgia"/>
              </a:rPr>
              <a:t>Accuracy = (True positives + True Negatives) /(TP+FP+TN+FN)</a:t>
            </a:r>
            <a:endParaRPr sz="16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FI" sz="1600">
                <a:latin typeface="Georgia"/>
                <a:ea typeface="Georgia"/>
                <a:cs typeface="Georgia"/>
                <a:sym typeface="Georgia"/>
              </a:rPr>
              <a:t>Issues : a high accuracy is good but not sufficient to conclude that a classifier is efficient. If we focus on these two scatterplot, which classifier seems to be more accurate ? And more precise ?</a:t>
            </a:r>
            <a:endParaRPr sz="16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25" name="Google Shape;225;gb107d02912_0_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10800000">
            <a:off x="8626201" y="1429382"/>
            <a:ext cx="2651999" cy="187986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gb107d02912_0_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63819" y="4183164"/>
            <a:ext cx="2652000" cy="1823242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gb107d02912_0_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265051" y="4183156"/>
            <a:ext cx="2430992" cy="1823251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gb107d02912_0_8"/>
          <p:cNvSpPr txBox="1"/>
          <p:nvPr/>
        </p:nvSpPr>
        <p:spPr>
          <a:xfrm>
            <a:off x="7074910" y="4303951"/>
            <a:ext cx="3921000" cy="147598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FI" sz="14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A classifier could have a high accuracy but a low precision and therefore not very useful it could be the case in scatterplot B. We classify an individual in class blue with 99% of accuracy but we miss classify the orange class in 50% of the cases.</a:t>
            </a:r>
            <a:endParaRPr b="0" i="0" sz="14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29" name="Google Shape;229;gb107d02912_0_8"/>
          <p:cNvSpPr txBox="1"/>
          <p:nvPr/>
        </p:nvSpPr>
        <p:spPr>
          <a:xfrm>
            <a:off x="1355294" y="6134031"/>
            <a:ext cx="784200" cy="3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FI" sz="14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</a:t>
            </a:r>
            <a:endParaRPr b="0" i="0" sz="1400" u="none" cap="none" strike="noStrik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30" name="Google Shape;230;gb107d02912_0_8"/>
          <p:cNvSpPr txBox="1"/>
          <p:nvPr/>
        </p:nvSpPr>
        <p:spPr>
          <a:xfrm>
            <a:off x="4250894" y="6134031"/>
            <a:ext cx="784200" cy="3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FI" sz="14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B</a:t>
            </a:r>
            <a:endParaRPr b="0" i="0" sz="1400" u="none" cap="none" strike="noStrik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b107d02912_0_27"/>
          <p:cNvSpPr txBox="1"/>
          <p:nvPr>
            <p:ph type="title"/>
          </p:nvPr>
        </p:nvSpPr>
        <p:spPr>
          <a:xfrm>
            <a:off x="913800" y="163873"/>
            <a:ext cx="10364400" cy="7854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</a:pPr>
            <a:r>
              <a:rPr lang="en-FI">
                <a:latin typeface="Arial Black"/>
                <a:ea typeface="Arial Black"/>
                <a:cs typeface="Arial Black"/>
                <a:sym typeface="Arial Black"/>
              </a:rPr>
              <a:t>BASE RATE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</p:txBody>
      </p:sp>
      <p:grpSp>
        <p:nvGrpSpPr>
          <p:cNvPr id="237" name="Google Shape;237;gb107d02912_0_27"/>
          <p:cNvGrpSpPr/>
          <p:nvPr/>
        </p:nvGrpSpPr>
        <p:grpSpPr>
          <a:xfrm>
            <a:off x="1795003" y="912563"/>
            <a:ext cx="2926698" cy="2560781"/>
            <a:chOff x="737778" y="1094073"/>
            <a:chExt cx="2938200" cy="1622100"/>
          </a:xfrm>
        </p:grpSpPr>
        <p:sp>
          <p:nvSpPr>
            <p:cNvPr id="238" name="Google Shape;238;gb107d02912_0_27"/>
            <p:cNvSpPr/>
            <p:nvPr/>
          </p:nvSpPr>
          <p:spPr>
            <a:xfrm>
              <a:off x="737778" y="1094073"/>
              <a:ext cx="2938200" cy="1622100"/>
            </a:xfrm>
            <a:prstGeom prst="ellipse">
              <a:avLst/>
            </a:prstGeom>
            <a:solidFill>
              <a:srgbClr val="7094BD"/>
            </a:solidFill>
            <a:ln>
              <a:noFill/>
            </a:ln>
            <a:effectLst>
              <a:outerShdw blurRad="50800" rotWithShape="0" dir="5400000" dist="25400">
                <a:srgbClr val="000000">
                  <a:alpha val="2745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gb107d02912_0_27"/>
            <p:cNvSpPr/>
            <p:nvPr/>
          </p:nvSpPr>
          <p:spPr>
            <a:xfrm>
              <a:off x="876866" y="1203078"/>
              <a:ext cx="2670527" cy="1411009"/>
            </a:xfrm>
            <a:prstGeom prst="heptagon">
              <a:avLst>
                <a:gd fmla="val 102572" name="hf"/>
                <a:gd fmla="val 105210" name="vf"/>
              </a:avLst>
            </a:prstGeom>
            <a:noFill/>
            <a:ln>
              <a:noFill/>
            </a:ln>
          </p:spPr>
          <p:txBody>
            <a:bodyPr anchorCtr="0" anchor="ctr" bIns="13325" lIns="13325" spcFirstLastPara="1" rIns="13325" wrap="square" tIns="133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100"/>
                <a:buFont typeface="Twentieth Century"/>
                <a:buNone/>
              </a:pPr>
              <a:r>
                <a:rPr b="0" i="0" lang="en-FI" sz="1800" u="none" cap="none" strike="noStrike">
                  <a:solidFill>
                    <a:schemeClr val="lt1"/>
                  </a:solidFill>
                  <a:latin typeface="Georgia"/>
                  <a:ea typeface="Georgia"/>
                  <a:cs typeface="Georgia"/>
                  <a:sym typeface="Georgia"/>
                </a:rPr>
                <a:t>The base rate represent the frequency of the most common class. </a:t>
              </a:r>
              <a:endParaRPr b="0" i="0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</p:grpSp>
      <p:pic>
        <p:nvPicPr>
          <p:cNvPr id="240" name="Google Shape;240;gb107d02912_0_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70300" y="978501"/>
            <a:ext cx="2532681" cy="248699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1" name="Google Shape;241;gb107d02912_0_27"/>
          <p:cNvGrpSpPr/>
          <p:nvPr/>
        </p:nvGrpSpPr>
        <p:grpSpPr>
          <a:xfrm>
            <a:off x="7267540" y="3625240"/>
            <a:ext cx="2938200" cy="2486998"/>
            <a:chOff x="1293715" y="1066800"/>
            <a:chExt cx="2938200" cy="1622100"/>
          </a:xfrm>
        </p:grpSpPr>
        <p:sp>
          <p:nvSpPr>
            <p:cNvPr id="242" name="Google Shape;242;gb107d02912_0_27"/>
            <p:cNvSpPr/>
            <p:nvPr/>
          </p:nvSpPr>
          <p:spPr>
            <a:xfrm>
              <a:off x="1293715" y="1066800"/>
              <a:ext cx="2938200" cy="1622100"/>
            </a:xfrm>
            <a:prstGeom prst="ellipse">
              <a:avLst/>
            </a:prstGeom>
            <a:solidFill>
              <a:srgbClr val="7094BD"/>
            </a:solidFill>
            <a:ln>
              <a:noFill/>
            </a:ln>
            <a:effectLst>
              <a:outerShdw blurRad="50800" rotWithShape="0" dir="5400000" dist="25400">
                <a:srgbClr val="000000">
                  <a:alpha val="2745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gb107d02912_0_27"/>
            <p:cNvSpPr txBox="1"/>
            <p:nvPr/>
          </p:nvSpPr>
          <p:spPr>
            <a:xfrm>
              <a:off x="1612887" y="1311585"/>
              <a:ext cx="2299855" cy="114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3325" lIns="13325" spcFirstLastPara="1" rIns="13325" wrap="square" tIns="133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100"/>
                <a:buFont typeface="Twentieth Century"/>
                <a:buNone/>
              </a:pPr>
              <a:r>
                <a:rPr b="0" i="0" lang="en-FI" sz="1800" u="none" cap="none" strike="noStrike">
                  <a:solidFill>
                    <a:schemeClr val="lt1"/>
                  </a:solidFill>
                  <a:latin typeface="Georgia"/>
                  <a:ea typeface="Georgia"/>
                  <a:cs typeface="Georgia"/>
                  <a:sym typeface="Georgia"/>
                </a:rPr>
                <a:t>The base rate we obtained based on the data was 57,19%. </a:t>
              </a:r>
              <a:endParaRPr b="0" i="0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</p:grpSp>
      <p:pic>
        <p:nvPicPr>
          <p:cNvPr id="244" name="Google Shape;244;gb107d02912_0_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78425" y="4028600"/>
            <a:ext cx="3704850" cy="23968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sentation with bar chart RTL" id="245" name="Google Shape;245;gb107d02912_0_2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291633" y="2556932"/>
            <a:ext cx="1744133" cy="17441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6"/>
          <p:cNvSpPr txBox="1"/>
          <p:nvPr>
            <p:ph type="title"/>
          </p:nvPr>
        </p:nvSpPr>
        <p:spPr>
          <a:xfrm>
            <a:off x="913800" y="66948"/>
            <a:ext cx="10364400" cy="159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</a:pPr>
            <a:r>
              <a:rPr lang="en-FI">
                <a:latin typeface="Arial Black"/>
                <a:ea typeface="Arial Black"/>
                <a:cs typeface="Arial Black"/>
                <a:sym typeface="Arial Black"/>
              </a:rPr>
              <a:t>EDA (DATA VISUALIZATION) 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</p:txBody>
      </p:sp>
      <p:pic>
        <p:nvPicPr>
          <p:cNvPr id="251" name="Google Shape;251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" y="2443298"/>
            <a:ext cx="5309350" cy="2772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90350" y="2443417"/>
            <a:ext cx="6349249" cy="2746673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6"/>
          <p:cNvSpPr txBox="1"/>
          <p:nvPr/>
        </p:nvSpPr>
        <p:spPr>
          <a:xfrm>
            <a:off x="727475" y="5320975"/>
            <a:ext cx="2985064" cy="9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FI" sz="14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LABELED training set (6471, 5)</a:t>
            </a:r>
            <a:endParaRPr b="0" i="0" sz="14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54" name="Google Shape;254;p6"/>
          <p:cNvSpPr txBox="1"/>
          <p:nvPr/>
        </p:nvSpPr>
        <p:spPr>
          <a:xfrm>
            <a:off x="5784575" y="5320975"/>
            <a:ext cx="3216900" cy="9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FI" sz="14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UNLABELD </a:t>
            </a:r>
            <a:r>
              <a:rPr lang="en-FI">
                <a:latin typeface="Georgia"/>
                <a:ea typeface="Georgia"/>
                <a:cs typeface="Georgia"/>
                <a:sym typeface="Georgia"/>
              </a:rPr>
              <a:t>real dataset</a:t>
            </a:r>
            <a:r>
              <a:rPr b="0" i="0" lang="en-FI" sz="14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(1142, 4)</a:t>
            </a:r>
            <a:endParaRPr b="0" i="0" sz="14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55" name="Google Shape;255;p6"/>
          <p:cNvSpPr/>
          <p:nvPr/>
        </p:nvSpPr>
        <p:spPr>
          <a:xfrm>
            <a:off x="5118875" y="2255550"/>
            <a:ext cx="571500" cy="3207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6"/>
          <p:cNvSpPr txBox="1"/>
          <p:nvPr/>
        </p:nvSpPr>
        <p:spPr>
          <a:xfrm>
            <a:off x="228599" y="1642677"/>
            <a:ext cx="3567545" cy="52854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FI" sz="20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Datasets of Tweets :</a:t>
            </a:r>
            <a:endParaRPr b="0" i="0" sz="20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roplet">
  <a:themeElements>
    <a:clrScheme name="Droplet">
      <a:dk1>
        <a:srgbClr val="000000"/>
      </a:dk1>
      <a:lt1>
        <a:srgbClr val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2020-12-10T14:28:00Z</dcterms:created>
  <dc:creator>carolina varela</dc:creator>
</cp:coreProperties>
</file>