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63ED86-7EE6-457B-A895-E9FF7FDBEDF6}"/>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EB03BEE-940F-4590-843E-450D7B251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4BFCA5D-A2E1-4BF6-BC8E-76DA632CB423}"/>
              </a:ext>
            </a:extLst>
          </p:cNvPr>
          <p:cNvSpPr>
            <a:spLocks noGrp="1"/>
          </p:cNvSpPr>
          <p:nvPr>
            <p:ph type="dt" sz="half" idx="10"/>
          </p:nvPr>
        </p:nvSpPr>
        <p:spPr/>
        <p:txBody>
          <a:bodyPr/>
          <a:lstStyle/>
          <a:p>
            <a:fld id="{0FDE8251-B690-461F-9750-3AFB496DAE2F}"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21897D66-F404-4811-8829-3DDDECC592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867029-27A7-4E2A-BF70-E51BC256AEAB}"/>
              </a:ext>
            </a:extLst>
          </p:cNvPr>
          <p:cNvSpPr>
            <a:spLocks noGrp="1"/>
          </p:cNvSpPr>
          <p:nvPr>
            <p:ph type="sldNum" sz="quarter" idx="12"/>
          </p:nvPr>
        </p:nvSpPr>
        <p:spPr/>
        <p:txBody>
          <a:bodyPr/>
          <a:lstStyle/>
          <a:p>
            <a:fld id="{989099BD-5321-4E8E-9633-2226588D6B98}" type="slidenum">
              <a:rPr lang="fr-FR" smtClean="0"/>
              <a:t>‹N°›</a:t>
            </a:fld>
            <a:endParaRPr lang="fr-FR"/>
          </a:p>
        </p:txBody>
      </p:sp>
    </p:spTree>
    <p:extLst>
      <p:ext uri="{BB962C8B-B14F-4D97-AF65-F5344CB8AC3E}">
        <p14:creationId xmlns:p14="http://schemas.microsoft.com/office/powerpoint/2010/main" val="337489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9183B-0BF2-46D5-8967-8A4FEEBF445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9025CDF-61E5-4E58-984B-886F5FFB1BB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E2D1428-06ED-4EC5-8362-D8D3CC96830E}"/>
              </a:ext>
            </a:extLst>
          </p:cNvPr>
          <p:cNvSpPr>
            <a:spLocks noGrp="1"/>
          </p:cNvSpPr>
          <p:nvPr>
            <p:ph type="dt" sz="half" idx="10"/>
          </p:nvPr>
        </p:nvSpPr>
        <p:spPr/>
        <p:txBody>
          <a:bodyPr/>
          <a:lstStyle/>
          <a:p>
            <a:fld id="{0FDE8251-B690-461F-9750-3AFB496DAE2F}"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1C852312-8E4E-4AD3-9589-7346FDE4D0D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943998-B01B-4268-8579-E92BA04E5406}"/>
              </a:ext>
            </a:extLst>
          </p:cNvPr>
          <p:cNvSpPr>
            <a:spLocks noGrp="1"/>
          </p:cNvSpPr>
          <p:nvPr>
            <p:ph type="sldNum" sz="quarter" idx="12"/>
          </p:nvPr>
        </p:nvSpPr>
        <p:spPr/>
        <p:txBody>
          <a:bodyPr/>
          <a:lstStyle/>
          <a:p>
            <a:fld id="{989099BD-5321-4E8E-9633-2226588D6B98}" type="slidenum">
              <a:rPr lang="fr-FR" smtClean="0"/>
              <a:t>‹N°›</a:t>
            </a:fld>
            <a:endParaRPr lang="fr-FR"/>
          </a:p>
        </p:txBody>
      </p:sp>
    </p:spTree>
    <p:extLst>
      <p:ext uri="{BB962C8B-B14F-4D97-AF65-F5344CB8AC3E}">
        <p14:creationId xmlns:p14="http://schemas.microsoft.com/office/powerpoint/2010/main" val="291520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9253359-60EC-48AE-AD5D-DD532C742D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1D448BC-4D85-4AFB-BF01-CA487ED15E1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8270ED-D7DE-4CFD-AFB1-F1D0EF3F89EB}"/>
              </a:ext>
            </a:extLst>
          </p:cNvPr>
          <p:cNvSpPr>
            <a:spLocks noGrp="1"/>
          </p:cNvSpPr>
          <p:nvPr>
            <p:ph type="dt" sz="half" idx="10"/>
          </p:nvPr>
        </p:nvSpPr>
        <p:spPr/>
        <p:txBody>
          <a:bodyPr/>
          <a:lstStyle/>
          <a:p>
            <a:fld id="{0FDE8251-B690-461F-9750-3AFB496DAE2F}"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B4E7494F-C14E-4115-9954-3162F72328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4914F8-3A83-4397-A8B4-C52E8AC74EE6}"/>
              </a:ext>
            </a:extLst>
          </p:cNvPr>
          <p:cNvSpPr>
            <a:spLocks noGrp="1"/>
          </p:cNvSpPr>
          <p:nvPr>
            <p:ph type="sldNum" sz="quarter" idx="12"/>
          </p:nvPr>
        </p:nvSpPr>
        <p:spPr/>
        <p:txBody>
          <a:bodyPr/>
          <a:lstStyle/>
          <a:p>
            <a:fld id="{989099BD-5321-4E8E-9633-2226588D6B98}" type="slidenum">
              <a:rPr lang="fr-FR" smtClean="0"/>
              <a:t>‹N°›</a:t>
            </a:fld>
            <a:endParaRPr lang="fr-FR"/>
          </a:p>
        </p:txBody>
      </p:sp>
    </p:spTree>
    <p:extLst>
      <p:ext uri="{BB962C8B-B14F-4D97-AF65-F5344CB8AC3E}">
        <p14:creationId xmlns:p14="http://schemas.microsoft.com/office/powerpoint/2010/main" val="2384915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BB924F-1CF1-4AE3-9B29-45DEBF3E315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41B3759-829F-42FF-9E9E-726CC6CA265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B9143C8-C235-4A74-8E14-C97BB440A8C0}"/>
              </a:ext>
            </a:extLst>
          </p:cNvPr>
          <p:cNvSpPr>
            <a:spLocks noGrp="1"/>
          </p:cNvSpPr>
          <p:nvPr>
            <p:ph type="dt" sz="half" idx="10"/>
          </p:nvPr>
        </p:nvSpPr>
        <p:spPr/>
        <p:txBody>
          <a:bodyPr/>
          <a:lstStyle/>
          <a:p>
            <a:fld id="{0FDE8251-B690-461F-9750-3AFB496DAE2F}"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9A357777-95D9-4408-9E70-65FCFAAE2C0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6C9ADA-E9B4-4095-BF60-238D8CB38BE9}"/>
              </a:ext>
            </a:extLst>
          </p:cNvPr>
          <p:cNvSpPr>
            <a:spLocks noGrp="1"/>
          </p:cNvSpPr>
          <p:nvPr>
            <p:ph type="sldNum" sz="quarter" idx="12"/>
          </p:nvPr>
        </p:nvSpPr>
        <p:spPr/>
        <p:txBody>
          <a:bodyPr/>
          <a:lstStyle/>
          <a:p>
            <a:fld id="{989099BD-5321-4E8E-9633-2226588D6B98}" type="slidenum">
              <a:rPr lang="fr-FR" smtClean="0"/>
              <a:t>‹N°›</a:t>
            </a:fld>
            <a:endParaRPr lang="fr-FR"/>
          </a:p>
        </p:txBody>
      </p:sp>
    </p:spTree>
    <p:extLst>
      <p:ext uri="{BB962C8B-B14F-4D97-AF65-F5344CB8AC3E}">
        <p14:creationId xmlns:p14="http://schemas.microsoft.com/office/powerpoint/2010/main" val="2683539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DEFEAA-07BC-4DBB-93F2-9B94878349C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CAD1DB6-C84A-4248-A5F0-D475CED28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7DE9E03-F424-43F0-8FAA-F1119B38E478}"/>
              </a:ext>
            </a:extLst>
          </p:cNvPr>
          <p:cNvSpPr>
            <a:spLocks noGrp="1"/>
          </p:cNvSpPr>
          <p:nvPr>
            <p:ph type="dt" sz="half" idx="10"/>
          </p:nvPr>
        </p:nvSpPr>
        <p:spPr/>
        <p:txBody>
          <a:bodyPr/>
          <a:lstStyle/>
          <a:p>
            <a:fld id="{0FDE8251-B690-461F-9750-3AFB496DAE2F}"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A1CAD4AA-9DA4-4CB8-91BB-B6EFE4BAE46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8452FC5-A755-40C5-B7B2-D68C6F7ADDC5}"/>
              </a:ext>
            </a:extLst>
          </p:cNvPr>
          <p:cNvSpPr>
            <a:spLocks noGrp="1"/>
          </p:cNvSpPr>
          <p:nvPr>
            <p:ph type="sldNum" sz="quarter" idx="12"/>
          </p:nvPr>
        </p:nvSpPr>
        <p:spPr/>
        <p:txBody>
          <a:bodyPr/>
          <a:lstStyle/>
          <a:p>
            <a:fld id="{989099BD-5321-4E8E-9633-2226588D6B98}" type="slidenum">
              <a:rPr lang="fr-FR" smtClean="0"/>
              <a:t>‹N°›</a:t>
            </a:fld>
            <a:endParaRPr lang="fr-FR"/>
          </a:p>
        </p:txBody>
      </p:sp>
    </p:spTree>
    <p:extLst>
      <p:ext uri="{BB962C8B-B14F-4D97-AF65-F5344CB8AC3E}">
        <p14:creationId xmlns:p14="http://schemas.microsoft.com/office/powerpoint/2010/main" val="2754257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DA797E-A014-43C7-BB60-7231339A97D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7D3280E-971B-4939-8912-FC89BD6C470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5B420EC-81B0-4FC8-82DF-D88C4E78703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FF3F34D-701A-497C-A465-CAC50AA6C84D}"/>
              </a:ext>
            </a:extLst>
          </p:cNvPr>
          <p:cNvSpPr>
            <a:spLocks noGrp="1"/>
          </p:cNvSpPr>
          <p:nvPr>
            <p:ph type="dt" sz="half" idx="10"/>
          </p:nvPr>
        </p:nvSpPr>
        <p:spPr/>
        <p:txBody>
          <a:bodyPr/>
          <a:lstStyle/>
          <a:p>
            <a:fld id="{0FDE8251-B690-461F-9750-3AFB496DAE2F}" type="datetimeFigureOut">
              <a:rPr lang="fr-FR" smtClean="0"/>
              <a:t>31/01/2020</a:t>
            </a:fld>
            <a:endParaRPr lang="fr-FR"/>
          </a:p>
        </p:txBody>
      </p:sp>
      <p:sp>
        <p:nvSpPr>
          <p:cNvPr id="6" name="Espace réservé du pied de page 5">
            <a:extLst>
              <a:ext uri="{FF2B5EF4-FFF2-40B4-BE49-F238E27FC236}">
                <a16:creationId xmlns:a16="http://schemas.microsoft.com/office/drawing/2014/main" id="{1C42947C-D013-4EA3-B6A5-F49E0921EE3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93AF267-D26A-4B51-BD25-87FC311A82EA}"/>
              </a:ext>
            </a:extLst>
          </p:cNvPr>
          <p:cNvSpPr>
            <a:spLocks noGrp="1"/>
          </p:cNvSpPr>
          <p:nvPr>
            <p:ph type="sldNum" sz="quarter" idx="12"/>
          </p:nvPr>
        </p:nvSpPr>
        <p:spPr/>
        <p:txBody>
          <a:bodyPr/>
          <a:lstStyle/>
          <a:p>
            <a:fld id="{989099BD-5321-4E8E-9633-2226588D6B98}" type="slidenum">
              <a:rPr lang="fr-FR" smtClean="0"/>
              <a:t>‹N°›</a:t>
            </a:fld>
            <a:endParaRPr lang="fr-FR"/>
          </a:p>
        </p:txBody>
      </p:sp>
    </p:spTree>
    <p:extLst>
      <p:ext uri="{BB962C8B-B14F-4D97-AF65-F5344CB8AC3E}">
        <p14:creationId xmlns:p14="http://schemas.microsoft.com/office/powerpoint/2010/main" val="3629967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BA09A0-D664-4F5F-84A7-407409B039F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C9E7758-8CC5-4C00-B901-35CFFC27E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C8F4BF2-0352-4C98-83AD-61A11E4F815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5E4B7BC-1717-44A2-8695-DF67AAFC16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D506CB0-28C9-47DB-8F09-AD12C0F04AD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12ED884-001E-406A-BBC2-65F798451916}"/>
              </a:ext>
            </a:extLst>
          </p:cNvPr>
          <p:cNvSpPr>
            <a:spLocks noGrp="1"/>
          </p:cNvSpPr>
          <p:nvPr>
            <p:ph type="dt" sz="half" idx="10"/>
          </p:nvPr>
        </p:nvSpPr>
        <p:spPr/>
        <p:txBody>
          <a:bodyPr/>
          <a:lstStyle/>
          <a:p>
            <a:fld id="{0FDE8251-B690-461F-9750-3AFB496DAE2F}" type="datetimeFigureOut">
              <a:rPr lang="fr-FR" smtClean="0"/>
              <a:t>31/01/2020</a:t>
            </a:fld>
            <a:endParaRPr lang="fr-FR"/>
          </a:p>
        </p:txBody>
      </p:sp>
      <p:sp>
        <p:nvSpPr>
          <p:cNvPr id="8" name="Espace réservé du pied de page 7">
            <a:extLst>
              <a:ext uri="{FF2B5EF4-FFF2-40B4-BE49-F238E27FC236}">
                <a16:creationId xmlns:a16="http://schemas.microsoft.com/office/drawing/2014/main" id="{F9202D5E-C07B-4F42-8740-EEECA3FAA9B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F9975B8-06C2-4BF2-AFEB-43D5E93980E8}"/>
              </a:ext>
            </a:extLst>
          </p:cNvPr>
          <p:cNvSpPr>
            <a:spLocks noGrp="1"/>
          </p:cNvSpPr>
          <p:nvPr>
            <p:ph type="sldNum" sz="quarter" idx="12"/>
          </p:nvPr>
        </p:nvSpPr>
        <p:spPr/>
        <p:txBody>
          <a:bodyPr/>
          <a:lstStyle/>
          <a:p>
            <a:fld id="{989099BD-5321-4E8E-9633-2226588D6B98}" type="slidenum">
              <a:rPr lang="fr-FR" smtClean="0"/>
              <a:t>‹N°›</a:t>
            </a:fld>
            <a:endParaRPr lang="fr-FR"/>
          </a:p>
        </p:txBody>
      </p:sp>
    </p:spTree>
    <p:extLst>
      <p:ext uri="{BB962C8B-B14F-4D97-AF65-F5344CB8AC3E}">
        <p14:creationId xmlns:p14="http://schemas.microsoft.com/office/powerpoint/2010/main" val="139610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0EFEDA-7D0F-4906-8ADC-7F5D37A5384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CBE662D-D1D6-4A54-9594-F54B8E268B73}"/>
              </a:ext>
            </a:extLst>
          </p:cNvPr>
          <p:cNvSpPr>
            <a:spLocks noGrp="1"/>
          </p:cNvSpPr>
          <p:nvPr>
            <p:ph type="dt" sz="half" idx="10"/>
          </p:nvPr>
        </p:nvSpPr>
        <p:spPr/>
        <p:txBody>
          <a:bodyPr/>
          <a:lstStyle/>
          <a:p>
            <a:fld id="{0FDE8251-B690-461F-9750-3AFB496DAE2F}" type="datetimeFigureOut">
              <a:rPr lang="fr-FR" smtClean="0"/>
              <a:t>31/01/2020</a:t>
            </a:fld>
            <a:endParaRPr lang="fr-FR"/>
          </a:p>
        </p:txBody>
      </p:sp>
      <p:sp>
        <p:nvSpPr>
          <p:cNvPr id="4" name="Espace réservé du pied de page 3">
            <a:extLst>
              <a:ext uri="{FF2B5EF4-FFF2-40B4-BE49-F238E27FC236}">
                <a16:creationId xmlns:a16="http://schemas.microsoft.com/office/drawing/2014/main" id="{D8C69D8E-B1AD-4571-A450-DDB59CC300C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D1B916A-B8AC-45B2-BE8C-4BAF5C08F5D8}"/>
              </a:ext>
            </a:extLst>
          </p:cNvPr>
          <p:cNvSpPr>
            <a:spLocks noGrp="1"/>
          </p:cNvSpPr>
          <p:nvPr>
            <p:ph type="sldNum" sz="quarter" idx="12"/>
          </p:nvPr>
        </p:nvSpPr>
        <p:spPr/>
        <p:txBody>
          <a:bodyPr/>
          <a:lstStyle/>
          <a:p>
            <a:fld id="{989099BD-5321-4E8E-9633-2226588D6B98}" type="slidenum">
              <a:rPr lang="fr-FR" smtClean="0"/>
              <a:t>‹N°›</a:t>
            </a:fld>
            <a:endParaRPr lang="fr-FR"/>
          </a:p>
        </p:txBody>
      </p:sp>
    </p:spTree>
    <p:extLst>
      <p:ext uri="{BB962C8B-B14F-4D97-AF65-F5344CB8AC3E}">
        <p14:creationId xmlns:p14="http://schemas.microsoft.com/office/powerpoint/2010/main" val="291980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6FC41D5-A783-477A-92DB-B1B7181939F0}"/>
              </a:ext>
            </a:extLst>
          </p:cNvPr>
          <p:cNvSpPr>
            <a:spLocks noGrp="1"/>
          </p:cNvSpPr>
          <p:nvPr>
            <p:ph type="dt" sz="half" idx="10"/>
          </p:nvPr>
        </p:nvSpPr>
        <p:spPr/>
        <p:txBody>
          <a:bodyPr/>
          <a:lstStyle/>
          <a:p>
            <a:fld id="{0FDE8251-B690-461F-9750-3AFB496DAE2F}" type="datetimeFigureOut">
              <a:rPr lang="fr-FR" smtClean="0"/>
              <a:t>31/01/2020</a:t>
            </a:fld>
            <a:endParaRPr lang="fr-FR"/>
          </a:p>
        </p:txBody>
      </p:sp>
      <p:sp>
        <p:nvSpPr>
          <p:cNvPr id="3" name="Espace réservé du pied de page 2">
            <a:extLst>
              <a:ext uri="{FF2B5EF4-FFF2-40B4-BE49-F238E27FC236}">
                <a16:creationId xmlns:a16="http://schemas.microsoft.com/office/drawing/2014/main" id="{0A9C2AF7-D0AC-4CFD-919D-43BB60D4847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4B66020-51E7-40BC-B12F-28743504AB8E}"/>
              </a:ext>
            </a:extLst>
          </p:cNvPr>
          <p:cNvSpPr>
            <a:spLocks noGrp="1"/>
          </p:cNvSpPr>
          <p:nvPr>
            <p:ph type="sldNum" sz="quarter" idx="12"/>
          </p:nvPr>
        </p:nvSpPr>
        <p:spPr/>
        <p:txBody>
          <a:bodyPr/>
          <a:lstStyle/>
          <a:p>
            <a:fld id="{989099BD-5321-4E8E-9633-2226588D6B98}" type="slidenum">
              <a:rPr lang="fr-FR" smtClean="0"/>
              <a:t>‹N°›</a:t>
            </a:fld>
            <a:endParaRPr lang="fr-FR"/>
          </a:p>
        </p:txBody>
      </p:sp>
    </p:spTree>
    <p:extLst>
      <p:ext uri="{BB962C8B-B14F-4D97-AF65-F5344CB8AC3E}">
        <p14:creationId xmlns:p14="http://schemas.microsoft.com/office/powerpoint/2010/main" val="106238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7DCD91-933C-4711-9AEE-26F07506E91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8954673-22A5-437D-8A58-C8BCA1DA8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CA3F79E-174A-46C5-863A-2E5ED054E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DBBF9E7-1140-4F69-B411-A5BE1075E777}"/>
              </a:ext>
            </a:extLst>
          </p:cNvPr>
          <p:cNvSpPr>
            <a:spLocks noGrp="1"/>
          </p:cNvSpPr>
          <p:nvPr>
            <p:ph type="dt" sz="half" idx="10"/>
          </p:nvPr>
        </p:nvSpPr>
        <p:spPr/>
        <p:txBody>
          <a:bodyPr/>
          <a:lstStyle/>
          <a:p>
            <a:fld id="{0FDE8251-B690-461F-9750-3AFB496DAE2F}" type="datetimeFigureOut">
              <a:rPr lang="fr-FR" smtClean="0"/>
              <a:t>31/01/2020</a:t>
            </a:fld>
            <a:endParaRPr lang="fr-FR"/>
          </a:p>
        </p:txBody>
      </p:sp>
      <p:sp>
        <p:nvSpPr>
          <p:cNvPr id="6" name="Espace réservé du pied de page 5">
            <a:extLst>
              <a:ext uri="{FF2B5EF4-FFF2-40B4-BE49-F238E27FC236}">
                <a16:creationId xmlns:a16="http://schemas.microsoft.com/office/drawing/2014/main" id="{9FCD4E00-70F6-40D8-A528-C13B198C0CC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4D657FA-B37D-4306-A365-A8896E33B202}"/>
              </a:ext>
            </a:extLst>
          </p:cNvPr>
          <p:cNvSpPr>
            <a:spLocks noGrp="1"/>
          </p:cNvSpPr>
          <p:nvPr>
            <p:ph type="sldNum" sz="quarter" idx="12"/>
          </p:nvPr>
        </p:nvSpPr>
        <p:spPr/>
        <p:txBody>
          <a:bodyPr/>
          <a:lstStyle/>
          <a:p>
            <a:fld id="{989099BD-5321-4E8E-9633-2226588D6B98}" type="slidenum">
              <a:rPr lang="fr-FR" smtClean="0"/>
              <a:t>‹N°›</a:t>
            </a:fld>
            <a:endParaRPr lang="fr-FR"/>
          </a:p>
        </p:txBody>
      </p:sp>
    </p:spTree>
    <p:extLst>
      <p:ext uri="{BB962C8B-B14F-4D97-AF65-F5344CB8AC3E}">
        <p14:creationId xmlns:p14="http://schemas.microsoft.com/office/powerpoint/2010/main" val="883121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917C69-0B55-429C-973D-1A2845A6D12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6A33392-C1DD-4ECE-86EF-F9CA7D464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A545320-75E8-4D06-9512-6CEFA55F0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E1A4E53-1844-495A-902B-D5643C2B20D0}"/>
              </a:ext>
            </a:extLst>
          </p:cNvPr>
          <p:cNvSpPr>
            <a:spLocks noGrp="1"/>
          </p:cNvSpPr>
          <p:nvPr>
            <p:ph type="dt" sz="half" idx="10"/>
          </p:nvPr>
        </p:nvSpPr>
        <p:spPr/>
        <p:txBody>
          <a:bodyPr/>
          <a:lstStyle/>
          <a:p>
            <a:fld id="{0FDE8251-B690-461F-9750-3AFB496DAE2F}" type="datetimeFigureOut">
              <a:rPr lang="fr-FR" smtClean="0"/>
              <a:t>31/01/2020</a:t>
            </a:fld>
            <a:endParaRPr lang="fr-FR"/>
          </a:p>
        </p:txBody>
      </p:sp>
      <p:sp>
        <p:nvSpPr>
          <p:cNvPr id="6" name="Espace réservé du pied de page 5">
            <a:extLst>
              <a:ext uri="{FF2B5EF4-FFF2-40B4-BE49-F238E27FC236}">
                <a16:creationId xmlns:a16="http://schemas.microsoft.com/office/drawing/2014/main" id="{4F4B061A-752E-4E18-8855-573A061A457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91013D9-8564-4CFF-8A2D-BF74FA32CFB3}"/>
              </a:ext>
            </a:extLst>
          </p:cNvPr>
          <p:cNvSpPr>
            <a:spLocks noGrp="1"/>
          </p:cNvSpPr>
          <p:nvPr>
            <p:ph type="sldNum" sz="quarter" idx="12"/>
          </p:nvPr>
        </p:nvSpPr>
        <p:spPr/>
        <p:txBody>
          <a:bodyPr/>
          <a:lstStyle/>
          <a:p>
            <a:fld id="{989099BD-5321-4E8E-9633-2226588D6B98}" type="slidenum">
              <a:rPr lang="fr-FR" smtClean="0"/>
              <a:t>‹N°›</a:t>
            </a:fld>
            <a:endParaRPr lang="fr-FR"/>
          </a:p>
        </p:txBody>
      </p:sp>
    </p:spTree>
    <p:extLst>
      <p:ext uri="{BB962C8B-B14F-4D97-AF65-F5344CB8AC3E}">
        <p14:creationId xmlns:p14="http://schemas.microsoft.com/office/powerpoint/2010/main" val="64251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5443B6D-CCE8-48C2-9CA0-7FF446EBD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EEDCACE-44A0-44B3-850C-9A0B1CBD9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E81321-4494-40A4-A157-DD2878D49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DE8251-B690-461F-9750-3AFB496DAE2F}" type="datetimeFigureOut">
              <a:rPr lang="fr-FR" smtClean="0"/>
              <a:t>31/01/2020</a:t>
            </a:fld>
            <a:endParaRPr lang="fr-FR"/>
          </a:p>
        </p:txBody>
      </p:sp>
      <p:sp>
        <p:nvSpPr>
          <p:cNvPr id="5" name="Espace réservé du pied de page 4">
            <a:extLst>
              <a:ext uri="{FF2B5EF4-FFF2-40B4-BE49-F238E27FC236}">
                <a16:creationId xmlns:a16="http://schemas.microsoft.com/office/drawing/2014/main" id="{00F4BB9E-E9C8-45D0-9DE9-F78F89541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DD27032-DB23-4F3E-AE7D-E0E904C650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9099BD-5321-4E8E-9633-2226588D6B98}" type="slidenum">
              <a:rPr lang="fr-FR" smtClean="0"/>
              <a:t>‹N°›</a:t>
            </a:fld>
            <a:endParaRPr lang="fr-FR"/>
          </a:p>
        </p:txBody>
      </p:sp>
    </p:spTree>
    <p:extLst>
      <p:ext uri="{BB962C8B-B14F-4D97-AF65-F5344CB8AC3E}">
        <p14:creationId xmlns:p14="http://schemas.microsoft.com/office/powerpoint/2010/main" val="1878822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4BD1E5-C346-4A44-9554-A05E6A209E46}"/>
              </a:ext>
            </a:extLst>
          </p:cNvPr>
          <p:cNvSpPr>
            <a:spLocks noGrp="1"/>
          </p:cNvSpPr>
          <p:nvPr>
            <p:ph type="ctrTitle"/>
          </p:nvPr>
        </p:nvSpPr>
        <p:spPr/>
        <p:txBody>
          <a:bodyPr/>
          <a:lstStyle/>
          <a:p>
            <a:r>
              <a:rPr lang="en-GB" dirty="0"/>
              <a:t>Incident Management Process Enriched Event Log</a:t>
            </a:r>
          </a:p>
        </p:txBody>
      </p:sp>
      <p:sp>
        <p:nvSpPr>
          <p:cNvPr id="3" name="Sous-titre 2">
            <a:extLst>
              <a:ext uri="{FF2B5EF4-FFF2-40B4-BE49-F238E27FC236}">
                <a16:creationId xmlns:a16="http://schemas.microsoft.com/office/drawing/2014/main" id="{949851A9-9CEA-416F-8BF3-F7239268729A}"/>
              </a:ext>
            </a:extLst>
          </p:cNvPr>
          <p:cNvSpPr>
            <a:spLocks noGrp="1"/>
          </p:cNvSpPr>
          <p:nvPr>
            <p:ph type="subTitle" idx="1"/>
          </p:nvPr>
        </p:nvSpPr>
        <p:spPr/>
        <p:txBody>
          <a:bodyPr/>
          <a:lstStyle/>
          <a:p>
            <a:r>
              <a:rPr lang="fr-FR" dirty="0"/>
              <a:t>Reynolds Thomas</a:t>
            </a:r>
          </a:p>
        </p:txBody>
      </p:sp>
    </p:spTree>
    <p:extLst>
      <p:ext uri="{BB962C8B-B14F-4D97-AF65-F5344CB8AC3E}">
        <p14:creationId xmlns:p14="http://schemas.microsoft.com/office/powerpoint/2010/main" val="223846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B55C5-3217-4A24-AB8B-D28701E30448}"/>
              </a:ext>
            </a:extLst>
          </p:cNvPr>
          <p:cNvSpPr>
            <a:spLocks noGrp="1"/>
          </p:cNvSpPr>
          <p:nvPr>
            <p:ph type="title"/>
          </p:nvPr>
        </p:nvSpPr>
        <p:spPr/>
        <p:txBody>
          <a:bodyPr/>
          <a:lstStyle/>
          <a:p>
            <a:r>
              <a:rPr lang="fr-FR" dirty="0"/>
              <a:t>Le code</a:t>
            </a:r>
          </a:p>
        </p:txBody>
      </p:sp>
      <p:sp>
        <p:nvSpPr>
          <p:cNvPr id="3" name="Espace réservé du contenu 2">
            <a:extLst>
              <a:ext uri="{FF2B5EF4-FFF2-40B4-BE49-F238E27FC236}">
                <a16:creationId xmlns:a16="http://schemas.microsoft.com/office/drawing/2014/main" id="{F89AC6EF-5339-4C7F-9418-4007C4C41462}"/>
              </a:ext>
            </a:extLst>
          </p:cNvPr>
          <p:cNvSpPr>
            <a:spLocks noGrp="1"/>
          </p:cNvSpPr>
          <p:nvPr>
            <p:ph idx="1"/>
          </p:nvPr>
        </p:nvSpPr>
        <p:spPr>
          <a:xfrm>
            <a:off x="838200" y="1825625"/>
            <a:ext cx="10515600" cy="3035624"/>
          </a:xfrm>
        </p:spPr>
        <p:txBody>
          <a:bodyPr>
            <a:normAutofit/>
          </a:bodyPr>
          <a:lstStyle/>
          <a:p>
            <a:r>
              <a:rPr lang="fr-FR" dirty="0"/>
              <a:t>Je test différents algorithmes de régression tel que : </a:t>
            </a:r>
            <a:r>
              <a:rPr lang="fr-FR" dirty="0" err="1"/>
              <a:t>LinearRegression</a:t>
            </a:r>
            <a:r>
              <a:rPr lang="fr-FR" dirty="0"/>
              <a:t>, </a:t>
            </a:r>
            <a:r>
              <a:rPr lang="fr-FR" dirty="0" err="1"/>
              <a:t>DecisionTreeRegressor</a:t>
            </a:r>
            <a:r>
              <a:rPr lang="fr-FR" dirty="0"/>
              <a:t>, </a:t>
            </a:r>
            <a:r>
              <a:rPr lang="fr-FR" dirty="0" err="1"/>
              <a:t>RandomForestRegressor</a:t>
            </a:r>
            <a:r>
              <a:rPr lang="fr-FR" dirty="0"/>
              <a:t>, </a:t>
            </a:r>
            <a:r>
              <a:rPr lang="fr-FR" dirty="0" err="1"/>
              <a:t>ExtraTreesRegressor</a:t>
            </a:r>
            <a:r>
              <a:rPr lang="fr-FR" dirty="0"/>
              <a:t> et </a:t>
            </a:r>
            <a:r>
              <a:rPr lang="fr-FR" dirty="0" err="1"/>
              <a:t>svm.SRV</a:t>
            </a:r>
            <a:r>
              <a:rPr lang="fr-FR" dirty="0"/>
              <a:t>(kernel=‘</a:t>
            </a:r>
            <a:r>
              <a:rPr lang="fr-FR" dirty="0" err="1"/>
              <a:t>linear</a:t>
            </a:r>
            <a:r>
              <a:rPr lang="fr-FR" dirty="0"/>
              <a:t>’)</a:t>
            </a:r>
          </a:p>
          <a:p>
            <a:r>
              <a:rPr lang="fr-FR" dirty="0"/>
              <a:t>Pour les algorithmes ayant des hyperparamètres de type </a:t>
            </a:r>
            <a:r>
              <a:rPr lang="fr-FR" dirty="0" err="1"/>
              <a:t>n_estimators</a:t>
            </a:r>
            <a:r>
              <a:rPr lang="fr-FR" dirty="0"/>
              <a:t>, j’ai crée une boucle faisant varier le nombre d’estimateur et renvoyant la meilleur prédiction avec le meilleur estimateur (exemple: </a:t>
            </a:r>
            <a:r>
              <a:rPr lang="fr-FR" dirty="0" err="1"/>
              <a:t>ExtraTreesRegressor</a:t>
            </a:r>
            <a:r>
              <a:rPr lang="fr-FR" dirty="0"/>
              <a:t>)</a:t>
            </a:r>
          </a:p>
        </p:txBody>
      </p:sp>
      <p:pic>
        <p:nvPicPr>
          <p:cNvPr id="4" name="Image 3">
            <a:extLst>
              <a:ext uri="{FF2B5EF4-FFF2-40B4-BE49-F238E27FC236}">
                <a16:creationId xmlns:a16="http://schemas.microsoft.com/office/drawing/2014/main" id="{604F19AC-B7EC-4BF4-9623-38B08FE12B95}"/>
              </a:ext>
            </a:extLst>
          </p:cNvPr>
          <p:cNvPicPr>
            <a:picLocks noChangeAspect="1"/>
          </p:cNvPicPr>
          <p:nvPr/>
        </p:nvPicPr>
        <p:blipFill>
          <a:blip r:embed="rId2"/>
          <a:stretch>
            <a:fillRect/>
          </a:stretch>
        </p:blipFill>
        <p:spPr>
          <a:xfrm>
            <a:off x="2628527" y="4861249"/>
            <a:ext cx="6934945" cy="1861814"/>
          </a:xfrm>
          <a:prstGeom prst="rect">
            <a:avLst/>
          </a:prstGeom>
        </p:spPr>
      </p:pic>
    </p:spTree>
    <p:extLst>
      <p:ext uri="{BB962C8B-B14F-4D97-AF65-F5344CB8AC3E}">
        <p14:creationId xmlns:p14="http://schemas.microsoft.com/office/powerpoint/2010/main" val="252790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B55C5-3217-4A24-AB8B-D28701E30448}"/>
              </a:ext>
            </a:extLst>
          </p:cNvPr>
          <p:cNvSpPr>
            <a:spLocks noGrp="1"/>
          </p:cNvSpPr>
          <p:nvPr>
            <p:ph type="title"/>
          </p:nvPr>
        </p:nvSpPr>
        <p:spPr/>
        <p:txBody>
          <a:bodyPr/>
          <a:lstStyle/>
          <a:p>
            <a:r>
              <a:rPr lang="fr-FR" dirty="0"/>
              <a:t>Le code</a:t>
            </a:r>
          </a:p>
        </p:txBody>
      </p:sp>
      <p:sp>
        <p:nvSpPr>
          <p:cNvPr id="3" name="Espace réservé du contenu 2">
            <a:extLst>
              <a:ext uri="{FF2B5EF4-FFF2-40B4-BE49-F238E27FC236}">
                <a16:creationId xmlns:a16="http://schemas.microsoft.com/office/drawing/2014/main" id="{F89AC6EF-5339-4C7F-9418-4007C4C41462}"/>
              </a:ext>
            </a:extLst>
          </p:cNvPr>
          <p:cNvSpPr>
            <a:spLocks noGrp="1"/>
          </p:cNvSpPr>
          <p:nvPr>
            <p:ph idx="1"/>
          </p:nvPr>
        </p:nvSpPr>
        <p:spPr>
          <a:xfrm>
            <a:off x="838200" y="1825624"/>
            <a:ext cx="3838575" cy="4575175"/>
          </a:xfrm>
        </p:spPr>
        <p:txBody>
          <a:bodyPr>
            <a:normAutofit lnSpcReduction="10000"/>
          </a:bodyPr>
          <a:lstStyle/>
          <a:p>
            <a:r>
              <a:rPr lang="fr-FR" dirty="0"/>
              <a:t>Cependant le meilleur nombre d’estimateur change à chaque fois que l’on relance la fonction.</a:t>
            </a:r>
          </a:p>
          <a:p>
            <a:r>
              <a:rPr lang="fr-FR" dirty="0"/>
              <a:t>Puis on compare les résultats des algorithmes dans un graphique, les résultats sont préalablement stockés dans un dictionnaire.</a:t>
            </a:r>
          </a:p>
        </p:txBody>
      </p:sp>
      <p:pic>
        <p:nvPicPr>
          <p:cNvPr id="4" name="Image 3">
            <a:extLst>
              <a:ext uri="{FF2B5EF4-FFF2-40B4-BE49-F238E27FC236}">
                <a16:creationId xmlns:a16="http://schemas.microsoft.com/office/drawing/2014/main" id="{BEB8349D-C15F-49A2-A162-6E9E84F9FA2F}"/>
              </a:ext>
            </a:extLst>
          </p:cNvPr>
          <p:cNvPicPr>
            <a:picLocks noChangeAspect="1"/>
          </p:cNvPicPr>
          <p:nvPr/>
        </p:nvPicPr>
        <p:blipFill>
          <a:blip r:embed="rId2"/>
          <a:stretch>
            <a:fillRect/>
          </a:stretch>
        </p:blipFill>
        <p:spPr>
          <a:xfrm>
            <a:off x="6344524" y="1760536"/>
            <a:ext cx="4333875" cy="4705350"/>
          </a:xfrm>
          <a:prstGeom prst="rect">
            <a:avLst/>
          </a:prstGeom>
        </p:spPr>
      </p:pic>
    </p:spTree>
    <p:extLst>
      <p:ext uri="{BB962C8B-B14F-4D97-AF65-F5344CB8AC3E}">
        <p14:creationId xmlns:p14="http://schemas.microsoft.com/office/powerpoint/2010/main" val="3933058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33CC10-A2D7-4D91-B0A5-7809479C33F7}"/>
              </a:ext>
            </a:extLst>
          </p:cNvPr>
          <p:cNvSpPr>
            <a:spLocks noGrp="1"/>
          </p:cNvSpPr>
          <p:nvPr>
            <p:ph type="title"/>
          </p:nvPr>
        </p:nvSpPr>
        <p:spPr/>
        <p:txBody>
          <a:bodyPr/>
          <a:lstStyle/>
          <a:p>
            <a:r>
              <a:rPr lang="fr-FR" dirty="0"/>
              <a:t>Le Dataset</a:t>
            </a:r>
          </a:p>
        </p:txBody>
      </p:sp>
      <p:sp>
        <p:nvSpPr>
          <p:cNvPr id="3" name="Espace réservé du contenu 2">
            <a:extLst>
              <a:ext uri="{FF2B5EF4-FFF2-40B4-BE49-F238E27FC236}">
                <a16:creationId xmlns:a16="http://schemas.microsoft.com/office/drawing/2014/main" id="{DD817C69-B2BF-4D1B-B6DC-5B11C6027F79}"/>
              </a:ext>
            </a:extLst>
          </p:cNvPr>
          <p:cNvSpPr>
            <a:spLocks noGrp="1"/>
          </p:cNvSpPr>
          <p:nvPr>
            <p:ph idx="1"/>
          </p:nvPr>
        </p:nvSpPr>
        <p:spPr/>
        <p:txBody>
          <a:bodyPr/>
          <a:lstStyle/>
          <a:p>
            <a:r>
              <a:rPr lang="fr-FR" dirty="0"/>
              <a:t>Le dataset est composé de : </a:t>
            </a:r>
          </a:p>
          <a:p>
            <a:pPr lvl="1"/>
            <a:r>
              <a:rPr lang="fr-FR" dirty="0"/>
              <a:t>141 712 évènements pour 24 918 incidents</a:t>
            </a:r>
          </a:p>
          <a:p>
            <a:pPr lvl="1"/>
            <a:r>
              <a:rPr lang="fr-FR" dirty="0"/>
              <a:t>36 attributs dont 1 identifiant, 1 état, 32 attributs descriptifs et 2 variables dépendantes</a:t>
            </a:r>
          </a:p>
          <a:p>
            <a:pPr lvl="1"/>
            <a:endParaRPr lang="fr-FR" dirty="0"/>
          </a:p>
          <a:p>
            <a:pPr lvl="1"/>
            <a:r>
              <a:rPr lang="fr-FR" dirty="0"/>
              <a:t>Il est encodé en Latin-1</a:t>
            </a:r>
          </a:p>
          <a:p>
            <a:pPr lvl="1"/>
            <a:r>
              <a:rPr lang="fr-FR" dirty="0"/>
              <a:t>Il y a plusieurs valeurs inconnues dont il faudra tenir compte dans le dataset</a:t>
            </a:r>
          </a:p>
          <a:p>
            <a:pPr lvl="1"/>
            <a:endParaRPr lang="fr-FR" dirty="0"/>
          </a:p>
        </p:txBody>
      </p:sp>
    </p:spTree>
    <p:extLst>
      <p:ext uri="{BB962C8B-B14F-4D97-AF65-F5344CB8AC3E}">
        <p14:creationId xmlns:p14="http://schemas.microsoft.com/office/powerpoint/2010/main" val="417534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B55C5-3217-4A24-AB8B-D28701E30448}"/>
              </a:ext>
            </a:extLst>
          </p:cNvPr>
          <p:cNvSpPr>
            <a:spLocks noGrp="1"/>
          </p:cNvSpPr>
          <p:nvPr>
            <p:ph type="title"/>
          </p:nvPr>
        </p:nvSpPr>
        <p:spPr/>
        <p:txBody>
          <a:bodyPr/>
          <a:lstStyle/>
          <a:p>
            <a:r>
              <a:rPr lang="fr-FR" dirty="0"/>
              <a:t>Le code</a:t>
            </a:r>
          </a:p>
        </p:txBody>
      </p:sp>
      <p:sp>
        <p:nvSpPr>
          <p:cNvPr id="3" name="Espace réservé du contenu 2">
            <a:extLst>
              <a:ext uri="{FF2B5EF4-FFF2-40B4-BE49-F238E27FC236}">
                <a16:creationId xmlns:a16="http://schemas.microsoft.com/office/drawing/2014/main" id="{F89AC6EF-5339-4C7F-9418-4007C4C41462}"/>
              </a:ext>
            </a:extLst>
          </p:cNvPr>
          <p:cNvSpPr>
            <a:spLocks noGrp="1"/>
          </p:cNvSpPr>
          <p:nvPr>
            <p:ph idx="1"/>
          </p:nvPr>
        </p:nvSpPr>
        <p:spPr/>
        <p:txBody>
          <a:bodyPr/>
          <a:lstStyle/>
          <a:p>
            <a:r>
              <a:rPr lang="fr-FR" dirty="0"/>
              <a:t>Je me connecte à mon drive google car je travaille sur google </a:t>
            </a:r>
            <a:r>
              <a:rPr lang="fr-FR" dirty="0" err="1"/>
              <a:t>colab</a:t>
            </a:r>
            <a:r>
              <a:rPr lang="fr-FR" dirty="0"/>
              <a:t>,</a:t>
            </a:r>
          </a:p>
          <a:p>
            <a:r>
              <a:rPr lang="fr-FR" dirty="0"/>
              <a:t>J’importe ensuite les librairies,</a:t>
            </a:r>
          </a:p>
          <a:p>
            <a:r>
              <a:rPr lang="fr-FR" dirty="0"/>
              <a:t>Et j’initialise les fonctions dont je vais me servir plus tard :</a:t>
            </a:r>
          </a:p>
          <a:p>
            <a:pPr lvl="1"/>
            <a:r>
              <a:rPr lang="fr-FR" dirty="0" err="1"/>
              <a:t>Colonne_to_int</a:t>
            </a:r>
            <a:r>
              <a:rPr lang="fr-FR" dirty="0"/>
              <a:t> est une fonction qui pour chaque colonne passée en paramètre va trouver la partie « chiffre » dans une string grâce à </a:t>
            </a:r>
            <a:r>
              <a:rPr lang="fr-FR" dirty="0" err="1"/>
              <a:t>findall</a:t>
            </a:r>
            <a:r>
              <a:rPr lang="fr-FR" dirty="0"/>
              <a:t> et va remplacer la string par cette valeur en </a:t>
            </a:r>
            <a:r>
              <a:rPr lang="fr-FR" dirty="0" err="1"/>
              <a:t>castant</a:t>
            </a:r>
            <a:r>
              <a:rPr lang="fr-FR" dirty="0"/>
              <a:t> en </a:t>
            </a:r>
            <a:r>
              <a:rPr lang="fr-FR" dirty="0" err="1"/>
              <a:t>int</a:t>
            </a:r>
            <a:r>
              <a:rPr lang="fr-FR" dirty="0"/>
              <a:t>. Et si c’est une valeur inconnue (« ? » ) alors la string égale </a:t>
            </a:r>
            <a:r>
              <a:rPr lang="fr-FR" dirty="0" err="1"/>
              <a:t>np.nan</a:t>
            </a:r>
            <a:r>
              <a:rPr lang="fr-FR" dirty="0"/>
              <a:t>. On utilise une compréhension </a:t>
            </a:r>
            <a:r>
              <a:rPr lang="fr-FR" dirty="0" err="1"/>
              <a:t>list</a:t>
            </a:r>
            <a:r>
              <a:rPr lang="fr-FR" dirty="0"/>
              <a:t> qui est plus efficace que des boucles for.</a:t>
            </a:r>
          </a:p>
          <a:p>
            <a:pPr lvl="1"/>
            <a:r>
              <a:rPr lang="fr-FR" dirty="0" err="1"/>
              <a:t>Notify_colonne</a:t>
            </a:r>
            <a:r>
              <a:rPr lang="fr-FR" dirty="0"/>
              <a:t> fait la même chose qu’au dessus sauf qu’elle transforme en </a:t>
            </a:r>
            <a:r>
              <a:rPr lang="fr-FR" dirty="0" err="1"/>
              <a:t>booleen</a:t>
            </a:r>
            <a:r>
              <a:rPr lang="fr-FR" dirty="0"/>
              <a:t> les valeurs et ne s’applique qu’à la colonne </a:t>
            </a:r>
            <a:r>
              <a:rPr lang="fr-FR" dirty="0" err="1"/>
              <a:t>notify</a:t>
            </a:r>
            <a:r>
              <a:rPr lang="fr-FR" dirty="0"/>
              <a:t>.</a:t>
            </a:r>
          </a:p>
        </p:txBody>
      </p:sp>
    </p:spTree>
    <p:extLst>
      <p:ext uri="{BB962C8B-B14F-4D97-AF65-F5344CB8AC3E}">
        <p14:creationId xmlns:p14="http://schemas.microsoft.com/office/powerpoint/2010/main" val="13567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B55C5-3217-4A24-AB8B-D28701E30448}"/>
              </a:ext>
            </a:extLst>
          </p:cNvPr>
          <p:cNvSpPr>
            <a:spLocks noGrp="1"/>
          </p:cNvSpPr>
          <p:nvPr>
            <p:ph type="title"/>
          </p:nvPr>
        </p:nvSpPr>
        <p:spPr/>
        <p:txBody>
          <a:bodyPr/>
          <a:lstStyle/>
          <a:p>
            <a:r>
              <a:rPr lang="fr-FR" dirty="0"/>
              <a:t>Le code</a:t>
            </a:r>
          </a:p>
        </p:txBody>
      </p:sp>
      <p:sp>
        <p:nvSpPr>
          <p:cNvPr id="3" name="Espace réservé du contenu 2">
            <a:extLst>
              <a:ext uri="{FF2B5EF4-FFF2-40B4-BE49-F238E27FC236}">
                <a16:creationId xmlns:a16="http://schemas.microsoft.com/office/drawing/2014/main" id="{F89AC6EF-5339-4C7F-9418-4007C4C41462}"/>
              </a:ext>
            </a:extLst>
          </p:cNvPr>
          <p:cNvSpPr>
            <a:spLocks noGrp="1"/>
          </p:cNvSpPr>
          <p:nvPr>
            <p:ph idx="1"/>
          </p:nvPr>
        </p:nvSpPr>
        <p:spPr>
          <a:xfrm>
            <a:off x="838200" y="1825624"/>
            <a:ext cx="10515600" cy="3024054"/>
          </a:xfrm>
        </p:spPr>
        <p:txBody>
          <a:bodyPr>
            <a:normAutofit fontScale="92500"/>
          </a:bodyPr>
          <a:lstStyle/>
          <a:p>
            <a:r>
              <a:rPr lang="fr-FR" dirty="0"/>
              <a:t>J’importe ensuite les données et je les affiche</a:t>
            </a:r>
          </a:p>
          <a:p>
            <a:r>
              <a:rPr lang="fr-FR" dirty="0"/>
              <a:t>J’analyse ensuite les données en regardant les valeurs uniques d’une colonne puis le dataset total que je retire les valeurs inconnues de cette colonne. Ainsi je peux savoir si la colonne contient beaucoup, ou non, de de valeurs inconnues</a:t>
            </a:r>
          </a:p>
          <a:p>
            <a:r>
              <a:rPr lang="fr-FR" dirty="0"/>
              <a:t>Puis je drop les colonnes ou le nombre de valeur inconnue est trop important, ainsi que </a:t>
            </a:r>
            <a:r>
              <a:rPr lang="fr-FR" dirty="0" err="1"/>
              <a:t>resolved_at</a:t>
            </a:r>
            <a:r>
              <a:rPr lang="fr-FR" dirty="0"/>
              <a:t> car je ne vais considérer que </a:t>
            </a:r>
            <a:r>
              <a:rPr lang="fr-FR" dirty="0" err="1"/>
              <a:t>closed_at</a:t>
            </a:r>
            <a:r>
              <a:rPr lang="fr-FR" dirty="0"/>
              <a:t>.</a:t>
            </a:r>
          </a:p>
        </p:txBody>
      </p:sp>
      <p:pic>
        <p:nvPicPr>
          <p:cNvPr id="4" name="Image 3">
            <a:extLst>
              <a:ext uri="{FF2B5EF4-FFF2-40B4-BE49-F238E27FC236}">
                <a16:creationId xmlns:a16="http://schemas.microsoft.com/office/drawing/2014/main" id="{0A54B95C-37CF-4D8E-921D-6F70C93FE401}"/>
              </a:ext>
            </a:extLst>
          </p:cNvPr>
          <p:cNvPicPr>
            <a:picLocks noChangeAspect="1"/>
          </p:cNvPicPr>
          <p:nvPr/>
        </p:nvPicPr>
        <p:blipFill>
          <a:blip r:embed="rId2"/>
          <a:stretch>
            <a:fillRect/>
          </a:stretch>
        </p:blipFill>
        <p:spPr>
          <a:xfrm>
            <a:off x="653869" y="4849678"/>
            <a:ext cx="10884262" cy="1945724"/>
          </a:xfrm>
          <a:prstGeom prst="rect">
            <a:avLst/>
          </a:prstGeom>
        </p:spPr>
      </p:pic>
    </p:spTree>
    <p:extLst>
      <p:ext uri="{BB962C8B-B14F-4D97-AF65-F5344CB8AC3E}">
        <p14:creationId xmlns:p14="http://schemas.microsoft.com/office/powerpoint/2010/main" val="193341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B55C5-3217-4A24-AB8B-D28701E30448}"/>
              </a:ext>
            </a:extLst>
          </p:cNvPr>
          <p:cNvSpPr>
            <a:spLocks noGrp="1"/>
          </p:cNvSpPr>
          <p:nvPr>
            <p:ph type="title"/>
          </p:nvPr>
        </p:nvSpPr>
        <p:spPr/>
        <p:txBody>
          <a:bodyPr/>
          <a:lstStyle/>
          <a:p>
            <a:r>
              <a:rPr lang="fr-FR" dirty="0"/>
              <a:t>Le code</a:t>
            </a:r>
          </a:p>
        </p:txBody>
      </p:sp>
      <p:sp>
        <p:nvSpPr>
          <p:cNvPr id="3" name="Espace réservé du contenu 2">
            <a:extLst>
              <a:ext uri="{FF2B5EF4-FFF2-40B4-BE49-F238E27FC236}">
                <a16:creationId xmlns:a16="http://schemas.microsoft.com/office/drawing/2014/main" id="{F89AC6EF-5339-4C7F-9418-4007C4C41462}"/>
              </a:ext>
            </a:extLst>
          </p:cNvPr>
          <p:cNvSpPr>
            <a:spLocks noGrp="1"/>
          </p:cNvSpPr>
          <p:nvPr>
            <p:ph idx="1"/>
          </p:nvPr>
        </p:nvSpPr>
        <p:spPr>
          <a:xfrm>
            <a:off x="838200" y="1825625"/>
            <a:ext cx="10515600" cy="2354489"/>
          </a:xfrm>
        </p:spPr>
        <p:txBody>
          <a:bodyPr>
            <a:normAutofit fontScale="85000" lnSpcReduction="10000"/>
          </a:bodyPr>
          <a:lstStyle/>
          <a:p>
            <a:r>
              <a:rPr lang="fr-FR" dirty="0"/>
              <a:t>Une fois cette étape fait on ne peut toujours rien faire car les types des colonnes pour la majorité sont </a:t>
            </a:r>
            <a:r>
              <a:rPr lang="fr-FR" dirty="0" err="1"/>
              <a:t>object</a:t>
            </a:r>
            <a:r>
              <a:rPr lang="fr-FR" dirty="0"/>
              <a:t>. Je remédie à cela en appelant ma fonction </a:t>
            </a:r>
            <a:r>
              <a:rPr lang="fr-FR" dirty="0" err="1"/>
              <a:t>colonne_to_int</a:t>
            </a:r>
            <a:r>
              <a:rPr lang="fr-FR" dirty="0"/>
              <a:t> et </a:t>
            </a:r>
            <a:r>
              <a:rPr lang="fr-FR" dirty="0" err="1"/>
              <a:t>notify_colonne</a:t>
            </a:r>
            <a:r>
              <a:rPr lang="fr-FR" dirty="0"/>
              <a:t> qui vont changer les types des colonnes.</a:t>
            </a:r>
          </a:p>
          <a:p>
            <a:r>
              <a:rPr lang="fr-FR" dirty="0"/>
              <a:t>Ensuite je transforme toutes les colonnes qui contiennent des données de temps en colonne </a:t>
            </a:r>
            <a:r>
              <a:rPr lang="fr-FR" dirty="0" err="1"/>
              <a:t>datetime</a:t>
            </a:r>
            <a:r>
              <a:rPr lang="fr-FR" dirty="0"/>
              <a:t>.</a:t>
            </a:r>
          </a:p>
          <a:p>
            <a:r>
              <a:rPr lang="fr-FR" dirty="0"/>
              <a:t>Et en dernier j’encode la colonne </a:t>
            </a:r>
            <a:r>
              <a:rPr lang="fr-FR" dirty="0" err="1"/>
              <a:t>contact_type</a:t>
            </a:r>
            <a:r>
              <a:rPr lang="fr-FR" dirty="0"/>
              <a:t> avec un </a:t>
            </a:r>
            <a:r>
              <a:rPr lang="fr-FR" dirty="0" err="1"/>
              <a:t>LaberEncoder</a:t>
            </a:r>
            <a:r>
              <a:rPr lang="fr-FR" dirty="0"/>
              <a:t> de </a:t>
            </a:r>
            <a:r>
              <a:rPr lang="fr-FR" dirty="0" err="1"/>
              <a:t>sklearn</a:t>
            </a:r>
            <a:r>
              <a:rPr lang="fr-FR" dirty="0"/>
              <a:t>.</a:t>
            </a:r>
          </a:p>
        </p:txBody>
      </p:sp>
      <p:pic>
        <p:nvPicPr>
          <p:cNvPr id="5" name="Image 4">
            <a:extLst>
              <a:ext uri="{FF2B5EF4-FFF2-40B4-BE49-F238E27FC236}">
                <a16:creationId xmlns:a16="http://schemas.microsoft.com/office/drawing/2014/main" id="{E2E28A2F-DB49-4442-8B51-F16F39903805}"/>
              </a:ext>
            </a:extLst>
          </p:cNvPr>
          <p:cNvPicPr>
            <a:picLocks noChangeAspect="1"/>
          </p:cNvPicPr>
          <p:nvPr/>
        </p:nvPicPr>
        <p:blipFill>
          <a:blip r:embed="rId2"/>
          <a:stretch>
            <a:fillRect/>
          </a:stretch>
        </p:blipFill>
        <p:spPr>
          <a:xfrm>
            <a:off x="1278197" y="3889991"/>
            <a:ext cx="8904027" cy="2968009"/>
          </a:xfrm>
          <a:prstGeom prst="rect">
            <a:avLst/>
          </a:prstGeom>
        </p:spPr>
      </p:pic>
    </p:spTree>
    <p:extLst>
      <p:ext uri="{BB962C8B-B14F-4D97-AF65-F5344CB8AC3E}">
        <p14:creationId xmlns:p14="http://schemas.microsoft.com/office/powerpoint/2010/main" val="267441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B55C5-3217-4A24-AB8B-D28701E30448}"/>
              </a:ext>
            </a:extLst>
          </p:cNvPr>
          <p:cNvSpPr>
            <a:spLocks noGrp="1"/>
          </p:cNvSpPr>
          <p:nvPr>
            <p:ph type="title"/>
          </p:nvPr>
        </p:nvSpPr>
        <p:spPr/>
        <p:txBody>
          <a:bodyPr/>
          <a:lstStyle/>
          <a:p>
            <a:r>
              <a:rPr lang="fr-FR" dirty="0"/>
              <a:t>Le code</a:t>
            </a:r>
          </a:p>
        </p:txBody>
      </p:sp>
      <p:sp>
        <p:nvSpPr>
          <p:cNvPr id="3" name="Espace réservé du contenu 2">
            <a:extLst>
              <a:ext uri="{FF2B5EF4-FFF2-40B4-BE49-F238E27FC236}">
                <a16:creationId xmlns:a16="http://schemas.microsoft.com/office/drawing/2014/main" id="{F89AC6EF-5339-4C7F-9418-4007C4C41462}"/>
              </a:ext>
            </a:extLst>
          </p:cNvPr>
          <p:cNvSpPr>
            <a:spLocks noGrp="1"/>
          </p:cNvSpPr>
          <p:nvPr>
            <p:ph idx="1"/>
          </p:nvPr>
        </p:nvSpPr>
        <p:spPr>
          <a:xfrm>
            <a:off x="838200" y="1825625"/>
            <a:ext cx="10515600" cy="2541102"/>
          </a:xfrm>
        </p:spPr>
        <p:txBody>
          <a:bodyPr>
            <a:normAutofit/>
          </a:bodyPr>
          <a:lstStyle/>
          <a:p>
            <a:r>
              <a:rPr lang="fr-FR" dirty="0"/>
              <a:t>Je créé 4 nouvelles colonnes :</a:t>
            </a:r>
          </a:p>
          <a:p>
            <a:pPr lvl="1"/>
            <a:r>
              <a:rPr lang="fr-FR" dirty="0" err="1"/>
              <a:t>Time_to_resolve</a:t>
            </a:r>
            <a:r>
              <a:rPr lang="fr-FR" dirty="0"/>
              <a:t> : temps nécessaires pour résoudre l’incident</a:t>
            </a:r>
          </a:p>
          <a:p>
            <a:pPr lvl="1"/>
            <a:r>
              <a:rPr lang="fr-FR" dirty="0" err="1"/>
              <a:t>During_day</a:t>
            </a:r>
            <a:r>
              <a:rPr lang="fr-FR" dirty="0"/>
              <a:t> : Est-ce que l’incident à lieu pendant des horaires ouvrées de travail</a:t>
            </a:r>
          </a:p>
          <a:p>
            <a:pPr lvl="1"/>
            <a:r>
              <a:rPr lang="fr-FR" dirty="0" err="1"/>
              <a:t>day</a:t>
            </a:r>
            <a:r>
              <a:rPr lang="fr-FR" dirty="0"/>
              <a:t> : Quel jour de la semaine entre 1 et 7</a:t>
            </a:r>
          </a:p>
          <a:p>
            <a:pPr lvl="1"/>
            <a:r>
              <a:rPr lang="fr-FR" dirty="0" err="1"/>
              <a:t>Months</a:t>
            </a:r>
            <a:r>
              <a:rPr lang="fr-FR" dirty="0"/>
              <a:t> : Quel moi de l’année entre 1 et 12</a:t>
            </a:r>
          </a:p>
        </p:txBody>
      </p:sp>
      <p:pic>
        <p:nvPicPr>
          <p:cNvPr id="4" name="Image 3">
            <a:extLst>
              <a:ext uri="{FF2B5EF4-FFF2-40B4-BE49-F238E27FC236}">
                <a16:creationId xmlns:a16="http://schemas.microsoft.com/office/drawing/2014/main" id="{B93DB791-175D-4C10-8196-8E478627618E}"/>
              </a:ext>
            </a:extLst>
          </p:cNvPr>
          <p:cNvPicPr>
            <a:picLocks noChangeAspect="1"/>
          </p:cNvPicPr>
          <p:nvPr/>
        </p:nvPicPr>
        <p:blipFill>
          <a:blip r:embed="rId2"/>
          <a:stretch>
            <a:fillRect/>
          </a:stretch>
        </p:blipFill>
        <p:spPr>
          <a:xfrm>
            <a:off x="0" y="5116750"/>
            <a:ext cx="12192000" cy="1086136"/>
          </a:xfrm>
          <a:prstGeom prst="rect">
            <a:avLst/>
          </a:prstGeom>
        </p:spPr>
      </p:pic>
    </p:spTree>
    <p:extLst>
      <p:ext uri="{BB962C8B-B14F-4D97-AF65-F5344CB8AC3E}">
        <p14:creationId xmlns:p14="http://schemas.microsoft.com/office/powerpoint/2010/main" val="181938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B55C5-3217-4A24-AB8B-D28701E30448}"/>
              </a:ext>
            </a:extLst>
          </p:cNvPr>
          <p:cNvSpPr>
            <a:spLocks noGrp="1"/>
          </p:cNvSpPr>
          <p:nvPr>
            <p:ph type="title"/>
          </p:nvPr>
        </p:nvSpPr>
        <p:spPr/>
        <p:txBody>
          <a:bodyPr/>
          <a:lstStyle/>
          <a:p>
            <a:r>
              <a:rPr lang="fr-FR" dirty="0"/>
              <a:t>Le code</a:t>
            </a:r>
          </a:p>
        </p:txBody>
      </p:sp>
      <p:sp>
        <p:nvSpPr>
          <p:cNvPr id="3" name="Espace réservé du contenu 2">
            <a:extLst>
              <a:ext uri="{FF2B5EF4-FFF2-40B4-BE49-F238E27FC236}">
                <a16:creationId xmlns:a16="http://schemas.microsoft.com/office/drawing/2014/main" id="{F89AC6EF-5339-4C7F-9418-4007C4C41462}"/>
              </a:ext>
            </a:extLst>
          </p:cNvPr>
          <p:cNvSpPr>
            <a:spLocks noGrp="1"/>
          </p:cNvSpPr>
          <p:nvPr>
            <p:ph idx="1"/>
          </p:nvPr>
        </p:nvSpPr>
        <p:spPr>
          <a:xfrm>
            <a:off x="554297" y="2720699"/>
            <a:ext cx="7541953" cy="3772176"/>
          </a:xfrm>
        </p:spPr>
        <p:txBody>
          <a:bodyPr>
            <a:normAutofit lnSpcReduction="10000"/>
          </a:bodyPr>
          <a:lstStyle/>
          <a:p>
            <a:r>
              <a:rPr lang="fr-FR" dirty="0"/>
              <a:t>J’affiche le temps de résolution en fonction de la priorité, qui ne prouve pas grand-chose malheureusement</a:t>
            </a:r>
          </a:p>
          <a:p>
            <a:r>
              <a:rPr lang="fr-FR" dirty="0"/>
              <a:t>Puis je fais un </a:t>
            </a:r>
            <a:r>
              <a:rPr lang="fr-FR" dirty="0" err="1"/>
              <a:t>group_by</a:t>
            </a:r>
            <a:r>
              <a:rPr lang="fr-FR" dirty="0"/>
              <a:t> et </a:t>
            </a:r>
            <a:r>
              <a:rPr lang="fr-FR" dirty="0" err="1"/>
              <a:t>agg</a:t>
            </a:r>
            <a:r>
              <a:rPr lang="fr-FR" dirty="0"/>
              <a:t> afin de réunir chaque incident en un seul évènement et avec le </a:t>
            </a:r>
            <a:r>
              <a:rPr lang="fr-FR" dirty="0" err="1"/>
              <a:t>agg</a:t>
            </a:r>
            <a:r>
              <a:rPr lang="fr-FR" dirty="0"/>
              <a:t> je peux choisir quel valeur d’incident je souhaite</a:t>
            </a:r>
          </a:p>
          <a:p>
            <a:r>
              <a:rPr lang="fr-FR" dirty="0"/>
              <a:t>Pour le reste des calculs j’utiliserai la df_correlation3 qui est une copy de la 2 sans les valeurs inconnues</a:t>
            </a:r>
          </a:p>
        </p:txBody>
      </p:sp>
      <p:pic>
        <p:nvPicPr>
          <p:cNvPr id="4" name="Image 3">
            <a:extLst>
              <a:ext uri="{FF2B5EF4-FFF2-40B4-BE49-F238E27FC236}">
                <a16:creationId xmlns:a16="http://schemas.microsoft.com/office/drawing/2014/main" id="{AB220B27-97C7-4C12-9ABE-7DC9D11ED757}"/>
              </a:ext>
            </a:extLst>
          </p:cNvPr>
          <p:cNvPicPr>
            <a:picLocks noChangeAspect="1"/>
          </p:cNvPicPr>
          <p:nvPr/>
        </p:nvPicPr>
        <p:blipFill>
          <a:blip r:embed="rId2"/>
          <a:stretch>
            <a:fillRect/>
          </a:stretch>
        </p:blipFill>
        <p:spPr>
          <a:xfrm>
            <a:off x="2840297" y="179906"/>
            <a:ext cx="7629525" cy="2286000"/>
          </a:xfrm>
          <a:prstGeom prst="rect">
            <a:avLst/>
          </a:prstGeom>
        </p:spPr>
      </p:pic>
      <p:pic>
        <p:nvPicPr>
          <p:cNvPr id="5" name="Image 4">
            <a:extLst>
              <a:ext uri="{FF2B5EF4-FFF2-40B4-BE49-F238E27FC236}">
                <a16:creationId xmlns:a16="http://schemas.microsoft.com/office/drawing/2014/main" id="{4B3112F0-2758-45FE-A3EC-5B07ECA5DF00}"/>
              </a:ext>
            </a:extLst>
          </p:cNvPr>
          <p:cNvPicPr>
            <a:picLocks noChangeAspect="1"/>
          </p:cNvPicPr>
          <p:nvPr/>
        </p:nvPicPr>
        <p:blipFill>
          <a:blip r:embed="rId3"/>
          <a:stretch>
            <a:fillRect/>
          </a:stretch>
        </p:blipFill>
        <p:spPr>
          <a:xfrm>
            <a:off x="8554643" y="682625"/>
            <a:ext cx="3087407" cy="5810250"/>
          </a:xfrm>
          <a:prstGeom prst="rect">
            <a:avLst/>
          </a:prstGeom>
        </p:spPr>
      </p:pic>
    </p:spTree>
    <p:extLst>
      <p:ext uri="{BB962C8B-B14F-4D97-AF65-F5344CB8AC3E}">
        <p14:creationId xmlns:p14="http://schemas.microsoft.com/office/powerpoint/2010/main" val="3152737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B55C5-3217-4A24-AB8B-D28701E30448}"/>
              </a:ext>
            </a:extLst>
          </p:cNvPr>
          <p:cNvSpPr>
            <a:spLocks noGrp="1"/>
          </p:cNvSpPr>
          <p:nvPr>
            <p:ph type="title"/>
          </p:nvPr>
        </p:nvSpPr>
        <p:spPr/>
        <p:txBody>
          <a:bodyPr/>
          <a:lstStyle/>
          <a:p>
            <a:r>
              <a:rPr lang="fr-FR" dirty="0"/>
              <a:t>Le code</a:t>
            </a:r>
          </a:p>
        </p:txBody>
      </p:sp>
      <p:sp>
        <p:nvSpPr>
          <p:cNvPr id="3" name="Espace réservé du contenu 2">
            <a:extLst>
              <a:ext uri="{FF2B5EF4-FFF2-40B4-BE49-F238E27FC236}">
                <a16:creationId xmlns:a16="http://schemas.microsoft.com/office/drawing/2014/main" id="{F89AC6EF-5339-4C7F-9418-4007C4C41462}"/>
              </a:ext>
            </a:extLst>
          </p:cNvPr>
          <p:cNvSpPr>
            <a:spLocks noGrp="1"/>
          </p:cNvSpPr>
          <p:nvPr>
            <p:ph idx="1"/>
          </p:nvPr>
        </p:nvSpPr>
        <p:spPr>
          <a:xfrm>
            <a:off x="838200" y="1825625"/>
            <a:ext cx="10515600" cy="2051050"/>
          </a:xfrm>
        </p:spPr>
        <p:txBody>
          <a:bodyPr>
            <a:normAutofit fontScale="92500" lnSpcReduction="20000"/>
          </a:bodyPr>
          <a:lstStyle/>
          <a:p>
            <a:r>
              <a:rPr lang="fr-FR" dirty="0"/>
              <a:t>Je fais ensuite une corrélation grâce à l’outils corrélation de pandas et je l’affiche avec </a:t>
            </a:r>
            <a:r>
              <a:rPr lang="fr-FR" dirty="0" err="1"/>
              <a:t>Seaborn</a:t>
            </a:r>
            <a:r>
              <a:rPr lang="fr-FR" dirty="0"/>
              <a:t>.</a:t>
            </a:r>
          </a:p>
          <a:p>
            <a:r>
              <a:rPr lang="fr-FR" dirty="0"/>
              <a:t>Malheureusement les résultats ne sont pas très significatif on remarque seulement les colonnes </a:t>
            </a:r>
            <a:r>
              <a:rPr lang="en-US" dirty="0"/>
              <a:t>"</a:t>
            </a:r>
            <a:r>
              <a:rPr lang="en-US" dirty="0" err="1"/>
              <a:t>sys_mod_count</a:t>
            </a:r>
            <a:r>
              <a:rPr lang="en-US" dirty="0"/>
              <a:t> ", "</a:t>
            </a:r>
            <a:r>
              <a:rPr lang="en-US" dirty="0" err="1"/>
              <a:t>made_sla</a:t>
            </a:r>
            <a:r>
              <a:rPr lang="en-US" dirty="0"/>
              <a:t>", "</a:t>
            </a:r>
            <a:r>
              <a:rPr lang="en-US" dirty="0" err="1"/>
              <a:t>reassignment_count</a:t>
            </a:r>
            <a:r>
              <a:rPr lang="en-US" dirty="0"/>
              <a:t>", "</a:t>
            </a:r>
            <a:r>
              <a:rPr lang="en-US" dirty="0" err="1"/>
              <a:t>assignment_group</a:t>
            </a:r>
            <a:r>
              <a:rPr lang="en-US" dirty="0"/>
              <a:t>", "</a:t>
            </a:r>
            <a:r>
              <a:rPr lang="en-US" dirty="0" err="1"/>
              <a:t>knowlede</a:t>
            </a:r>
            <a:r>
              <a:rPr lang="en-US" dirty="0"/>
              <a:t> " </a:t>
            </a:r>
            <a:r>
              <a:rPr lang="fr-FR" dirty="0"/>
              <a:t>qui ont un impact sur la durée de résolution</a:t>
            </a:r>
          </a:p>
        </p:txBody>
      </p:sp>
      <p:pic>
        <p:nvPicPr>
          <p:cNvPr id="4" name="Image 3">
            <a:extLst>
              <a:ext uri="{FF2B5EF4-FFF2-40B4-BE49-F238E27FC236}">
                <a16:creationId xmlns:a16="http://schemas.microsoft.com/office/drawing/2014/main" id="{772650C7-9906-41F9-8327-00F21A78A2C4}"/>
              </a:ext>
            </a:extLst>
          </p:cNvPr>
          <p:cNvPicPr>
            <a:picLocks noChangeAspect="1"/>
          </p:cNvPicPr>
          <p:nvPr/>
        </p:nvPicPr>
        <p:blipFill>
          <a:blip r:embed="rId2"/>
          <a:stretch>
            <a:fillRect/>
          </a:stretch>
        </p:blipFill>
        <p:spPr>
          <a:xfrm>
            <a:off x="4605337" y="438151"/>
            <a:ext cx="6009743" cy="976312"/>
          </a:xfrm>
          <a:prstGeom prst="rect">
            <a:avLst/>
          </a:prstGeom>
        </p:spPr>
      </p:pic>
      <p:pic>
        <p:nvPicPr>
          <p:cNvPr id="5" name="Image 4">
            <a:extLst>
              <a:ext uri="{FF2B5EF4-FFF2-40B4-BE49-F238E27FC236}">
                <a16:creationId xmlns:a16="http://schemas.microsoft.com/office/drawing/2014/main" id="{C9AE4F4B-93A0-4A81-A223-18544FB0A539}"/>
              </a:ext>
            </a:extLst>
          </p:cNvPr>
          <p:cNvPicPr>
            <a:picLocks noChangeAspect="1"/>
          </p:cNvPicPr>
          <p:nvPr/>
        </p:nvPicPr>
        <p:blipFill>
          <a:blip r:embed="rId3"/>
          <a:stretch>
            <a:fillRect/>
          </a:stretch>
        </p:blipFill>
        <p:spPr>
          <a:xfrm>
            <a:off x="903816" y="4010025"/>
            <a:ext cx="10640483" cy="2724150"/>
          </a:xfrm>
          <a:prstGeom prst="rect">
            <a:avLst/>
          </a:prstGeom>
        </p:spPr>
      </p:pic>
    </p:spTree>
    <p:extLst>
      <p:ext uri="{BB962C8B-B14F-4D97-AF65-F5344CB8AC3E}">
        <p14:creationId xmlns:p14="http://schemas.microsoft.com/office/powerpoint/2010/main" val="2329344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B55C5-3217-4A24-AB8B-D28701E30448}"/>
              </a:ext>
            </a:extLst>
          </p:cNvPr>
          <p:cNvSpPr>
            <a:spLocks noGrp="1"/>
          </p:cNvSpPr>
          <p:nvPr>
            <p:ph type="title"/>
          </p:nvPr>
        </p:nvSpPr>
        <p:spPr/>
        <p:txBody>
          <a:bodyPr/>
          <a:lstStyle/>
          <a:p>
            <a:r>
              <a:rPr lang="fr-FR" dirty="0"/>
              <a:t>Le code</a:t>
            </a:r>
          </a:p>
        </p:txBody>
      </p:sp>
      <p:sp>
        <p:nvSpPr>
          <p:cNvPr id="3" name="Espace réservé du contenu 2">
            <a:extLst>
              <a:ext uri="{FF2B5EF4-FFF2-40B4-BE49-F238E27FC236}">
                <a16:creationId xmlns:a16="http://schemas.microsoft.com/office/drawing/2014/main" id="{F89AC6EF-5339-4C7F-9418-4007C4C41462}"/>
              </a:ext>
            </a:extLst>
          </p:cNvPr>
          <p:cNvSpPr>
            <a:spLocks noGrp="1"/>
          </p:cNvSpPr>
          <p:nvPr>
            <p:ph idx="1"/>
          </p:nvPr>
        </p:nvSpPr>
        <p:spPr>
          <a:xfrm>
            <a:off x="838200" y="1825625"/>
            <a:ext cx="10515600" cy="2410473"/>
          </a:xfrm>
        </p:spPr>
        <p:txBody>
          <a:bodyPr/>
          <a:lstStyle/>
          <a:p>
            <a:r>
              <a:rPr lang="fr-FR" dirty="0"/>
              <a:t>Je crée donc X et y avec X étant les variables des colonnes ayant un impact et y la colonne </a:t>
            </a:r>
            <a:r>
              <a:rPr lang="fr-FR" dirty="0" err="1"/>
              <a:t>time_to_resolve</a:t>
            </a:r>
            <a:r>
              <a:rPr lang="fr-FR" dirty="0"/>
              <a:t>.</a:t>
            </a:r>
          </a:p>
          <a:p>
            <a:r>
              <a:rPr lang="fr-FR" dirty="0"/>
              <a:t>Je split le jeu de données avec la fonction </a:t>
            </a:r>
            <a:r>
              <a:rPr lang="fr-FR" dirty="0" err="1"/>
              <a:t>train_test_split</a:t>
            </a:r>
            <a:r>
              <a:rPr lang="fr-FR" dirty="0"/>
              <a:t>()</a:t>
            </a:r>
          </a:p>
          <a:p>
            <a:r>
              <a:rPr lang="fr-FR" dirty="0"/>
              <a:t>Et enfin je définis une </a:t>
            </a:r>
            <a:r>
              <a:rPr lang="fr-FR" dirty="0" err="1"/>
              <a:t>fontion</a:t>
            </a:r>
            <a:r>
              <a:rPr lang="fr-FR" dirty="0"/>
              <a:t> </a:t>
            </a:r>
            <a:r>
              <a:rPr lang="fr-FR" dirty="0" err="1"/>
              <a:t>get_score</a:t>
            </a:r>
            <a:r>
              <a:rPr lang="fr-FR" dirty="0"/>
              <a:t>(…) qui permet de récupérer le score d’un algorithme de régression.</a:t>
            </a:r>
          </a:p>
        </p:txBody>
      </p:sp>
      <p:pic>
        <p:nvPicPr>
          <p:cNvPr id="4" name="Image 3">
            <a:extLst>
              <a:ext uri="{FF2B5EF4-FFF2-40B4-BE49-F238E27FC236}">
                <a16:creationId xmlns:a16="http://schemas.microsoft.com/office/drawing/2014/main" id="{5FC3815F-217C-485B-9124-BA9E7EB36CF8}"/>
              </a:ext>
            </a:extLst>
          </p:cNvPr>
          <p:cNvPicPr>
            <a:picLocks noChangeAspect="1"/>
          </p:cNvPicPr>
          <p:nvPr/>
        </p:nvPicPr>
        <p:blipFill>
          <a:blip r:embed="rId2"/>
          <a:stretch>
            <a:fillRect/>
          </a:stretch>
        </p:blipFill>
        <p:spPr>
          <a:xfrm>
            <a:off x="486748" y="4371035"/>
            <a:ext cx="11218504" cy="1986610"/>
          </a:xfrm>
          <a:prstGeom prst="rect">
            <a:avLst/>
          </a:prstGeom>
        </p:spPr>
      </p:pic>
    </p:spTree>
    <p:extLst>
      <p:ext uri="{BB962C8B-B14F-4D97-AF65-F5344CB8AC3E}">
        <p14:creationId xmlns:p14="http://schemas.microsoft.com/office/powerpoint/2010/main" val="3522275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704</Words>
  <Application>Microsoft Office PowerPoint</Application>
  <PresentationFormat>Grand écran</PresentationFormat>
  <Paragraphs>46</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Calibri Light</vt:lpstr>
      <vt:lpstr>Thème Office</vt:lpstr>
      <vt:lpstr>Incident Management Process Enriched Event Log</vt:lpstr>
      <vt:lpstr>Le Dataset</vt:lpstr>
      <vt:lpstr>Le code</vt:lpstr>
      <vt:lpstr>Le code</vt:lpstr>
      <vt:lpstr>Le code</vt:lpstr>
      <vt:lpstr>Le code</vt:lpstr>
      <vt:lpstr>Le code</vt:lpstr>
      <vt:lpstr>Le code</vt:lpstr>
      <vt:lpstr>Le code</vt:lpstr>
      <vt:lpstr>Le code</vt:lpstr>
      <vt:lpstr>Le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Incident Management Porcess Enriched Event Log</dc:title>
  <dc:creator>Thomas Reynolds</dc:creator>
  <cp:lastModifiedBy>Thomas Reynolds</cp:lastModifiedBy>
  <cp:revision>11</cp:revision>
  <dcterms:created xsi:type="dcterms:W3CDTF">2020-01-31T19:25:35Z</dcterms:created>
  <dcterms:modified xsi:type="dcterms:W3CDTF">2020-01-31T21:41:19Z</dcterms:modified>
</cp:coreProperties>
</file>