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39"/>
  </p:notesMasterIdLst>
  <p:sldIdLst>
    <p:sldId id="261" r:id="rId2"/>
    <p:sldId id="263" r:id="rId3"/>
    <p:sldId id="362" r:id="rId4"/>
    <p:sldId id="344" r:id="rId5"/>
    <p:sldId id="345" r:id="rId6"/>
    <p:sldId id="346" r:id="rId7"/>
    <p:sldId id="347" r:id="rId8"/>
    <p:sldId id="379" r:id="rId9"/>
    <p:sldId id="348" r:id="rId10"/>
    <p:sldId id="380" r:id="rId11"/>
    <p:sldId id="351" r:id="rId12"/>
    <p:sldId id="352" r:id="rId13"/>
    <p:sldId id="324" r:id="rId14"/>
    <p:sldId id="377" r:id="rId15"/>
    <p:sldId id="374" r:id="rId16"/>
    <p:sldId id="370" r:id="rId17"/>
    <p:sldId id="371" r:id="rId18"/>
    <p:sldId id="376" r:id="rId19"/>
    <p:sldId id="372" r:id="rId20"/>
    <p:sldId id="381" r:id="rId21"/>
    <p:sldId id="356" r:id="rId22"/>
    <p:sldId id="357" r:id="rId23"/>
    <p:sldId id="382" r:id="rId24"/>
    <p:sldId id="279" r:id="rId25"/>
    <p:sldId id="366" r:id="rId26"/>
    <p:sldId id="367" r:id="rId27"/>
    <p:sldId id="368" r:id="rId28"/>
    <p:sldId id="383" r:id="rId29"/>
    <p:sldId id="323" r:id="rId30"/>
    <p:sldId id="354" r:id="rId31"/>
    <p:sldId id="355" r:id="rId32"/>
    <p:sldId id="384" r:id="rId33"/>
    <p:sldId id="358" r:id="rId34"/>
    <p:sldId id="378" r:id="rId35"/>
    <p:sldId id="365" r:id="rId36"/>
    <p:sldId id="359" r:id="rId37"/>
    <p:sldId id="361" r:id="rId3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  <a:srgbClr val="504084"/>
    <a:srgbClr val="8064A2"/>
    <a:srgbClr val="F90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70F22-F189-48F2-A6A7-135767DB8179}" type="datetimeFigureOut">
              <a:rPr lang="de-DE" smtClean="0"/>
              <a:pPr/>
              <a:t>04.03.2016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22B14-329A-4016-ADC3-8F220CA2F45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39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22B14-329A-4016-ADC3-8F220CA2F45A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77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2DE45-3851-4214-B39B-BE1F1FFA08AA}" type="datetime1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7092-A2D8-4E07-A87E-37463DD08C3B}" type="datetime1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C53D0-8552-4B4E-BD46-9AD28F332886}" type="datetime1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A25D-967D-4B85-9B3B-BAC67049159B}" type="datetime1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9C9A6-771B-4128-8788-069F8966B54A}" type="datetime1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A5430-537D-49DE-AC6D-F248A6282791}" type="datetime1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6568-6968-4505-B6E2-480A349451BF}" type="datetime1">
              <a:rPr lang="de-DE" smtClean="0"/>
              <a:t>04.03.2016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4458-C820-4D30-AC8E-31C3929AD357}" type="datetime1">
              <a:rPr lang="de-DE" smtClean="0"/>
              <a:t>04.03.2016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904F-3415-4EB8-8E97-6FCD03298B8E}" type="datetime1">
              <a:rPr lang="de-DE" smtClean="0"/>
              <a:t>04.03.2016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8D7-8EFC-4475-B698-6A82EF1B049B}" type="datetime1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A2C5-F2F0-43D9-9A2E-6E3A8B265984}" type="datetime1">
              <a:rPr lang="de-DE" smtClean="0"/>
              <a:t>04.03.2016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B2314-DA70-48DC-87BB-1DEC35242507}" type="datetime1">
              <a:rPr lang="de-DE" smtClean="0"/>
              <a:t>04.03.2016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3554D-7BDA-4824-AC15-58BB57D86064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3862480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2475656"/>
          </a:xfrm>
        </p:spPr>
        <p:txBody>
          <a:bodyPr>
            <a:normAutofit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br>
              <a:rPr lang="en-US" sz="4900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your expenses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Grafik 10" descr="sparschwei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3862480"/>
            <a:ext cx="2448272" cy="1985275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4658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28" name="Ellipse 27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Ellipse 28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30" name="Ellipse 29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31" name="Ellipse 30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32" name="Ellipse 31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72062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lipse 87"/>
          <p:cNvSpPr/>
          <p:nvPr/>
        </p:nvSpPr>
        <p:spPr>
          <a:xfrm>
            <a:off x="107504" y="764704"/>
            <a:ext cx="8928992" cy="547260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Responsibilities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1547664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Corporate Design, Database</a:t>
            </a:r>
          </a:p>
        </p:txBody>
      </p:sp>
      <p:sp>
        <p:nvSpPr>
          <p:cNvPr id="67" name="Ellipse 66"/>
          <p:cNvSpPr/>
          <p:nvPr/>
        </p:nvSpPr>
        <p:spPr>
          <a:xfrm>
            <a:off x="4752528" y="1196752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OCR and Classification</a:t>
            </a:r>
          </a:p>
        </p:txBody>
      </p:sp>
      <p:sp>
        <p:nvSpPr>
          <p:cNvPr id="68" name="Ellipse 67"/>
          <p:cNvSpPr/>
          <p:nvPr/>
        </p:nvSpPr>
        <p:spPr>
          <a:xfrm>
            <a:off x="785786" y="4214818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Architecture Modeling</a:t>
            </a:r>
          </a:p>
        </p:txBody>
      </p:sp>
      <p:sp>
        <p:nvSpPr>
          <p:cNvPr id="69" name="Ellipse 68"/>
          <p:cNvSpPr/>
          <p:nvPr/>
        </p:nvSpPr>
        <p:spPr>
          <a:xfrm>
            <a:off x="3563888" y="4725144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Project Management</a:t>
            </a:r>
            <a:br>
              <a:rPr lang="en-US" sz="1600" b="1" dirty="0"/>
            </a:br>
            <a:r>
              <a:rPr lang="en-US" sz="1600" b="1" dirty="0"/>
              <a:t>SCRUM Process</a:t>
            </a:r>
          </a:p>
        </p:txBody>
      </p:sp>
      <p:sp>
        <p:nvSpPr>
          <p:cNvPr id="70" name="Ellipse 69"/>
          <p:cNvSpPr/>
          <p:nvPr/>
        </p:nvSpPr>
        <p:spPr>
          <a:xfrm>
            <a:off x="5868144" y="3804103"/>
            <a:ext cx="2880320" cy="108012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Activity Development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7585169" y="299695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Individual </a:t>
            </a:r>
            <a:br>
              <a:rPr lang="en-US" i="1" dirty="0"/>
            </a:br>
            <a:r>
              <a:rPr lang="en-US" i="1" dirty="0"/>
              <a:t>Focuses</a:t>
            </a:r>
          </a:p>
        </p:txBody>
      </p:sp>
      <p:sp>
        <p:nvSpPr>
          <p:cNvPr id="91" name="Ellipse 90"/>
          <p:cNvSpPr/>
          <p:nvPr/>
        </p:nvSpPr>
        <p:spPr>
          <a:xfrm>
            <a:off x="1331640" y="1916832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Tanja</a:t>
            </a:r>
          </a:p>
        </p:txBody>
      </p:sp>
      <p:sp>
        <p:nvSpPr>
          <p:cNvPr id="92" name="Ellipse 91"/>
          <p:cNvSpPr/>
          <p:nvPr/>
        </p:nvSpPr>
        <p:spPr>
          <a:xfrm>
            <a:off x="6012160" y="206084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Thomas</a:t>
            </a:r>
          </a:p>
        </p:txBody>
      </p:sp>
      <p:sp>
        <p:nvSpPr>
          <p:cNvPr id="93" name="Ellipse 92"/>
          <p:cNvSpPr/>
          <p:nvPr/>
        </p:nvSpPr>
        <p:spPr>
          <a:xfrm>
            <a:off x="6510021" y="4524183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Katia</a:t>
            </a:r>
          </a:p>
        </p:txBody>
      </p:sp>
      <p:sp>
        <p:nvSpPr>
          <p:cNvPr id="94" name="Ellipse 93"/>
          <p:cNvSpPr/>
          <p:nvPr/>
        </p:nvSpPr>
        <p:spPr>
          <a:xfrm>
            <a:off x="1510825" y="5061738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Iuliia</a:t>
            </a:r>
            <a:endParaRPr lang="en-US" sz="1400" b="1" dirty="0"/>
          </a:p>
        </p:txBody>
      </p:sp>
      <p:sp>
        <p:nvSpPr>
          <p:cNvPr id="95" name="Ellipse 94"/>
          <p:cNvSpPr/>
          <p:nvPr/>
        </p:nvSpPr>
        <p:spPr>
          <a:xfrm>
            <a:off x="4067944" y="5589240"/>
            <a:ext cx="1728192" cy="504056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Sascha</a:t>
            </a:r>
          </a:p>
        </p:txBody>
      </p:sp>
      <p:sp>
        <p:nvSpPr>
          <p:cNvPr id="22" name="Ellipse 21"/>
          <p:cNvSpPr/>
          <p:nvPr/>
        </p:nvSpPr>
        <p:spPr>
          <a:xfrm>
            <a:off x="1827313" y="2362273"/>
            <a:ext cx="4824536" cy="204133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Ellipse 22"/>
          <p:cNvSpPr/>
          <p:nvPr/>
        </p:nvSpPr>
        <p:spPr>
          <a:xfrm>
            <a:off x="3700391" y="2564904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Requirements</a:t>
            </a:r>
          </a:p>
        </p:txBody>
      </p:sp>
      <p:sp>
        <p:nvSpPr>
          <p:cNvPr id="24" name="Ellipse 23"/>
          <p:cNvSpPr/>
          <p:nvPr/>
        </p:nvSpPr>
        <p:spPr>
          <a:xfrm>
            <a:off x="3223107" y="3095482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Testing</a:t>
            </a:r>
          </a:p>
        </p:txBody>
      </p:sp>
      <p:sp>
        <p:nvSpPr>
          <p:cNvPr id="25" name="Ellipse 24"/>
          <p:cNvSpPr/>
          <p:nvPr/>
        </p:nvSpPr>
        <p:spPr>
          <a:xfrm>
            <a:off x="4774833" y="2952685"/>
            <a:ext cx="1741383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Implementation</a:t>
            </a:r>
          </a:p>
        </p:txBody>
      </p:sp>
      <p:sp>
        <p:nvSpPr>
          <p:cNvPr id="26" name="Ellipse 25"/>
          <p:cNvSpPr/>
          <p:nvPr/>
        </p:nvSpPr>
        <p:spPr>
          <a:xfrm>
            <a:off x="4005854" y="3532870"/>
            <a:ext cx="1692000" cy="720000"/>
          </a:xfrm>
          <a:prstGeom prst="ellipse">
            <a:avLst/>
          </a:prstGeom>
          <a:solidFill>
            <a:srgbClr val="8064A2"/>
          </a:solidFill>
          <a:ln>
            <a:solidFill>
              <a:srgbClr val="5040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Documentation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114954" y="2638573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Core </a:t>
            </a:r>
            <a:br>
              <a:rPr lang="en-US" i="1" dirty="0"/>
            </a:br>
            <a:r>
              <a:rPr lang="en-US" i="1" dirty="0"/>
              <a:t>Competences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90283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59190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344224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32393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3036920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71237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6" y="4432456"/>
            <a:ext cx="7454965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 Recognition and 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466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785794"/>
            <a:ext cx="4500595" cy="2685265"/>
          </a:xfrm>
          <a:ln>
            <a:solidFill>
              <a:srgbClr val="D99694"/>
            </a:solidFill>
          </a:ln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/>
              <a:t>                    </a:t>
            </a:r>
          </a:p>
          <a:p>
            <a:pPr>
              <a:buNone/>
            </a:pP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7009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Inhaltsplatzhalter 3" descr="architectureOld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57158" y="785794"/>
            <a:ext cx="4500595" cy="2685265"/>
          </a:xfrm>
          <a:ln>
            <a:solidFill>
              <a:srgbClr val="D99694"/>
            </a:solidFill>
          </a:ln>
        </p:spPr>
      </p:pic>
      <p:sp>
        <p:nvSpPr>
          <p:cNvPr id="22" name="Inhaltsplatzhalter 21"/>
          <p:cNvSpPr>
            <a:spLocks noGrp="1"/>
          </p:cNvSpPr>
          <p:nvPr>
            <p:ph sz="half" idx="2"/>
          </p:nvPr>
        </p:nvSpPr>
        <p:spPr>
          <a:xfrm>
            <a:off x="4572000" y="1285860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de-DE" dirty="0"/>
              <a:t>                    </a:t>
            </a:r>
          </a:p>
          <a:p>
            <a:pPr>
              <a:buNone/>
            </a:pP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began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4" name="Pfeil nach links 23"/>
          <p:cNvSpPr/>
          <p:nvPr/>
        </p:nvSpPr>
        <p:spPr>
          <a:xfrm>
            <a:off x="5072066" y="1714488"/>
            <a:ext cx="978408" cy="484632"/>
          </a:xfrm>
          <a:prstGeom prst="lef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feil nach rechts 34"/>
          <p:cNvSpPr/>
          <p:nvPr/>
        </p:nvSpPr>
        <p:spPr>
          <a:xfrm>
            <a:off x="3714744" y="4357694"/>
            <a:ext cx="978408" cy="484632"/>
          </a:xfrm>
          <a:prstGeom prst="rightArrow">
            <a:avLst/>
          </a:prstGeom>
          <a:solidFill>
            <a:srgbClr val="D99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Picture 4" descr="C:\Users\iuliia\Desktop\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3786190"/>
            <a:ext cx="1873702" cy="2185986"/>
          </a:xfrm>
          <a:prstGeom prst="rect">
            <a:avLst/>
          </a:prstGeom>
          <a:noFill/>
        </p:spPr>
      </p:pic>
      <p:pic>
        <p:nvPicPr>
          <p:cNvPr id="1026" name="Picture 2" descr="C:\Users\iuliia\Desktop\ss\ComponentDiagra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2066" y="2571744"/>
            <a:ext cx="3866214" cy="3024186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37" name="Textfeld 36"/>
          <p:cNvSpPr txBox="1"/>
          <p:nvPr/>
        </p:nvSpPr>
        <p:spPr>
          <a:xfrm>
            <a:off x="1285852" y="4500570"/>
            <a:ext cx="492922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b="1" dirty="0" err="1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 9 </a:t>
            </a:r>
            <a:r>
              <a:rPr lang="de-DE" sz="1600" dirty="0" err="1">
                <a:latin typeface="Times New Roman" pitchFamily="18" charset="0"/>
                <a:cs typeface="Times New Roman" pitchFamily="18" charset="0"/>
              </a:rPr>
              <a:t>components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>
                <a:latin typeface="Times New Roman" pitchFamily="18" charset="0"/>
                <a:cs typeface="Times New Roman" pitchFamily="18" charset="0"/>
              </a:rPr>
              <a:t>achieving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dirty="0" err="1">
                <a:latin typeface="Times New Roman" pitchFamily="18" charset="0"/>
                <a:cs typeface="Times New Roman" pitchFamily="18" charset="0"/>
              </a:rPr>
              <a:t>modularity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600" dirty="0" err="1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1600" dirty="0" err="1">
                <a:latin typeface="Times New Roman" pitchFamily="18" charset="0"/>
                <a:cs typeface="Times New Roman" pitchFamily="18" charset="0"/>
              </a:rPr>
              <a:t>implementation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429388" y="5715016"/>
            <a:ext cx="1697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Times New Roman" pitchFamily="18" charset="0"/>
                <a:cs typeface="Times New Roman" pitchFamily="18" charset="0"/>
              </a:rPr>
              <a:t>Component</a:t>
            </a:r>
            <a:r>
              <a:rPr lang="de-DE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400" dirty="0" err="1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7009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2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Kateryna</a:t>
            </a:r>
            <a:r>
              <a:rPr lang="de-DE" dirty="0"/>
              <a:t> </a:t>
            </a:r>
            <a:r>
              <a:rPr lang="de-DE" dirty="0" err="1"/>
              <a:t>Pryshchepa</a:t>
            </a:r>
            <a:r>
              <a:rPr lang="de-DE" dirty="0"/>
              <a:t>, </a:t>
            </a:r>
            <a:r>
              <a:rPr lang="de-DE" dirty="0" err="1"/>
              <a:t>Iuliia</a:t>
            </a:r>
            <a:r>
              <a:rPr lang="de-DE" dirty="0"/>
              <a:t> </a:t>
            </a:r>
            <a:r>
              <a:rPr lang="de-DE" dirty="0" err="1"/>
              <a:t>Guk</a:t>
            </a:r>
            <a:r>
              <a:rPr lang="de-DE" dirty="0"/>
              <a:t>, Thomas Röhl, </a:t>
            </a:r>
            <a:r>
              <a:rPr lang="de-DE" dirty="0" err="1"/>
              <a:t>Tetiana</a:t>
            </a:r>
            <a:r>
              <a:rPr lang="de-DE" dirty="0"/>
              <a:t> </a:t>
            </a:r>
            <a:r>
              <a:rPr lang="de-DE" dirty="0" err="1"/>
              <a:t>Lavrynovych</a:t>
            </a:r>
            <a:r>
              <a:rPr lang="de-DE" dirty="0"/>
              <a:t>, Sascha </a:t>
            </a:r>
            <a:r>
              <a:rPr lang="de-DE" dirty="0" err="1"/>
              <a:t>Zepf</a:t>
            </a:r>
            <a:endParaRPr lang="de-DE" dirty="0"/>
          </a:p>
        </p:txBody>
      </p:sp>
      <p:pic>
        <p:nvPicPr>
          <p:cNvPr id="1027" name="Picture 3" descr="C:\Users\iuliia\ShopAdmin\Dokumentation\UMLDiagrams\ShopAdminGeneral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285860"/>
            <a:ext cx="8417804" cy="4590915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3786182" y="5857892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Times New Roman" pitchFamily="18" charset="0"/>
                <a:cs typeface="Times New Roman" pitchFamily="18" charset="0"/>
              </a:rPr>
              <a:t>General Class </a:t>
            </a:r>
            <a:r>
              <a:rPr lang="de-DE" sz="1400" dirty="0" err="1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009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became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complicated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pic>
        <p:nvPicPr>
          <p:cNvPr id="10" name="Picture 7" descr="C:\Users\iuliia\ShopAdmin\Dokumentation\UMLDiagrams\LoginClass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214422"/>
            <a:ext cx="3571901" cy="142876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11" name="Picture 5" descr="C:\Users\iuliia\ShopAdmin\Dokumentation\UMLDiagrams\TesseractClass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500306"/>
            <a:ext cx="3143272" cy="2152151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pic>
        <p:nvPicPr>
          <p:cNvPr id="1026" name="Picture 2" descr="C:\Users\iuliia\Desktop\x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1357298"/>
            <a:ext cx="4543433" cy="4250719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14" name="Textfeld 13"/>
          <p:cNvSpPr txBox="1"/>
          <p:nvPr/>
        </p:nvSpPr>
        <p:spPr>
          <a:xfrm>
            <a:off x="5500694" y="5857892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Times New Roman" pitchFamily="18" charset="0"/>
                <a:cs typeface="Times New Roman" pitchFamily="18" charset="0"/>
              </a:rPr>
              <a:t>Expended</a:t>
            </a:r>
            <a:r>
              <a:rPr lang="de-DE" sz="1400" dirty="0"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de-DE" sz="1400" dirty="0" err="1">
                <a:latin typeface="Times New Roman" pitchFamily="18" charset="0"/>
                <a:cs typeface="Times New Roman" pitchFamily="18" charset="0"/>
              </a:rPr>
              <a:t>Diagrams</a:t>
            </a:r>
            <a:endParaRPr lang="de-DE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 descr="C:\Users\iuliia\ShopAdmin\Dokumentation\UMLDiagrams\CameraClassDiagra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4282" y="4470072"/>
            <a:ext cx="2786082" cy="1708490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15" name="Textfeld 14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7009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Usecase</a:t>
            </a:r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dirty="0" err="1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pic>
        <p:nvPicPr>
          <p:cNvPr id="11" name="Picture 2" descr="C:\Users\iuliia\ShopAdmin\Dokumentation\UMLDiagrams\UseCase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878" y="1081211"/>
            <a:ext cx="8147088" cy="5063974"/>
          </a:xfrm>
          <a:prstGeom prst="rect">
            <a:avLst/>
          </a:prstGeom>
          <a:noFill/>
          <a:ln>
            <a:solidFill>
              <a:srgbClr val="D99694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7009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b="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de-DE" sz="1800" b="0" dirty="0" err="1">
                <a:latin typeface="Times New Roman" pitchFamily="18" charset="0"/>
                <a:cs typeface="Times New Roman" pitchFamily="18" charset="0"/>
              </a:rPr>
              <a:t>Activity</a:t>
            </a:r>
            <a:r>
              <a:rPr lang="de-DE" sz="18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800" b="0" dirty="0" err="1">
                <a:latin typeface="Times New Roman" pitchFamily="18" charset="0"/>
                <a:cs typeface="Times New Roman" pitchFamily="18" charset="0"/>
              </a:rPr>
              <a:t>Diagram</a:t>
            </a:r>
            <a:endParaRPr lang="de-DE" sz="1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Inhaltsplatzhalt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half" idx="2"/>
          </p:nvPr>
        </p:nvSpPr>
        <p:spPr>
          <a:xfrm>
            <a:off x="428596" y="1435100"/>
            <a:ext cx="3008313" cy="4691063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Notation </a:t>
            </a:r>
            <a:r>
              <a:rPr lang="de-DE" sz="1600" dirty="0" err="1">
                <a:latin typeface="Times New Roman" pitchFamily="18" charset="0"/>
                <a:cs typeface="Times New Roman" pitchFamily="18" charset="0"/>
              </a:rPr>
              <a:t>Overview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: </a:t>
            </a:r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pic>
        <p:nvPicPr>
          <p:cNvPr id="10" name="Inhaltsplatzhalter 3" descr="ActivityDia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4744" y="714356"/>
            <a:ext cx="4929222" cy="550645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643182"/>
            <a:ext cx="1790700" cy="3257550"/>
          </a:xfrm>
          <a:prstGeom prst="rect">
            <a:avLst/>
          </a:prstGeom>
          <a:noFill/>
          <a:ln w="9525">
            <a:solidFill>
              <a:srgbClr val="D99694"/>
            </a:solidFill>
            <a:miter lim="800000"/>
            <a:headEnd/>
            <a:tailEnd/>
          </a:ln>
        </p:spPr>
      </p:pic>
      <p:sp>
        <p:nvSpPr>
          <p:cNvPr id="12" name="Textfeld 11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7009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722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482982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134180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516713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2820896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421740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5" y="4901372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 Recognition and 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15" name="Rechteck 14"/>
          <p:cNvSpPr/>
          <p:nvPr/>
        </p:nvSpPr>
        <p:spPr>
          <a:xfrm>
            <a:off x="2771800" y="3896480"/>
            <a:ext cx="6158821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Guideline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771800" y="4413872"/>
            <a:ext cx="6158821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305492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Design</a:t>
            </a: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Logo: piggybank (background in the app)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Pictures for  Menu Help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6444208" y="790916"/>
            <a:ext cx="2160000" cy="2085037"/>
          </a:xfrm>
          <a:prstGeom prst="rect">
            <a:avLst/>
          </a:prstGeom>
          <a:ln>
            <a:noFill/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4782" y="2780928"/>
            <a:ext cx="1800000" cy="315338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77549" y="2780928"/>
            <a:ext cx="1800000" cy="316551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40152" y="2780928"/>
            <a:ext cx="1800000" cy="314131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4448" y="3466133"/>
            <a:ext cx="2520000" cy="75329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00192" y="4254455"/>
            <a:ext cx="2520000" cy="84173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16216" y="5131219"/>
            <a:ext cx="2520000" cy="746053"/>
          </a:xfrm>
          <a:prstGeom prst="rect">
            <a:avLst/>
          </a:prstGeom>
        </p:spPr>
      </p:pic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7009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 Bar with Overflow Menu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55340" y="795402"/>
            <a:ext cx="8433320" cy="2201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113203" y="2620817"/>
            <a:ext cx="1872000" cy="3327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2439848" y="2621654"/>
            <a:ext cx="1872000" cy="3327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4766168" y="2620817"/>
            <a:ext cx="1872000" cy="3328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7092488" y="2620817"/>
            <a:ext cx="1872000" cy="3328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46461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482982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134180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516713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2820896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421740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5" y="4901372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 Recognition and 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15" name="Rechteck 14"/>
          <p:cNvSpPr/>
          <p:nvPr/>
        </p:nvSpPr>
        <p:spPr>
          <a:xfrm>
            <a:off x="2771800" y="3896480"/>
            <a:ext cx="6158821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Corporate Guideline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771800" y="4413872"/>
            <a:ext cx="6158821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Activities</a:t>
            </a:r>
          </a:p>
        </p:txBody>
      </p:sp>
    </p:spTree>
    <p:extLst>
      <p:ext uri="{BB962C8B-B14F-4D97-AF65-F5344CB8AC3E}">
        <p14:creationId xmlns:p14="http://schemas.microsoft.com/office/powerpoint/2010/main" val="154461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Scheme of Screens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30" name="CustomShape 1"/>
          <p:cNvSpPr/>
          <p:nvPr/>
        </p:nvSpPr>
        <p:spPr>
          <a:xfrm flipV="1">
            <a:off x="3612600" y="1637336"/>
            <a:ext cx="1510200" cy="24588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2"/>
          <p:cNvSpPr/>
          <p:nvPr/>
        </p:nvSpPr>
        <p:spPr>
          <a:xfrm rot="16200000" flipH="1">
            <a:off x="3007080" y="2891216"/>
            <a:ext cx="617400" cy="81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"/>
          <p:cNvSpPr/>
          <p:nvPr/>
        </p:nvSpPr>
        <p:spPr>
          <a:xfrm rot="5400000">
            <a:off x="4418280" y="2290016"/>
            <a:ext cx="628560" cy="2023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4"/>
          <p:cNvSpPr/>
          <p:nvPr/>
        </p:nvSpPr>
        <p:spPr>
          <a:xfrm rot="10800000">
            <a:off x="3194280" y="4974896"/>
            <a:ext cx="637560" cy="45756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F90DB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 flipV="1">
            <a:off x="4350600" y="4427336"/>
            <a:ext cx="693000" cy="63000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6"/>
          <p:cNvSpPr/>
          <p:nvPr/>
        </p:nvSpPr>
        <p:spPr>
          <a:xfrm flipV="1">
            <a:off x="6420600" y="4390616"/>
            <a:ext cx="540000" cy="666360"/>
          </a:xfrm>
          <a:prstGeom prst="bentConnector3">
            <a:avLst>
              <a:gd name="adj1" fmla="val 69739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 flipH="1">
            <a:off x="3720600" y="5056976"/>
            <a:ext cx="4616640" cy="900360"/>
          </a:xfrm>
          <a:prstGeom prst="bentConnector4">
            <a:avLst>
              <a:gd name="adj1" fmla="val -5141"/>
              <a:gd name="adj2" fmla="val 115195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Grafik 45"/>
          <p:cNvPicPr/>
          <p:nvPr/>
        </p:nvPicPr>
        <p:blipFill>
          <a:blip r:embed="rId2" cstate="print"/>
          <a:stretch/>
        </p:blipFill>
        <p:spPr>
          <a:xfrm>
            <a:off x="2235960" y="69269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7" name="Grafik 46"/>
          <p:cNvPicPr/>
          <p:nvPr/>
        </p:nvPicPr>
        <p:blipFill>
          <a:blip r:embed="rId3" cstate="print"/>
          <a:stretch/>
        </p:blipFill>
        <p:spPr>
          <a:xfrm>
            <a:off x="5133600" y="737696"/>
            <a:ext cx="1377000" cy="22946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9" name="Grafik 48"/>
          <p:cNvPicPr/>
          <p:nvPr/>
        </p:nvPicPr>
        <p:blipFill>
          <a:blip r:embed="rId4" cstate="print"/>
          <a:stretch/>
        </p:blipFill>
        <p:spPr>
          <a:xfrm>
            <a:off x="3104280" y="360509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Grafik 49"/>
          <p:cNvPicPr/>
          <p:nvPr/>
        </p:nvPicPr>
        <p:blipFill>
          <a:blip r:embed="rId5" cstate="print"/>
          <a:stretch/>
        </p:blipFill>
        <p:spPr>
          <a:xfrm>
            <a:off x="5043600" y="3617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Grafik 50"/>
          <p:cNvPicPr/>
          <p:nvPr/>
        </p:nvPicPr>
        <p:blipFill>
          <a:blip r:embed="rId6" cstate="print"/>
          <a:stretch/>
        </p:blipFill>
        <p:spPr>
          <a:xfrm>
            <a:off x="6960600" y="3617336"/>
            <a:ext cx="137664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Grafik 51"/>
          <p:cNvPicPr/>
          <p:nvPr/>
        </p:nvPicPr>
        <p:blipFill>
          <a:blip r:embed="rId7" cstate="print"/>
          <a:stretch/>
        </p:blipFill>
        <p:spPr>
          <a:xfrm>
            <a:off x="1110960" y="3572336"/>
            <a:ext cx="1377000" cy="229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3" name="CustomShape 5"/>
          <p:cNvSpPr/>
          <p:nvPr/>
        </p:nvSpPr>
        <p:spPr>
          <a:xfrm flipH="1" flipV="1">
            <a:off x="2487960" y="4455544"/>
            <a:ext cx="616320" cy="629640"/>
          </a:xfrm>
          <a:prstGeom prst="bentConnector3">
            <a:avLst>
              <a:gd name="adj1" fmla="val 50000"/>
            </a:avLst>
          </a:prstGeom>
          <a:noFill/>
          <a:ln w="25560">
            <a:solidFill>
              <a:srgbClr val="D99694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Textfeld 19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9011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908720"/>
            <a:ext cx="4504692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Creation of  Register and Login 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Register and Login view: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verifications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name, password, email, complete input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visualize user feedback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user data in database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hide and show fields in Register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 flow to Main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2" cstate="print"/>
          <a:stretch/>
        </p:blipFill>
        <p:spPr>
          <a:xfrm>
            <a:off x="4524873" y="765424"/>
            <a:ext cx="1728118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6888993" y="764704"/>
            <a:ext cx="1727708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feld 8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16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/>
          <a:stretch/>
        </p:blipFill>
        <p:spPr>
          <a:xfrm>
            <a:off x="5868144" y="4017793"/>
            <a:ext cx="1296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Gewinkelter Verbinder 10"/>
          <p:cNvCxnSpPr>
            <a:stCxn id="21" idx="2"/>
            <a:endCxn id="10" idx="0"/>
          </p:cNvCxnSpPr>
          <p:nvPr/>
        </p:nvCxnSpPr>
        <p:spPr>
          <a:xfrm rot="16200000" flipH="1">
            <a:off x="5766354" y="3268002"/>
            <a:ext cx="372369" cy="1127212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r Verbinder 13"/>
          <p:cNvCxnSpPr>
            <a:stCxn id="22" idx="2"/>
            <a:endCxn id="10" idx="0"/>
          </p:cNvCxnSpPr>
          <p:nvPr/>
        </p:nvCxnSpPr>
        <p:spPr>
          <a:xfrm rot="5400000">
            <a:off x="6947952" y="3212897"/>
            <a:ext cx="373089" cy="1236703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2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Development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164478" y="719174"/>
            <a:ext cx="4047482" cy="4320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Edit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Manipulate extracted 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information to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20 latest receipts from database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Functionality in Report view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all receipts grouped by</a:t>
            </a: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name and category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expand and collapse feature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/>
          <a:stretch/>
        </p:blipFill>
        <p:spPr>
          <a:xfrm>
            <a:off x="7020273" y="3140968"/>
            <a:ext cx="183606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/>
          <p:cNvPicPr/>
          <p:nvPr/>
        </p:nvPicPr>
        <p:blipFill>
          <a:blip r:embed="rId4" cstate="print"/>
          <a:stretch/>
        </p:blipFill>
        <p:spPr>
          <a:xfrm>
            <a:off x="5473768" y="764896"/>
            <a:ext cx="3383280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/>
          <a:stretch/>
        </p:blipFill>
        <p:spPr>
          <a:xfrm>
            <a:off x="4000564" y="3140968"/>
            <a:ext cx="1835938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Gewinkelter Verbinder 6"/>
          <p:cNvCxnSpPr>
            <a:stCxn id="10" idx="2"/>
            <a:endCxn id="13" idx="0"/>
          </p:cNvCxnSpPr>
          <p:nvPr/>
        </p:nvCxnSpPr>
        <p:spPr>
          <a:xfrm rot="5400000">
            <a:off x="5843935" y="1819495"/>
            <a:ext cx="396072" cy="2246875"/>
          </a:xfrm>
          <a:prstGeom prst="bentConnector3">
            <a:avLst/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r Verbinder 16"/>
          <p:cNvCxnSpPr>
            <a:stCxn id="10" idx="2"/>
            <a:endCxn id="9" idx="0"/>
          </p:cNvCxnSpPr>
          <p:nvPr/>
        </p:nvCxnSpPr>
        <p:spPr>
          <a:xfrm rot="16200000" flipH="1">
            <a:off x="7353821" y="2556483"/>
            <a:ext cx="396072" cy="772898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17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6" cstate="print"/>
          <a:stretch/>
        </p:blipFill>
        <p:spPr>
          <a:xfrm>
            <a:off x="4000564" y="764895"/>
            <a:ext cx="1187689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Gewinkelter Verbinder 14"/>
          <p:cNvCxnSpPr>
            <a:stCxn id="14" idx="3"/>
            <a:endCxn id="10" idx="1"/>
          </p:cNvCxnSpPr>
          <p:nvPr/>
        </p:nvCxnSpPr>
        <p:spPr>
          <a:xfrm>
            <a:off x="5188253" y="1754895"/>
            <a:ext cx="28551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93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20" name="Rechteck 19"/>
          <p:cNvSpPr/>
          <p:nvPr/>
        </p:nvSpPr>
        <p:spPr>
          <a:xfrm>
            <a:off x="20180" y="1083434"/>
            <a:ext cx="4319028" cy="4361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manual in 7 Steps: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Registration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Login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 Main 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 Scan receipt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5 Check results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6 Main view with summary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7 Reports view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Grafik 11"/>
          <p:cNvPicPr/>
          <p:nvPr/>
        </p:nvPicPr>
        <p:blipFill>
          <a:blip r:embed="rId2" cstate="print"/>
          <a:stretch/>
        </p:blipFill>
        <p:spPr>
          <a:xfrm>
            <a:off x="4339208" y="1249971"/>
            <a:ext cx="4553272" cy="3577879"/>
          </a:xfrm>
          <a:prstGeom prst="rect">
            <a:avLst/>
          </a:prstGeom>
          <a:ln>
            <a:noFill/>
          </a:ln>
        </p:spPr>
      </p:pic>
      <p:sp>
        <p:nvSpPr>
          <p:cNvPr id="8" name="Textfeld 7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07282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482982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134180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516713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2820896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421740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5" y="3980728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 Recognition and 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19</a:t>
            </a:r>
          </a:p>
        </p:txBody>
      </p:sp>
      <p:sp>
        <p:nvSpPr>
          <p:cNvPr id="15" name="Rechteck 14"/>
          <p:cNvSpPr/>
          <p:nvPr/>
        </p:nvSpPr>
        <p:spPr>
          <a:xfrm>
            <a:off x="2771800" y="4484688"/>
            <a:ext cx="6158821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16" name="Rechteck 15"/>
          <p:cNvSpPr/>
          <p:nvPr/>
        </p:nvSpPr>
        <p:spPr>
          <a:xfrm>
            <a:off x="2771800" y="5002080"/>
            <a:ext cx="6158821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97396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Optical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Recognition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144016" y="1196752"/>
            <a:ext cx="3199240" cy="44007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camera orientation to rotate picture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Resize image to 2000 x 1200 pixel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Colored image to black and white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train language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deu_frak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1463" y="2177769"/>
            <a:ext cx="4482034" cy="252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83012" y="2177771"/>
            <a:ext cx="4482031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148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107504" y="764704"/>
            <a:ext cx="2735976" cy="4608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 insignificant symbols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single letters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Levenstein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-algorithm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result adaption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21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940152" y="764704"/>
            <a:ext cx="2952328" cy="5078313"/>
          </a:xfrm>
          <a:prstGeom prst="rect">
            <a:avLst/>
          </a:prstGeom>
          <a:noFill/>
          <a:ln w="50800">
            <a:solidFill>
              <a:srgbClr val="D99694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 SP »«.Z»’,-«»«S,«S- -"-1» « N. .;S.-V , « </a:t>
            </a:r>
            <a:r>
              <a:rPr lang="de-DE" b="1" dirty="0">
                <a:solidFill>
                  <a:srgbClr val="FF0000"/>
                </a:solidFill>
              </a:rPr>
              <a:t>ALDX</a:t>
            </a:r>
            <a:r>
              <a:rPr lang="de-DE" dirty="0"/>
              <a:t> W JULLUSSTR. 5 60487 FRANKFURT EUR  39283 INDISCHE SAUCEN 400 IN1 1,29 A 44558 SAUCE FRUCHT S- ESSIG 2,59 A 39283 INDISCHE SAUSEN 400 M1 1,29 A 41318 HÄHNCHENS1NNENFILET 2,59 A , U M </a:t>
            </a:r>
            <a:r>
              <a:rPr lang="de-DE" dirty="0" err="1"/>
              <a:t>M</a:t>
            </a:r>
            <a:r>
              <a:rPr lang="de-DE" dirty="0"/>
              <a:t> E 7 , 76 » ' E1 . ;:J· HM EUR US L« T A </a:t>
            </a:r>
            <a:r>
              <a:rPr lang="de-DE" b="1" dirty="0">
                <a:solidFill>
                  <a:srgbClr val="FF0000"/>
                </a:solidFill>
              </a:rPr>
              <a:t>7,25</a:t>
            </a:r>
            <a:r>
              <a:rPr lang="de-DE" dirty="0"/>
              <a:t> TJKTOBETRAG MOS- 0,51  C4O-014-002-109 18.02.16 14:50 HO  UNSERE ÖFFNUNGSZEITEN  NO — SA: EKOO - 20:OO UDFR «  JWJU «»,-T"« S «.  , »ES«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50654" y="1885866"/>
            <a:ext cx="512232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68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1844824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Orientation misleading - does not represent picture orientation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Tesseract can not detect bold or large fonts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 name classification highly depends on name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Receipt sum detection is very depending on OCR results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74179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1482982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2134180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5516713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1475656" y="2820896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Technical Design</a:t>
            </a:r>
          </a:p>
        </p:txBody>
      </p:sp>
      <p:sp>
        <p:nvSpPr>
          <p:cNvPr id="8" name="Rechteck 7"/>
          <p:cNvSpPr/>
          <p:nvPr/>
        </p:nvSpPr>
        <p:spPr>
          <a:xfrm>
            <a:off x="1475656" y="3421740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Details</a:t>
            </a:r>
          </a:p>
        </p:txBody>
      </p:sp>
      <p:sp>
        <p:nvSpPr>
          <p:cNvPr id="11" name="Rechteck 10"/>
          <p:cNvSpPr/>
          <p:nvPr/>
        </p:nvSpPr>
        <p:spPr>
          <a:xfrm>
            <a:off x="1475655" y="3980728"/>
            <a:ext cx="7454965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 Recognition and Receipt Extraction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1520" y="836712"/>
            <a:ext cx="8679101" cy="5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23</a:t>
            </a:r>
          </a:p>
        </p:txBody>
      </p:sp>
      <p:sp>
        <p:nvSpPr>
          <p:cNvPr id="15" name="Rechteck 14"/>
          <p:cNvSpPr/>
          <p:nvPr/>
        </p:nvSpPr>
        <p:spPr>
          <a:xfrm>
            <a:off x="2771800" y="4484688"/>
            <a:ext cx="6158821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16" name="Rechteck 15"/>
          <p:cNvSpPr/>
          <p:nvPr/>
        </p:nvSpPr>
        <p:spPr>
          <a:xfrm>
            <a:off x="2771800" y="5002080"/>
            <a:ext cx="6158821" cy="4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30320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2"/>
          <p:cNvGraphicFramePr/>
          <p:nvPr>
            <p:extLst>
              <p:ext uri="{D42A27DB-BD31-4B8C-83A1-F6EECF244321}">
                <p14:modId xmlns:p14="http://schemas.microsoft.com/office/powerpoint/2010/main" val="2815909246"/>
              </p:ext>
            </p:extLst>
          </p:nvPr>
        </p:nvGraphicFramePr>
        <p:xfrm>
          <a:off x="252000" y="1412776"/>
          <a:ext cx="4320000" cy="1511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good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Times New Roman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60 %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70 %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3"/>
          <p:cNvGraphicFramePr/>
          <p:nvPr>
            <p:extLst>
              <p:ext uri="{D42A27DB-BD31-4B8C-83A1-F6EECF244321}">
                <p14:modId xmlns:p14="http://schemas.microsoft.com/office/powerpoint/2010/main" val="1367107290"/>
              </p:ext>
            </p:extLst>
          </p:nvPr>
        </p:nvGraphicFramePr>
        <p:xfrm>
          <a:off x="4729896" y="1412776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bad  lighting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without flashlight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70 %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0 %</a:t>
                      </a:r>
                      <a:endParaRPr lang="en-US" sz="18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5"/>
          <p:cNvGraphicFramePr/>
          <p:nvPr>
            <p:extLst>
              <p:ext uri="{D42A27DB-BD31-4B8C-83A1-F6EECF244321}">
                <p14:modId xmlns:p14="http://schemas.microsoft.com/office/powerpoint/2010/main" val="824979153"/>
              </p:ext>
            </p:extLst>
          </p:nvPr>
        </p:nvGraphicFramePr>
        <p:xfrm>
          <a:off x="2610676" y="3716504"/>
          <a:ext cx="4234592" cy="1511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1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folded receipt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yes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40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30 %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142020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Tests &amp; statistics : How to make the photo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984031"/>
              </p:ext>
            </p:extLst>
          </p:nvPr>
        </p:nvGraphicFramePr>
        <p:xfrm>
          <a:off x="2233200" y="844052"/>
          <a:ext cx="4320000" cy="1036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34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text style</a:t>
                      </a:r>
                      <a:endParaRPr lang="en-US" sz="1800" b="1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89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normal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bold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268"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70 %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trike="noStrike" spc="-1" noProof="0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 10 %</a:t>
                      </a:r>
                      <a:endParaRPr lang="en-US" sz="1600" strike="noStrike" spc="-1" noProof="0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58401" y="2872683"/>
            <a:ext cx="4160000" cy="23400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14858" y="2872683"/>
            <a:ext cx="4160000" cy="234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88117" y="2859988"/>
            <a:ext cx="4160000" cy="2340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121250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sm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51520" y="244827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</a:p>
        </p:txBody>
      </p:sp>
      <p:sp>
        <p:nvSpPr>
          <p:cNvPr id="10" name="Rechteck 9"/>
          <p:cNvSpPr/>
          <p:nvPr/>
        </p:nvSpPr>
        <p:spPr>
          <a:xfrm>
            <a:off x="251520" y="3384376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</a:p>
        </p:txBody>
      </p:sp>
      <p:sp>
        <p:nvSpPr>
          <p:cNvPr id="13" name="Rechteck 12"/>
          <p:cNvSpPr/>
          <p:nvPr/>
        </p:nvSpPr>
        <p:spPr>
          <a:xfrm>
            <a:off x="251520" y="4320480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7" name="Rechteck 6"/>
          <p:cNvSpPr/>
          <p:nvPr/>
        </p:nvSpPr>
        <p:spPr>
          <a:xfrm>
            <a:off x="251520" y="1556792"/>
            <a:ext cx="8679101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Live Demo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081312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Forecast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Market</a:t>
            </a: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611560" y="836712"/>
            <a:ext cx="813690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Key-functionalities couldn’t be finished during the semester. Major Topics are: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handling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functionalities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Online Database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filter possibilities for Reports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Advanced picture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378657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fik 5" descr="androi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2696"/>
            <a:ext cx="1761076" cy="2088232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251520" y="2996952"/>
            <a:ext cx="9144000" cy="6206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940966"/>
          </a:xfrm>
        </p:spPr>
        <p:txBody>
          <a:bodyPr>
            <a:normAutofit fontScale="90000"/>
          </a:bodyPr>
          <a:lstStyle/>
          <a:p>
            <a:r>
              <a:rPr lang="en-US" sz="4900" b="1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ShopAdmin</a:t>
            </a:r>
            <a: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sz="27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expenses app with receipt scanner</a:t>
            </a:r>
            <a:endParaRPr lang="de-DE" sz="27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Inhaltsplatzhalter 8"/>
          <p:cNvSpPr>
            <a:spLocks noGrp="1"/>
          </p:cNvSpPr>
          <p:nvPr>
            <p:ph sz="half" idx="1"/>
          </p:nvPr>
        </p:nvSpPr>
        <p:spPr>
          <a:xfrm>
            <a:off x="457200" y="1772816"/>
            <a:ext cx="4038600" cy="4353347"/>
          </a:xfrm>
        </p:spPr>
        <p:txBody>
          <a:bodyPr>
            <a:normAutofit/>
          </a:bodyPr>
          <a:lstStyle/>
          <a:p>
            <a:pPr algn="r">
              <a:buNone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           Vision</a:t>
            </a: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Whom is it for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students or young family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Functionality: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Manually enter your outgoing transactions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Scanner auto-extract receipt information such as shop names, data and time, amount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648200" y="1772816"/>
            <a:ext cx="4038600" cy="435334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000" i="1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What problems does it solve?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Save time for counting expenses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Challenges: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de-DE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Android for the first time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Implementing Tesseract Library OCR engine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Pitch Round-Up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Kateryna</a:t>
            </a:r>
            <a:r>
              <a:rPr lang="de-DE" dirty="0"/>
              <a:t> </a:t>
            </a:r>
            <a:r>
              <a:rPr lang="de-DE" dirty="0" err="1"/>
              <a:t>Pryshchepa</a:t>
            </a:r>
            <a:r>
              <a:rPr lang="de-DE" dirty="0"/>
              <a:t>, </a:t>
            </a:r>
            <a:r>
              <a:rPr lang="de-DE" dirty="0" err="1"/>
              <a:t>Iuliia</a:t>
            </a:r>
            <a:r>
              <a:rPr lang="de-DE" dirty="0"/>
              <a:t> </a:t>
            </a:r>
            <a:r>
              <a:rPr lang="de-DE" dirty="0" err="1"/>
              <a:t>Guk</a:t>
            </a:r>
            <a:r>
              <a:rPr lang="de-DE" dirty="0"/>
              <a:t>, Thomas Röhl, </a:t>
            </a:r>
            <a:r>
              <a:rPr lang="de-DE" dirty="0" err="1"/>
              <a:t>Tetiana</a:t>
            </a:r>
            <a:r>
              <a:rPr lang="de-DE" dirty="0"/>
              <a:t> </a:t>
            </a:r>
            <a:r>
              <a:rPr lang="de-DE" dirty="0" err="1"/>
              <a:t>Lavrynovych</a:t>
            </a:r>
            <a:r>
              <a:rPr lang="de-DE" dirty="0"/>
              <a:t>, Sascha </a:t>
            </a:r>
            <a:r>
              <a:rPr lang="de-DE" dirty="0" err="1"/>
              <a:t>Zepf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8628935" y="636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02901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65" name="Rechteck 64"/>
          <p:cNvSpPr/>
          <p:nvPr/>
        </p:nvSpPr>
        <p:spPr>
          <a:xfrm>
            <a:off x="251520" y="796191"/>
            <a:ext cx="8568952" cy="49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the realization of ShopAdmin it was decided to use SCRUM</a:t>
            </a:r>
          </a:p>
          <a:p>
            <a:pPr lvl="0">
              <a:lnSpc>
                <a:spcPct val="150000"/>
              </a:lnSpc>
            </a:pPr>
            <a:endParaRPr lang="de-DE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8977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43" name="Ovale Legende 42"/>
          <p:cNvSpPr/>
          <p:nvPr/>
        </p:nvSpPr>
        <p:spPr>
          <a:xfrm>
            <a:off x="2003294" y="986892"/>
            <a:ext cx="2533646" cy="792088"/>
          </a:xfrm>
          <a:prstGeom prst="wedgeEllipseCallout">
            <a:avLst>
              <a:gd name="adj1" fmla="val -52296"/>
              <a:gd name="adj2" fmla="val 71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Pitch described by 8 Use Cases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916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8" name="Ovale Legende 47"/>
          <p:cNvSpPr/>
          <p:nvPr/>
        </p:nvSpPr>
        <p:spPr>
          <a:xfrm>
            <a:off x="251520" y="5743012"/>
            <a:ext cx="3044903" cy="981003"/>
          </a:xfrm>
          <a:prstGeom prst="wedgeEllipseCallout">
            <a:avLst>
              <a:gd name="adj1" fmla="val -15912"/>
              <a:gd name="adj2" fmla="val -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8 User Stories 101 Backlog Items have been created </a:t>
            </a:r>
          </a:p>
        </p:txBody>
      </p:sp>
    </p:spTree>
    <p:extLst>
      <p:ext uri="{BB962C8B-B14F-4D97-AF65-F5344CB8AC3E}">
        <p14:creationId xmlns:p14="http://schemas.microsoft.com/office/powerpoint/2010/main" val="138193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44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3813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Ovale Legende 51"/>
          <p:cNvSpPr/>
          <p:nvPr/>
        </p:nvSpPr>
        <p:spPr>
          <a:xfrm>
            <a:off x="5594008" y="836712"/>
            <a:ext cx="2506384" cy="1211005"/>
          </a:xfrm>
          <a:prstGeom prst="wedgeEllipseCallout">
            <a:avLst>
              <a:gd name="adj1" fmla="val -62938"/>
              <a:gd name="adj2" fmla="val 9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4 Sprints 39 Backlog Items have been completed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1" name="Multiplizieren 60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93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2111510" y="3449358"/>
            <a:ext cx="2477545" cy="21292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b="1" dirty="0"/>
              <a:t>Sprint Planing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2000" b="1" cap="small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Scrum </a:t>
            </a:r>
            <a:r>
              <a:rPr lang="de-DE" sz="2000" b="1" cap="small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endParaRPr lang="de-DE" sz="2000" b="1" cap="small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0" y="6237312"/>
            <a:ext cx="9144000" cy="6206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771735" y="1628800"/>
            <a:ext cx="1127506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Product Vision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776374" y="3006020"/>
            <a:ext cx="1122867" cy="2376264"/>
            <a:chOff x="424797" y="2780928"/>
            <a:chExt cx="1122867" cy="2376264"/>
          </a:xfrm>
        </p:grpSpPr>
        <p:sp>
          <p:nvSpPr>
            <p:cNvPr id="28" name="Abgerundetes Rechteck 27"/>
            <p:cNvSpPr/>
            <p:nvPr/>
          </p:nvSpPr>
          <p:spPr>
            <a:xfrm>
              <a:off x="424797" y="2780928"/>
              <a:ext cx="1122867" cy="23762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Product Backlog</a:t>
              </a:r>
            </a:p>
          </p:txBody>
        </p:sp>
        <p:sp>
          <p:nvSpPr>
            <p:cNvPr id="3" name="Abgerundetes Rechteck 2"/>
            <p:cNvSpPr/>
            <p:nvPr/>
          </p:nvSpPr>
          <p:spPr>
            <a:xfrm>
              <a:off x="539552" y="3331293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544158" y="3773477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2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48432" y="4219555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3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55447" y="4660151"/>
              <a:ext cx="892661" cy="43204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2195736" y="3957686"/>
            <a:ext cx="1122867" cy="1424598"/>
            <a:chOff x="2411760" y="2780928"/>
            <a:chExt cx="1122867" cy="1424598"/>
          </a:xfrm>
        </p:grpSpPr>
        <p:sp>
          <p:nvSpPr>
            <p:cNvPr id="35" name="Abgerundetes Rechteck 34"/>
            <p:cNvSpPr/>
            <p:nvPr/>
          </p:nvSpPr>
          <p:spPr>
            <a:xfrm>
              <a:off x="2411760" y="2780928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Sprint Backlog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2526515" y="3356992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1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2542410" y="3780714"/>
              <a:ext cx="892661" cy="40615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Story 4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377125" y="3968976"/>
            <a:ext cx="1122867" cy="1424598"/>
            <a:chOff x="2801061" y="3743884"/>
            <a:chExt cx="1122867" cy="1424598"/>
          </a:xfrm>
        </p:grpSpPr>
        <p:sp>
          <p:nvSpPr>
            <p:cNvPr id="41" name="Abgerundetes Rechteck 40"/>
            <p:cNvSpPr/>
            <p:nvPr/>
          </p:nvSpPr>
          <p:spPr>
            <a:xfrm>
              <a:off x="2801061" y="3743884"/>
              <a:ext cx="1122867" cy="14245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/>
                <a:t>Tasks</a:t>
              </a:r>
            </a:p>
          </p:txBody>
        </p:sp>
        <p:sp>
          <p:nvSpPr>
            <p:cNvPr id="44" name="Abgerundetes Rechteck 43"/>
            <p:cNvSpPr/>
            <p:nvPr/>
          </p:nvSpPr>
          <p:spPr>
            <a:xfrm>
              <a:off x="2915816" y="4077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2915816" y="4229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2915816" y="43818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2915816" y="45342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2915816" y="46866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2915816" y="48390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915816" y="4991472"/>
              <a:ext cx="892661" cy="11965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4006835" y="2300534"/>
            <a:ext cx="3002963" cy="3081750"/>
            <a:chOff x="3873293" y="1931426"/>
            <a:chExt cx="3002963" cy="3081750"/>
          </a:xfrm>
        </p:grpSpPr>
        <p:grpSp>
          <p:nvGrpSpPr>
            <p:cNvPr id="63" name="Gruppieren 62"/>
            <p:cNvGrpSpPr/>
            <p:nvPr/>
          </p:nvGrpSpPr>
          <p:grpSpPr>
            <a:xfrm>
              <a:off x="4810602" y="2733634"/>
              <a:ext cx="2065654" cy="2279542"/>
              <a:chOff x="4810602" y="2733634"/>
              <a:chExt cx="2065654" cy="2279542"/>
            </a:xfrm>
          </p:grpSpPr>
          <p:grpSp>
            <p:nvGrpSpPr>
              <p:cNvPr id="59" name="Gruppieren 58"/>
              <p:cNvGrpSpPr/>
              <p:nvPr/>
            </p:nvGrpSpPr>
            <p:grpSpPr>
              <a:xfrm>
                <a:off x="4810602" y="2733634"/>
                <a:ext cx="2065654" cy="2279542"/>
                <a:chOff x="4810602" y="2733634"/>
                <a:chExt cx="3235058" cy="2279542"/>
              </a:xfrm>
            </p:grpSpPr>
            <p:grpSp>
              <p:nvGrpSpPr>
                <p:cNvPr id="11" name="Gruppieren 10"/>
                <p:cNvGrpSpPr/>
                <p:nvPr/>
              </p:nvGrpSpPr>
              <p:grpSpPr>
                <a:xfrm>
                  <a:off x="4932040" y="2733634"/>
                  <a:ext cx="2880320" cy="2279542"/>
                  <a:chOff x="5148064" y="1761527"/>
                  <a:chExt cx="2880320" cy="2279542"/>
                </a:xfrm>
              </p:grpSpPr>
              <p:sp>
                <p:nvSpPr>
                  <p:cNvPr id="10" name="180-Grad-Pfeil 9"/>
                  <p:cNvSpPr/>
                  <p:nvPr/>
                </p:nvSpPr>
                <p:spPr>
                  <a:xfrm rot="5400000" flipH="1">
                    <a:off x="5850142" y="1779529"/>
                    <a:ext cx="2196244" cy="2160240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180-Grad-Pfeil 52"/>
                  <p:cNvSpPr/>
                  <p:nvPr/>
                </p:nvSpPr>
                <p:spPr>
                  <a:xfrm rot="16200000" flipH="1">
                    <a:off x="5040052" y="1916833"/>
                    <a:ext cx="2232248" cy="2016224"/>
                  </a:xfrm>
                  <a:prstGeom prst="uturnArrow">
                    <a:avLst>
                      <a:gd name="adj1" fmla="val 5142"/>
                      <a:gd name="adj2" fmla="val 5926"/>
                      <a:gd name="adj3" fmla="val 22364"/>
                      <a:gd name="adj4" fmla="val 41139"/>
                      <a:gd name="adj5" fmla="val 72387"/>
                    </a:avLst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Eingekerbter Pfeil nach rechts 56"/>
                <p:cNvSpPr/>
                <p:nvPr/>
              </p:nvSpPr>
              <p:spPr>
                <a:xfrm>
                  <a:off x="6317468" y="4818510"/>
                  <a:ext cx="1728192" cy="183377"/>
                </a:xfrm>
                <a:prstGeom prst="notchedRightArrow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8" name="Rechteck 57"/>
                <p:cNvSpPr/>
                <p:nvPr/>
              </p:nvSpPr>
              <p:spPr>
                <a:xfrm>
                  <a:off x="4810602" y="4853597"/>
                  <a:ext cx="2445647" cy="99079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60" name="Textfeld 59"/>
              <p:cNvSpPr txBox="1"/>
              <p:nvPr/>
            </p:nvSpPr>
            <p:spPr>
              <a:xfrm>
                <a:off x="5220072" y="3505226"/>
                <a:ext cx="910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Sprint </a:t>
                </a:r>
                <a:br>
                  <a:rPr lang="de-DE" sz="1400" b="1" dirty="0"/>
                </a:br>
                <a:r>
                  <a:rPr lang="de-DE" sz="1400" b="1" dirty="0"/>
                  <a:t>execution</a:t>
                </a:r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3873293" y="1931426"/>
              <a:ext cx="1397413" cy="1178811"/>
              <a:chOff x="5148064" y="1761527"/>
              <a:chExt cx="2880320" cy="2279542"/>
            </a:xfrm>
          </p:grpSpPr>
          <p:sp>
            <p:nvSpPr>
              <p:cNvPr id="55" name="180-Grad-Pfeil 54"/>
              <p:cNvSpPr/>
              <p:nvPr/>
            </p:nvSpPr>
            <p:spPr>
              <a:xfrm rot="5400000" flipH="1">
                <a:off x="5850142" y="1779529"/>
                <a:ext cx="2196244" cy="2160240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180-Grad-Pfeil 55"/>
              <p:cNvSpPr/>
              <p:nvPr/>
            </p:nvSpPr>
            <p:spPr>
              <a:xfrm rot="16200000" flipH="1">
                <a:off x="5058054" y="1934835"/>
                <a:ext cx="2196244" cy="2016224"/>
              </a:xfrm>
              <a:prstGeom prst="uturnArrow">
                <a:avLst>
                  <a:gd name="adj1" fmla="val 5142"/>
                  <a:gd name="adj2" fmla="val 5926"/>
                  <a:gd name="adj3" fmla="val 22364"/>
                  <a:gd name="adj4" fmla="val 41139"/>
                  <a:gd name="adj5" fmla="val 72387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Abgerundetes Rechteck 73"/>
          <p:cNvSpPr/>
          <p:nvPr/>
        </p:nvSpPr>
        <p:spPr>
          <a:xfrm>
            <a:off x="4277225" y="2573181"/>
            <a:ext cx="835656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Daily Scrum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7130435" y="2732188"/>
            <a:ext cx="1329997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 Review</a:t>
            </a:r>
          </a:p>
        </p:txBody>
      </p:sp>
      <p:sp>
        <p:nvSpPr>
          <p:cNvPr id="77" name="Diagonal liegende Ecken des Rechtecks schneiden 76"/>
          <p:cNvSpPr/>
          <p:nvPr/>
        </p:nvSpPr>
        <p:spPr>
          <a:xfrm>
            <a:off x="7116807" y="4249185"/>
            <a:ext cx="1329997" cy="1104483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Potentially shippable product increment</a:t>
            </a:r>
          </a:p>
        </p:txBody>
      </p:sp>
      <p:sp>
        <p:nvSpPr>
          <p:cNvPr id="78" name="Pfeil nach unten 77"/>
          <p:cNvSpPr/>
          <p:nvPr/>
        </p:nvSpPr>
        <p:spPr>
          <a:xfrm>
            <a:off x="1168262" y="2500431"/>
            <a:ext cx="288032" cy="4448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Ovale Legende 60"/>
          <p:cNvSpPr/>
          <p:nvPr/>
        </p:nvSpPr>
        <p:spPr>
          <a:xfrm>
            <a:off x="5819282" y="5675348"/>
            <a:ext cx="3010171" cy="1123927"/>
          </a:xfrm>
          <a:prstGeom prst="wedgeEllipseCallout">
            <a:avLst>
              <a:gd name="adj1" fmla="val 18379"/>
              <a:gd name="adj2" fmla="val -766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Nevertheless a highly sophisticated product has been created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7123620" y="3487081"/>
            <a:ext cx="1343625" cy="64886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Sprint</a:t>
            </a:r>
          </a:p>
          <a:p>
            <a:pPr algn="ctr"/>
            <a:r>
              <a:rPr lang="en-US" sz="1400" b="1" dirty="0"/>
              <a:t>Retrospective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Kateryna Pryshchepa, Iuliia Guk, Thomas Röhl, Tetiana Lavrynovych, Sascha Zepf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8628935" y="63629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5" name="Multiplizieren 64"/>
          <p:cNvSpPr/>
          <p:nvPr/>
        </p:nvSpPr>
        <p:spPr>
          <a:xfrm>
            <a:off x="6989650" y="3429000"/>
            <a:ext cx="1584872" cy="792088"/>
          </a:xfrm>
          <a:prstGeom prst="mathMultiply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4179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1404</Words>
  <Application>Microsoft Office PowerPoint</Application>
  <PresentationFormat>Bildschirmpräsentation (4:3)</PresentationFormat>
  <Paragraphs>423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Larissa-Design</vt:lpstr>
      <vt:lpstr>ShopAdmin Control your expenses with receipt scanner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Project structure became more and more complicated…</vt:lpstr>
      <vt:lpstr>Project structure became more and more complicated…</vt:lpstr>
      <vt:lpstr>Usecase Diagram</vt:lpstr>
      <vt:lpstr>          Activity Diagram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ShopAdmin              Control expenses app with receipt scanner</vt:lpstr>
    </vt:vector>
  </TitlesOfParts>
  <Company>Firmenname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Benutzer</dc:creator>
  <cp:lastModifiedBy>Sascha Zepf</cp:lastModifiedBy>
  <cp:revision>201</cp:revision>
  <dcterms:created xsi:type="dcterms:W3CDTF">2015-11-06T13:58:39Z</dcterms:created>
  <dcterms:modified xsi:type="dcterms:W3CDTF">2016-03-04T14:51:31Z</dcterms:modified>
</cp:coreProperties>
</file>