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7920" y="1604520"/>
            <a:ext cx="4987440" cy="3977280"/>
          </a:xfrm>
          <a:prstGeom prst="rect">
            <a:avLst/>
          </a:prstGeom>
          <a:ln>
            <a:noFill/>
          </a:ln>
        </p:spPr>
      </p:pic>
      <p:pic>
        <p:nvPicPr>
          <p:cNvPr id="35" name="" descr=""/>
          <p:cNvPicPr/>
          <p:nvPr/>
        </p:nvPicPr>
        <p:blipFill>
          <a:blip r:embed="rId3"/>
          <a:stretch/>
        </p:blipFill>
        <p:spPr>
          <a:xfrm>
            <a:off x="2077920" y="1604520"/>
            <a:ext cx="498744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7"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8"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 name="CustomShape 4"/>
          <p:cNvSpPr/>
          <p:nvPr/>
        </p:nvSpPr>
        <p:spPr>
          <a:xfrm>
            <a:off x="467640" y="764640"/>
            <a:ext cx="8228160" cy="2474280"/>
          </a:xfrm>
          <a:prstGeom prst="rect">
            <a:avLst/>
          </a:prstGeom>
          <a:noFill/>
          <a:ln>
            <a:noFill/>
          </a:ln>
        </p:spPr>
        <p:style>
          <a:lnRef idx="0"/>
          <a:fillRef idx="0"/>
          <a:effectRef idx="0"/>
          <a:fontRef idx="minor"/>
        </p:style>
        <p:txBody>
          <a:bodyPr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b="1" lang="en-US" sz="5400" spc="-1" strike="noStrike">
                <a:solidFill>
                  <a:srgbClr val="8064a2"/>
                </a:solidFill>
                <a:uFill>
                  <a:solidFill>
                    <a:srgbClr val="ffffff"/>
                  </a:solidFill>
                </a:uFill>
                <a:latin typeface="Times New Roman"/>
                <a:ea typeface="DejaVu Sans"/>
              </a:rPr>
              <a:t>User manual “ShopAdmin”</a:t>
            </a: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p:txBody>
      </p:sp>
      <p:sp>
        <p:nvSpPr>
          <p:cNvPr id="40" name="CustomShape 5"/>
          <p:cNvSpPr/>
          <p:nvPr/>
        </p:nvSpPr>
        <p:spPr>
          <a:xfrm>
            <a:off x="5111640" y="5517360"/>
            <a:ext cx="4030920" cy="91224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Times New Roman"/>
                <a:ea typeface="DejaVu Sans"/>
              </a:rPr>
              <a:t>Software User Manual version 0.1.0, </a:t>
            </a:r>
            <a:endParaRPr lang="en-US" sz="1800" spc="-1" strike="noStrike">
              <a:solidFill>
                <a:srgbClr val="000000"/>
              </a:solidFill>
              <a:uFill>
                <a:solidFill>
                  <a:srgbClr val="ffffff"/>
                </a:solidFill>
              </a:uFill>
              <a:latin typeface="Arial"/>
            </a:endParaRPr>
          </a:p>
          <a:p>
            <a:pPr>
              <a:lnSpc>
                <a:spcPct val="100000"/>
              </a:lnSpc>
            </a:pPr>
            <a:r>
              <a:rPr lang="en-US" sz="1800" spc="-1" strike="noStrike">
                <a:solidFill>
                  <a:srgbClr val="000000"/>
                </a:solidFill>
                <a:uFill>
                  <a:solidFill>
                    <a:srgbClr val="ffffff"/>
                  </a:solidFill>
                </a:uFill>
                <a:latin typeface="Times New Roman"/>
                <a:ea typeface="DejaVu Sans"/>
              </a:rPr>
              <a:t>26. February 2016</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3640320" y="3250080"/>
            <a:ext cx="1845360" cy="18277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US" sz="2000" spc="-1" strike="noStrike">
                <a:solidFill>
                  <a:srgbClr val="000000"/>
                </a:solidFill>
                <a:uFill>
                  <a:solidFill>
                    <a:srgbClr val="ffffff"/>
                  </a:solidFill>
                </a:uFill>
                <a:latin typeface="Times New Roman"/>
                <a:ea typeface="DejaVu Sans"/>
              </a:rPr>
              <a:t>CONTENTS</a:t>
            </a:r>
            <a:endParaRPr lang="en-US" sz="1800" spc="-1" strike="noStrike">
              <a:solidFill>
                <a:srgbClr val="000000"/>
              </a:solidFill>
              <a:uFill>
                <a:solidFill>
                  <a:srgbClr val="ffffff"/>
                </a:solidFill>
              </a:uFill>
              <a:latin typeface="Arial"/>
            </a:endParaRPr>
          </a:p>
        </p:txBody>
      </p:sp>
      <p:sp>
        <p:nvSpPr>
          <p:cNvPr id="43"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 name="CustomShape 4"/>
          <p:cNvSpPr/>
          <p:nvPr/>
        </p:nvSpPr>
        <p:spPr>
          <a:xfrm>
            <a:off x="0" y="620640"/>
            <a:ext cx="4642560" cy="4478400"/>
          </a:xfrm>
          <a:prstGeom prst="rect">
            <a:avLst/>
          </a:prstGeom>
          <a:noFill/>
          <a:ln>
            <a:noFill/>
          </a:ln>
        </p:spPr>
        <p:style>
          <a:lnRef idx="0"/>
          <a:fillRef idx="0"/>
          <a:effectRef idx="0"/>
          <a:fontRef idx="minor"/>
        </p:style>
      </p:sp>
      <p:sp>
        <p:nvSpPr>
          <p:cNvPr id="46" name="TextShape 5"/>
          <p:cNvSpPr txBox="1"/>
          <p:nvPr/>
        </p:nvSpPr>
        <p:spPr>
          <a:xfrm>
            <a:off x="182880" y="731520"/>
            <a:ext cx="8869680" cy="5505840"/>
          </a:xfrm>
          <a:prstGeom prst="rect">
            <a:avLst/>
          </a:prstGeom>
          <a:noFill/>
          <a:ln>
            <a:noFill/>
          </a:ln>
        </p:spPr>
        <p:txBody>
          <a:bodyPr lIns="90000" rIns="90000" tIns="45000" bIns="45000"/>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1 Registration…………………………………………………………………………...3</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2 Login………………………………………………………………………………….4</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3 Main view…………………………………………………………………………….5</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4 Scan receipt…………………………………………………………………………...6</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5 Check results………………………………………………………………………….7</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6 Main view with summary…………………………………………………………….8</a:t>
            </a:r>
            <a:endParaRPr lang="en-US" sz="1800" spc="-1" strike="noStrike">
              <a:solidFill>
                <a:srgbClr val="000000"/>
              </a:solidFill>
              <a:uFill>
                <a:solidFill>
                  <a:srgbClr val="ffffff"/>
                </a:solidFill>
              </a:uFill>
              <a:latin typeface="Arial"/>
            </a:endParaRPr>
          </a:p>
          <a:p>
            <a:pPr marL="216000" indent="-216000">
              <a:lnSpc>
                <a:spcPct val="150000"/>
              </a:lnSpc>
              <a:buClr>
                <a:srgbClr val="000000"/>
              </a:buClr>
              <a:buFont typeface="StarSymbol"/>
              <a:buAutoNum type="arabicPeriod"/>
            </a:pPr>
            <a:r>
              <a:rPr lang="en-US" sz="1800" spc="-1" strike="noStrike">
                <a:solidFill>
                  <a:srgbClr val="000000"/>
                </a:solidFill>
                <a:uFill>
                  <a:solidFill>
                    <a:srgbClr val="ffffff"/>
                  </a:solidFill>
                </a:uFill>
                <a:latin typeface="Times New Roman"/>
              </a:rPr>
              <a:t>Step 7 Reports view………………………………………………………………………….9</a:t>
            </a:r>
            <a:endParaRPr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 name="CustomShape 4"/>
          <p:cNvSpPr/>
          <p:nvPr/>
        </p:nvSpPr>
        <p:spPr>
          <a:xfrm>
            <a:off x="251640" y="836640"/>
            <a:ext cx="8495640" cy="1735200"/>
          </a:xfrm>
          <a:prstGeom prst="rect">
            <a:avLst/>
          </a:prstGeom>
          <a:noFill/>
          <a:ln>
            <a:noFill/>
          </a:ln>
        </p:spPr>
        <p:style>
          <a:lnRef idx="0"/>
          <a:fillRef idx="0"/>
          <a:effectRef idx="0"/>
          <a:fontRef idx="minor"/>
        </p:style>
        <p:txBody>
          <a:bodyPr lIns="90000" rIns="90000" tIns="45000" bIns="45000"/>
          <a:p>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a:p>
            <a:pPr algn="just">
              <a:lnSpc>
                <a:spcPct val="100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r>
              <a:rPr lang="en-US" sz="1400" spc="-1" strike="noStrike">
                <a:solidFill>
                  <a:srgbClr val="000000"/>
                </a:solidFill>
                <a:uFill>
                  <a:solidFill>
                    <a:srgbClr val="ffffff"/>
                  </a:solidFill>
                </a:uFill>
                <a:latin typeface="Times New Roman"/>
                <a:ea typeface="DejaVu Sans"/>
              </a:rPr>
              <a:t> </a:t>
            </a: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a:p>
            <a:pPr marL="457200" indent="-227880">
              <a:lnSpc>
                <a:spcPct val="115000"/>
              </a:lnSpc>
            </a:pPr>
            <a:endParaRPr lang="en-US" sz="1800" spc="-1" strike="noStrike">
              <a:solidFill>
                <a:srgbClr val="000000"/>
              </a:solidFill>
              <a:uFill>
                <a:solidFill>
                  <a:srgbClr val="ffffff"/>
                </a:solidFill>
              </a:uFill>
              <a:latin typeface="Arial"/>
            </a:endParaRPr>
          </a:p>
        </p:txBody>
      </p:sp>
      <p:sp>
        <p:nvSpPr>
          <p:cNvPr id="51" name="CustomShape 5"/>
          <p:cNvSpPr/>
          <p:nvPr/>
        </p:nvSpPr>
        <p:spPr>
          <a:xfrm>
            <a:off x="7132320" y="0"/>
            <a:ext cx="2010240" cy="2743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p:txBody>
      </p:sp>
      <p:sp>
        <p:nvSpPr>
          <p:cNvPr id="52" name="CustomShape 6"/>
          <p:cNvSpPr/>
          <p:nvPr/>
        </p:nvSpPr>
        <p:spPr>
          <a:xfrm>
            <a:off x="91440" y="836640"/>
            <a:ext cx="4480200" cy="5394600"/>
          </a:xfrm>
          <a:prstGeom prst="rect">
            <a:avLst/>
          </a:prstGeom>
          <a:noFill/>
          <a:ln>
            <a:noFill/>
          </a:ln>
        </p:spPr>
        <p:style>
          <a:lnRef idx="0"/>
          <a:fillRef idx="0"/>
          <a:effectRef idx="0"/>
          <a:fontRef idx="minor"/>
        </p:style>
        <p:txBody>
          <a:bodyPr lIns="90000" rIns="90000" tIns="45000" bIns="45000"/>
          <a:p>
            <a:pPr algn="just">
              <a:lnSpc>
                <a:spcPct val="115000"/>
              </a:lnSpc>
            </a:pPr>
            <a:r>
              <a:rPr lang="en-US" sz="1400" spc="-1" strike="noStrike">
                <a:solidFill>
                  <a:srgbClr val="000000"/>
                </a:solidFill>
                <a:uFill>
                  <a:solidFill>
                    <a:srgbClr val="ffffff"/>
                  </a:solidFill>
                </a:uFill>
                <a:latin typeface="Times New Roman"/>
                <a:ea typeface="DejaVu Sans"/>
              </a:rPr>
              <a:t>If you aren’t already registered:</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pc="-1" strike="noStrike">
                <a:solidFill>
                  <a:srgbClr val="000000"/>
                </a:solidFill>
                <a:uFill>
                  <a:solidFill>
                    <a:srgbClr val="ffffff"/>
                  </a:solidFill>
                </a:uFill>
                <a:latin typeface="Times New Roman"/>
                <a:ea typeface="DejaVu Sans"/>
              </a:rPr>
              <a:t>Tap on a Button “Create new account”.  A new “Register” Window appears. The program automatically asks for a new user name with a  password and email.</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pc="-1" strike="noStrike">
                <a:solidFill>
                  <a:srgbClr val="000000"/>
                </a:solidFill>
                <a:uFill>
                  <a:solidFill>
                    <a:srgbClr val="ffffff"/>
                  </a:solidFill>
                </a:uFill>
                <a:latin typeface="Times New Roman"/>
                <a:ea typeface="DejaVu Sans"/>
              </a:rPr>
              <a:t>Enter user name in the "User name" field. The program will automatically  check, whether a specified name already exists in database or not.  If a specified name already exist, an error message appears. This name will be used as a login.</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pc="-1" strike="noStrike">
                <a:solidFill>
                  <a:srgbClr val="000000"/>
                </a:solidFill>
                <a:uFill>
                  <a:solidFill>
                    <a:srgbClr val="ffffff"/>
                  </a:solidFill>
                </a:uFill>
                <a:latin typeface="Times New Roman"/>
                <a:ea typeface="DejaVu Sans"/>
              </a:rPr>
              <a:t>Enter password in the “Password" field. The password must be at least 4 characters long.</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pc="-1" strike="noStrike">
                <a:solidFill>
                  <a:srgbClr val="000000"/>
                </a:solidFill>
                <a:uFill>
                  <a:solidFill>
                    <a:srgbClr val="ffffff"/>
                  </a:solidFill>
                </a:uFill>
                <a:latin typeface="Times New Roman"/>
                <a:ea typeface="DejaVu Sans"/>
              </a:rPr>
              <a:t>Enter password one more time  in the “Verify password” field to verify above specified password. If these two passwords are not the same an error message “These Passwords don't match. Please, try again!” appears.</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400" spc="-1" strike="noStrike">
                <a:solidFill>
                  <a:srgbClr val="000000"/>
                </a:solidFill>
                <a:uFill>
                  <a:solidFill>
                    <a:srgbClr val="ffffff"/>
                  </a:solidFill>
                </a:uFill>
                <a:latin typeface="Times New Roman"/>
                <a:ea typeface="DejaVu Sans"/>
              </a:rPr>
              <a:t>Enter a valid Email in the “Email”  field, in case a user forgets his/her password, it can be requested via specified email.</a:t>
            </a:r>
            <a:endParaRPr lang="en-US" sz="1800" spc="-1" strike="noStrike">
              <a:solidFill>
                <a:srgbClr val="000000"/>
              </a:solidFill>
              <a:uFill>
                <a:solidFill>
                  <a:srgbClr val="ffffff"/>
                </a:solidFill>
              </a:uFill>
              <a:latin typeface="Arial"/>
            </a:endParaRPr>
          </a:p>
        </p:txBody>
      </p:sp>
      <p:pic>
        <p:nvPicPr>
          <p:cNvPr id="53" name="" descr=""/>
          <p:cNvPicPr/>
          <p:nvPr/>
        </p:nvPicPr>
        <p:blipFill>
          <a:blip r:embed="rId1"/>
          <a:stretch/>
        </p:blipFill>
        <p:spPr>
          <a:xfrm>
            <a:off x="6949440" y="2926080"/>
            <a:ext cx="1919880" cy="3200040"/>
          </a:xfrm>
          <a:prstGeom prst="rect">
            <a:avLst/>
          </a:prstGeom>
          <a:ln>
            <a:noFill/>
          </a:ln>
        </p:spPr>
      </p:pic>
      <p:pic>
        <p:nvPicPr>
          <p:cNvPr id="54" name="" descr=""/>
          <p:cNvPicPr/>
          <p:nvPr/>
        </p:nvPicPr>
        <p:blipFill>
          <a:blip r:embed="rId2"/>
          <a:stretch/>
        </p:blipFill>
        <p:spPr>
          <a:xfrm>
            <a:off x="4663440" y="665640"/>
            <a:ext cx="1645560" cy="2742840"/>
          </a:xfrm>
          <a:prstGeom prst="rect">
            <a:avLst/>
          </a:prstGeom>
          <a:ln>
            <a:noFill/>
          </a:ln>
        </p:spPr>
      </p:pic>
      <p:sp>
        <p:nvSpPr>
          <p:cNvPr id="55" name="CustomShape 7"/>
          <p:cNvSpPr/>
          <p:nvPr/>
        </p:nvSpPr>
        <p:spPr>
          <a:xfrm>
            <a:off x="0" y="0"/>
            <a:ext cx="2651760" cy="45684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 spc="-1" strike="noStrike">
                <a:solidFill>
                  <a:srgbClr val="000000"/>
                </a:solidFill>
                <a:uFill>
                  <a:solidFill>
                    <a:srgbClr val="ffffff"/>
                  </a:solidFill>
                </a:uFill>
                <a:latin typeface="Times New Roman"/>
                <a:ea typeface="DejaVu Sans"/>
              </a:rPr>
              <a:t>Step 1 Registration </a:t>
            </a:r>
            <a:endParaRPr lang="en-US" sz="1800" spc="-1" strike="noStrike">
              <a:solidFill>
                <a:srgbClr val="000000"/>
              </a:solidFill>
              <a:uFill>
                <a:solidFill>
                  <a:srgbClr val="ffffff"/>
                </a:solidFill>
              </a:uFill>
              <a:latin typeface="Arial"/>
            </a:endParaRPr>
          </a:p>
        </p:txBody>
      </p:sp>
      <p:sp>
        <p:nvSpPr>
          <p:cNvPr id="56" name="Line 8"/>
          <p:cNvSpPr/>
          <p:nvPr/>
        </p:nvSpPr>
        <p:spPr>
          <a:xfrm flipV="1">
            <a:off x="5029200" y="3348000"/>
            <a:ext cx="360" cy="492480"/>
          </a:xfrm>
          <a:prstGeom prst="line">
            <a:avLst/>
          </a:prstGeom>
          <a:ln>
            <a:solidFill>
              <a:srgbClr val="000000"/>
            </a:solidFill>
            <a:tailEnd len="med" type="triangle" w="med"/>
          </a:ln>
        </p:spPr>
        <p:style>
          <a:lnRef idx="0"/>
          <a:fillRef idx="0"/>
          <a:effectRef idx="0"/>
          <a:fontRef idx="minor"/>
        </p:style>
      </p:sp>
      <p:sp>
        <p:nvSpPr>
          <p:cNvPr id="57" name="Line 9"/>
          <p:cNvSpPr/>
          <p:nvPr/>
        </p:nvSpPr>
        <p:spPr>
          <a:xfrm>
            <a:off x="6344280" y="4023360"/>
            <a:ext cx="605160" cy="0"/>
          </a:xfrm>
          <a:prstGeom prst="line">
            <a:avLst/>
          </a:prstGeom>
          <a:ln>
            <a:solidFill>
              <a:srgbClr val="000000"/>
            </a:solidFill>
            <a:tailEnd len="med" type="triangle" w="med"/>
          </a:ln>
        </p:spPr>
        <p:style>
          <a:lnRef idx="0"/>
          <a:fillRef idx="0"/>
          <a:effectRef idx="0"/>
          <a:fontRef idx="minor"/>
        </p:style>
      </p:sp>
      <p:sp>
        <p:nvSpPr>
          <p:cNvPr id="58" name="Line 10"/>
          <p:cNvSpPr/>
          <p:nvPr/>
        </p:nvSpPr>
        <p:spPr>
          <a:xfrm>
            <a:off x="6344280" y="4480560"/>
            <a:ext cx="605160" cy="0"/>
          </a:xfrm>
          <a:prstGeom prst="line">
            <a:avLst/>
          </a:prstGeom>
          <a:ln>
            <a:solidFill>
              <a:srgbClr val="000000"/>
            </a:solidFill>
            <a:tailEnd len="med" type="triangle" w="med"/>
          </a:ln>
        </p:spPr>
        <p:style>
          <a:lnRef idx="0"/>
          <a:fillRef idx="0"/>
          <a:effectRef idx="0"/>
          <a:fontRef idx="minor"/>
        </p:style>
      </p:sp>
      <p:sp>
        <p:nvSpPr>
          <p:cNvPr id="59" name="Line 11"/>
          <p:cNvSpPr/>
          <p:nvPr/>
        </p:nvSpPr>
        <p:spPr>
          <a:xfrm>
            <a:off x="6344280" y="4937760"/>
            <a:ext cx="605160" cy="0"/>
          </a:xfrm>
          <a:prstGeom prst="line">
            <a:avLst/>
          </a:prstGeom>
          <a:ln>
            <a:solidFill>
              <a:srgbClr val="000000"/>
            </a:solidFill>
            <a:tailEnd len="med" type="triangle" w="med"/>
          </a:ln>
        </p:spPr>
        <p:style>
          <a:lnRef idx="0"/>
          <a:fillRef idx="0"/>
          <a:effectRef idx="0"/>
          <a:fontRef idx="minor"/>
        </p:style>
      </p:sp>
      <p:sp>
        <p:nvSpPr>
          <p:cNvPr id="60" name="Line 12"/>
          <p:cNvSpPr/>
          <p:nvPr/>
        </p:nvSpPr>
        <p:spPr>
          <a:xfrm>
            <a:off x="6344280" y="5486400"/>
            <a:ext cx="605160" cy="0"/>
          </a:xfrm>
          <a:prstGeom prst="line">
            <a:avLst/>
          </a:prstGeom>
          <a:ln>
            <a:solidFill>
              <a:srgbClr val="000000"/>
            </a:solidFill>
            <a:tailEnd len="med" type="triangle" w="med"/>
          </a:ln>
        </p:spPr>
        <p:style>
          <a:lnRef idx="0"/>
          <a:fillRef idx="0"/>
          <a:effectRef idx="0"/>
          <a:fontRef idx="minor"/>
        </p:style>
      </p:sp>
      <p:sp>
        <p:nvSpPr>
          <p:cNvPr id="61" name="CustomShape 13"/>
          <p:cNvSpPr/>
          <p:nvPr/>
        </p:nvSpPr>
        <p:spPr>
          <a:xfrm>
            <a:off x="4993200" y="3569040"/>
            <a:ext cx="3654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62" name="CustomShape 14"/>
          <p:cNvSpPr/>
          <p:nvPr/>
        </p:nvSpPr>
        <p:spPr>
          <a:xfrm>
            <a:off x="6273360" y="374904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63" name="CustomShape 15"/>
          <p:cNvSpPr/>
          <p:nvPr/>
        </p:nvSpPr>
        <p:spPr>
          <a:xfrm>
            <a:off x="6273360" y="420336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sp>
        <p:nvSpPr>
          <p:cNvPr id="64" name="CustomShape 16"/>
          <p:cNvSpPr/>
          <p:nvPr/>
        </p:nvSpPr>
        <p:spPr>
          <a:xfrm>
            <a:off x="6273720" y="464904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4.</a:t>
            </a:r>
            <a:endParaRPr lang="en-US" sz="1800" spc="-1" strike="noStrike">
              <a:solidFill>
                <a:srgbClr val="000000"/>
              </a:solidFill>
              <a:uFill>
                <a:solidFill>
                  <a:srgbClr val="ffffff"/>
                </a:solidFill>
              </a:uFill>
              <a:latin typeface="Arial"/>
            </a:endParaRPr>
          </a:p>
        </p:txBody>
      </p:sp>
      <p:sp>
        <p:nvSpPr>
          <p:cNvPr id="65" name="CustomShape 17"/>
          <p:cNvSpPr/>
          <p:nvPr/>
        </p:nvSpPr>
        <p:spPr>
          <a:xfrm>
            <a:off x="6273720" y="522504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5.</a:t>
            </a:r>
            <a:endParaRPr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CustomShape 1"/>
          <p:cNvSpPr/>
          <p:nvPr/>
        </p:nvSpPr>
        <p:spPr>
          <a:xfrm>
            <a:off x="0" y="0"/>
            <a:ext cx="9143640" cy="6397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7" name="CustomShape 2"/>
          <p:cNvSpPr/>
          <p:nvPr/>
        </p:nvSpPr>
        <p:spPr>
          <a:xfrm>
            <a:off x="0" y="6155280"/>
            <a:ext cx="9143640" cy="7023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68" name="CustomShape 3"/>
          <p:cNvSpPr/>
          <p:nvPr/>
        </p:nvSpPr>
        <p:spPr>
          <a:xfrm>
            <a:off x="249840" y="2602080"/>
            <a:ext cx="9076680" cy="610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9" name="CustomShape 4"/>
          <p:cNvSpPr/>
          <p:nvPr/>
        </p:nvSpPr>
        <p:spPr>
          <a:xfrm>
            <a:off x="249840" y="825480"/>
            <a:ext cx="8434440" cy="1712880"/>
          </a:xfrm>
          <a:prstGeom prst="rect">
            <a:avLst/>
          </a:prstGeom>
          <a:noFill/>
          <a:ln>
            <a:noFill/>
          </a:ln>
        </p:spPr>
        <p:style>
          <a:lnRef idx="0"/>
          <a:fillRef idx="0"/>
          <a:effectRef idx="0"/>
          <a:fontRef idx="minor"/>
        </p:style>
      </p:sp>
      <p:sp>
        <p:nvSpPr>
          <p:cNvPr id="70" name="CustomShape 5"/>
          <p:cNvSpPr/>
          <p:nvPr/>
        </p:nvSpPr>
        <p:spPr>
          <a:xfrm>
            <a:off x="269280" y="721800"/>
            <a:ext cx="3906360" cy="5433120"/>
          </a:xfrm>
          <a:prstGeom prst="rect">
            <a:avLst/>
          </a:prstGeom>
          <a:noFill/>
          <a:ln>
            <a:noFill/>
          </a:ln>
        </p:spPr>
        <p:style>
          <a:lnRef idx="0"/>
          <a:fillRef idx="0"/>
          <a:effectRef idx="0"/>
          <a:fontRef idx="minor"/>
        </p:style>
      </p:sp>
      <p:sp>
        <p:nvSpPr>
          <p:cNvPr id="71" name="CustomShape 6"/>
          <p:cNvSpPr/>
          <p:nvPr/>
        </p:nvSpPr>
        <p:spPr>
          <a:xfrm>
            <a:off x="7040880" y="0"/>
            <a:ext cx="2086920" cy="3121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p:txBody>
      </p:sp>
      <p:sp>
        <p:nvSpPr>
          <p:cNvPr id="72" name="CustomShape 7"/>
          <p:cNvSpPr/>
          <p:nvPr/>
        </p:nvSpPr>
        <p:spPr>
          <a:xfrm>
            <a:off x="0" y="0"/>
            <a:ext cx="1645920" cy="36576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1800" spc="-1" strike="noStrike">
                <a:solidFill>
                  <a:srgbClr val="000000"/>
                </a:solidFill>
                <a:uFill>
                  <a:solidFill>
                    <a:srgbClr val="ffffff"/>
                  </a:solidFill>
                </a:uFill>
                <a:latin typeface="Times New Roman"/>
                <a:ea typeface="DejaVu Sans"/>
              </a:rPr>
              <a:t>Step 2 Login</a:t>
            </a:r>
            <a:endParaRPr lang="en-US" sz="1800" spc="-1" strike="noStrike">
              <a:solidFill>
                <a:srgbClr val="000000"/>
              </a:solidFill>
              <a:uFill>
                <a:solidFill>
                  <a:srgbClr val="ffffff"/>
                </a:solidFill>
              </a:uFill>
              <a:latin typeface="Arial"/>
            </a:endParaRPr>
          </a:p>
        </p:txBody>
      </p:sp>
      <p:pic>
        <p:nvPicPr>
          <p:cNvPr id="73" name="" descr=""/>
          <p:cNvPicPr/>
          <p:nvPr/>
        </p:nvPicPr>
        <p:blipFill>
          <a:blip r:embed="rId1"/>
          <a:stretch/>
        </p:blipFill>
        <p:spPr>
          <a:xfrm>
            <a:off x="5764680" y="1172880"/>
            <a:ext cx="1860480" cy="3083040"/>
          </a:xfrm>
          <a:prstGeom prst="rect">
            <a:avLst/>
          </a:prstGeom>
          <a:ln>
            <a:noFill/>
          </a:ln>
        </p:spPr>
      </p:pic>
      <p:sp>
        <p:nvSpPr>
          <p:cNvPr id="74" name="Line 8"/>
          <p:cNvSpPr/>
          <p:nvPr/>
        </p:nvSpPr>
        <p:spPr>
          <a:xfrm>
            <a:off x="4897080" y="2189520"/>
            <a:ext cx="731520" cy="0"/>
          </a:xfrm>
          <a:prstGeom prst="line">
            <a:avLst/>
          </a:prstGeom>
          <a:ln>
            <a:solidFill>
              <a:srgbClr val="000000"/>
            </a:solidFill>
            <a:tailEnd len="med" type="triangle" w="med"/>
          </a:ln>
        </p:spPr>
        <p:style>
          <a:lnRef idx="0"/>
          <a:fillRef idx="0"/>
          <a:effectRef idx="0"/>
          <a:fontRef idx="minor"/>
        </p:style>
      </p:sp>
      <p:sp>
        <p:nvSpPr>
          <p:cNvPr id="75" name="Line 9"/>
          <p:cNvSpPr/>
          <p:nvPr/>
        </p:nvSpPr>
        <p:spPr>
          <a:xfrm>
            <a:off x="4897080" y="2705040"/>
            <a:ext cx="731520" cy="0"/>
          </a:xfrm>
          <a:prstGeom prst="line">
            <a:avLst/>
          </a:prstGeom>
          <a:ln>
            <a:solidFill>
              <a:srgbClr val="000000"/>
            </a:solidFill>
            <a:tailEnd len="med" type="triangle" w="med"/>
          </a:ln>
        </p:spPr>
        <p:style>
          <a:lnRef idx="0"/>
          <a:fillRef idx="0"/>
          <a:effectRef idx="0"/>
          <a:fontRef idx="minor"/>
        </p:style>
      </p:sp>
      <p:sp>
        <p:nvSpPr>
          <p:cNvPr id="76" name="CustomShape 10"/>
          <p:cNvSpPr/>
          <p:nvPr/>
        </p:nvSpPr>
        <p:spPr>
          <a:xfrm>
            <a:off x="4811400" y="1880280"/>
            <a:ext cx="448200" cy="39024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77" name="CustomShape 11"/>
          <p:cNvSpPr/>
          <p:nvPr/>
        </p:nvSpPr>
        <p:spPr>
          <a:xfrm>
            <a:off x="4811400" y="2392560"/>
            <a:ext cx="448560" cy="39024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78" name="CustomShape 12"/>
          <p:cNvSpPr/>
          <p:nvPr/>
        </p:nvSpPr>
        <p:spPr>
          <a:xfrm>
            <a:off x="269280" y="721800"/>
            <a:ext cx="4210920" cy="5433120"/>
          </a:xfrm>
          <a:prstGeom prst="rect">
            <a:avLst/>
          </a:prstGeom>
          <a:noFill/>
          <a:ln>
            <a:noFill/>
          </a:ln>
        </p:spPr>
        <p:style>
          <a:lnRef idx="0"/>
          <a:fillRef idx="0"/>
          <a:effectRef idx="0"/>
          <a:fontRef idx="minor"/>
        </p:style>
        <p:txBody>
          <a:bodyPr lIns="90000" rIns="90000" tIns="45000" bIns="45000"/>
          <a:p>
            <a:pPr marL="457200" indent="-227880" algn="just">
              <a:lnSpc>
                <a:spcPct val="115000"/>
              </a:lnSpc>
            </a:pPr>
            <a:r>
              <a:rPr lang="en-US" sz="1800" spc="-1" strike="noStrike">
                <a:solidFill>
                  <a:srgbClr val="000000"/>
                </a:solidFill>
                <a:uFill>
                  <a:solidFill>
                    <a:srgbClr val="ffffff"/>
                  </a:solidFill>
                </a:uFill>
                <a:latin typeface="Times New Roman"/>
                <a:ea typeface="DejaVu Sans"/>
              </a:rPr>
              <a:t>If a user wants to start “ShopAdmin” Application, the program automatically asks for a login name with a corresponding password, so that no unauthorized user can access personal data from database:</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800" spc="-1" strike="noStrike">
                <a:solidFill>
                  <a:srgbClr val="000000"/>
                </a:solidFill>
                <a:uFill>
                  <a:solidFill>
                    <a:srgbClr val="ffffff"/>
                  </a:solidFill>
                </a:uFill>
                <a:latin typeface="Times New Roman"/>
                <a:ea typeface="DejaVu Sans"/>
              </a:rPr>
              <a:t>Enter user name in the "Username" field.</a:t>
            </a:r>
            <a:endParaRPr lang="en-US" sz="1800" spc="-1" strike="noStrike">
              <a:solidFill>
                <a:srgbClr val="000000"/>
              </a:solidFill>
              <a:uFill>
                <a:solidFill>
                  <a:srgbClr val="ffffff"/>
                </a:solidFill>
              </a:uFill>
              <a:latin typeface="Arial"/>
            </a:endParaRPr>
          </a:p>
          <a:p>
            <a:pPr marL="457200" indent="-227880" algn="just">
              <a:lnSpc>
                <a:spcPct val="115000"/>
              </a:lnSpc>
              <a:buClr>
                <a:srgbClr val="000000"/>
              </a:buClr>
              <a:buFont typeface="StarSymbol"/>
              <a:buAutoNum type="arabicPeriod"/>
            </a:pPr>
            <a:r>
              <a:rPr lang="en-US" sz="1800" spc="-1" strike="noStrike">
                <a:solidFill>
                  <a:srgbClr val="000000"/>
                </a:solidFill>
                <a:uFill>
                  <a:solidFill>
                    <a:srgbClr val="ffffff"/>
                  </a:solidFill>
                </a:uFill>
                <a:latin typeface="Times New Roman"/>
                <a:ea typeface="DejaVu Sans"/>
              </a:rPr>
              <a:t>Enter your correct password below the “Password" field.</a:t>
            </a:r>
            <a:endParaRPr lang="en-US" sz="1800" spc="-1" strike="noStrike">
              <a:solidFill>
                <a:srgbClr val="000000"/>
              </a:solidFill>
              <a:uFill>
                <a:solidFill>
                  <a:srgbClr val="ffffff"/>
                </a:solidFill>
              </a:uFill>
              <a:latin typeface="Arial"/>
            </a:endParaRPr>
          </a:p>
          <a:p>
            <a:pPr marL="457200" indent="-227880" algn="just">
              <a:lnSpc>
                <a:spcPct val="115000"/>
              </a:lnSpc>
            </a:pPr>
            <a:endParaRPr lang="en-US" sz="1800" spc="-1" strike="noStrike">
              <a:solidFill>
                <a:srgbClr val="000000"/>
              </a:solidFill>
              <a:uFill>
                <a:solidFill>
                  <a:srgbClr val="ffffff"/>
                </a:solidFill>
              </a:uFill>
              <a:latin typeface="Arial"/>
            </a:endParaRPr>
          </a:p>
          <a:p>
            <a:pPr marL="457200" indent="-227880" algn="just">
              <a:lnSpc>
                <a:spcPct val="115000"/>
              </a:lnSpc>
            </a:pPr>
            <a:endParaRPr lang="en-US" sz="1800" spc="-1" strike="noStrike">
              <a:solidFill>
                <a:srgbClr val="000000"/>
              </a:solidFill>
              <a:uFill>
                <a:solidFill>
                  <a:srgbClr val="ffffff"/>
                </a:solidFill>
              </a:uFill>
              <a:latin typeface="Arial"/>
            </a:endParaRPr>
          </a:p>
          <a:p>
            <a:pPr marL="457200" indent="-227880" algn="just">
              <a:lnSpc>
                <a:spcPct val="115000"/>
              </a:lnSpc>
            </a:pPr>
            <a:endParaRPr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3"/>
          <p:cNvSpPr/>
          <p:nvPr/>
        </p:nvSpPr>
        <p:spPr>
          <a:xfrm>
            <a:off x="251640" y="299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82" name="CustomShape 4"/>
          <p:cNvSpPr/>
          <p:nvPr/>
        </p:nvSpPr>
        <p:spPr>
          <a:xfrm>
            <a:off x="179640" y="980640"/>
            <a:ext cx="8495640" cy="4478400"/>
          </a:xfrm>
          <a:prstGeom prst="rect">
            <a:avLst/>
          </a:prstGeom>
          <a:noFill/>
          <a:ln>
            <a:noFill/>
          </a:ln>
        </p:spPr>
        <p:style>
          <a:lnRef idx="0"/>
          <a:fillRef idx="0"/>
          <a:effectRef idx="0"/>
          <a:fontRef idx="minor"/>
        </p:style>
        <p:txBody>
          <a:bodyPr lIns="90000" rIns="90000" tIns="45000" bIns="45000"/>
          <a:p>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
        <p:nvSpPr>
          <p:cNvPr id="83" name="CustomShape 5"/>
          <p:cNvSpPr/>
          <p:nvPr/>
        </p:nvSpPr>
        <p:spPr>
          <a:xfrm>
            <a:off x="91440" y="619920"/>
            <a:ext cx="8967240" cy="2996280"/>
          </a:xfrm>
          <a:prstGeom prst="rect">
            <a:avLst/>
          </a:prstGeom>
          <a:noFill/>
          <a:ln>
            <a:noFill/>
          </a:ln>
        </p:spPr>
        <p:style>
          <a:lnRef idx="0"/>
          <a:fillRef idx="0"/>
          <a:effectRef idx="0"/>
          <a:fontRef idx="minor"/>
        </p:style>
      </p:sp>
      <p:sp>
        <p:nvSpPr>
          <p:cNvPr id="84" name="CustomShape 6"/>
          <p:cNvSpPr/>
          <p:nvPr/>
        </p:nvSpPr>
        <p:spPr>
          <a:xfrm>
            <a:off x="179640" y="731520"/>
            <a:ext cx="4483440" cy="5486040"/>
          </a:xfrm>
          <a:prstGeom prst="rect">
            <a:avLst/>
          </a:prstGeom>
          <a:noFill/>
          <a:ln>
            <a:noFill/>
          </a:ln>
        </p:spPr>
        <p:style>
          <a:lnRef idx="0"/>
          <a:fillRef idx="0"/>
          <a:effectRef idx="0"/>
          <a:fontRef idx="minor"/>
        </p:style>
        <p:txBody>
          <a:bodyPr lIns="90000" rIns="90000" tIns="45000" bIns="45000"/>
          <a:p>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After your successful registration, you will land to the main page of “ShopAdmin”. You will see an empty Table (1.), which will later contain a list of receipts that you have scanned with your camera. This list will allow you to see the 20 most recently scanned receipts.</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2. You can tap on button “SCAN”  at the bottom to scan a new receipt.</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3.You can tap  on Menu in the top right corner and choose from the options:</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 “Help” to get information on how to make a right photo of a receipt.</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 “Exit” to close the application.</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 “Logout” to switch to the login page.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4. You can tap on the receipt table to switch to the reports page that contains receipts sorted by shop name or shop category.</a:t>
            </a:r>
            <a:endParaRPr lang="en-US" sz="1800" spc="-1" strike="noStrike">
              <a:solidFill>
                <a:srgbClr val="000000"/>
              </a:solidFill>
              <a:uFill>
                <a:solidFill>
                  <a:srgbClr val="ffffff"/>
                </a:solidFill>
              </a:uFill>
              <a:latin typeface="Arial"/>
            </a:endParaRPr>
          </a:p>
        </p:txBody>
      </p:sp>
      <p:sp>
        <p:nvSpPr>
          <p:cNvPr id="85" name="CustomShape 7"/>
          <p:cNvSpPr/>
          <p:nvPr/>
        </p:nvSpPr>
        <p:spPr>
          <a:xfrm>
            <a:off x="0" y="0"/>
            <a:ext cx="2377080" cy="36576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Times New Roman"/>
                <a:ea typeface="DejaVu Sans"/>
              </a:rPr>
              <a:t>Step 3 Main page</a:t>
            </a:r>
            <a:endParaRPr lang="en-US" sz="1800" spc="-1" strike="noStrike">
              <a:solidFill>
                <a:srgbClr val="000000"/>
              </a:solidFill>
              <a:uFill>
                <a:solidFill>
                  <a:srgbClr val="ffffff"/>
                </a:solidFill>
              </a:uFill>
              <a:latin typeface="Arial"/>
            </a:endParaRPr>
          </a:p>
        </p:txBody>
      </p:sp>
      <p:sp>
        <p:nvSpPr>
          <p:cNvPr id="86" name="Line 8"/>
          <p:cNvSpPr/>
          <p:nvPr/>
        </p:nvSpPr>
        <p:spPr>
          <a:xfrm>
            <a:off x="5538960" y="1698480"/>
            <a:ext cx="605160" cy="0"/>
          </a:xfrm>
          <a:prstGeom prst="line">
            <a:avLst/>
          </a:prstGeom>
          <a:ln>
            <a:solidFill>
              <a:srgbClr val="000000"/>
            </a:solidFill>
            <a:tailEnd len="med" type="triangle" w="med"/>
          </a:ln>
        </p:spPr>
        <p:style>
          <a:lnRef idx="0"/>
          <a:fillRef idx="0"/>
          <a:effectRef idx="0"/>
          <a:fontRef idx="minor"/>
        </p:style>
      </p:sp>
      <p:sp>
        <p:nvSpPr>
          <p:cNvPr id="87" name="Line 9"/>
          <p:cNvSpPr/>
          <p:nvPr/>
        </p:nvSpPr>
        <p:spPr>
          <a:xfrm>
            <a:off x="5574960" y="3559680"/>
            <a:ext cx="605160" cy="0"/>
          </a:xfrm>
          <a:prstGeom prst="line">
            <a:avLst/>
          </a:prstGeom>
          <a:ln>
            <a:solidFill>
              <a:srgbClr val="000000"/>
            </a:solidFill>
            <a:tailEnd len="med" type="triangle" w="med"/>
          </a:ln>
        </p:spPr>
        <p:style>
          <a:lnRef idx="0"/>
          <a:fillRef idx="0"/>
          <a:effectRef idx="0"/>
          <a:fontRef idx="minor"/>
        </p:style>
      </p:sp>
      <p:sp>
        <p:nvSpPr>
          <p:cNvPr id="88" name="Line 10"/>
          <p:cNvSpPr/>
          <p:nvPr/>
        </p:nvSpPr>
        <p:spPr>
          <a:xfrm flipH="1">
            <a:off x="7976880" y="1241280"/>
            <a:ext cx="604800" cy="0"/>
          </a:xfrm>
          <a:prstGeom prst="line">
            <a:avLst/>
          </a:prstGeom>
          <a:ln>
            <a:solidFill>
              <a:srgbClr val="000000"/>
            </a:solidFill>
            <a:tailEnd len="med" type="triangle" w="med"/>
          </a:ln>
        </p:spPr>
        <p:style>
          <a:lnRef idx="0"/>
          <a:fillRef idx="0"/>
          <a:effectRef idx="0"/>
          <a:fontRef idx="minor"/>
        </p:style>
      </p:sp>
      <p:sp>
        <p:nvSpPr>
          <p:cNvPr id="89" name="CustomShape 11"/>
          <p:cNvSpPr/>
          <p:nvPr/>
        </p:nvSpPr>
        <p:spPr>
          <a:xfrm>
            <a:off x="5792040" y="1316160"/>
            <a:ext cx="370800" cy="345960"/>
          </a:xfrm>
          <a:prstGeom prst="rect">
            <a:avLst/>
          </a:prstGeom>
          <a:noFill/>
          <a:ln>
            <a:noFill/>
          </a:ln>
        </p:spPr>
        <p:style>
          <a:lnRef idx="0"/>
          <a:fillRef idx="0"/>
          <a:effectRef idx="0"/>
          <a:fontRef idx="minor"/>
        </p:style>
      </p:sp>
      <p:sp>
        <p:nvSpPr>
          <p:cNvPr id="90" name="CustomShape 12"/>
          <p:cNvSpPr/>
          <p:nvPr/>
        </p:nvSpPr>
        <p:spPr>
          <a:xfrm>
            <a:off x="5504040" y="328248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91" name="CustomShape 13"/>
          <p:cNvSpPr/>
          <p:nvPr/>
        </p:nvSpPr>
        <p:spPr>
          <a:xfrm>
            <a:off x="8301960" y="89496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sp>
        <p:nvSpPr>
          <p:cNvPr id="92" name="CustomShape 14"/>
          <p:cNvSpPr/>
          <p:nvPr/>
        </p:nvSpPr>
        <p:spPr>
          <a:xfrm>
            <a:off x="5468400" y="142416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93" name="Line 15"/>
          <p:cNvSpPr/>
          <p:nvPr/>
        </p:nvSpPr>
        <p:spPr>
          <a:xfrm flipH="1">
            <a:off x="12397680" y="1453680"/>
            <a:ext cx="604800" cy="0"/>
          </a:xfrm>
          <a:prstGeom prst="line">
            <a:avLst/>
          </a:prstGeom>
          <a:ln>
            <a:solidFill>
              <a:srgbClr val="000000"/>
            </a:solidFill>
            <a:tailEnd len="med" type="triangle" w="med"/>
          </a:ln>
        </p:spPr>
        <p:style>
          <a:lnRef idx="0"/>
          <a:fillRef idx="0"/>
          <a:effectRef idx="0"/>
          <a:fontRef idx="minor"/>
        </p:style>
      </p:sp>
      <p:sp>
        <p:nvSpPr>
          <p:cNvPr id="94" name="CustomShape 16"/>
          <p:cNvSpPr/>
          <p:nvPr/>
        </p:nvSpPr>
        <p:spPr>
          <a:xfrm>
            <a:off x="12722760" y="112680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pic>
        <p:nvPicPr>
          <p:cNvPr id="95" name="" descr=""/>
          <p:cNvPicPr/>
          <p:nvPr/>
        </p:nvPicPr>
        <p:blipFill>
          <a:blip r:embed="rId1"/>
          <a:stretch/>
        </p:blipFill>
        <p:spPr>
          <a:xfrm>
            <a:off x="6201360" y="944640"/>
            <a:ext cx="1737360" cy="2896200"/>
          </a:xfrm>
          <a:prstGeom prst="rect">
            <a:avLst/>
          </a:prstGeom>
          <a:ln>
            <a:noFill/>
          </a:ln>
        </p:spPr>
      </p:pic>
      <p:sp>
        <p:nvSpPr>
          <p:cNvPr id="96" name="Line 17"/>
          <p:cNvSpPr/>
          <p:nvPr/>
        </p:nvSpPr>
        <p:spPr>
          <a:xfrm>
            <a:off x="5521320" y="1940040"/>
            <a:ext cx="605160" cy="0"/>
          </a:xfrm>
          <a:prstGeom prst="line">
            <a:avLst/>
          </a:prstGeom>
          <a:ln>
            <a:solidFill>
              <a:srgbClr val="000000"/>
            </a:solidFill>
            <a:tailEnd len="med" type="triangle" w="med"/>
          </a:ln>
        </p:spPr>
        <p:style>
          <a:lnRef idx="0"/>
          <a:fillRef idx="0"/>
          <a:effectRef idx="0"/>
          <a:fontRef idx="minor"/>
        </p:style>
      </p:sp>
      <p:sp>
        <p:nvSpPr>
          <p:cNvPr id="97" name="CustomShape 18"/>
          <p:cNvSpPr/>
          <p:nvPr/>
        </p:nvSpPr>
        <p:spPr>
          <a:xfrm>
            <a:off x="5450760" y="166572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4.</a:t>
            </a:r>
            <a:endParaRPr lang="en-US" sz="1800" spc="-1" strike="noStrike">
              <a:solidFill>
                <a:srgbClr val="000000"/>
              </a:solidFill>
              <a:uFill>
                <a:solidFill>
                  <a:srgbClr val="ffffff"/>
                </a:solidFill>
              </a:uFill>
              <a:latin typeface="Arial"/>
            </a:endParaRPr>
          </a:p>
        </p:txBody>
      </p:sp>
      <p:sp>
        <p:nvSpPr>
          <p:cNvPr id="98" name="CustomShape 19"/>
          <p:cNvSpPr/>
          <p:nvPr/>
        </p:nvSpPr>
        <p:spPr>
          <a:xfrm>
            <a:off x="7132320" y="0"/>
            <a:ext cx="2010240" cy="2743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251640" y="836640"/>
            <a:ext cx="8495640" cy="1735200"/>
          </a:xfrm>
          <a:prstGeom prst="rect">
            <a:avLst/>
          </a:prstGeom>
          <a:noFill/>
          <a:ln>
            <a:noFill/>
          </a:ln>
        </p:spPr>
        <p:style>
          <a:lnRef idx="0"/>
          <a:fillRef idx="0"/>
          <a:effectRef idx="0"/>
          <a:fontRef idx="minor"/>
        </p:style>
      </p:sp>
      <p:sp>
        <p:nvSpPr>
          <p:cNvPr id="103" name="CustomShape 5"/>
          <p:cNvSpPr/>
          <p:nvPr/>
        </p:nvSpPr>
        <p:spPr>
          <a:xfrm>
            <a:off x="274320" y="839160"/>
            <a:ext cx="5986440" cy="2634840"/>
          </a:xfrm>
          <a:prstGeom prst="rect">
            <a:avLst/>
          </a:prstGeom>
          <a:noFill/>
          <a:ln>
            <a:noFill/>
          </a:ln>
        </p:spPr>
        <p:style>
          <a:lnRef idx="0"/>
          <a:fillRef idx="0"/>
          <a:effectRef idx="0"/>
          <a:fontRef idx="minor"/>
        </p:style>
      </p:sp>
      <p:sp>
        <p:nvSpPr>
          <p:cNvPr id="104" name="CustomShape 6"/>
          <p:cNvSpPr/>
          <p:nvPr/>
        </p:nvSpPr>
        <p:spPr>
          <a:xfrm>
            <a:off x="182880" y="914400"/>
            <a:ext cx="4297320" cy="5303160"/>
          </a:xfrm>
          <a:prstGeom prst="rect">
            <a:avLst/>
          </a:prstGeom>
          <a:noFill/>
          <a:ln>
            <a:noFill/>
          </a:ln>
        </p:spPr>
        <p:style>
          <a:lnRef idx="0"/>
          <a:fillRef idx="0"/>
          <a:effectRef idx="0"/>
          <a:fontRef idx="minor"/>
        </p:style>
        <p:txBody>
          <a:bodyPr lIns="90000" rIns="90000" tIns="45000" bIns="45000"/>
          <a:p>
            <a:pPr algn="just">
              <a:lnSpc>
                <a:spcPct val="100000"/>
              </a:lnSpc>
            </a:pPr>
            <a:endParaRPr lang="en-US" sz="1800" spc="-1" strike="noStrike">
              <a:solidFill>
                <a:srgbClr val="000000"/>
              </a:solidFill>
              <a:uFill>
                <a:solidFill>
                  <a:srgbClr val="ffffff"/>
                </a:solidFill>
              </a:uFill>
              <a:latin typeface="Arial"/>
            </a:endParaRPr>
          </a:p>
          <a:p>
            <a:pPr algn="just">
              <a:lnSpc>
                <a:spcPct val="100000"/>
              </a:lnSpc>
            </a:pPr>
            <a:r>
              <a:rPr lang="en-US" sz="1800" spc="-1" strike="noStrike">
                <a:solidFill>
                  <a:srgbClr val="000000"/>
                </a:solidFill>
                <a:uFill>
                  <a:solidFill>
                    <a:srgbClr val="ffffff"/>
                  </a:solidFill>
                </a:uFill>
                <a:latin typeface="Times New Roman"/>
                <a:ea typeface="DejaVu Sans"/>
              </a:rPr>
              <a:t>1. You can tap on button “SCAN”  at the bottom to scan a receipt.</a:t>
            </a:r>
            <a:endParaRPr lang="en-US" sz="1800" spc="-1" strike="noStrike">
              <a:solidFill>
                <a:srgbClr val="000000"/>
              </a:solidFill>
              <a:uFill>
                <a:solidFill>
                  <a:srgbClr val="ffffff"/>
                </a:solidFill>
              </a:uFill>
              <a:latin typeface="Arial"/>
            </a:endParaRPr>
          </a:p>
          <a:p>
            <a:pPr algn="just">
              <a:lnSpc>
                <a:spcPct val="100000"/>
              </a:lnSpc>
            </a:pPr>
            <a:r>
              <a:rPr lang="en-US" sz="1800" spc="-1" strike="noStrike">
                <a:solidFill>
                  <a:srgbClr val="000000"/>
                </a:solidFill>
                <a:uFill>
                  <a:solidFill>
                    <a:srgbClr val="ffffff"/>
                  </a:solidFill>
                </a:uFill>
                <a:latin typeface="Times New Roman"/>
                <a:ea typeface="DejaVu Sans"/>
              </a:rPr>
              <a:t>Camera mode will be started and you can take a picture of your receipt.  </a:t>
            </a:r>
            <a:endParaRPr lang="en-US" sz="1800" spc="-1" strike="noStrike">
              <a:solidFill>
                <a:srgbClr val="000000"/>
              </a:solidFill>
              <a:uFill>
                <a:solidFill>
                  <a:srgbClr val="ffffff"/>
                </a:solidFill>
              </a:uFill>
              <a:latin typeface="Arial"/>
            </a:endParaRPr>
          </a:p>
          <a:p>
            <a:pPr algn="just">
              <a:lnSpc>
                <a:spcPct val="100000"/>
              </a:lnSpc>
            </a:pPr>
            <a:r>
              <a:rPr lang="en-US" sz="1800" spc="-1" strike="noStrike">
                <a:solidFill>
                  <a:srgbClr val="000000"/>
                </a:solidFill>
                <a:uFill>
                  <a:solidFill>
                    <a:srgbClr val="ffffff"/>
                  </a:solidFill>
                </a:uFill>
                <a:latin typeface="Times New Roman"/>
                <a:ea typeface="DejaVu Sans"/>
              </a:rPr>
              <a:t>If a picture is not accurate enough:</a:t>
            </a:r>
            <a:endParaRPr lang="en-US" sz="1800" spc="-1" strike="noStrike">
              <a:solidFill>
                <a:srgbClr val="000000"/>
              </a:solidFill>
              <a:uFill>
                <a:solidFill>
                  <a:srgbClr val="ffffff"/>
                </a:solidFill>
              </a:uFill>
              <a:latin typeface="Arial"/>
            </a:endParaRPr>
          </a:p>
          <a:p>
            <a:pPr algn="just">
              <a:lnSpc>
                <a:spcPct val="100000"/>
              </a:lnSpc>
            </a:pPr>
            <a:r>
              <a:rPr lang="en-US" sz="1800" spc="-1" strike="noStrike">
                <a:solidFill>
                  <a:srgbClr val="000000"/>
                </a:solidFill>
                <a:uFill>
                  <a:solidFill>
                    <a:srgbClr val="ffffff"/>
                  </a:solidFill>
                </a:uFill>
                <a:latin typeface="Times New Roman"/>
                <a:ea typeface="DejaVu Sans"/>
              </a:rPr>
              <a:t>2. Tap on Rescan  to rescan a receipt.</a:t>
            </a:r>
            <a:endParaRPr lang="en-US" sz="1800" spc="-1" strike="noStrike">
              <a:solidFill>
                <a:srgbClr val="000000"/>
              </a:solidFill>
              <a:uFill>
                <a:solidFill>
                  <a:srgbClr val="ffffff"/>
                </a:solidFill>
              </a:uFill>
              <a:latin typeface="Arial"/>
            </a:endParaRPr>
          </a:p>
          <a:p>
            <a:pPr algn="just">
              <a:lnSpc>
                <a:spcPct val="100000"/>
              </a:lnSpc>
            </a:pPr>
            <a:endParaRPr lang="en-US" sz="1800" spc="-1" strike="noStrike">
              <a:solidFill>
                <a:srgbClr val="000000"/>
              </a:solidFill>
              <a:uFill>
                <a:solidFill>
                  <a:srgbClr val="ffffff"/>
                </a:solidFill>
              </a:uFill>
              <a:latin typeface="Arial"/>
            </a:endParaRPr>
          </a:p>
          <a:p>
            <a:pPr algn="just">
              <a:lnSpc>
                <a:spcPct val="100000"/>
              </a:lnSpc>
            </a:pPr>
            <a:r>
              <a:rPr lang="en-US" sz="1800" spc="-1" strike="noStrike">
                <a:solidFill>
                  <a:srgbClr val="000000"/>
                </a:solidFill>
                <a:uFill>
                  <a:solidFill>
                    <a:srgbClr val="ffffff"/>
                  </a:solidFill>
                </a:uFill>
                <a:latin typeface="Times New Roman"/>
                <a:ea typeface="DejaVu Sans"/>
              </a:rPr>
              <a:t>In background an OCR program (optical character recognition) will recognize all characters of the receipt and save the results.</a:t>
            </a:r>
            <a:endParaRPr lang="en-US" sz="1800" spc="-1" strike="noStrike">
              <a:solidFill>
                <a:srgbClr val="000000"/>
              </a:solidFill>
              <a:uFill>
                <a:solidFill>
                  <a:srgbClr val="ffffff"/>
                </a:solidFill>
              </a:uFill>
              <a:latin typeface="Arial"/>
            </a:endParaRPr>
          </a:p>
        </p:txBody>
      </p:sp>
      <p:sp>
        <p:nvSpPr>
          <p:cNvPr id="105" name="CustomShape 7"/>
          <p:cNvSpPr/>
          <p:nvPr/>
        </p:nvSpPr>
        <p:spPr>
          <a:xfrm>
            <a:off x="0" y="0"/>
            <a:ext cx="4536000" cy="5482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 spc="-1" strike="noStrike">
                <a:solidFill>
                  <a:srgbClr val="000000"/>
                </a:solidFill>
                <a:uFill>
                  <a:solidFill>
                    <a:srgbClr val="ffffff"/>
                  </a:solidFill>
                </a:uFill>
                <a:latin typeface="Times New Roman"/>
                <a:ea typeface="DejaVu Sans"/>
              </a:rPr>
              <a:t>Step 4 Scan Receipt</a:t>
            </a:r>
            <a:endParaRPr lang="en-US" sz="1800" spc="-1" strike="noStrike">
              <a:solidFill>
                <a:srgbClr val="000000"/>
              </a:solidFill>
              <a:uFill>
                <a:solidFill>
                  <a:srgbClr val="ffffff"/>
                </a:solidFill>
              </a:uFill>
              <a:latin typeface="Arial"/>
            </a:endParaRPr>
          </a:p>
        </p:txBody>
      </p:sp>
      <p:pic>
        <p:nvPicPr>
          <p:cNvPr id="106" name="" descr=""/>
          <p:cNvPicPr/>
          <p:nvPr/>
        </p:nvPicPr>
        <p:blipFill>
          <a:blip r:embed="rId1"/>
          <a:stretch/>
        </p:blipFill>
        <p:spPr>
          <a:xfrm>
            <a:off x="6969960" y="753840"/>
            <a:ext cx="1766880" cy="2944800"/>
          </a:xfrm>
          <a:prstGeom prst="rect">
            <a:avLst/>
          </a:prstGeom>
          <a:ln>
            <a:noFill/>
          </a:ln>
        </p:spPr>
      </p:pic>
      <p:pic>
        <p:nvPicPr>
          <p:cNvPr id="107" name="" descr=""/>
          <p:cNvPicPr/>
          <p:nvPr/>
        </p:nvPicPr>
        <p:blipFill>
          <a:blip r:embed="rId2"/>
          <a:stretch/>
        </p:blipFill>
        <p:spPr>
          <a:xfrm>
            <a:off x="4754880" y="792000"/>
            <a:ext cx="1828440" cy="3048120"/>
          </a:xfrm>
          <a:prstGeom prst="rect">
            <a:avLst/>
          </a:prstGeom>
          <a:ln>
            <a:noFill/>
          </a:ln>
        </p:spPr>
      </p:pic>
      <p:sp>
        <p:nvSpPr>
          <p:cNvPr id="108" name="Line 8"/>
          <p:cNvSpPr/>
          <p:nvPr/>
        </p:nvSpPr>
        <p:spPr>
          <a:xfrm flipV="1">
            <a:off x="5496120" y="3854520"/>
            <a:ext cx="14400" cy="605160"/>
          </a:xfrm>
          <a:prstGeom prst="line">
            <a:avLst/>
          </a:prstGeom>
          <a:ln>
            <a:solidFill>
              <a:srgbClr val="000000"/>
            </a:solidFill>
            <a:tailEnd len="med" type="triangle" w="med"/>
          </a:ln>
        </p:spPr>
        <p:style>
          <a:lnRef idx="0"/>
          <a:fillRef idx="0"/>
          <a:effectRef idx="0"/>
          <a:fontRef idx="minor"/>
        </p:style>
      </p:sp>
      <p:sp>
        <p:nvSpPr>
          <p:cNvPr id="109" name="CustomShape 9"/>
          <p:cNvSpPr/>
          <p:nvPr/>
        </p:nvSpPr>
        <p:spPr>
          <a:xfrm rot="16282200">
            <a:off x="5212080" y="4169160"/>
            <a:ext cx="370800" cy="345960"/>
          </a:xfrm>
          <a:prstGeom prst="rect">
            <a:avLst/>
          </a:prstGeom>
          <a:noFill/>
          <a:ln>
            <a:noFill/>
          </a:ln>
        </p:spPr>
        <p:style>
          <a:lnRef idx="0"/>
          <a:fillRef idx="0"/>
          <a:effectRef idx="0"/>
          <a:fontRef idx="minor"/>
        </p:style>
      </p:sp>
      <p:sp>
        <p:nvSpPr>
          <p:cNvPr id="110" name="TextShape 10"/>
          <p:cNvSpPr txBox="1"/>
          <p:nvPr/>
        </p:nvSpPr>
        <p:spPr>
          <a:xfrm>
            <a:off x="5190120" y="4127040"/>
            <a:ext cx="306000" cy="34632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111" name="Line 11"/>
          <p:cNvSpPr/>
          <p:nvPr/>
        </p:nvSpPr>
        <p:spPr>
          <a:xfrm flipV="1">
            <a:off x="7616160" y="3802320"/>
            <a:ext cx="14400" cy="605160"/>
          </a:xfrm>
          <a:prstGeom prst="line">
            <a:avLst/>
          </a:prstGeom>
          <a:ln>
            <a:solidFill>
              <a:srgbClr val="000000"/>
            </a:solidFill>
            <a:tailEnd len="med" type="triangle" w="med"/>
          </a:ln>
        </p:spPr>
        <p:style>
          <a:lnRef idx="0"/>
          <a:fillRef idx="0"/>
          <a:effectRef idx="0"/>
          <a:fontRef idx="minor"/>
        </p:style>
      </p:sp>
      <p:sp>
        <p:nvSpPr>
          <p:cNvPr id="112" name="TextShape 12"/>
          <p:cNvSpPr txBox="1"/>
          <p:nvPr/>
        </p:nvSpPr>
        <p:spPr>
          <a:xfrm>
            <a:off x="7310160" y="4074840"/>
            <a:ext cx="306000" cy="34632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113" name="TextShape 13"/>
          <p:cNvSpPr txBox="1"/>
          <p:nvPr/>
        </p:nvSpPr>
        <p:spPr>
          <a:xfrm>
            <a:off x="7223760" y="0"/>
            <a:ext cx="1909080" cy="290520"/>
          </a:xfrm>
          <a:prstGeom prst="rect">
            <a:avLst/>
          </a:prstGeom>
          <a:noFill/>
          <a:ln>
            <a:noFill/>
          </a:ln>
        </p:spPr>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a:t>
            </a:r>
            <a:endParaRPr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251640" y="836640"/>
            <a:ext cx="8495640" cy="1735200"/>
          </a:xfrm>
          <a:prstGeom prst="rect">
            <a:avLst/>
          </a:prstGeom>
          <a:noFill/>
          <a:ln>
            <a:noFill/>
          </a:ln>
        </p:spPr>
        <p:style>
          <a:lnRef idx="0"/>
          <a:fillRef idx="0"/>
          <a:effectRef idx="0"/>
          <a:fontRef idx="minor"/>
        </p:style>
      </p:sp>
      <p:sp>
        <p:nvSpPr>
          <p:cNvPr id="118" name="CustomShape 5"/>
          <p:cNvSpPr/>
          <p:nvPr/>
        </p:nvSpPr>
        <p:spPr>
          <a:xfrm>
            <a:off x="138240" y="977760"/>
            <a:ext cx="8866800" cy="4416480"/>
          </a:xfrm>
          <a:prstGeom prst="rect">
            <a:avLst/>
          </a:prstGeom>
          <a:noFill/>
          <a:ln>
            <a:noFill/>
          </a:ln>
        </p:spPr>
        <p:style>
          <a:lnRef idx="0"/>
          <a:fillRef idx="0"/>
          <a:effectRef idx="0"/>
          <a:fontRef idx="minor"/>
        </p:style>
      </p:sp>
      <p:sp>
        <p:nvSpPr>
          <p:cNvPr id="119" name="CustomShape 6"/>
          <p:cNvSpPr/>
          <p:nvPr/>
        </p:nvSpPr>
        <p:spPr>
          <a:xfrm>
            <a:off x="251640" y="619560"/>
            <a:ext cx="5142960" cy="5506560"/>
          </a:xfrm>
          <a:prstGeom prst="rect">
            <a:avLst/>
          </a:prstGeom>
          <a:noFill/>
          <a:ln>
            <a:noFill/>
          </a:ln>
        </p:spPr>
        <p:style>
          <a:lnRef idx="0"/>
          <a:fillRef idx="0"/>
          <a:effectRef idx="0"/>
          <a:fontRef idx="minor"/>
        </p:style>
        <p:txBody>
          <a:bodyPr lIns="90000" rIns="90000" tIns="45000" bIns="45000"/>
          <a:p>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After the scanning process finishes the program will switch to the Edit page, where you can see the data resulting from the OCR process of the scanned receipt in the appropriate fields, like “Shop”,”Sum”, “Date” and “Category”.</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On this page you can see all result from your previously scanned receipts.</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If the results are not satisfying and if you'd like to rescan the receipt:</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1. Tap “Rescan” at the bottom left corner of the screen.</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If results are satisfying and if you'd like to save the receipt:</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2. Tap “Save”  at the bottom right corner of the screen.</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If you'd like to fix mistakes yourself:</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3. Tap on “Shop” field to fix a shop name</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4. Tap on “Sum” field to fix an amount.</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Date will be automatically added to a “Date” field. </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If you'd like to change the date of one of your purchases:</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5. Tap on “Date” field to change a date.</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You can also choose a category for your purchase: </a:t>
            </a:r>
            <a:endParaRPr lang="en-US" sz="1800" spc="-1" strike="noStrike">
              <a:solidFill>
                <a:srgbClr val="000000"/>
              </a:solidFill>
              <a:uFill>
                <a:solidFill>
                  <a:srgbClr val="ffffff"/>
                </a:solidFill>
              </a:uFill>
              <a:latin typeface="Arial"/>
            </a:endParaRPr>
          </a:p>
          <a:p>
            <a:r>
              <a:rPr lang="en-US" sz="1500" spc="-1" strike="noStrike">
                <a:solidFill>
                  <a:srgbClr val="000000"/>
                </a:solidFill>
                <a:uFill>
                  <a:solidFill>
                    <a:srgbClr val="ffffff"/>
                  </a:solidFill>
                </a:uFill>
                <a:latin typeface="Times New Roman"/>
                <a:ea typeface="DejaVu Sans"/>
              </a:rPr>
              <a:t>	</a:t>
            </a:r>
            <a:r>
              <a:rPr lang="en-US" sz="1500" spc="-1" strike="noStrike">
                <a:solidFill>
                  <a:srgbClr val="000000"/>
                </a:solidFill>
                <a:uFill>
                  <a:solidFill>
                    <a:srgbClr val="ffffff"/>
                  </a:solidFill>
                </a:uFill>
                <a:latin typeface="Times New Roman"/>
                <a:ea typeface="DejaVu Sans"/>
              </a:rPr>
              <a:t>6. Tap on “Category” field to choose a category.</a:t>
            </a:r>
            <a:endParaRPr lang="en-US" sz="1800" spc="-1" strike="noStrike">
              <a:solidFill>
                <a:srgbClr val="000000"/>
              </a:solidFill>
              <a:uFill>
                <a:solidFill>
                  <a:srgbClr val="ffffff"/>
                </a:solidFill>
              </a:uFill>
              <a:latin typeface="Arial"/>
            </a:endParaRPr>
          </a:p>
        </p:txBody>
      </p:sp>
      <p:sp>
        <p:nvSpPr>
          <p:cNvPr id="120" name="CustomShape 7"/>
          <p:cNvSpPr/>
          <p:nvPr/>
        </p:nvSpPr>
        <p:spPr>
          <a:xfrm>
            <a:off x="0" y="0"/>
            <a:ext cx="2286000" cy="36576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Times New Roman"/>
                <a:ea typeface="DejaVu Sans"/>
              </a:rPr>
              <a:t>Step 5 Check results </a:t>
            </a:r>
            <a:endParaRPr lang="en-US" sz="18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6492240" y="914400"/>
            <a:ext cx="2193840" cy="3657240"/>
          </a:xfrm>
          <a:prstGeom prst="rect">
            <a:avLst/>
          </a:prstGeom>
          <a:ln>
            <a:noFill/>
          </a:ln>
        </p:spPr>
      </p:pic>
      <p:sp>
        <p:nvSpPr>
          <p:cNvPr id="122" name="Line 8"/>
          <p:cNvSpPr/>
          <p:nvPr/>
        </p:nvSpPr>
        <p:spPr>
          <a:xfrm>
            <a:off x="5740200" y="1737360"/>
            <a:ext cx="605160" cy="0"/>
          </a:xfrm>
          <a:prstGeom prst="line">
            <a:avLst/>
          </a:prstGeom>
          <a:ln>
            <a:solidFill>
              <a:srgbClr val="000000"/>
            </a:solidFill>
            <a:tailEnd len="med" type="triangle" w="med"/>
          </a:ln>
        </p:spPr>
        <p:style>
          <a:lnRef idx="0"/>
          <a:fillRef idx="0"/>
          <a:effectRef idx="0"/>
          <a:fontRef idx="minor"/>
        </p:style>
      </p:sp>
      <p:sp>
        <p:nvSpPr>
          <p:cNvPr id="123" name="Line 9"/>
          <p:cNvSpPr/>
          <p:nvPr/>
        </p:nvSpPr>
        <p:spPr>
          <a:xfrm>
            <a:off x="5740200" y="2050560"/>
            <a:ext cx="605160" cy="0"/>
          </a:xfrm>
          <a:prstGeom prst="line">
            <a:avLst/>
          </a:prstGeom>
          <a:ln>
            <a:solidFill>
              <a:srgbClr val="000000"/>
            </a:solidFill>
            <a:tailEnd len="med" type="triangle" w="med"/>
          </a:ln>
        </p:spPr>
        <p:style>
          <a:lnRef idx="0"/>
          <a:fillRef idx="0"/>
          <a:effectRef idx="0"/>
          <a:fontRef idx="minor"/>
        </p:style>
      </p:sp>
      <p:sp>
        <p:nvSpPr>
          <p:cNvPr id="124" name="Line 10"/>
          <p:cNvSpPr/>
          <p:nvPr/>
        </p:nvSpPr>
        <p:spPr>
          <a:xfrm>
            <a:off x="5740200" y="2363760"/>
            <a:ext cx="605160" cy="0"/>
          </a:xfrm>
          <a:prstGeom prst="line">
            <a:avLst/>
          </a:prstGeom>
          <a:ln>
            <a:solidFill>
              <a:srgbClr val="000000"/>
            </a:solidFill>
            <a:tailEnd len="med" type="triangle" w="med"/>
          </a:ln>
        </p:spPr>
        <p:style>
          <a:lnRef idx="0"/>
          <a:fillRef idx="0"/>
          <a:effectRef idx="0"/>
          <a:fontRef idx="minor"/>
        </p:style>
      </p:sp>
      <p:sp>
        <p:nvSpPr>
          <p:cNvPr id="125" name="Line 11"/>
          <p:cNvSpPr/>
          <p:nvPr/>
        </p:nvSpPr>
        <p:spPr>
          <a:xfrm>
            <a:off x="5738760" y="2658240"/>
            <a:ext cx="605160" cy="0"/>
          </a:xfrm>
          <a:prstGeom prst="line">
            <a:avLst/>
          </a:prstGeom>
          <a:ln>
            <a:solidFill>
              <a:srgbClr val="000000"/>
            </a:solidFill>
            <a:tailEnd len="med" type="triangle" w="med"/>
          </a:ln>
        </p:spPr>
        <p:style>
          <a:lnRef idx="0"/>
          <a:fillRef idx="0"/>
          <a:effectRef idx="0"/>
          <a:fontRef idx="minor"/>
        </p:style>
      </p:sp>
      <p:sp>
        <p:nvSpPr>
          <p:cNvPr id="126" name="CustomShape 12"/>
          <p:cNvSpPr/>
          <p:nvPr/>
        </p:nvSpPr>
        <p:spPr>
          <a:xfrm>
            <a:off x="5669280" y="146304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sp>
        <p:nvSpPr>
          <p:cNvPr id="127" name="CustomShape 13"/>
          <p:cNvSpPr/>
          <p:nvPr/>
        </p:nvSpPr>
        <p:spPr>
          <a:xfrm>
            <a:off x="5669280" y="177336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4.</a:t>
            </a:r>
            <a:endParaRPr lang="en-US" sz="1800" spc="-1" strike="noStrike">
              <a:solidFill>
                <a:srgbClr val="000000"/>
              </a:solidFill>
              <a:uFill>
                <a:solidFill>
                  <a:srgbClr val="ffffff"/>
                </a:solidFill>
              </a:uFill>
              <a:latin typeface="Arial"/>
            </a:endParaRPr>
          </a:p>
        </p:txBody>
      </p:sp>
      <p:sp>
        <p:nvSpPr>
          <p:cNvPr id="128" name="CustomShape 14"/>
          <p:cNvSpPr/>
          <p:nvPr/>
        </p:nvSpPr>
        <p:spPr>
          <a:xfrm>
            <a:off x="5669640" y="207504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5.</a:t>
            </a:r>
            <a:endParaRPr lang="en-US" sz="1800" spc="-1" strike="noStrike">
              <a:solidFill>
                <a:srgbClr val="000000"/>
              </a:solidFill>
              <a:uFill>
                <a:solidFill>
                  <a:srgbClr val="ffffff"/>
                </a:solidFill>
              </a:uFill>
              <a:latin typeface="Arial"/>
            </a:endParaRPr>
          </a:p>
        </p:txBody>
      </p:sp>
      <p:sp>
        <p:nvSpPr>
          <p:cNvPr id="129" name="CustomShape 15"/>
          <p:cNvSpPr/>
          <p:nvPr/>
        </p:nvSpPr>
        <p:spPr>
          <a:xfrm>
            <a:off x="5668200" y="239688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6.</a:t>
            </a:r>
            <a:endParaRPr lang="en-US" sz="1800" spc="-1" strike="noStrike">
              <a:solidFill>
                <a:srgbClr val="000000"/>
              </a:solidFill>
              <a:uFill>
                <a:solidFill>
                  <a:srgbClr val="ffffff"/>
                </a:solidFill>
              </a:uFill>
              <a:latin typeface="Arial"/>
            </a:endParaRPr>
          </a:p>
        </p:txBody>
      </p:sp>
      <p:sp>
        <p:nvSpPr>
          <p:cNvPr id="130" name="Line 16"/>
          <p:cNvSpPr/>
          <p:nvPr/>
        </p:nvSpPr>
        <p:spPr>
          <a:xfrm flipV="1">
            <a:off x="6949440" y="4480560"/>
            <a:ext cx="360" cy="640080"/>
          </a:xfrm>
          <a:prstGeom prst="line">
            <a:avLst/>
          </a:prstGeom>
          <a:ln>
            <a:solidFill>
              <a:srgbClr val="000000"/>
            </a:solidFill>
            <a:tailEnd len="med" type="triangle" w="med"/>
          </a:ln>
        </p:spPr>
        <p:style>
          <a:lnRef idx="0"/>
          <a:fillRef idx="0"/>
          <a:effectRef idx="0"/>
          <a:fontRef idx="minor"/>
        </p:style>
      </p:sp>
      <p:sp>
        <p:nvSpPr>
          <p:cNvPr id="131" name="Line 17"/>
          <p:cNvSpPr/>
          <p:nvPr/>
        </p:nvSpPr>
        <p:spPr>
          <a:xfrm flipV="1">
            <a:off x="8138160" y="4480200"/>
            <a:ext cx="360" cy="640440"/>
          </a:xfrm>
          <a:prstGeom prst="line">
            <a:avLst/>
          </a:prstGeom>
          <a:ln>
            <a:solidFill>
              <a:srgbClr val="000000"/>
            </a:solidFill>
            <a:tailEnd len="med" type="triangle" w="med"/>
          </a:ln>
        </p:spPr>
        <p:style>
          <a:lnRef idx="0"/>
          <a:fillRef idx="0"/>
          <a:effectRef idx="0"/>
          <a:fontRef idx="minor"/>
        </p:style>
      </p:sp>
      <p:sp>
        <p:nvSpPr>
          <p:cNvPr id="132" name="CustomShape 18"/>
          <p:cNvSpPr/>
          <p:nvPr/>
        </p:nvSpPr>
        <p:spPr>
          <a:xfrm>
            <a:off x="6894000" y="475488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133" name="CustomShape 19"/>
          <p:cNvSpPr/>
          <p:nvPr/>
        </p:nvSpPr>
        <p:spPr>
          <a:xfrm>
            <a:off x="8082720" y="481032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134" name="CustomShape 20"/>
          <p:cNvSpPr/>
          <p:nvPr/>
        </p:nvSpPr>
        <p:spPr>
          <a:xfrm>
            <a:off x="7132320" y="0"/>
            <a:ext cx="2010240" cy="2743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37" name="CustomShape 3"/>
          <p:cNvSpPr/>
          <p:nvPr/>
        </p:nvSpPr>
        <p:spPr>
          <a:xfrm>
            <a:off x="251640" y="2637000"/>
            <a:ext cx="9142560" cy="619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38" name="CustomShape 4"/>
          <p:cNvSpPr/>
          <p:nvPr/>
        </p:nvSpPr>
        <p:spPr>
          <a:xfrm>
            <a:off x="251640" y="836640"/>
            <a:ext cx="8495640" cy="1735200"/>
          </a:xfrm>
          <a:prstGeom prst="rect">
            <a:avLst/>
          </a:prstGeom>
          <a:noFill/>
          <a:ln>
            <a:noFill/>
          </a:ln>
        </p:spPr>
        <p:style>
          <a:lnRef idx="0"/>
          <a:fillRef idx="0"/>
          <a:effectRef idx="0"/>
          <a:fontRef idx="minor"/>
        </p:style>
      </p:sp>
      <p:sp>
        <p:nvSpPr>
          <p:cNvPr id="139" name="CustomShape 5"/>
          <p:cNvSpPr/>
          <p:nvPr/>
        </p:nvSpPr>
        <p:spPr>
          <a:xfrm>
            <a:off x="251640" y="836640"/>
            <a:ext cx="6458760" cy="1871280"/>
          </a:xfrm>
          <a:prstGeom prst="rect">
            <a:avLst/>
          </a:prstGeom>
          <a:noFill/>
          <a:ln>
            <a:noFill/>
          </a:ln>
        </p:spPr>
        <p:style>
          <a:lnRef idx="0"/>
          <a:fillRef idx="0"/>
          <a:effectRef idx="0"/>
          <a:fontRef idx="minor"/>
        </p:style>
        <p:txBody>
          <a:bodyPr lIns="90000" rIns="90000" tIns="45000" bIns="45000"/>
          <a:p>
            <a:endParaRPr lang="en-US" sz="1800" spc="-1" strike="noStrike">
              <a:solidFill>
                <a:srgbClr val="000000"/>
              </a:solidFill>
              <a:uFill>
                <a:solidFill>
                  <a:srgbClr val="ffffff"/>
                </a:solidFill>
              </a:uFill>
              <a:latin typeface="Arial"/>
            </a:endParaRPr>
          </a:p>
          <a:p>
            <a:endParaRPr lang="en-US" sz="1800" spc="-1" strike="noStrike">
              <a:solidFill>
                <a:srgbClr val="000000"/>
              </a:solidFill>
              <a:uFill>
                <a:solidFill>
                  <a:srgbClr val="ffffff"/>
                </a:solidFill>
              </a:uFill>
              <a:latin typeface="Arial"/>
            </a:endParaRPr>
          </a:p>
        </p:txBody>
      </p:sp>
      <p:sp>
        <p:nvSpPr>
          <p:cNvPr id="140" name="TextShape 6"/>
          <p:cNvSpPr txBox="1"/>
          <p:nvPr/>
        </p:nvSpPr>
        <p:spPr>
          <a:xfrm>
            <a:off x="33120" y="0"/>
            <a:ext cx="4630320" cy="36576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Times New Roman"/>
                <a:ea typeface="DejaVu Sans"/>
              </a:rPr>
              <a:t>Step 6 Main page with a filled receipts table</a:t>
            </a:r>
            <a:endParaRPr b="1" lang="en-US" sz="1800" spc="-1" strike="noStrike">
              <a:solidFill>
                <a:srgbClr val="000000"/>
              </a:solidFill>
              <a:uFill>
                <a:solidFill>
                  <a:srgbClr val="ffffff"/>
                </a:solidFill>
              </a:uFill>
              <a:latin typeface="Arial"/>
            </a:endParaRPr>
          </a:p>
        </p:txBody>
      </p:sp>
      <p:sp>
        <p:nvSpPr>
          <p:cNvPr id="141" name="TextShape 7"/>
          <p:cNvSpPr txBox="1"/>
          <p:nvPr/>
        </p:nvSpPr>
        <p:spPr>
          <a:xfrm>
            <a:off x="-360" y="741240"/>
            <a:ext cx="4572360" cy="5428800"/>
          </a:xfrm>
          <a:prstGeom prst="rect">
            <a:avLst/>
          </a:prstGeom>
          <a:noFill/>
          <a:ln>
            <a:noFill/>
          </a:ln>
        </p:spPr>
        <p:txBody>
          <a:bodyPr lIns="90000" rIns="90000" tIns="45000" bIns="45000"/>
          <a:p>
            <a:r>
              <a:rPr lang="en-US" sz="1800" spc="-1" strike="noStrike">
                <a:solidFill>
                  <a:srgbClr val="000000"/>
                </a:solidFill>
                <a:uFill>
                  <a:solidFill>
                    <a:srgbClr val="ffffff"/>
                  </a:solidFill>
                </a:uFill>
                <a:latin typeface="Times New Roman"/>
                <a:ea typeface="DejaVu Sans"/>
              </a:rPr>
              <a:t>After the data has been successfully saved into the database you will be able to see all relevant information like “Shop”, “Amount” and “Date” about your purchases in a table on the main page.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If you'd like to see the receipts sorted by shopname or shop category:</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1. Tap on the receipt table to switch to the reports page.</a:t>
            </a:r>
            <a:endParaRPr lang="en-US" sz="18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5844240" y="844920"/>
            <a:ext cx="1782720" cy="2971440"/>
          </a:xfrm>
          <a:prstGeom prst="rect">
            <a:avLst/>
          </a:prstGeom>
          <a:ln>
            <a:noFill/>
          </a:ln>
        </p:spPr>
      </p:pic>
      <p:sp>
        <p:nvSpPr>
          <p:cNvPr id="143" name="Line 8"/>
          <p:cNvSpPr/>
          <p:nvPr/>
        </p:nvSpPr>
        <p:spPr>
          <a:xfrm>
            <a:off x="5283000" y="1648800"/>
            <a:ext cx="605160" cy="0"/>
          </a:xfrm>
          <a:prstGeom prst="line">
            <a:avLst/>
          </a:prstGeom>
          <a:ln>
            <a:solidFill>
              <a:srgbClr val="000000"/>
            </a:solidFill>
            <a:tailEnd len="med" type="triangle" w="med"/>
          </a:ln>
        </p:spPr>
        <p:style>
          <a:lnRef idx="0"/>
          <a:fillRef idx="0"/>
          <a:effectRef idx="0"/>
          <a:fontRef idx="minor"/>
        </p:style>
      </p:sp>
      <p:sp>
        <p:nvSpPr>
          <p:cNvPr id="144" name="CustomShape 9"/>
          <p:cNvSpPr/>
          <p:nvPr/>
        </p:nvSpPr>
        <p:spPr>
          <a:xfrm>
            <a:off x="5212080" y="137160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145" name="CustomShape 10"/>
          <p:cNvSpPr/>
          <p:nvPr/>
        </p:nvSpPr>
        <p:spPr>
          <a:xfrm>
            <a:off x="7132320" y="0"/>
            <a:ext cx="2010240" cy="2743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0" y="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0" y="6237360"/>
            <a:ext cx="9142560" cy="6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48" name="CustomShape 3"/>
          <p:cNvSpPr/>
          <p:nvPr/>
        </p:nvSpPr>
        <p:spPr>
          <a:xfrm>
            <a:off x="251640" y="836640"/>
            <a:ext cx="8495640" cy="1735200"/>
          </a:xfrm>
          <a:prstGeom prst="rect">
            <a:avLst/>
          </a:prstGeom>
          <a:noFill/>
          <a:ln>
            <a:noFill/>
          </a:ln>
        </p:spPr>
        <p:style>
          <a:lnRef idx="0"/>
          <a:fillRef idx="0"/>
          <a:effectRef idx="0"/>
          <a:fontRef idx="minor"/>
        </p:style>
      </p:sp>
      <p:sp>
        <p:nvSpPr>
          <p:cNvPr id="149" name="CustomShape 4"/>
          <p:cNvSpPr/>
          <p:nvPr/>
        </p:nvSpPr>
        <p:spPr>
          <a:xfrm>
            <a:off x="457560" y="1371600"/>
            <a:ext cx="6674040" cy="4662720"/>
          </a:xfrm>
          <a:prstGeom prst="rect">
            <a:avLst/>
          </a:prstGeom>
          <a:noFill/>
          <a:ln>
            <a:noFill/>
          </a:ln>
        </p:spPr>
        <p:style>
          <a:lnRef idx="0"/>
          <a:fillRef idx="0"/>
          <a:effectRef idx="0"/>
          <a:fontRef idx="minor"/>
        </p:style>
      </p:sp>
      <p:sp>
        <p:nvSpPr>
          <p:cNvPr id="150" name="TextShape 5"/>
          <p:cNvSpPr txBox="1"/>
          <p:nvPr/>
        </p:nvSpPr>
        <p:spPr>
          <a:xfrm>
            <a:off x="0" y="0"/>
            <a:ext cx="2628000" cy="34488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Times New Roman"/>
                <a:ea typeface="DejaVu Sans"/>
              </a:rPr>
              <a:t>Step 7 Report Views</a:t>
            </a:r>
            <a:endParaRPr b="1" lang="en-US" sz="1800" spc="-1" strike="noStrike">
              <a:solidFill>
                <a:srgbClr val="000000"/>
              </a:solidFill>
              <a:uFill>
                <a:solidFill>
                  <a:srgbClr val="ffffff"/>
                </a:solidFill>
              </a:uFill>
              <a:latin typeface="Arial"/>
            </a:endParaRPr>
          </a:p>
        </p:txBody>
      </p:sp>
      <p:sp>
        <p:nvSpPr>
          <p:cNvPr id="151" name="TextShape 6"/>
          <p:cNvSpPr txBox="1"/>
          <p:nvPr/>
        </p:nvSpPr>
        <p:spPr>
          <a:xfrm>
            <a:off x="54360" y="667080"/>
            <a:ext cx="4946040" cy="5469840"/>
          </a:xfrm>
          <a:prstGeom prst="rect">
            <a:avLst/>
          </a:prstGeom>
          <a:noFill/>
          <a:ln>
            <a:noFill/>
          </a:ln>
        </p:spPr>
        <p:txBody>
          <a:bodyPr lIns="90000" rIns="90000" tIns="45000" bIns="45000"/>
          <a:p>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On the Reports page you will see a table which in each line contains the receipts grouped and summed up by the shop name: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1. Tap on an arbitrary shop name to see all receipts for the given shop name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The shop name will be highlighted in bold after you tapped it.</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2. Tap on the highlighted shop name one more time to close all entries that belong to this shop name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If you like to see a report with receipts grouped and summed up by category:</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3. Scroll right to see the table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4. Tap on an arbitrary category to expand the list into the individual receipts for that category</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The category will be highlighted after you tapped it.</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Times New Roman"/>
                <a:ea typeface="DejaVu Sans"/>
              </a:rPr>
              <a:t>	</a:t>
            </a:r>
            <a:r>
              <a:rPr lang="en-US" sz="1800" spc="-1" strike="noStrike">
                <a:solidFill>
                  <a:srgbClr val="000000"/>
                </a:solidFill>
                <a:uFill>
                  <a:solidFill>
                    <a:srgbClr val="ffffff"/>
                  </a:solidFill>
                </a:uFill>
                <a:latin typeface="Times New Roman"/>
                <a:ea typeface="DejaVu Sans"/>
              </a:rPr>
              <a:t>5.Tap on a highlighted category one more time to close all shops that belong to this shop name</a:t>
            </a:r>
            <a:endParaRPr lang="en-US" sz="1800" spc="-1" strike="noStrike">
              <a:solidFill>
                <a:srgbClr val="000000"/>
              </a:solidFill>
              <a:uFill>
                <a:solidFill>
                  <a:srgbClr val="ffffff"/>
                </a:solidFill>
              </a:uFill>
              <a:latin typeface="Arial"/>
            </a:endParaRPr>
          </a:p>
        </p:txBody>
      </p:sp>
      <p:pic>
        <p:nvPicPr>
          <p:cNvPr id="152" name="" descr=""/>
          <p:cNvPicPr/>
          <p:nvPr/>
        </p:nvPicPr>
        <p:blipFill>
          <a:blip r:embed="rId1"/>
          <a:stretch/>
        </p:blipFill>
        <p:spPr>
          <a:xfrm>
            <a:off x="7233120" y="3459600"/>
            <a:ext cx="1545120" cy="2575440"/>
          </a:xfrm>
          <a:prstGeom prst="rect">
            <a:avLst/>
          </a:prstGeom>
          <a:ln>
            <a:noFill/>
          </a:ln>
        </p:spPr>
      </p:pic>
      <p:pic>
        <p:nvPicPr>
          <p:cNvPr id="153" name="" descr=""/>
          <p:cNvPicPr/>
          <p:nvPr/>
        </p:nvPicPr>
        <p:blipFill>
          <a:blip r:embed="rId2"/>
          <a:stretch/>
        </p:blipFill>
        <p:spPr>
          <a:xfrm>
            <a:off x="5405040" y="731520"/>
            <a:ext cx="1727280" cy="2878920"/>
          </a:xfrm>
          <a:prstGeom prst="rect">
            <a:avLst/>
          </a:prstGeom>
          <a:ln>
            <a:noFill/>
          </a:ln>
        </p:spPr>
      </p:pic>
      <p:sp>
        <p:nvSpPr>
          <p:cNvPr id="154" name="Line 7"/>
          <p:cNvSpPr/>
          <p:nvPr/>
        </p:nvSpPr>
        <p:spPr>
          <a:xfrm>
            <a:off x="4825800" y="1920240"/>
            <a:ext cx="605160" cy="0"/>
          </a:xfrm>
          <a:prstGeom prst="line">
            <a:avLst/>
          </a:prstGeom>
          <a:ln>
            <a:solidFill>
              <a:srgbClr val="000000"/>
            </a:solidFill>
            <a:tailEnd len="med" type="triangle" w="med"/>
          </a:ln>
        </p:spPr>
        <p:style>
          <a:lnRef idx="0"/>
          <a:fillRef idx="0"/>
          <a:effectRef idx="0"/>
          <a:fontRef idx="minor"/>
        </p:style>
      </p:sp>
      <p:sp>
        <p:nvSpPr>
          <p:cNvPr id="155" name="Line 8"/>
          <p:cNvSpPr/>
          <p:nvPr/>
        </p:nvSpPr>
        <p:spPr>
          <a:xfrm>
            <a:off x="4881240" y="2435760"/>
            <a:ext cx="605160" cy="0"/>
          </a:xfrm>
          <a:prstGeom prst="line">
            <a:avLst/>
          </a:prstGeom>
          <a:ln>
            <a:solidFill>
              <a:srgbClr val="000000"/>
            </a:solidFill>
            <a:tailEnd len="med" type="triangle" w="med"/>
          </a:ln>
        </p:spPr>
        <p:style>
          <a:lnRef idx="0"/>
          <a:fillRef idx="0"/>
          <a:effectRef idx="0"/>
          <a:fontRef idx="minor"/>
        </p:style>
      </p:sp>
      <p:sp>
        <p:nvSpPr>
          <p:cNvPr id="156" name="Line 9"/>
          <p:cNvSpPr/>
          <p:nvPr/>
        </p:nvSpPr>
        <p:spPr>
          <a:xfrm>
            <a:off x="6694200" y="4499280"/>
            <a:ext cx="605160" cy="0"/>
          </a:xfrm>
          <a:prstGeom prst="line">
            <a:avLst/>
          </a:prstGeom>
          <a:ln>
            <a:solidFill>
              <a:srgbClr val="000000"/>
            </a:solidFill>
            <a:tailEnd len="med" type="triangle" w="med"/>
          </a:ln>
        </p:spPr>
        <p:style>
          <a:lnRef idx="0"/>
          <a:fillRef idx="0"/>
          <a:effectRef idx="0"/>
          <a:fontRef idx="minor"/>
        </p:style>
      </p:sp>
      <p:sp>
        <p:nvSpPr>
          <p:cNvPr id="157" name="Line 10"/>
          <p:cNvSpPr/>
          <p:nvPr/>
        </p:nvSpPr>
        <p:spPr>
          <a:xfrm flipH="1">
            <a:off x="7131600" y="1554480"/>
            <a:ext cx="549360" cy="0"/>
          </a:xfrm>
          <a:prstGeom prst="line">
            <a:avLst/>
          </a:prstGeom>
          <a:ln>
            <a:solidFill>
              <a:srgbClr val="000000"/>
            </a:solidFill>
            <a:tailEnd len="med" type="triangle" w="med"/>
          </a:ln>
        </p:spPr>
        <p:style>
          <a:lnRef idx="0"/>
          <a:fillRef idx="0"/>
          <a:effectRef idx="0"/>
          <a:fontRef idx="minor"/>
        </p:style>
      </p:sp>
      <p:sp>
        <p:nvSpPr>
          <p:cNvPr id="158" name="CustomShape 11"/>
          <p:cNvSpPr/>
          <p:nvPr/>
        </p:nvSpPr>
        <p:spPr>
          <a:xfrm>
            <a:off x="4754880" y="164592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1.</a:t>
            </a:r>
            <a:endParaRPr lang="en-US" sz="1800" spc="-1" strike="noStrike">
              <a:solidFill>
                <a:srgbClr val="000000"/>
              </a:solidFill>
              <a:uFill>
                <a:solidFill>
                  <a:srgbClr val="ffffff"/>
                </a:solidFill>
              </a:uFill>
              <a:latin typeface="Arial"/>
            </a:endParaRPr>
          </a:p>
        </p:txBody>
      </p:sp>
      <p:sp>
        <p:nvSpPr>
          <p:cNvPr id="159" name="CustomShape 12"/>
          <p:cNvSpPr/>
          <p:nvPr/>
        </p:nvSpPr>
        <p:spPr>
          <a:xfrm>
            <a:off x="4810320" y="2158560"/>
            <a:ext cx="37116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2.</a:t>
            </a:r>
            <a:endParaRPr lang="en-US" sz="1800" spc="-1" strike="noStrike">
              <a:solidFill>
                <a:srgbClr val="000000"/>
              </a:solidFill>
              <a:uFill>
                <a:solidFill>
                  <a:srgbClr val="ffffff"/>
                </a:solidFill>
              </a:uFill>
              <a:latin typeface="Arial"/>
            </a:endParaRPr>
          </a:p>
        </p:txBody>
      </p:sp>
      <p:sp>
        <p:nvSpPr>
          <p:cNvPr id="160" name="CustomShape 13"/>
          <p:cNvSpPr/>
          <p:nvPr/>
        </p:nvSpPr>
        <p:spPr>
          <a:xfrm>
            <a:off x="6623640" y="421056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4.</a:t>
            </a:r>
            <a:endParaRPr lang="en-US" sz="1800" spc="-1" strike="noStrike">
              <a:solidFill>
                <a:srgbClr val="000000"/>
              </a:solidFill>
              <a:uFill>
                <a:solidFill>
                  <a:srgbClr val="ffffff"/>
                </a:solidFill>
              </a:uFill>
              <a:latin typeface="Arial"/>
            </a:endParaRPr>
          </a:p>
        </p:txBody>
      </p:sp>
      <p:sp>
        <p:nvSpPr>
          <p:cNvPr id="161" name="CustomShape 14"/>
          <p:cNvSpPr/>
          <p:nvPr/>
        </p:nvSpPr>
        <p:spPr>
          <a:xfrm>
            <a:off x="7315200" y="120852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3.</a:t>
            </a:r>
            <a:endParaRPr lang="en-US" sz="1800" spc="-1" strike="noStrike">
              <a:solidFill>
                <a:srgbClr val="000000"/>
              </a:solidFill>
              <a:uFill>
                <a:solidFill>
                  <a:srgbClr val="ffffff"/>
                </a:solidFill>
              </a:uFill>
              <a:latin typeface="Arial"/>
            </a:endParaRPr>
          </a:p>
        </p:txBody>
      </p:sp>
      <p:sp>
        <p:nvSpPr>
          <p:cNvPr id="162" name="Line 15"/>
          <p:cNvSpPr/>
          <p:nvPr/>
        </p:nvSpPr>
        <p:spPr>
          <a:xfrm>
            <a:off x="6710040" y="4880520"/>
            <a:ext cx="605160" cy="0"/>
          </a:xfrm>
          <a:prstGeom prst="line">
            <a:avLst/>
          </a:prstGeom>
          <a:ln>
            <a:solidFill>
              <a:srgbClr val="000000"/>
            </a:solidFill>
            <a:tailEnd len="med" type="triangle" w="med"/>
          </a:ln>
        </p:spPr>
        <p:style>
          <a:lnRef idx="0"/>
          <a:fillRef idx="0"/>
          <a:effectRef idx="0"/>
          <a:fontRef idx="minor"/>
        </p:style>
      </p:sp>
      <p:sp>
        <p:nvSpPr>
          <p:cNvPr id="163" name="CustomShape 16"/>
          <p:cNvSpPr/>
          <p:nvPr/>
        </p:nvSpPr>
        <p:spPr>
          <a:xfrm>
            <a:off x="6639480" y="4591800"/>
            <a:ext cx="370800" cy="345960"/>
          </a:xfrm>
          <a:prstGeom prst="rect">
            <a:avLst/>
          </a:prstGeom>
          <a:noFill/>
          <a:ln>
            <a:noFill/>
          </a:ln>
        </p:spPr>
        <p:style>
          <a:lnRef idx="0"/>
          <a:fillRef idx="0"/>
          <a:effectRef idx="0"/>
          <a:fontRef idx="minor"/>
        </p:style>
        <p:txBody>
          <a:bodyPr lIns="90000" rIns="90000" tIns="45000" bIns="45000"/>
          <a:p>
            <a:r>
              <a:rPr lang="en-US" sz="1800" spc="-1" strike="noStrike">
                <a:solidFill>
                  <a:srgbClr val="000000"/>
                </a:solidFill>
                <a:uFill>
                  <a:solidFill>
                    <a:srgbClr val="ffffff"/>
                  </a:solidFill>
                </a:uFill>
                <a:latin typeface="Arial"/>
              </a:rPr>
              <a:t>5.</a:t>
            </a:r>
            <a:endParaRPr lang="en-US" sz="1800" spc="-1" strike="noStrike">
              <a:solidFill>
                <a:srgbClr val="000000"/>
              </a:solidFill>
              <a:uFill>
                <a:solidFill>
                  <a:srgbClr val="ffffff"/>
                </a:solidFill>
              </a:uFill>
              <a:latin typeface="Arial"/>
            </a:endParaRPr>
          </a:p>
        </p:txBody>
      </p:sp>
      <p:sp>
        <p:nvSpPr>
          <p:cNvPr id="164" name="CustomShape 17"/>
          <p:cNvSpPr/>
          <p:nvPr/>
        </p:nvSpPr>
        <p:spPr>
          <a:xfrm>
            <a:off x="7132320" y="0"/>
            <a:ext cx="2010240" cy="274320"/>
          </a:xfrm>
          <a:prstGeom prst="rect">
            <a:avLst/>
          </a:prstGeom>
          <a:noFill/>
          <a:ln>
            <a:noFill/>
          </a:ln>
        </p:spPr>
        <p:style>
          <a:lnRef idx="0"/>
          <a:fillRef idx="0"/>
          <a:effectRef idx="0"/>
          <a:fontRef idx="minor"/>
        </p:style>
        <p:txBody>
          <a:bodyPr lIns="90000" rIns="90000" tIns="45000" bIns="45000"/>
          <a:p>
            <a:r>
              <a:rPr lang="en-US" sz="1400" spc="-1" strike="noStrike">
                <a:solidFill>
                  <a:srgbClr val="000000"/>
                </a:solidFill>
                <a:uFill>
                  <a:solidFill>
                    <a:srgbClr val="ffffff"/>
                  </a:solidFill>
                </a:uFill>
                <a:latin typeface="Times New Roman"/>
                <a:ea typeface="DejaVu Sans"/>
              </a:rPr>
              <a:t>How to use ShopAdmin </a:t>
            </a:r>
            <a:endParaRPr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187</TotalTime>
  <Application>LibreOffice/5.0.5.2$Linux_X86_64 LibreOffice_project/00m0$Build-2</Application>
  <Paragraphs>34</Paragraphs>
  <Company>Firmenname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2016-01-03T15:57:00Z</dcterms:created>
  <dc:creator>Benutzer</dc:creator>
  <dc:language>en-US</dc:language>
  <dcterms:modified xsi:type="dcterms:W3CDTF">2016-03-03T23:23:08Z</dcterms:modified>
  <cp:revision>50</cp:revision>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Firmenname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