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notesMasterIdLst>
    <p:notesMasterId r:id="rId35"/>
  </p:notesMasterIdLst>
  <p:sldIdLst>
    <p:sldId id="261" r:id="rId2"/>
    <p:sldId id="263" r:id="rId3"/>
    <p:sldId id="362" r:id="rId4"/>
    <p:sldId id="344" r:id="rId5"/>
    <p:sldId id="349" r:id="rId6"/>
    <p:sldId id="345" r:id="rId7"/>
    <p:sldId id="346" r:id="rId8"/>
    <p:sldId id="347" r:id="rId9"/>
    <p:sldId id="348" r:id="rId10"/>
    <p:sldId id="351" r:id="rId11"/>
    <p:sldId id="352" r:id="rId12"/>
    <p:sldId id="324" r:id="rId13"/>
    <p:sldId id="377" r:id="rId14"/>
    <p:sldId id="374" r:id="rId15"/>
    <p:sldId id="370" r:id="rId16"/>
    <p:sldId id="371" r:id="rId17"/>
    <p:sldId id="376" r:id="rId18"/>
    <p:sldId id="372" r:id="rId19"/>
    <p:sldId id="364" r:id="rId20"/>
    <p:sldId id="356" r:id="rId21"/>
    <p:sldId id="357" r:id="rId22"/>
    <p:sldId id="279" r:id="rId23"/>
    <p:sldId id="366" r:id="rId24"/>
    <p:sldId id="367" r:id="rId25"/>
    <p:sldId id="368" r:id="rId26"/>
    <p:sldId id="363" r:id="rId27"/>
    <p:sldId id="323" r:id="rId28"/>
    <p:sldId id="354" r:id="rId29"/>
    <p:sldId id="355" r:id="rId30"/>
    <p:sldId id="358" r:id="rId31"/>
    <p:sldId id="365" r:id="rId32"/>
    <p:sldId id="359" r:id="rId33"/>
    <p:sldId id="361" r:id="rId3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D99694"/>
    <a:srgbClr val="504084"/>
    <a:srgbClr val="8064A2"/>
    <a:srgbClr val="F90DB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8603FDC-E32A-4AB5-989C-0864C3EAD2B8}" styleName="Designformatvorlage 2 - Akz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Designformatvorlage 2 - Akz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Designformatvorlage 2 - Akz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Designformatvorlage 2 - Akz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DA37D80-6434-44D0-A028-1B22A696006F}" styleName="Helle Formatvorlage 3 - Akz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8B1032C-EA38-4F05-BA0D-38AFFFC7BED3}" styleName="Helle Formatvorlage 3 - Akz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8A107856-5554-42FB-B03E-39F5DBC370BA}" styleName="Mittlere Formatvorlage 4 - Akz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84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170F22-F189-48F2-A6A7-135767DB8179}" type="datetimeFigureOut">
              <a:rPr lang="de-DE" smtClean="0"/>
              <a:pPr/>
              <a:t>29.02.2016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E22B14-329A-4016-ADC3-8F220CA2F45A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165397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8E40-13A9-4BD9-B5C0-0BB224D27287}" type="datetime1">
              <a:rPr lang="de-DE" smtClean="0"/>
              <a:pPr/>
              <a:t>29.02.2016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66DC2-7DF3-4AD4-95B5-B9E81C9F1A4B}" type="datetime1">
              <a:rPr lang="de-DE" smtClean="0"/>
              <a:pPr/>
              <a:t>29.02.2016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94272-B283-4E20-ABBC-AB686B5C70C7}" type="datetime1">
              <a:rPr lang="de-DE" smtClean="0"/>
              <a:pPr/>
              <a:t>29.02.2016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101FB-DD2F-48EA-8CE1-23211F4120FB}" type="datetime1">
              <a:rPr lang="de-DE" smtClean="0"/>
              <a:pPr/>
              <a:t>29.02.2016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7B49B-90D2-4132-A891-146DB937DDE0}" type="datetime1">
              <a:rPr lang="de-DE" smtClean="0"/>
              <a:pPr/>
              <a:t>29.02.2016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76352-4167-403D-B2A1-F8418C81A162}" type="datetime1">
              <a:rPr lang="de-DE" smtClean="0"/>
              <a:pPr/>
              <a:t>29.02.2016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8825C-13BC-4A37-AD04-4F49E649632F}" type="datetime1">
              <a:rPr lang="de-DE" smtClean="0"/>
              <a:pPr/>
              <a:t>29.02.2016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3E5E6-82D5-405F-819F-0AD8173EED08}" type="datetime1">
              <a:rPr lang="de-DE" smtClean="0"/>
              <a:pPr/>
              <a:t>29.02.2016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2C094-9C26-4650-8398-0C1B537A64FA}" type="datetime1">
              <a:rPr lang="de-DE" smtClean="0"/>
              <a:pPr/>
              <a:t>29.02.2016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E50DA-9505-4AEF-AE15-665971221A51}" type="datetime1">
              <a:rPr lang="de-DE" smtClean="0"/>
              <a:pPr/>
              <a:t>29.02.2016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47AD3-7CE9-4474-90A4-0589DCB2E531}" type="datetime1">
              <a:rPr lang="de-DE" smtClean="0"/>
              <a:pPr/>
              <a:t>29.02.2016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804A63-6968-4E81-A177-7634F8E1B9A0}" type="datetime1">
              <a:rPr lang="de-DE" smtClean="0"/>
              <a:pPr/>
              <a:t>29.02.2016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Kateryna Pryshchepa, Iuliia Guk, Thomas Röhl, Tetiana Lavrynovych, Sascha Zepf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3554D-7BDA-4824-AC15-58BB57D8606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de-DE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Grafik 5" descr="androi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07704" y="3862480"/>
            <a:ext cx="1761076" cy="2088232"/>
          </a:xfrm>
          <a:prstGeom prst="rect">
            <a:avLst/>
          </a:prstGeom>
        </p:spPr>
      </p:pic>
      <p:sp>
        <p:nvSpPr>
          <p:cNvPr id="12" name="Rechteck 11"/>
          <p:cNvSpPr/>
          <p:nvPr/>
        </p:nvSpPr>
        <p:spPr>
          <a:xfrm>
            <a:off x="251520" y="2996952"/>
            <a:ext cx="9144000" cy="6206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2475656"/>
          </a:xfrm>
        </p:spPr>
        <p:txBody>
          <a:bodyPr>
            <a:normAutofit/>
          </a:bodyPr>
          <a:lstStyle/>
          <a:p>
            <a:r>
              <a:rPr lang="en-US" sz="4900" b="1" dirty="0" err="1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ShopAdmin</a:t>
            </a:r>
            <a:r>
              <a:rPr lang="en-US" sz="4900" b="1" dirty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900" b="1" dirty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700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Control your expenses with receipt scanner</a:t>
            </a:r>
            <a:endParaRPr lang="de-DE" sz="2700" dirty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" name="Grafik 10" descr="sparschwein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92080" y="3862480"/>
            <a:ext cx="2448272" cy="1985275"/>
          </a:xfrm>
          <a:prstGeom prst="rect">
            <a:avLst/>
          </a:prstGeom>
        </p:spPr>
      </p:pic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Ellipse 87"/>
          <p:cNvSpPr/>
          <p:nvPr/>
        </p:nvSpPr>
        <p:spPr>
          <a:xfrm>
            <a:off x="107504" y="764704"/>
            <a:ext cx="8928992" cy="547260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b="1" cap="small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Responsibilities</a:t>
            </a:r>
            <a:endParaRPr lang="de-DE" sz="2000" b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0" name="Textfeld 89"/>
          <p:cNvSpPr txBox="1"/>
          <p:nvPr/>
        </p:nvSpPr>
        <p:spPr>
          <a:xfrm>
            <a:off x="7585169" y="2996952"/>
            <a:ext cx="11496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/>
              <a:t>Individual </a:t>
            </a:r>
            <a:br>
              <a:rPr lang="en-US" i="1" dirty="0"/>
            </a:br>
            <a:r>
              <a:rPr lang="en-US" i="1" dirty="0"/>
              <a:t>Focuses</a:t>
            </a:r>
          </a:p>
        </p:txBody>
      </p:sp>
      <p:sp>
        <p:nvSpPr>
          <p:cNvPr id="28" name="Ellipse 27"/>
          <p:cNvSpPr/>
          <p:nvPr/>
        </p:nvSpPr>
        <p:spPr>
          <a:xfrm>
            <a:off x="1827313" y="2362273"/>
            <a:ext cx="4824536" cy="2041339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9" name="Ellipse 28"/>
          <p:cNvSpPr/>
          <p:nvPr/>
        </p:nvSpPr>
        <p:spPr>
          <a:xfrm>
            <a:off x="3700391" y="2564904"/>
            <a:ext cx="1692000" cy="720000"/>
          </a:xfrm>
          <a:prstGeom prst="ellipse">
            <a:avLst/>
          </a:prstGeom>
          <a:solidFill>
            <a:srgbClr val="8064A2"/>
          </a:solidFill>
          <a:ln>
            <a:solidFill>
              <a:srgbClr val="5040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Requirements</a:t>
            </a:r>
          </a:p>
        </p:txBody>
      </p:sp>
      <p:sp>
        <p:nvSpPr>
          <p:cNvPr id="30" name="Ellipse 29"/>
          <p:cNvSpPr/>
          <p:nvPr/>
        </p:nvSpPr>
        <p:spPr>
          <a:xfrm>
            <a:off x="3223107" y="3095482"/>
            <a:ext cx="1692000" cy="720000"/>
          </a:xfrm>
          <a:prstGeom prst="ellipse">
            <a:avLst/>
          </a:prstGeom>
          <a:solidFill>
            <a:srgbClr val="8064A2"/>
          </a:solidFill>
          <a:ln>
            <a:solidFill>
              <a:srgbClr val="5040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Testing</a:t>
            </a:r>
          </a:p>
        </p:txBody>
      </p:sp>
      <p:sp>
        <p:nvSpPr>
          <p:cNvPr id="31" name="Ellipse 30"/>
          <p:cNvSpPr/>
          <p:nvPr/>
        </p:nvSpPr>
        <p:spPr>
          <a:xfrm>
            <a:off x="4774833" y="2952685"/>
            <a:ext cx="1741383" cy="720000"/>
          </a:xfrm>
          <a:prstGeom prst="ellipse">
            <a:avLst/>
          </a:prstGeom>
          <a:solidFill>
            <a:srgbClr val="8064A2"/>
          </a:solidFill>
          <a:ln>
            <a:solidFill>
              <a:srgbClr val="5040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Implementation</a:t>
            </a:r>
          </a:p>
        </p:txBody>
      </p:sp>
      <p:sp>
        <p:nvSpPr>
          <p:cNvPr id="32" name="Ellipse 31"/>
          <p:cNvSpPr/>
          <p:nvPr/>
        </p:nvSpPr>
        <p:spPr>
          <a:xfrm>
            <a:off x="4005854" y="3532870"/>
            <a:ext cx="1692000" cy="720000"/>
          </a:xfrm>
          <a:prstGeom prst="ellipse">
            <a:avLst/>
          </a:prstGeom>
          <a:solidFill>
            <a:srgbClr val="8064A2"/>
          </a:solidFill>
          <a:ln>
            <a:solidFill>
              <a:srgbClr val="5040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Documentation</a:t>
            </a:r>
          </a:p>
        </p:txBody>
      </p:sp>
      <p:sp>
        <p:nvSpPr>
          <p:cNvPr id="33" name="Textfeld 32"/>
          <p:cNvSpPr txBox="1"/>
          <p:nvPr/>
        </p:nvSpPr>
        <p:spPr>
          <a:xfrm>
            <a:off x="2114954" y="2638573"/>
            <a:ext cx="14649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/>
              <a:t>Core </a:t>
            </a:r>
            <a:br>
              <a:rPr lang="en-US" i="1" dirty="0"/>
            </a:br>
            <a:r>
              <a:rPr lang="en-US" i="1" dirty="0"/>
              <a:t>Competences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</p:spTree>
    <p:extLst>
      <p:ext uri="{BB962C8B-B14F-4D97-AF65-F5344CB8AC3E}">
        <p14:creationId xmlns:p14="http://schemas.microsoft.com/office/powerpoint/2010/main" xmlns="" val="417206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Ellipse 87"/>
          <p:cNvSpPr/>
          <p:nvPr/>
        </p:nvSpPr>
        <p:spPr>
          <a:xfrm>
            <a:off x="107504" y="764704"/>
            <a:ext cx="8928992" cy="547260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b="1" cap="small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Responsibilities</a:t>
            </a:r>
            <a:endParaRPr lang="de-DE" sz="2000" b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6" name="Ellipse 65"/>
          <p:cNvSpPr/>
          <p:nvPr/>
        </p:nvSpPr>
        <p:spPr>
          <a:xfrm>
            <a:off x="1547664" y="1196752"/>
            <a:ext cx="2880320" cy="1080120"/>
          </a:xfrm>
          <a:prstGeom prst="ellipse">
            <a:avLst/>
          </a:prstGeom>
          <a:solidFill>
            <a:srgbClr val="8064A2"/>
          </a:solidFill>
          <a:ln>
            <a:solidFill>
              <a:srgbClr val="5040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Corporate Design</a:t>
            </a:r>
          </a:p>
        </p:txBody>
      </p:sp>
      <p:sp>
        <p:nvSpPr>
          <p:cNvPr id="67" name="Ellipse 66"/>
          <p:cNvSpPr/>
          <p:nvPr/>
        </p:nvSpPr>
        <p:spPr>
          <a:xfrm>
            <a:off x="4752528" y="1196752"/>
            <a:ext cx="2880320" cy="1080120"/>
          </a:xfrm>
          <a:prstGeom prst="ellipse">
            <a:avLst/>
          </a:prstGeom>
          <a:solidFill>
            <a:srgbClr val="8064A2"/>
          </a:solidFill>
          <a:ln>
            <a:solidFill>
              <a:srgbClr val="5040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OCR and Classification</a:t>
            </a:r>
          </a:p>
        </p:txBody>
      </p:sp>
      <p:sp>
        <p:nvSpPr>
          <p:cNvPr id="68" name="Ellipse 67"/>
          <p:cNvSpPr/>
          <p:nvPr/>
        </p:nvSpPr>
        <p:spPr>
          <a:xfrm>
            <a:off x="785786" y="4214818"/>
            <a:ext cx="2880320" cy="1080120"/>
          </a:xfrm>
          <a:prstGeom prst="ellipse">
            <a:avLst/>
          </a:prstGeom>
          <a:solidFill>
            <a:srgbClr val="8064A2"/>
          </a:solidFill>
          <a:ln>
            <a:solidFill>
              <a:srgbClr val="5040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Architecture</a:t>
            </a:r>
            <a:r>
              <a:rPr lang="en-US" sz="1600" b="1" dirty="0" smtClean="0"/>
              <a:t> </a:t>
            </a:r>
            <a:r>
              <a:rPr lang="en-US" sz="1600" b="1" dirty="0"/>
              <a:t>Modeling</a:t>
            </a:r>
          </a:p>
        </p:txBody>
      </p:sp>
      <p:sp>
        <p:nvSpPr>
          <p:cNvPr id="69" name="Ellipse 68"/>
          <p:cNvSpPr/>
          <p:nvPr/>
        </p:nvSpPr>
        <p:spPr>
          <a:xfrm>
            <a:off x="3563888" y="4725144"/>
            <a:ext cx="2880320" cy="1080120"/>
          </a:xfrm>
          <a:prstGeom prst="ellipse">
            <a:avLst/>
          </a:prstGeom>
          <a:solidFill>
            <a:srgbClr val="8064A2"/>
          </a:solidFill>
          <a:ln>
            <a:solidFill>
              <a:srgbClr val="5040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Project Management</a:t>
            </a:r>
            <a:br>
              <a:rPr lang="en-US" sz="1600" b="1" dirty="0"/>
            </a:br>
            <a:r>
              <a:rPr lang="en-US" sz="1600" b="1" dirty="0"/>
              <a:t>SCRUM Process</a:t>
            </a:r>
          </a:p>
        </p:txBody>
      </p:sp>
      <p:sp>
        <p:nvSpPr>
          <p:cNvPr id="70" name="Ellipse 69"/>
          <p:cNvSpPr/>
          <p:nvPr/>
        </p:nvSpPr>
        <p:spPr>
          <a:xfrm>
            <a:off x="5868144" y="3804103"/>
            <a:ext cx="2880320" cy="1080120"/>
          </a:xfrm>
          <a:prstGeom prst="ellipse">
            <a:avLst/>
          </a:prstGeom>
          <a:solidFill>
            <a:srgbClr val="8064A2"/>
          </a:solidFill>
          <a:ln>
            <a:solidFill>
              <a:srgbClr val="5040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Activity Development</a:t>
            </a:r>
          </a:p>
        </p:txBody>
      </p:sp>
      <p:sp>
        <p:nvSpPr>
          <p:cNvPr id="90" name="Textfeld 89"/>
          <p:cNvSpPr txBox="1"/>
          <p:nvPr/>
        </p:nvSpPr>
        <p:spPr>
          <a:xfrm>
            <a:off x="7585169" y="2996952"/>
            <a:ext cx="11496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/>
              <a:t>Individual </a:t>
            </a:r>
            <a:br>
              <a:rPr lang="en-US" i="1" dirty="0"/>
            </a:br>
            <a:r>
              <a:rPr lang="en-US" i="1" dirty="0"/>
              <a:t>Focuses</a:t>
            </a:r>
          </a:p>
        </p:txBody>
      </p:sp>
      <p:sp>
        <p:nvSpPr>
          <p:cNvPr id="91" name="Ellipse 90"/>
          <p:cNvSpPr/>
          <p:nvPr/>
        </p:nvSpPr>
        <p:spPr>
          <a:xfrm>
            <a:off x="1331640" y="1916832"/>
            <a:ext cx="1728192" cy="504056"/>
          </a:xfrm>
          <a:prstGeom prst="ellipse">
            <a:avLst/>
          </a:prstGeom>
          <a:solidFill>
            <a:srgbClr val="8064A2"/>
          </a:solidFill>
          <a:ln>
            <a:solidFill>
              <a:srgbClr val="5040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Tanja</a:t>
            </a:r>
          </a:p>
        </p:txBody>
      </p:sp>
      <p:sp>
        <p:nvSpPr>
          <p:cNvPr id="92" name="Ellipse 91"/>
          <p:cNvSpPr/>
          <p:nvPr/>
        </p:nvSpPr>
        <p:spPr>
          <a:xfrm>
            <a:off x="6012160" y="2060848"/>
            <a:ext cx="1728192" cy="504056"/>
          </a:xfrm>
          <a:prstGeom prst="ellipse">
            <a:avLst/>
          </a:prstGeom>
          <a:solidFill>
            <a:srgbClr val="8064A2"/>
          </a:solidFill>
          <a:ln>
            <a:solidFill>
              <a:srgbClr val="5040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Thomas</a:t>
            </a:r>
          </a:p>
        </p:txBody>
      </p:sp>
      <p:sp>
        <p:nvSpPr>
          <p:cNvPr id="93" name="Ellipse 92"/>
          <p:cNvSpPr/>
          <p:nvPr/>
        </p:nvSpPr>
        <p:spPr>
          <a:xfrm>
            <a:off x="6510021" y="4524183"/>
            <a:ext cx="1728192" cy="504056"/>
          </a:xfrm>
          <a:prstGeom prst="ellipse">
            <a:avLst/>
          </a:prstGeom>
          <a:solidFill>
            <a:srgbClr val="8064A2"/>
          </a:solidFill>
          <a:ln>
            <a:solidFill>
              <a:srgbClr val="5040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Katia</a:t>
            </a:r>
          </a:p>
        </p:txBody>
      </p:sp>
      <p:sp>
        <p:nvSpPr>
          <p:cNvPr id="94" name="Ellipse 93"/>
          <p:cNvSpPr/>
          <p:nvPr/>
        </p:nvSpPr>
        <p:spPr>
          <a:xfrm>
            <a:off x="1510825" y="5061738"/>
            <a:ext cx="1728192" cy="504056"/>
          </a:xfrm>
          <a:prstGeom prst="ellipse">
            <a:avLst/>
          </a:prstGeom>
          <a:solidFill>
            <a:srgbClr val="8064A2"/>
          </a:solidFill>
          <a:ln>
            <a:solidFill>
              <a:srgbClr val="5040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/>
              <a:t>Iuliia</a:t>
            </a:r>
            <a:endParaRPr lang="en-US" sz="1400" b="1" dirty="0"/>
          </a:p>
        </p:txBody>
      </p:sp>
      <p:sp>
        <p:nvSpPr>
          <p:cNvPr id="95" name="Ellipse 94"/>
          <p:cNvSpPr/>
          <p:nvPr/>
        </p:nvSpPr>
        <p:spPr>
          <a:xfrm>
            <a:off x="4067944" y="5589240"/>
            <a:ext cx="1728192" cy="504056"/>
          </a:xfrm>
          <a:prstGeom prst="ellipse">
            <a:avLst/>
          </a:prstGeom>
          <a:solidFill>
            <a:srgbClr val="8064A2"/>
          </a:solidFill>
          <a:ln>
            <a:solidFill>
              <a:srgbClr val="5040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Sascha</a:t>
            </a:r>
          </a:p>
        </p:txBody>
      </p:sp>
      <p:sp>
        <p:nvSpPr>
          <p:cNvPr id="22" name="Ellipse 21"/>
          <p:cNvSpPr/>
          <p:nvPr/>
        </p:nvSpPr>
        <p:spPr>
          <a:xfrm>
            <a:off x="1827313" y="2362273"/>
            <a:ext cx="4824536" cy="2041339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3" name="Ellipse 22"/>
          <p:cNvSpPr/>
          <p:nvPr/>
        </p:nvSpPr>
        <p:spPr>
          <a:xfrm>
            <a:off x="3700391" y="2564904"/>
            <a:ext cx="1692000" cy="720000"/>
          </a:xfrm>
          <a:prstGeom prst="ellipse">
            <a:avLst/>
          </a:prstGeom>
          <a:solidFill>
            <a:srgbClr val="8064A2"/>
          </a:solidFill>
          <a:ln>
            <a:solidFill>
              <a:srgbClr val="5040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Requirements</a:t>
            </a:r>
          </a:p>
        </p:txBody>
      </p:sp>
      <p:sp>
        <p:nvSpPr>
          <p:cNvPr id="24" name="Ellipse 23"/>
          <p:cNvSpPr/>
          <p:nvPr/>
        </p:nvSpPr>
        <p:spPr>
          <a:xfrm>
            <a:off x="3223107" y="3095482"/>
            <a:ext cx="1692000" cy="720000"/>
          </a:xfrm>
          <a:prstGeom prst="ellipse">
            <a:avLst/>
          </a:prstGeom>
          <a:solidFill>
            <a:srgbClr val="8064A2"/>
          </a:solidFill>
          <a:ln>
            <a:solidFill>
              <a:srgbClr val="5040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Testing</a:t>
            </a:r>
          </a:p>
        </p:txBody>
      </p:sp>
      <p:sp>
        <p:nvSpPr>
          <p:cNvPr id="25" name="Ellipse 24"/>
          <p:cNvSpPr/>
          <p:nvPr/>
        </p:nvSpPr>
        <p:spPr>
          <a:xfrm>
            <a:off x="4774833" y="2952685"/>
            <a:ext cx="1741383" cy="720000"/>
          </a:xfrm>
          <a:prstGeom prst="ellipse">
            <a:avLst/>
          </a:prstGeom>
          <a:solidFill>
            <a:srgbClr val="8064A2"/>
          </a:solidFill>
          <a:ln>
            <a:solidFill>
              <a:srgbClr val="5040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Implementation</a:t>
            </a:r>
          </a:p>
        </p:txBody>
      </p:sp>
      <p:sp>
        <p:nvSpPr>
          <p:cNvPr id="26" name="Ellipse 25"/>
          <p:cNvSpPr/>
          <p:nvPr/>
        </p:nvSpPr>
        <p:spPr>
          <a:xfrm>
            <a:off x="4005854" y="3532870"/>
            <a:ext cx="1692000" cy="720000"/>
          </a:xfrm>
          <a:prstGeom prst="ellipse">
            <a:avLst/>
          </a:prstGeom>
          <a:solidFill>
            <a:srgbClr val="8064A2"/>
          </a:solidFill>
          <a:ln>
            <a:solidFill>
              <a:srgbClr val="5040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Documentation</a:t>
            </a:r>
          </a:p>
        </p:txBody>
      </p:sp>
      <p:sp>
        <p:nvSpPr>
          <p:cNvPr id="27" name="Textfeld 26"/>
          <p:cNvSpPr txBox="1"/>
          <p:nvPr/>
        </p:nvSpPr>
        <p:spPr>
          <a:xfrm>
            <a:off x="2114954" y="2638573"/>
            <a:ext cx="14649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/>
              <a:t>Core </a:t>
            </a:r>
            <a:br>
              <a:rPr lang="en-US" i="1" dirty="0"/>
            </a:br>
            <a:r>
              <a:rPr lang="en-US" i="1" dirty="0"/>
              <a:t>Competences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11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</p:spTree>
    <p:extLst>
      <p:ext uri="{BB962C8B-B14F-4D97-AF65-F5344CB8AC3E}">
        <p14:creationId xmlns:p14="http://schemas.microsoft.com/office/powerpoint/2010/main" xmlns="" val="590283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b="1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Content</a:t>
            </a: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cap="small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251520" y="1591906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Approach</a:t>
            </a:r>
          </a:p>
        </p:txBody>
      </p:sp>
      <p:sp>
        <p:nvSpPr>
          <p:cNvPr id="10" name="Rechteck 9"/>
          <p:cNvSpPr/>
          <p:nvPr/>
        </p:nvSpPr>
        <p:spPr>
          <a:xfrm>
            <a:off x="251520" y="2344224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Details</a:t>
            </a:r>
          </a:p>
        </p:txBody>
      </p:sp>
      <p:sp>
        <p:nvSpPr>
          <p:cNvPr id="13" name="Rechteck 12"/>
          <p:cNvSpPr/>
          <p:nvPr/>
        </p:nvSpPr>
        <p:spPr>
          <a:xfrm>
            <a:off x="251520" y="5323936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Conclusion</a:t>
            </a:r>
          </a:p>
        </p:txBody>
      </p:sp>
      <p:sp>
        <p:nvSpPr>
          <p:cNvPr id="7" name="Rechteck 6"/>
          <p:cNvSpPr/>
          <p:nvPr/>
        </p:nvSpPr>
        <p:spPr>
          <a:xfrm>
            <a:off x="1475656" y="3036920"/>
            <a:ext cx="7454965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Technical Design</a:t>
            </a:r>
          </a:p>
        </p:txBody>
      </p:sp>
      <p:sp>
        <p:nvSpPr>
          <p:cNvPr id="8" name="Rechteck 7"/>
          <p:cNvSpPr/>
          <p:nvPr/>
        </p:nvSpPr>
        <p:spPr>
          <a:xfrm>
            <a:off x="1475656" y="3712376"/>
            <a:ext cx="7454965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Android Details</a:t>
            </a:r>
          </a:p>
        </p:txBody>
      </p:sp>
      <p:sp>
        <p:nvSpPr>
          <p:cNvPr id="11" name="Rechteck 10"/>
          <p:cNvSpPr/>
          <p:nvPr/>
        </p:nvSpPr>
        <p:spPr>
          <a:xfrm>
            <a:off x="1475656" y="4432456"/>
            <a:ext cx="7454965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Receipt Extraction</a:t>
            </a:r>
          </a:p>
        </p:txBody>
      </p:sp>
      <p:sp>
        <p:nvSpPr>
          <p:cNvPr id="12" name="Rechteck 11"/>
          <p:cNvSpPr/>
          <p:nvPr/>
        </p:nvSpPr>
        <p:spPr>
          <a:xfrm>
            <a:off x="251520" y="836712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Live Demo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12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</p:spTree>
    <p:extLst>
      <p:ext uri="{BB962C8B-B14F-4D97-AF65-F5344CB8AC3E}">
        <p14:creationId xmlns:p14="http://schemas.microsoft.com/office/powerpoint/2010/main" xmlns="" val="2164664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b="1" cap="small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Architecture</a:t>
            </a:r>
            <a:r>
              <a:rPr lang="de-DE" sz="2000" b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2000" b="1" cap="small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Overview</a:t>
            </a:r>
            <a:endParaRPr lang="de-DE" sz="2000" b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355340" y="795402"/>
            <a:ext cx="8433320" cy="22015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>
              <a:lnSpc>
                <a:spcPct val="150000"/>
              </a:lnSpc>
            </a:pPr>
            <a:endParaRPr lang="de-DE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4" name="Inhaltsplatzhalter 3" descr="architectureOld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428596" y="785794"/>
            <a:ext cx="4500595" cy="2685265"/>
          </a:xfrm>
          <a:ln>
            <a:solidFill>
              <a:srgbClr val="D99694"/>
            </a:solidFill>
          </a:ln>
        </p:spPr>
      </p:pic>
      <p:sp>
        <p:nvSpPr>
          <p:cNvPr id="22" name="Inhaltsplatzhalter 21"/>
          <p:cNvSpPr>
            <a:spLocks noGrp="1"/>
          </p:cNvSpPr>
          <p:nvPr>
            <p:ph sz="half" idx="2"/>
          </p:nvPr>
        </p:nvSpPr>
        <p:spPr>
          <a:xfrm>
            <a:off x="4572000" y="1285860"/>
            <a:ext cx="4038600" cy="4525963"/>
          </a:xfrm>
        </p:spPr>
        <p:txBody>
          <a:bodyPr/>
          <a:lstStyle/>
          <a:p>
            <a:pPr>
              <a:buNone/>
            </a:pPr>
            <a:r>
              <a:rPr lang="de-DE" dirty="0" smtClean="0"/>
              <a:t>                    </a:t>
            </a:r>
          </a:p>
          <a:p>
            <a:pPr>
              <a:buNone/>
            </a:pPr>
            <a:r>
              <a:rPr lang="de-DE" sz="1800" dirty="0" smtClean="0">
                <a:latin typeface="Times New Roman" pitchFamily="18" charset="0"/>
                <a:cs typeface="Times New Roman" pitchFamily="18" charset="0"/>
              </a:rPr>
              <a:t>                              </a:t>
            </a:r>
            <a:r>
              <a:rPr lang="de-DE" sz="1800" dirty="0" err="1" smtClean="0">
                <a:latin typeface="Times New Roman" pitchFamily="18" charset="0"/>
                <a:cs typeface="Times New Roman" pitchFamily="18" charset="0"/>
              </a:rPr>
              <a:t>How</a:t>
            </a:r>
            <a:r>
              <a:rPr lang="de-DE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1800" dirty="0" err="1" smtClean="0">
                <a:latin typeface="Times New Roman" pitchFamily="18" charset="0"/>
                <a:cs typeface="Times New Roman" pitchFamily="18" charset="0"/>
              </a:rPr>
              <a:t>it</a:t>
            </a:r>
            <a:r>
              <a:rPr lang="de-DE" sz="1800" dirty="0" smtClean="0">
                <a:latin typeface="Times New Roman" pitchFamily="18" charset="0"/>
                <a:cs typeface="Times New Roman" pitchFamily="18" charset="0"/>
              </a:rPr>
              <a:t> all </a:t>
            </a:r>
            <a:r>
              <a:rPr lang="de-DE" sz="1800" dirty="0" err="1" smtClean="0">
                <a:latin typeface="Times New Roman" pitchFamily="18" charset="0"/>
                <a:cs typeface="Times New Roman" pitchFamily="18" charset="0"/>
              </a:rPr>
              <a:t>began</a:t>
            </a:r>
            <a:r>
              <a:rPr lang="de-DE" sz="1800" dirty="0" smtClean="0">
                <a:latin typeface="Times New Roman" pitchFamily="18" charset="0"/>
                <a:cs typeface="Times New Roman" pitchFamily="18" charset="0"/>
              </a:rPr>
              <a:t>…</a:t>
            </a:r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13</a:t>
            </a:fld>
            <a:endParaRPr lang="de-DE"/>
          </a:p>
        </p:txBody>
      </p:sp>
      <p:sp>
        <p:nvSpPr>
          <p:cNvPr id="24" name="Pfeil nach links 23"/>
          <p:cNvSpPr/>
          <p:nvPr/>
        </p:nvSpPr>
        <p:spPr>
          <a:xfrm>
            <a:off x="5072066" y="1714488"/>
            <a:ext cx="978408" cy="484632"/>
          </a:xfrm>
          <a:prstGeom prst="leftArrow">
            <a:avLst/>
          </a:prstGeom>
          <a:solidFill>
            <a:srgbClr val="D99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470090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b="1" cap="small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Architecture</a:t>
            </a:r>
            <a:r>
              <a:rPr lang="de-DE" sz="2000" b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2000" b="1" cap="small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Overview</a:t>
            </a:r>
            <a:endParaRPr lang="de-DE" sz="2000" b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355340" y="795402"/>
            <a:ext cx="8433320" cy="22015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>
              <a:lnSpc>
                <a:spcPct val="150000"/>
              </a:lnSpc>
            </a:pPr>
            <a:endParaRPr lang="de-DE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4" name="Inhaltsplatzhalter 3" descr="architectureOld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428596" y="785794"/>
            <a:ext cx="4500595" cy="2685265"/>
          </a:xfrm>
          <a:ln>
            <a:solidFill>
              <a:srgbClr val="D99694"/>
            </a:solidFill>
          </a:ln>
        </p:spPr>
      </p:pic>
      <p:sp>
        <p:nvSpPr>
          <p:cNvPr id="22" name="Inhaltsplatzhalter 21"/>
          <p:cNvSpPr>
            <a:spLocks noGrp="1"/>
          </p:cNvSpPr>
          <p:nvPr>
            <p:ph sz="half" idx="2"/>
          </p:nvPr>
        </p:nvSpPr>
        <p:spPr>
          <a:xfrm>
            <a:off x="4572000" y="1285860"/>
            <a:ext cx="4038600" cy="4525963"/>
          </a:xfrm>
        </p:spPr>
        <p:txBody>
          <a:bodyPr/>
          <a:lstStyle/>
          <a:p>
            <a:pPr>
              <a:buNone/>
            </a:pPr>
            <a:r>
              <a:rPr lang="de-DE" dirty="0" smtClean="0"/>
              <a:t>                    </a:t>
            </a:r>
          </a:p>
          <a:p>
            <a:pPr>
              <a:buNone/>
            </a:pPr>
            <a:r>
              <a:rPr lang="de-DE" sz="1800" dirty="0" smtClean="0">
                <a:latin typeface="Times New Roman" pitchFamily="18" charset="0"/>
                <a:cs typeface="Times New Roman" pitchFamily="18" charset="0"/>
              </a:rPr>
              <a:t>                              </a:t>
            </a:r>
            <a:r>
              <a:rPr lang="de-DE" sz="1800" dirty="0" err="1" smtClean="0">
                <a:latin typeface="Times New Roman" pitchFamily="18" charset="0"/>
                <a:cs typeface="Times New Roman" pitchFamily="18" charset="0"/>
              </a:rPr>
              <a:t>How</a:t>
            </a:r>
            <a:r>
              <a:rPr lang="de-DE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1800" dirty="0" err="1" smtClean="0">
                <a:latin typeface="Times New Roman" pitchFamily="18" charset="0"/>
                <a:cs typeface="Times New Roman" pitchFamily="18" charset="0"/>
              </a:rPr>
              <a:t>it</a:t>
            </a:r>
            <a:r>
              <a:rPr lang="de-DE" sz="1800" dirty="0" smtClean="0">
                <a:latin typeface="Times New Roman" pitchFamily="18" charset="0"/>
                <a:cs typeface="Times New Roman" pitchFamily="18" charset="0"/>
              </a:rPr>
              <a:t> all </a:t>
            </a:r>
            <a:r>
              <a:rPr lang="de-DE" sz="1800" dirty="0" err="1" smtClean="0">
                <a:latin typeface="Times New Roman" pitchFamily="18" charset="0"/>
                <a:cs typeface="Times New Roman" pitchFamily="18" charset="0"/>
              </a:rPr>
              <a:t>began</a:t>
            </a:r>
            <a:r>
              <a:rPr lang="de-DE" sz="1800" dirty="0" smtClean="0">
                <a:latin typeface="Times New Roman" pitchFamily="18" charset="0"/>
                <a:cs typeface="Times New Roman" pitchFamily="18" charset="0"/>
              </a:rPr>
              <a:t>…</a:t>
            </a:r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14</a:t>
            </a:fld>
            <a:endParaRPr lang="de-DE"/>
          </a:p>
        </p:txBody>
      </p:sp>
      <p:sp>
        <p:nvSpPr>
          <p:cNvPr id="24" name="Pfeil nach links 23"/>
          <p:cNvSpPr/>
          <p:nvPr/>
        </p:nvSpPr>
        <p:spPr>
          <a:xfrm>
            <a:off x="5072066" y="1714488"/>
            <a:ext cx="978408" cy="484632"/>
          </a:xfrm>
          <a:prstGeom prst="leftArrow">
            <a:avLst/>
          </a:prstGeom>
          <a:solidFill>
            <a:srgbClr val="D99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Pfeil nach rechts 34"/>
          <p:cNvSpPr/>
          <p:nvPr/>
        </p:nvSpPr>
        <p:spPr>
          <a:xfrm>
            <a:off x="3714744" y="4357694"/>
            <a:ext cx="978408" cy="484632"/>
          </a:xfrm>
          <a:prstGeom prst="rightArrow">
            <a:avLst/>
          </a:prstGeom>
          <a:solidFill>
            <a:srgbClr val="D99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6" name="Picture 4" descr="C:\Users\iuliia\Desktop\structur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20" y="3786190"/>
            <a:ext cx="1873702" cy="2185986"/>
          </a:xfrm>
          <a:prstGeom prst="rect">
            <a:avLst/>
          </a:prstGeom>
          <a:noFill/>
        </p:spPr>
      </p:pic>
      <p:pic>
        <p:nvPicPr>
          <p:cNvPr id="1026" name="Picture 2" descr="C:\Users\iuliia\Desktop\ss\ComponentDiagram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00628" y="2571744"/>
            <a:ext cx="3866214" cy="3024186"/>
          </a:xfrm>
          <a:prstGeom prst="rect">
            <a:avLst/>
          </a:prstGeom>
          <a:noFill/>
          <a:ln>
            <a:solidFill>
              <a:srgbClr val="D99694"/>
            </a:solidFill>
          </a:ln>
        </p:spPr>
      </p:pic>
      <p:sp>
        <p:nvSpPr>
          <p:cNvPr id="37" name="Textfeld 36"/>
          <p:cNvSpPr txBox="1"/>
          <p:nvPr/>
        </p:nvSpPr>
        <p:spPr>
          <a:xfrm>
            <a:off x="1285852" y="4500570"/>
            <a:ext cx="4929222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Times New Roman" pitchFamily="18" charset="0"/>
                <a:cs typeface="Times New Roman" pitchFamily="18" charset="0"/>
              </a:rPr>
              <a:t>Project </a:t>
            </a:r>
            <a:r>
              <a:rPr lang="de-DE" dirty="0" err="1" smtClean="0">
                <a:latin typeface="Times New Roman" pitchFamily="18" charset="0"/>
                <a:cs typeface="Times New Roman" pitchFamily="18" charset="0"/>
              </a:rPr>
              <a:t>Structure</a:t>
            </a:r>
            <a:r>
              <a:rPr lang="de-DE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endParaRPr lang="de-DE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de-DE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1600" dirty="0" err="1" smtClean="0">
                <a:latin typeface="Times New Roman" pitchFamily="18" charset="0"/>
                <a:cs typeface="Times New Roman" pitchFamily="18" charset="0"/>
              </a:rPr>
              <a:t>division</a:t>
            </a:r>
            <a:r>
              <a:rPr lang="de-DE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1600" dirty="0" err="1" smtClean="0">
                <a:latin typeface="Times New Roman" pitchFamily="18" charset="0"/>
                <a:cs typeface="Times New Roman" pitchFamily="18" charset="0"/>
              </a:rPr>
              <a:t>into</a:t>
            </a:r>
            <a:r>
              <a:rPr lang="de-DE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1600" dirty="0" smtClean="0">
                <a:latin typeface="Times New Roman" pitchFamily="18" charset="0"/>
                <a:cs typeface="Times New Roman" pitchFamily="18" charset="0"/>
              </a:rPr>
              <a:t>9</a:t>
            </a:r>
            <a:r>
              <a:rPr lang="de-DE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1600" dirty="0" err="1" smtClean="0">
                <a:latin typeface="Times New Roman" pitchFamily="18" charset="0"/>
                <a:cs typeface="Times New Roman" pitchFamily="18" charset="0"/>
              </a:rPr>
              <a:t>components</a:t>
            </a:r>
            <a:endParaRPr lang="de-DE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de-DE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1600" dirty="0" err="1" smtClean="0">
                <a:latin typeface="Times New Roman" pitchFamily="18" charset="0"/>
                <a:cs typeface="Times New Roman" pitchFamily="18" charset="0"/>
              </a:rPr>
              <a:t>achieving</a:t>
            </a:r>
            <a:r>
              <a:rPr lang="de-DE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1600" dirty="0" err="1" smtClean="0">
                <a:latin typeface="Times New Roman" pitchFamily="18" charset="0"/>
                <a:cs typeface="Times New Roman" pitchFamily="18" charset="0"/>
              </a:rPr>
              <a:t>modularity</a:t>
            </a:r>
            <a:r>
              <a:rPr lang="de-DE" sz="1600" dirty="0" smtClean="0">
                <a:latin typeface="Times New Roman" pitchFamily="18" charset="0"/>
                <a:cs typeface="Times New Roman" pitchFamily="18" charset="0"/>
              </a:rPr>
              <a:t> : </a:t>
            </a:r>
            <a:r>
              <a:rPr lang="de-DE" sz="1600" dirty="0" err="1" smtClean="0">
                <a:latin typeface="Times New Roman" pitchFamily="18" charset="0"/>
                <a:cs typeface="Times New Roman" pitchFamily="18" charset="0"/>
              </a:rPr>
              <a:t>interface</a:t>
            </a:r>
            <a:r>
              <a:rPr lang="de-DE" sz="1600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de-DE" sz="1600" dirty="0" err="1" smtClean="0">
                <a:latin typeface="Times New Roman" pitchFamily="18" charset="0"/>
                <a:cs typeface="Times New Roman" pitchFamily="18" charset="0"/>
              </a:rPr>
              <a:t>implementation</a:t>
            </a:r>
            <a:endParaRPr lang="de-DE" sz="1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70090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32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b="1" cap="small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Architecture</a:t>
            </a:r>
            <a:r>
              <a:rPr lang="de-DE" sz="2000" b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de-DE" sz="2000" b="1" cap="small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Structure</a:t>
            </a:r>
            <a:endParaRPr lang="de-DE" sz="2000" b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355340" y="795402"/>
            <a:ext cx="8433320" cy="22015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>
              <a:lnSpc>
                <a:spcPct val="150000"/>
              </a:lnSpc>
            </a:pPr>
            <a:endParaRPr lang="de-DE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itel 12"/>
          <p:cNvSpPr>
            <a:spLocks noGrp="1"/>
          </p:cNvSpPr>
          <p:nvPr>
            <p:ph type="title"/>
          </p:nvPr>
        </p:nvSpPr>
        <p:spPr>
          <a:xfrm>
            <a:off x="428596" y="428604"/>
            <a:ext cx="8229600" cy="1143000"/>
          </a:xfrm>
        </p:spPr>
        <p:txBody>
          <a:bodyPr>
            <a:normAutofit/>
          </a:bodyPr>
          <a:lstStyle/>
          <a:p>
            <a:r>
              <a:rPr lang="de-DE" sz="1800" dirty="0" smtClean="0">
                <a:latin typeface="Times New Roman" pitchFamily="18" charset="0"/>
                <a:cs typeface="Times New Roman" pitchFamily="18" charset="0"/>
              </a:rPr>
              <a:t>Project </a:t>
            </a:r>
            <a:r>
              <a:rPr lang="de-DE" sz="1800" dirty="0" err="1" smtClean="0">
                <a:latin typeface="Times New Roman" pitchFamily="18" charset="0"/>
                <a:cs typeface="Times New Roman" pitchFamily="18" charset="0"/>
              </a:rPr>
              <a:t>structure</a:t>
            </a:r>
            <a:r>
              <a:rPr lang="de-DE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1800" dirty="0" err="1" smtClean="0">
                <a:latin typeface="Times New Roman" pitchFamily="18" charset="0"/>
                <a:cs typeface="Times New Roman" pitchFamily="18" charset="0"/>
              </a:rPr>
              <a:t>became</a:t>
            </a:r>
            <a:r>
              <a:rPr lang="de-DE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1800" dirty="0" err="1" smtClean="0">
                <a:latin typeface="Times New Roman" pitchFamily="18" charset="0"/>
                <a:cs typeface="Times New Roman" pitchFamily="18" charset="0"/>
              </a:rPr>
              <a:t>more</a:t>
            </a:r>
            <a:r>
              <a:rPr lang="de-DE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1800" dirty="0" err="1" smtClean="0"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de-DE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1800" dirty="0" err="1" smtClean="0">
                <a:latin typeface="Times New Roman" pitchFamily="18" charset="0"/>
                <a:cs typeface="Times New Roman" pitchFamily="18" charset="0"/>
              </a:rPr>
              <a:t>more</a:t>
            </a:r>
            <a:r>
              <a:rPr lang="de-DE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1800" dirty="0" err="1" smtClean="0">
                <a:latin typeface="Times New Roman" pitchFamily="18" charset="0"/>
                <a:cs typeface="Times New Roman" pitchFamily="18" charset="0"/>
              </a:rPr>
              <a:t>complicated</a:t>
            </a:r>
            <a:r>
              <a:rPr lang="de-DE" sz="1800" dirty="0" smtClean="0">
                <a:latin typeface="Times New Roman" pitchFamily="18" charset="0"/>
                <a:cs typeface="Times New Roman" pitchFamily="18" charset="0"/>
              </a:rPr>
              <a:t>…</a:t>
            </a:r>
            <a:endParaRPr lang="de-DE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Inhaltsplatzhalter 2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Kateryna</a:t>
            </a:r>
            <a:r>
              <a:rPr lang="de-DE" dirty="0"/>
              <a:t> </a:t>
            </a:r>
            <a:r>
              <a:rPr lang="de-DE" dirty="0" err="1"/>
              <a:t>Pryshchepa</a:t>
            </a:r>
            <a:r>
              <a:rPr lang="de-DE" dirty="0"/>
              <a:t>, </a:t>
            </a:r>
            <a:r>
              <a:rPr lang="de-DE" dirty="0" err="1"/>
              <a:t>Iuliia</a:t>
            </a:r>
            <a:r>
              <a:rPr lang="de-DE" dirty="0"/>
              <a:t> </a:t>
            </a:r>
            <a:r>
              <a:rPr lang="de-DE" dirty="0" err="1"/>
              <a:t>Guk</a:t>
            </a:r>
            <a:r>
              <a:rPr lang="de-DE" dirty="0"/>
              <a:t>, Thomas Röhl, </a:t>
            </a:r>
            <a:r>
              <a:rPr lang="de-DE" dirty="0" err="1"/>
              <a:t>Tetiana</a:t>
            </a:r>
            <a:r>
              <a:rPr lang="de-DE" dirty="0"/>
              <a:t> </a:t>
            </a:r>
            <a:r>
              <a:rPr lang="de-DE" dirty="0" err="1"/>
              <a:t>Lavrynovych</a:t>
            </a:r>
            <a:r>
              <a:rPr lang="de-DE" dirty="0"/>
              <a:t>, Sascha </a:t>
            </a:r>
            <a:r>
              <a:rPr lang="de-DE" dirty="0" err="1"/>
              <a:t>Zepf</a:t>
            </a:r>
            <a:endParaRPr lang="de-DE" dirty="0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15</a:t>
            </a:fld>
            <a:endParaRPr lang="de-DE"/>
          </a:p>
        </p:txBody>
      </p:sp>
      <p:pic>
        <p:nvPicPr>
          <p:cNvPr id="1027" name="Picture 3" descr="C:\Users\iuliia\ShopAdmin\Dokumentation\UMLDiagrams\ShopAdminGeneralClassDiagra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162" y="1273174"/>
            <a:ext cx="8668416" cy="4727594"/>
          </a:xfrm>
          <a:prstGeom prst="rect">
            <a:avLst/>
          </a:prstGeom>
          <a:noFill/>
          <a:ln>
            <a:solidFill>
              <a:srgbClr val="D99694"/>
            </a:solidFill>
          </a:ln>
        </p:spPr>
      </p:pic>
    </p:spTree>
    <p:extLst>
      <p:ext uri="{BB962C8B-B14F-4D97-AF65-F5344CB8AC3E}">
        <p14:creationId xmlns:p14="http://schemas.microsoft.com/office/powerpoint/2010/main" xmlns="" val="1470090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b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2000" b="1" cap="small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Architecture</a:t>
            </a:r>
            <a:r>
              <a:rPr lang="de-DE" sz="2000" b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de-DE" sz="2000" b="1" cap="small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Structure</a:t>
            </a:r>
            <a:endParaRPr lang="de-DE" sz="2000" b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355340" y="795402"/>
            <a:ext cx="8433320" cy="22015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>
              <a:lnSpc>
                <a:spcPct val="150000"/>
              </a:lnSpc>
            </a:pPr>
            <a:endParaRPr lang="de-DE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itel 12"/>
          <p:cNvSpPr>
            <a:spLocks noGrp="1"/>
          </p:cNvSpPr>
          <p:nvPr>
            <p:ph type="title"/>
          </p:nvPr>
        </p:nvSpPr>
        <p:spPr>
          <a:xfrm>
            <a:off x="428596" y="428604"/>
            <a:ext cx="8229600" cy="1143000"/>
          </a:xfrm>
        </p:spPr>
        <p:txBody>
          <a:bodyPr>
            <a:normAutofit/>
          </a:bodyPr>
          <a:lstStyle/>
          <a:p>
            <a:r>
              <a:rPr lang="de-DE" sz="1800" dirty="0" smtClean="0">
                <a:latin typeface="Times New Roman" pitchFamily="18" charset="0"/>
                <a:cs typeface="Times New Roman" pitchFamily="18" charset="0"/>
              </a:rPr>
              <a:t>Project </a:t>
            </a:r>
            <a:r>
              <a:rPr lang="de-DE" sz="1800" dirty="0" err="1" smtClean="0">
                <a:latin typeface="Times New Roman" pitchFamily="18" charset="0"/>
                <a:cs typeface="Times New Roman" pitchFamily="18" charset="0"/>
              </a:rPr>
              <a:t>structure</a:t>
            </a:r>
            <a:r>
              <a:rPr lang="de-DE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1800" dirty="0" err="1" smtClean="0">
                <a:latin typeface="Times New Roman" pitchFamily="18" charset="0"/>
                <a:cs typeface="Times New Roman" pitchFamily="18" charset="0"/>
              </a:rPr>
              <a:t>became</a:t>
            </a:r>
            <a:r>
              <a:rPr lang="de-DE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1800" dirty="0" err="1" smtClean="0">
                <a:latin typeface="Times New Roman" pitchFamily="18" charset="0"/>
                <a:cs typeface="Times New Roman" pitchFamily="18" charset="0"/>
              </a:rPr>
              <a:t>more</a:t>
            </a:r>
            <a:r>
              <a:rPr lang="de-DE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1800" dirty="0" err="1" smtClean="0"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de-DE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1800" dirty="0" err="1" smtClean="0">
                <a:latin typeface="Times New Roman" pitchFamily="18" charset="0"/>
                <a:cs typeface="Times New Roman" pitchFamily="18" charset="0"/>
              </a:rPr>
              <a:t>more</a:t>
            </a:r>
            <a:r>
              <a:rPr lang="de-DE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1800" dirty="0" err="1" smtClean="0">
                <a:latin typeface="Times New Roman" pitchFamily="18" charset="0"/>
                <a:cs typeface="Times New Roman" pitchFamily="18" charset="0"/>
              </a:rPr>
              <a:t>complicated</a:t>
            </a:r>
            <a:r>
              <a:rPr lang="de-DE" sz="1800" dirty="0" smtClean="0">
                <a:latin typeface="Times New Roman" pitchFamily="18" charset="0"/>
                <a:cs typeface="Times New Roman" pitchFamily="18" charset="0"/>
              </a:rPr>
              <a:t>…</a:t>
            </a:r>
            <a:endParaRPr lang="de-DE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Inhaltsplatzhalter 2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16</a:t>
            </a:fld>
            <a:endParaRPr lang="de-DE"/>
          </a:p>
        </p:txBody>
      </p:sp>
      <p:pic>
        <p:nvPicPr>
          <p:cNvPr id="10" name="Picture 7" descr="C:\Users\iuliia\ShopAdmin\Dokumentation\UMLDiagrams\LoginClassDiagra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44" y="1214422"/>
            <a:ext cx="3571901" cy="1428760"/>
          </a:xfrm>
          <a:prstGeom prst="rect">
            <a:avLst/>
          </a:prstGeom>
          <a:noFill/>
          <a:ln>
            <a:solidFill>
              <a:srgbClr val="D99694"/>
            </a:solidFill>
          </a:ln>
        </p:spPr>
      </p:pic>
      <p:pic>
        <p:nvPicPr>
          <p:cNvPr id="11" name="Picture 5" descr="C:\Users\iuliia\ShopAdmin\Dokumentation\UMLDiagrams\TesseractClassDiagram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2976" y="2500306"/>
            <a:ext cx="3143272" cy="2152151"/>
          </a:xfrm>
          <a:prstGeom prst="rect">
            <a:avLst/>
          </a:prstGeom>
          <a:noFill/>
          <a:ln>
            <a:solidFill>
              <a:srgbClr val="D99694"/>
            </a:solidFill>
          </a:ln>
        </p:spPr>
      </p:pic>
      <p:pic>
        <p:nvPicPr>
          <p:cNvPr id="1026" name="Picture 2" descr="C:\Users\iuliia\Desktop\xx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57686" y="1357298"/>
            <a:ext cx="4543433" cy="4250719"/>
          </a:xfrm>
          <a:prstGeom prst="rect">
            <a:avLst/>
          </a:prstGeom>
          <a:noFill/>
          <a:ln>
            <a:solidFill>
              <a:srgbClr val="D99694"/>
            </a:solidFill>
          </a:ln>
        </p:spPr>
      </p:pic>
      <p:pic>
        <p:nvPicPr>
          <p:cNvPr id="2" name="Picture 2" descr="C:\Users\iuliia\ShopAdmin\Dokumentation\UMLDiagrams\CameraClassDiagram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4282" y="4357694"/>
            <a:ext cx="2847981" cy="1853232"/>
          </a:xfrm>
          <a:prstGeom prst="rect">
            <a:avLst/>
          </a:prstGeom>
          <a:noFill/>
          <a:ln>
            <a:solidFill>
              <a:srgbClr val="D99694"/>
            </a:solidFill>
          </a:ln>
        </p:spPr>
      </p:pic>
    </p:spTree>
    <p:extLst>
      <p:ext uri="{BB962C8B-B14F-4D97-AF65-F5344CB8AC3E}">
        <p14:creationId xmlns:p14="http://schemas.microsoft.com/office/powerpoint/2010/main" xmlns="" val="1470090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b="1" cap="small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Architecture</a:t>
            </a:r>
            <a:r>
              <a:rPr lang="de-DE" sz="2000" b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de-DE" sz="2000" b="1" cap="small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Behavior</a:t>
            </a:r>
            <a:endParaRPr lang="de-DE" sz="2000" b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355340" y="795402"/>
            <a:ext cx="8433320" cy="22015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>
              <a:lnSpc>
                <a:spcPct val="150000"/>
              </a:lnSpc>
            </a:pPr>
            <a:endParaRPr lang="de-DE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1800" dirty="0" err="1" smtClean="0">
                <a:latin typeface="Times New Roman" pitchFamily="18" charset="0"/>
                <a:cs typeface="Times New Roman" pitchFamily="18" charset="0"/>
              </a:rPr>
              <a:t>Usecase</a:t>
            </a:r>
            <a:r>
              <a:rPr lang="de-DE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1800" dirty="0" err="1" smtClean="0">
                <a:latin typeface="Times New Roman" pitchFamily="18" charset="0"/>
                <a:cs typeface="Times New Roman" pitchFamily="18" charset="0"/>
              </a:rPr>
              <a:t>Diagram</a:t>
            </a:r>
            <a:endParaRPr lang="de-DE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Inhaltsplatzhalter 2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17</a:t>
            </a:fld>
            <a:endParaRPr lang="de-DE"/>
          </a:p>
        </p:txBody>
      </p:sp>
      <p:pic>
        <p:nvPicPr>
          <p:cNvPr id="11" name="Picture 2" descr="C:\Users\iuliia\ShopAdmin\Dokumentation\UMLDiagrams\UseCaseDiagra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6878" y="1081211"/>
            <a:ext cx="8147088" cy="5063974"/>
          </a:xfrm>
          <a:prstGeom prst="rect">
            <a:avLst/>
          </a:prstGeom>
          <a:noFill/>
          <a:ln>
            <a:solidFill>
              <a:srgbClr val="D99694"/>
            </a:solidFill>
          </a:ln>
        </p:spPr>
      </p:pic>
    </p:spTree>
    <p:extLst>
      <p:ext uri="{BB962C8B-B14F-4D97-AF65-F5344CB8AC3E}">
        <p14:creationId xmlns:p14="http://schemas.microsoft.com/office/powerpoint/2010/main" xmlns="" val="1470090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b="1" cap="small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Architecture</a:t>
            </a:r>
            <a:r>
              <a:rPr lang="de-DE" sz="2000" b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de-DE" sz="2000" b="1" cap="small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Behavior</a:t>
            </a:r>
            <a:endParaRPr lang="de-DE" sz="2000" b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355340" y="795402"/>
            <a:ext cx="8433320" cy="22015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>
              <a:lnSpc>
                <a:spcPct val="150000"/>
              </a:lnSpc>
            </a:pPr>
            <a:endParaRPr lang="de-DE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1800" b="0" dirty="0" smtClean="0"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de-DE" sz="1800" b="0" dirty="0" err="1" smtClean="0">
                <a:latin typeface="Times New Roman" pitchFamily="18" charset="0"/>
                <a:cs typeface="Times New Roman" pitchFamily="18" charset="0"/>
              </a:rPr>
              <a:t>Activity</a:t>
            </a:r>
            <a:r>
              <a:rPr lang="de-DE" sz="18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1800" b="0" dirty="0" err="1" smtClean="0">
                <a:latin typeface="Times New Roman" pitchFamily="18" charset="0"/>
                <a:cs typeface="Times New Roman" pitchFamily="18" charset="0"/>
              </a:rPr>
              <a:t>Diagram</a:t>
            </a:r>
            <a:endParaRPr lang="de-DE" sz="1800" b="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Inhaltsplatzhalter 2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half" idx="2"/>
          </p:nvPr>
        </p:nvSpPr>
        <p:spPr>
          <a:xfrm>
            <a:off x="428596" y="1435100"/>
            <a:ext cx="3008313" cy="4691063"/>
          </a:xfrm>
        </p:spPr>
        <p:txBody>
          <a:bodyPr/>
          <a:lstStyle/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r>
              <a:rPr lang="de-DE" sz="1800" dirty="0" smtClean="0"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de-DE" sz="1600" dirty="0" smtClean="0">
                <a:latin typeface="Times New Roman" pitchFamily="18" charset="0"/>
                <a:cs typeface="Times New Roman" pitchFamily="18" charset="0"/>
              </a:rPr>
              <a:t>Notation </a:t>
            </a:r>
            <a:r>
              <a:rPr lang="de-DE" sz="1600" dirty="0" err="1" smtClean="0">
                <a:latin typeface="Times New Roman" pitchFamily="18" charset="0"/>
                <a:cs typeface="Times New Roman" pitchFamily="18" charset="0"/>
              </a:rPr>
              <a:t>Overview</a:t>
            </a:r>
            <a:r>
              <a:rPr lang="de-DE" sz="1600" dirty="0" smtClean="0">
                <a:latin typeface="Times New Roman" pitchFamily="18" charset="0"/>
                <a:cs typeface="Times New Roman" pitchFamily="18" charset="0"/>
              </a:rPr>
              <a:t>: </a:t>
            </a:r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18</a:t>
            </a:fld>
            <a:endParaRPr lang="de-DE"/>
          </a:p>
        </p:txBody>
      </p:sp>
      <p:pic>
        <p:nvPicPr>
          <p:cNvPr id="10" name="Inhaltsplatzhalter 3" descr="ActivityDiagram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14744" y="714356"/>
            <a:ext cx="4929222" cy="5506458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0100" y="2643182"/>
            <a:ext cx="1790700" cy="3257550"/>
          </a:xfrm>
          <a:prstGeom prst="rect">
            <a:avLst/>
          </a:prstGeom>
          <a:noFill/>
          <a:ln w="9525">
            <a:solidFill>
              <a:srgbClr val="D99694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470090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b="1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Content</a:t>
            </a: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cap="small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251520" y="1591906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Approach</a:t>
            </a:r>
          </a:p>
        </p:txBody>
      </p:sp>
      <p:sp>
        <p:nvSpPr>
          <p:cNvPr id="10" name="Rechteck 9"/>
          <p:cNvSpPr/>
          <p:nvPr/>
        </p:nvSpPr>
        <p:spPr>
          <a:xfrm>
            <a:off x="251520" y="2344224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Details</a:t>
            </a:r>
          </a:p>
        </p:txBody>
      </p:sp>
      <p:sp>
        <p:nvSpPr>
          <p:cNvPr id="13" name="Rechteck 12"/>
          <p:cNvSpPr/>
          <p:nvPr/>
        </p:nvSpPr>
        <p:spPr>
          <a:xfrm>
            <a:off x="251520" y="5323936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Conclusion</a:t>
            </a:r>
          </a:p>
        </p:txBody>
      </p:sp>
      <p:sp>
        <p:nvSpPr>
          <p:cNvPr id="7" name="Rechteck 6"/>
          <p:cNvSpPr/>
          <p:nvPr/>
        </p:nvSpPr>
        <p:spPr>
          <a:xfrm>
            <a:off x="1475656" y="3036920"/>
            <a:ext cx="7454965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Technical Design</a:t>
            </a:r>
          </a:p>
        </p:txBody>
      </p:sp>
      <p:sp>
        <p:nvSpPr>
          <p:cNvPr id="8" name="Rechteck 7"/>
          <p:cNvSpPr/>
          <p:nvPr/>
        </p:nvSpPr>
        <p:spPr>
          <a:xfrm>
            <a:off x="1475656" y="3712376"/>
            <a:ext cx="7454965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Android Details</a:t>
            </a:r>
          </a:p>
        </p:txBody>
      </p:sp>
      <p:sp>
        <p:nvSpPr>
          <p:cNvPr id="11" name="Rechteck 10"/>
          <p:cNvSpPr/>
          <p:nvPr/>
        </p:nvSpPr>
        <p:spPr>
          <a:xfrm>
            <a:off x="1475656" y="4432456"/>
            <a:ext cx="7454965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Receipt Extraction</a:t>
            </a:r>
          </a:p>
        </p:txBody>
      </p:sp>
      <p:sp>
        <p:nvSpPr>
          <p:cNvPr id="12" name="Rechteck 11"/>
          <p:cNvSpPr/>
          <p:nvPr/>
        </p:nvSpPr>
        <p:spPr>
          <a:xfrm>
            <a:off x="251520" y="836712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Live Demo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</p:spTree>
    <p:extLst>
      <p:ext uri="{BB962C8B-B14F-4D97-AF65-F5344CB8AC3E}">
        <p14:creationId xmlns:p14="http://schemas.microsoft.com/office/powerpoint/2010/main" xmlns="" val="1768056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b="1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Content</a:t>
            </a: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cap="small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251520" y="2448272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Approach</a:t>
            </a:r>
          </a:p>
        </p:txBody>
      </p:sp>
      <p:sp>
        <p:nvSpPr>
          <p:cNvPr id="10" name="Rechteck 9"/>
          <p:cNvSpPr/>
          <p:nvPr/>
        </p:nvSpPr>
        <p:spPr>
          <a:xfrm>
            <a:off x="251520" y="3384376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Details</a:t>
            </a:r>
          </a:p>
        </p:txBody>
      </p:sp>
      <p:sp>
        <p:nvSpPr>
          <p:cNvPr id="13" name="Rechteck 12"/>
          <p:cNvSpPr/>
          <p:nvPr/>
        </p:nvSpPr>
        <p:spPr>
          <a:xfrm>
            <a:off x="251520" y="4320480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Conclusion</a:t>
            </a:r>
          </a:p>
        </p:txBody>
      </p:sp>
      <p:sp>
        <p:nvSpPr>
          <p:cNvPr id="7" name="Rechteck 6"/>
          <p:cNvSpPr/>
          <p:nvPr/>
        </p:nvSpPr>
        <p:spPr>
          <a:xfrm>
            <a:off x="251520" y="1556792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Live Demo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</p:spTree>
    <p:extLst>
      <p:ext uri="{BB962C8B-B14F-4D97-AF65-F5344CB8AC3E}">
        <p14:creationId xmlns:p14="http://schemas.microsoft.com/office/powerpoint/2010/main" xmlns="" val="420722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b="1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Corporate Design</a:t>
            </a:r>
          </a:p>
        </p:txBody>
      </p:sp>
      <p:sp>
        <p:nvSpPr>
          <p:cNvPr id="7" name="Rechteck 6"/>
          <p:cNvSpPr/>
          <p:nvPr/>
        </p:nvSpPr>
        <p:spPr>
          <a:xfrm>
            <a:off x="355340" y="795402"/>
            <a:ext cx="8433320" cy="22015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Colors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Logo: piggybank (background in the app)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Pictures for  Menu Help</a:t>
            </a:r>
          </a:p>
          <a:p>
            <a:pPr lvl="0">
              <a:lnSpc>
                <a:spcPct val="150000"/>
              </a:lnSpc>
            </a:pPr>
            <a:endParaRPr lang="de-DE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8" name="Grafik 27"/>
          <p:cNvPicPr>
            <a:picLocks noChangeAspect="1"/>
          </p:cNvPicPr>
          <p:nvPr/>
        </p:nvPicPr>
        <p:blipFill>
          <a:blip r:embed="rId2" cstate="print"/>
          <a:stretch/>
        </p:blipFill>
        <p:spPr>
          <a:xfrm>
            <a:off x="6444208" y="790916"/>
            <a:ext cx="2160000" cy="2085037"/>
          </a:xfrm>
          <a:prstGeom prst="rect">
            <a:avLst/>
          </a:prstGeom>
          <a:ln>
            <a:noFill/>
          </a:ln>
        </p:spPr>
      </p:pic>
      <p:pic>
        <p:nvPicPr>
          <p:cNvPr id="2" name="Grafik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4782" y="2780928"/>
            <a:ext cx="1800000" cy="3153383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77549" y="2780928"/>
            <a:ext cx="1800000" cy="3165517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140152" y="2780928"/>
            <a:ext cx="1800000" cy="3141313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084448" y="3466133"/>
            <a:ext cx="2520000" cy="753290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300192" y="4254455"/>
            <a:ext cx="2520000" cy="841732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516216" y="5131219"/>
            <a:ext cx="2520000" cy="746053"/>
          </a:xfrm>
          <a:prstGeom prst="rect">
            <a:avLst/>
          </a:prstGeom>
        </p:spPr>
      </p:pic>
      <p:sp>
        <p:nvSpPr>
          <p:cNvPr id="18" name="Foliennummernplatzhalt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20</a:t>
            </a:fld>
            <a:endParaRPr lang="de-DE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</p:spTree>
    <p:extLst>
      <p:ext uri="{BB962C8B-B14F-4D97-AF65-F5344CB8AC3E}">
        <p14:creationId xmlns:p14="http://schemas.microsoft.com/office/powerpoint/2010/main" xmlns="" val="1470090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b="1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Action Bar with Overflow Menu</a:t>
            </a:r>
            <a:endParaRPr lang="de-DE" sz="2000" b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355340" y="795402"/>
            <a:ext cx="8433320" cy="22015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Functionality: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Exit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Help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</a:pPr>
            <a:endParaRPr lang="de-DE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 cstate="print"/>
          <a:stretch/>
        </p:blipFill>
        <p:spPr>
          <a:xfrm>
            <a:off x="113203" y="2620817"/>
            <a:ext cx="1872000" cy="332769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3" cstate="print"/>
          <a:stretch/>
        </p:blipFill>
        <p:spPr>
          <a:xfrm>
            <a:off x="2439848" y="2621654"/>
            <a:ext cx="1872000" cy="332740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4" cstate="print"/>
          <a:stretch/>
        </p:blipFill>
        <p:spPr>
          <a:xfrm>
            <a:off x="4766168" y="2620817"/>
            <a:ext cx="1872000" cy="332846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5" cstate="print"/>
          <a:stretch/>
        </p:blipFill>
        <p:spPr>
          <a:xfrm>
            <a:off x="7092488" y="2620817"/>
            <a:ext cx="1872000" cy="332824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21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</p:spTree>
    <p:extLst>
      <p:ext uri="{BB962C8B-B14F-4D97-AF65-F5344CB8AC3E}">
        <p14:creationId xmlns:p14="http://schemas.microsoft.com/office/powerpoint/2010/main" xmlns="" val="2046461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Scheme of Screens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  <p:sp>
        <p:nvSpPr>
          <p:cNvPr id="30" name="CustomShape 1"/>
          <p:cNvSpPr/>
          <p:nvPr/>
        </p:nvSpPr>
        <p:spPr>
          <a:xfrm flipV="1">
            <a:off x="3612600" y="1637336"/>
            <a:ext cx="1510200" cy="245880"/>
          </a:xfrm>
          <a:prstGeom prst="bentConnector3">
            <a:avLst>
              <a:gd name="adj1" fmla="val 50000"/>
            </a:avLst>
          </a:prstGeom>
          <a:noFill/>
          <a:ln w="25560">
            <a:solidFill>
              <a:srgbClr val="D99694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" name="CustomShape 2"/>
          <p:cNvSpPr/>
          <p:nvPr/>
        </p:nvSpPr>
        <p:spPr>
          <a:xfrm rot="16200000" flipH="1">
            <a:off x="3007080" y="2891216"/>
            <a:ext cx="617400" cy="810000"/>
          </a:xfrm>
          <a:prstGeom prst="bentConnector3">
            <a:avLst>
              <a:gd name="adj1" fmla="val 50000"/>
            </a:avLst>
          </a:prstGeom>
          <a:noFill/>
          <a:ln w="25560">
            <a:solidFill>
              <a:srgbClr val="D99694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" name="CustomShape 3"/>
          <p:cNvSpPr/>
          <p:nvPr/>
        </p:nvSpPr>
        <p:spPr>
          <a:xfrm rot="5400000">
            <a:off x="4418280" y="2290016"/>
            <a:ext cx="628560" cy="2023560"/>
          </a:xfrm>
          <a:prstGeom prst="bentConnector3">
            <a:avLst>
              <a:gd name="adj1" fmla="val 50000"/>
            </a:avLst>
          </a:prstGeom>
          <a:noFill/>
          <a:ln w="25560">
            <a:solidFill>
              <a:srgbClr val="D99694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" name="CustomShape 4"/>
          <p:cNvSpPr/>
          <p:nvPr/>
        </p:nvSpPr>
        <p:spPr>
          <a:xfrm rot="10800000">
            <a:off x="3194280" y="4974896"/>
            <a:ext cx="637560" cy="457560"/>
          </a:xfrm>
          <a:prstGeom prst="bentConnector3">
            <a:avLst>
              <a:gd name="adj1" fmla="val 50000"/>
            </a:avLst>
          </a:prstGeom>
          <a:noFill/>
          <a:ln w="25560">
            <a:solidFill>
              <a:srgbClr val="F90DB6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CustomShape 5"/>
          <p:cNvSpPr/>
          <p:nvPr/>
        </p:nvSpPr>
        <p:spPr>
          <a:xfrm flipV="1">
            <a:off x="4350600" y="4427336"/>
            <a:ext cx="693000" cy="630000"/>
          </a:xfrm>
          <a:prstGeom prst="bentConnector3">
            <a:avLst>
              <a:gd name="adj1" fmla="val 50000"/>
            </a:avLst>
          </a:prstGeom>
          <a:noFill/>
          <a:ln w="25560">
            <a:solidFill>
              <a:srgbClr val="D99694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CustomShape 6"/>
          <p:cNvSpPr/>
          <p:nvPr/>
        </p:nvSpPr>
        <p:spPr>
          <a:xfrm flipV="1">
            <a:off x="6420600" y="4390616"/>
            <a:ext cx="540000" cy="666360"/>
          </a:xfrm>
          <a:prstGeom prst="bentConnector3">
            <a:avLst>
              <a:gd name="adj1" fmla="val 69739"/>
            </a:avLst>
          </a:prstGeom>
          <a:noFill/>
          <a:ln w="25560">
            <a:solidFill>
              <a:srgbClr val="D99694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CustomShape 7"/>
          <p:cNvSpPr/>
          <p:nvPr/>
        </p:nvSpPr>
        <p:spPr>
          <a:xfrm flipH="1">
            <a:off x="3720600" y="5056976"/>
            <a:ext cx="4616640" cy="900360"/>
          </a:xfrm>
          <a:prstGeom prst="bentConnector4">
            <a:avLst>
              <a:gd name="adj1" fmla="val -5141"/>
              <a:gd name="adj2" fmla="val 115195"/>
            </a:avLst>
          </a:prstGeom>
          <a:noFill/>
          <a:ln w="25560">
            <a:solidFill>
              <a:srgbClr val="D99694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6" name="Grafik 45"/>
          <p:cNvPicPr/>
          <p:nvPr/>
        </p:nvPicPr>
        <p:blipFill>
          <a:blip r:embed="rId2" cstate="print"/>
          <a:stretch/>
        </p:blipFill>
        <p:spPr>
          <a:xfrm>
            <a:off x="2235960" y="692696"/>
            <a:ext cx="1376640" cy="2295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7" name="Grafik 46"/>
          <p:cNvPicPr/>
          <p:nvPr/>
        </p:nvPicPr>
        <p:blipFill>
          <a:blip r:embed="rId3" cstate="print"/>
          <a:stretch/>
        </p:blipFill>
        <p:spPr>
          <a:xfrm>
            <a:off x="5133600" y="737696"/>
            <a:ext cx="1377000" cy="229464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9" name="Grafik 48"/>
          <p:cNvPicPr/>
          <p:nvPr/>
        </p:nvPicPr>
        <p:blipFill>
          <a:blip r:embed="rId4" cstate="print"/>
          <a:stretch/>
        </p:blipFill>
        <p:spPr>
          <a:xfrm>
            <a:off x="3104280" y="3605096"/>
            <a:ext cx="1377000" cy="2295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0" name="Grafik 49"/>
          <p:cNvPicPr/>
          <p:nvPr/>
        </p:nvPicPr>
        <p:blipFill>
          <a:blip r:embed="rId5" cstate="print"/>
          <a:stretch/>
        </p:blipFill>
        <p:spPr>
          <a:xfrm>
            <a:off x="5043600" y="3617336"/>
            <a:ext cx="1377000" cy="2295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1" name="Grafik 50"/>
          <p:cNvPicPr/>
          <p:nvPr/>
        </p:nvPicPr>
        <p:blipFill>
          <a:blip r:embed="rId6" cstate="print"/>
          <a:stretch/>
        </p:blipFill>
        <p:spPr>
          <a:xfrm>
            <a:off x="6960600" y="3617336"/>
            <a:ext cx="1376640" cy="2295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2" name="Grafik 51"/>
          <p:cNvPicPr/>
          <p:nvPr/>
        </p:nvPicPr>
        <p:blipFill>
          <a:blip r:embed="rId7" cstate="print"/>
          <a:stretch/>
        </p:blipFill>
        <p:spPr>
          <a:xfrm>
            <a:off x="1110960" y="3572336"/>
            <a:ext cx="1377000" cy="2295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3" name="CustomShape 5"/>
          <p:cNvSpPr/>
          <p:nvPr/>
        </p:nvSpPr>
        <p:spPr>
          <a:xfrm flipH="1" flipV="1">
            <a:off x="2487960" y="4455544"/>
            <a:ext cx="616320" cy="629640"/>
          </a:xfrm>
          <a:prstGeom prst="bentConnector3">
            <a:avLst>
              <a:gd name="adj1" fmla="val 50000"/>
            </a:avLst>
          </a:prstGeom>
          <a:noFill/>
          <a:ln w="25560">
            <a:solidFill>
              <a:srgbClr val="D99694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xmlns="" val="990113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Activity Development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23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  <p:sp>
        <p:nvSpPr>
          <p:cNvPr id="20" name="Rechteck 19"/>
          <p:cNvSpPr/>
          <p:nvPr/>
        </p:nvSpPr>
        <p:spPr>
          <a:xfrm>
            <a:off x="20180" y="908720"/>
            <a:ext cx="4504692" cy="43617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Creation of  Register and Login View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Functionality in Register and Login view: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verifications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user name, password, email, complete input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visualize user feedback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save user data in database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hide and show fields in Register view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screen flow to Main view	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</a:pPr>
            <a:endParaRPr lang="de-DE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1" name="Grafik 20"/>
          <p:cNvPicPr/>
          <p:nvPr/>
        </p:nvPicPr>
        <p:blipFill>
          <a:blip r:embed="rId2" cstate="print"/>
          <a:stretch/>
        </p:blipFill>
        <p:spPr>
          <a:xfrm>
            <a:off x="4524872" y="1327840"/>
            <a:ext cx="2103120" cy="350496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2" name="Grafik 21"/>
          <p:cNvPicPr/>
          <p:nvPr/>
        </p:nvPicPr>
        <p:blipFill>
          <a:blip r:embed="rId3" cstate="print"/>
          <a:stretch/>
        </p:blipFill>
        <p:spPr>
          <a:xfrm>
            <a:off x="6888992" y="1327120"/>
            <a:ext cx="2125080" cy="354204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204102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Activity Development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>
          <a:xfrm>
            <a:off x="6553200" y="5634598"/>
            <a:ext cx="2133600" cy="365125"/>
          </a:xfrm>
        </p:spPr>
        <p:txBody>
          <a:bodyPr/>
          <a:lstStyle/>
          <a:p>
            <a:fld id="{C663554D-7BDA-4824-AC15-58BB57D86064}" type="slidenum">
              <a:rPr lang="de-DE" smtClean="0"/>
              <a:pPr/>
              <a:t>24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  <p:sp>
        <p:nvSpPr>
          <p:cNvPr id="20" name="Rechteck 19"/>
          <p:cNvSpPr/>
          <p:nvPr/>
        </p:nvSpPr>
        <p:spPr>
          <a:xfrm>
            <a:off x="20180" y="908720"/>
            <a:ext cx="4504692" cy="43617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Functionality in Main view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get 20 latest receipts from database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Functionality in Report view	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get all receipts grouped by name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get all receipts grouped by category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expand receipts grouped by selected shop name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expand all receipts grouped by selected category 		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</a:pPr>
            <a:endParaRPr lang="de-DE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 cstate="print"/>
          <a:stretch/>
        </p:blipFill>
        <p:spPr>
          <a:xfrm>
            <a:off x="7020272" y="2905248"/>
            <a:ext cx="1944069" cy="324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Grafik 9"/>
          <p:cNvPicPr/>
          <p:nvPr/>
        </p:nvPicPr>
        <p:blipFill>
          <a:blip r:embed="rId3" cstate="print"/>
          <a:stretch/>
        </p:blipFill>
        <p:spPr>
          <a:xfrm>
            <a:off x="5068080" y="764896"/>
            <a:ext cx="3383280" cy="1728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4" cstate="print"/>
          <a:stretch/>
        </p:blipFill>
        <p:spPr>
          <a:xfrm>
            <a:off x="4572000" y="2905248"/>
            <a:ext cx="1943934" cy="32400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7" name="Gewinkelter Verbinder 6"/>
          <p:cNvCxnSpPr>
            <a:stCxn id="10" idx="2"/>
            <a:endCxn id="13" idx="0"/>
          </p:cNvCxnSpPr>
          <p:nvPr/>
        </p:nvCxnSpPr>
        <p:spPr>
          <a:xfrm rot="5400000">
            <a:off x="5945668" y="2091196"/>
            <a:ext cx="412352" cy="1215753"/>
          </a:xfrm>
          <a:prstGeom prst="bentConnector3">
            <a:avLst/>
          </a:prstGeom>
          <a:ln w="19050">
            <a:solidFill>
              <a:srgbClr val="D9969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winkelter Verbinder 16"/>
          <p:cNvCxnSpPr>
            <a:stCxn id="10" idx="2"/>
            <a:endCxn id="9" idx="0"/>
          </p:cNvCxnSpPr>
          <p:nvPr/>
        </p:nvCxnSpPr>
        <p:spPr>
          <a:xfrm rot="16200000" flipH="1">
            <a:off x="7169837" y="2082778"/>
            <a:ext cx="412352" cy="1232587"/>
          </a:xfrm>
          <a:prstGeom prst="bentConnector3">
            <a:avLst>
              <a:gd name="adj1" fmla="val 50000"/>
            </a:avLst>
          </a:prstGeom>
          <a:ln w="19050">
            <a:solidFill>
              <a:srgbClr val="D9969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84393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User Manual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  <p:sp>
        <p:nvSpPr>
          <p:cNvPr id="20" name="Rechteck 19"/>
          <p:cNvSpPr/>
          <p:nvPr/>
        </p:nvSpPr>
        <p:spPr>
          <a:xfrm>
            <a:off x="20180" y="1083434"/>
            <a:ext cx="4319028" cy="43617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User manual in 7 Steps: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Step 1 Registration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Step 2 Login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Step 3 Main view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Step 4 Scan receipt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Step 5 Check results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Step 6 Main view with summary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Step 7 Reports view	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</a:pPr>
            <a:endParaRPr lang="de-DE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" name="Grafik 11"/>
          <p:cNvPicPr/>
          <p:nvPr/>
        </p:nvPicPr>
        <p:blipFill>
          <a:blip r:embed="rId2" cstate="print"/>
          <a:stretch/>
        </p:blipFill>
        <p:spPr>
          <a:xfrm>
            <a:off x="4339208" y="1249971"/>
            <a:ext cx="4553272" cy="3577879"/>
          </a:xfrm>
          <a:prstGeom prst="rect">
            <a:avLst/>
          </a:prstGeom>
          <a:ln>
            <a:noFill/>
          </a:ln>
        </p:spPr>
      </p:pic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072821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b="1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Content</a:t>
            </a: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cap="small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251520" y="1591906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Approach</a:t>
            </a:r>
          </a:p>
        </p:txBody>
      </p:sp>
      <p:sp>
        <p:nvSpPr>
          <p:cNvPr id="10" name="Rechteck 9"/>
          <p:cNvSpPr/>
          <p:nvPr/>
        </p:nvSpPr>
        <p:spPr>
          <a:xfrm>
            <a:off x="251520" y="2344224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Details</a:t>
            </a:r>
          </a:p>
        </p:txBody>
      </p:sp>
      <p:sp>
        <p:nvSpPr>
          <p:cNvPr id="13" name="Rechteck 12"/>
          <p:cNvSpPr/>
          <p:nvPr/>
        </p:nvSpPr>
        <p:spPr>
          <a:xfrm>
            <a:off x="251520" y="5323936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Conclusion</a:t>
            </a:r>
          </a:p>
        </p:txBody>
      </p:sp>
      <p:sp>
        <p:nvSpPr>
          <p:cNvPr id="7" name="Rechteck 6"/>
          <p:cNvSpPr/>
          <p:nvPr/>
        </p:nvSpPr>
        <p:spPr>
          <a:xfrm>
            <a:off x="1475656" y="3036920"/>
            <a:ext cx="7454965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Technical Design</a:t>
            </a:r>
          </a:p>
        </p:txBody>
      </p:sp>
      <p:sp>
        <p:nvSpPr>
          <p:cNvPr id="8" name="Rechteck 7"/>
          <p:cNvSpPr/>
          <p:nvPr/>
        </p:nvSpPr>
        <p:spPr>
          <a:xfrm>
            <a:off x="1475656" y="3712376"/>
            <a:ext cx="7454965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Android Details</a:t>
            </a:r>
          </a:p>
        </p:txBody>
      </p:sp>
      <p:sp>
        <p:nvSpPr>
          <p:cNvPr id="11" name="Rechteck 10"/>
          <p:cNvSpPr/>
          <p:nvPr/>
        </p:nvSpPr>
        <p:spPr>
          <a:xfrm>
            <a:off x="1475656" y="4432456"/>
            <a:ext cx="7454965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Receipt Extraction</a:t>
            </a:r>
          </a:p>
        </p:txBody>
      </p:sp>
      <p:sp>
        <p:nvSpPr>
          <p:cNvPr id="12" name="Rechteck 11"/>
          <p:cNvSpPr/>
          <p:nvPr/>
        </p:nvSpPr>
        <p:spPr>
          <a:xfrm>
            <a:off x="251520" y="836712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Live Demo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26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</p:spTree>
    <p:extLst>
      <p:ext uri="{BB962C8B-B14F-4D97-AF65-F5344CB8AC3E}">
        <p14:creationId xmlns:p14="http://schemas.microsoft.com/office/powerpoint/2010/main" xmlns="" val="1738454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b="1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Optical </a:t>
            </a:r>
            <a:r>
              <a:rPr lang="de-DE" sz="2000" b="1" cap="small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Character</a:t>
            </a:r>
            <a:r>
              <a:rPr lang="de-DE" sz="2000" b="1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Recognition</a:t>
            </a: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Rechteck 69"/>
          <p:cNvSpPr/>
          <p:nvPr/>
        </p:nvSpPr>
        <p:spPr>
          <a:xfrm>
            <a:off x="611560" y="764704"/>
            <a:ext cx="8136904" cy="23042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Use camera orientation to rotate picture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Resize image to 2000 x 1200 pixel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Colored image to black and white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Tesseract train language </a:t>
            </a:r>
            <a:r>
              <a:rPr lang="en-US" sz="3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deu_frak</a:t>
            </a:r>
            <a:endParaRPr lang="en-US" sz="3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27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</p:spTree>
    <p:extLst>
      <p:ext uri="{BB962C8B-B14F-4D97-AF65-F5344CB8AC3E}">
        <p14:creationId xmlns:p14="http://schemas.microsoft.com/office/powerpoint/2010/main" xmlns="" val="132421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b="1" cap="small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Classification</a:t>
            </a:r>
            <a:endParaRPr lang="de-DE" sz="2000" b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Rechteck 69"/>
          <p:cNvSpPr/>
          <p:nvPr/>
        </p:nvSpPr>
        <p:spPr>
          <a:xfrm>
            <a:off x="611560" y="836712"/>
            <a:ext cx="8136904" cy="37444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Pre analysis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Filter insignificant symbols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Combine single letters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Levenstein</a:t>
            </a:r>
            <a:r>
              <a:rPr lang="en-US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-algorithm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Post result adaption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28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</p:spTree>
    <p:extLst>
      <p:ext uri="{BB962C8B-B14F-4D97-AF65-F5344CB8AC3E}">
        <p14:creationId xmlns:p14="http://schemas.microsoft.com/office/powerpoint/2010/main" xmlns="" val="661168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b="1" cap="small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Limitations</a:t>
            </a:r>
            <a:r>
              <a:rPr lang="de-DE" sz="2000" b="1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2000" b="1" cap="small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de-DE" sz="2000" b="1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2000" b="1" cap="small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Issues</a:t>
            </a:r>
            <a:endParaRPr lang="de-DE" sz="2000" b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Rechteck 69"/>
          <p:cNvSpPr/>
          <p:nvPr/>
        </p:nvSpPr>
        <p:spPr>
          <a:xfrm>
            <a:off x="611560" y="836712"/>
            <a:ext cx="8136904" cy="37444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Orientation misleading - does not represent picture orientation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Tesseract can not detect bold or large fonts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Shop name classification highly depends on name length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Receipt sum detection is very depending on OCR results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29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</p:spTree>
    <p:extLst>
      <p:ext uri="{BB962C8B-B14F-4D97-AF65-F5344CB8AC3E}">
        <p14:creationId xmlns:p14="http://schemas.microsoft.com/office/powerpoint/2010/main" xmlns="" val="2174179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b="1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Content</a:t>
            </a: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cap="small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251520" y="2448272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Approach</a:t>
            </a:r>
          </a:p>
        </p:txBody>
      </p:sp>
      <p:sp>
        <p:nvSpPr>
          <p:cNvPr id="10" name="Rechteck 9"/>
          <p:cNvSpPr/>
          <p:nvPr/>
        </p:nvSpPr>
        <p:spPr>
          <a:xfrm>
            <a:off x="251520" y="3384376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Details</a:t>
            </a:r>
          </a:p>
        </p:txBody>
      </p:sp>
      <p:sp>
        <p:nvSpPr>
          <p:cNvPr id="13" name="Rechteck 12"/>
          <p:cNvSpPr/>
          <p:nvPr/>
        </p:nvSpPr>
        <p:spPr>
          <a:xfrm>
            <a:off x="251520" y="4320480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Conclusion</a:t>
            </a:r>
          </a:p>
        </p:txBody>
      </p:sp>
      <p:sp>
        <p:nvSpPr>
          <p:cNvPr id="7" name="Rechteck 6"/>
          <p:cNvSpPr/>
          <p:nvPr/>
        </p:nvSpPr>
        <p:spPr>
          <a:xfrm>
            <a:off x="251520" y="1556792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Live Demo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</p:spTree>
    <p:extLst>
      <p:ext uri="{BB962C8B-B14F-4D97-AF65-F5344CB8AC3E}">
        <p14:creationId xmlns:p14="http://schemas.microsoft.com/office/powerpoint/2010/main" xmlns="" val="289148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000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r"/>
            <a:r>
              <a:rPr lang="en-US" sz="2000" b="1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Tests &amp; statistics : How to make the photo</a:t>
            </a:r>
            <a:endParaRPr lang="de-DE" sz="2000" b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Table 2"/>
          <p:cNvGraphicFramePr/>
          <p:nvPr>
            <p:extLst>
              <p:ext uri="{D42A27DB-BD31-4B8C-83A1-F6EECF244321}">
                <p14:modId xmlns:p14="http://schemas.microsoft.com/office/powerpoint/2010/main" xmlns="" val="624701637"/>
              </p:ext>
            </p:extLst>
          </p:nvPr>
        </p:nvGraphicFramePr>
        <p:xfrm>
          <a:off x="252000" y="1412776"/>
          <a:ext cx="4320000" cy="151164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2160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0400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b="1" strike="noStrike" spc="-1" noProof="0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good lighting</a:t>
                      </a:r>
                      <a:endParaRPr lang="en-US" sz="1800" b="1" strike="noStrike" spc="-1" noProof="0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/>
                      </a:endParaRPr>
                    </a:p>
                  </a:txBody>
                  <a:tcPr marL="90000" marR="90000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sz="1800" strike="noStrike" spc="-1" noProof="0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flashlight</a:t>
                      </a:r>
                      <a:endParaRPr lang="en-US" sz="1800" strike="noStrike" spc="-1" noProof="0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/>
                      </a:endParaRPr>
                    </a:p>
                  </a:txBody>
                  <a:tcPr marL="90000" marR="9000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trike="noStrike" spc="-1" noProof="0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without flashlight</a:t>
                      </a:r>
                      <a:endParaRPr lang="en-US" sz="1800" strike="noStrike" spc="-1" noProof="0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/>
                      </a:endParaRPr>
                    </a:p>
                  </a:txBody>
                  <a:tcPr marL="90000" marR="90000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03640">
                <a:tc>
                  <a:txBody>
                    <a:bodyPr/>
                    <a:lstStyle/>
                    <a:p>
                      <a:pPr algn="ctr"/>
                      <a:r>
                        <a:rPr lang="en-US" sz="1800" strike="noStrike" spc="-1" noProof="0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90%</a:t>
                      </a:r>
                      <a:endParaRPr lang="en-US" sz="1800" strike="noStrike" spc="-1" noProof="0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trike="noStrike" spc="-1" noProof="0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 85%</a:t>
                      </a:r>
                      <a:endParaRPr lang="en-US" sz="1800" strike="noStrike" spc="-1" noProof="0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7" name="Table 3"/>
          <p:cNvGraphicFramePr/>
          <p:nvPr>
            <p:extLst>
              <p:ext uri="{D42A27DB-BD31-4B8C-83A1-F6EECF244321}">
                <p14:modId xmlns:p14="http://schemas.microsoft.com/office/powerpoint/2010/main" xmlns="" val="3205360364"/>
              </p:ext>
            </p:extLst>
          </p:nvPr>
        </p:nvGraphicFramePr>
        <p:xfrm>
          <a:off x="4729896" y="1412776"/>
          <a:ext cx="4234592" cy="151164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1172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1729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0400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b="1" strike="noStrike" spc="-1" noProof="0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bad  lighting</a:t>
                      </a:r>
                      <a:endParaRPr lang="en-US" sz="1800" b="1" strike="noStrike" spc="-1" noProof="0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sz="1800" strike="noStrike" spc="-1" noProof="0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flashlight</a:t>
                      </a:r>
                      <a:endParaRPr lang="en-US" sz="1800" strike="noStrike" spc="-1" noProof="0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trike="noStrike" spc="-1" noProof="0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without flashlight</a:t>
                      </a:r>
                      <a:endParaRPr lang="en-US" sz="1800" strike="noStrike" spc="-1" noProof="0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03640">
                <a:tc>
                  <a:txBody>
                    <a:bodyPr/>
                    <a:lstStyle/>
                    <a:p>
                      <a:pPr algn="ctr"/>
                      <a:r>
                        <a:rPr lang="en-US" sz="1800" strike="noStrike" spc="-1" noProof="0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85 %</a:t>
                      </a:r>
                      <a:endParaRPr lang="en-US" sz="1800" strike="noStrike" spc="-1" noProof="0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trike="noStrike" spc="-1" noProof="0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 5 %</a:t>
                      </a:r>
                      <a:endParaRPr lang="en-US" sz="1800" strike="noStrike" spc="-1" noProof="0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8" name="Table 4"/>
          <p:cNvGraphicFramePr/>
          <p:nvPr>
            <p:extLst>
              <p:ext uri="{D42A27DB-BD31-4B8C-83A1-F6EECF244321}">
                <p14:modId xmlns:p14="http://schemas.microsoft.com/office/powerpoint/2010/main" xmlns="" val="1718736617"/>
              </p:ext>
            </p:extLst>
          </p:nvPr>
        </p:nvGraphicFramePr>
        <p:xfrm>
          <a:off x="252000" y="3645024"/>
          <a:ext cx="4320000" cy="151164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160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0400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b="1" strike="noStrike" spc="-1" noProof="0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text style</a:t>
                      </a:r>
                      <a:endParaRPr lang="en-US" sz="1800" b="1" strike="noStrike" spc="-1" noProof="0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sz="1600" strike="noStrike" spc="-1" noProof="0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normal</a:t>
                      </a:r>
                      <a:endParaRPr lang="en-US" sz="1600" strike="noStrike" spc="-1" noProof="0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trike="noStrike" spc="-1" noProof="0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bold</a:t>
                      </a:r>
                      <a:endParaRPr lang="en-US" sz="1600" strike="noStrike" spc="-1" noProof="0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03640">
                <a:tc>
                  <a:txBody>
                    <a:bodyPr/>
                    <a:lstStyle/>
                    <a:p>
                      <a:pPr algn="ctr"/>
                      <a:r>
                        <a:rPr lang="en-US" sz="1600" strike="noStrike" spc="-1" noProof="0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90%</a:t>
                      </a:r>
                      <a:endParaRPr lang="en-US" sz="1600" strike="noStrike" spc="-1" noProof="0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trike="noStrike" spc="-1" noProof="0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 1%</a:t>
                      </a:r>
                      <a:endParaRPr lang="en-US" sz="1600" strike="noStrike" spc="-1" noProof="0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9" name="Table 5"/>
          <p:cNvGraphicFramePr/>
          <p:nvPr>
            <p:extLst>
              <p:ext uri="{D42A27DB-BD31-4B8C-83A1-F6EECF244321}">
                <p14:modId xmlns:p14="http://schemas.microsoft.com/office/powerpoint/2010/main" xmlns="" val="1101549373"/>
              </p:ext>
            </p:extLst>
          </p:nvPr>
        </p:nvGraphicFramePr>
        <p:xfrm>
          <a:off x="4729896" y="3645024"/>
          <a:ext cx="4234592" cy="151164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1172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1729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0400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b="1" strike="noStrike" spc="-1" noProof="0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folded receipt</a:t>
                      </a:r>
                      <a:endParaRPr lang="en-US" sz="1800" b="1" strike="noStrike" spc="-1" noProof="0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sz="1600" strike="noStrike" spc="-1" noProof="0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no</a:t>
                      </a:r>
                      <a:endParaRPr lang="en-US" sz="1600" strike="noStrike" spc="-1" noProof="0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trike="noStrike" spc="-1" noProof="0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yes</a:t>
                      </a:r>
                      <a:endParaRPr lang="en-US" sz="1600" strike="noStrike" spc="-1" noProof="0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03640">
                <a:tc>
                  <a:txBody>
                    <a:bodyPr/>
                    <a:lstStyle/>
                    <a:p>
                      <a:pPr algn="ctr"/>
                      <a:r>
                        <a:rPr lang="en-US" sz="1600" strike="noStrike" spc="-1" noProof="0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90%</a:t>
                      </a:r>
                      <a:endParaRPr lang="en-US" sz="1600" strike="noStrike" spc="-1" noProof="0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trike="noStrike" spc="-1" noProof="0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30 %</a:t>
                      </a:r>
                      <a:endParaRPr lang="en-US" sz="1600" strike="noStrike" spc="-1" noProof="0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30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</p:spTree>
    <p:extLst>
      <p:ext uri="{BB962C8B-B14F-4D97-AF65-F5344CB8AC3E}">
        <p14:creationId xmlns:p14="http://schemas.microsoft.com/office/powerpoint/2010/main" xmlns="" val="4142020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b="1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Content</a:t>
            </a: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cap="small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251520" y="2448272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Approach</a:t>
            </a:r>
          </a:p>
        </p:txBody>
      </p:sp>
      <p:sp>
        <p:nvSpPr>
          <p:cNvPr id="10" name="Rechteck 9"/>
          <p:cNvSpPr/>
          <p:nvPr/>
        </p:nvSpPr>
        <p:spPr>
          <a:xfrm>
            <a:off x="251520" y="3384376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Details</a:t>
            </a:r>
          </a:p>
        </p:txBody>
      </p:sp>
      <p:sp>
        <p:nvSpPr>
          <p:cNvPr id="13" name="Rechteck 12"/>
          <p:cNvSpPr/>
          <p:nvPr/>
        </p:nvSpPr>
        <p:spPr>
          <a:xfrm>
            <a:off x="251520" y="4320480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Conclusion</a:t>
            </a:r>
          </a:p>
        </p:txBody>
      </p:sp>
      <p:sp>
        <p:nvSpPr>
          <p:cNvPr id="7" name="Rechteck 6"/>
          <p:cNvSpPr/>
          <p:nvPr/>
        </p:nvSpPr>
        <p:spPr>
          <a:xfrm>
            <a:off x="251520" y="1556792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Live Demo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31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</p:spTree>
    <p:extLst>
      <p:ext uri="{BB962C8B-B14F-4D97-AF65-F5344CB8AC3E}">
        <p14:creationId xmlns:p14="http://schemas.microsoft.com/office/powerpoint/2010/main" xmlns="" val="2081312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b="1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Forecast </a:t>
            </a:r>
            <a:r>
              <a:rPr lang="de-DE" sz="2000" b="1" cap="small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de-DE" sz="2000" b="1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Market</a:t>
            </a: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Rechteck 69"/>
          <p:cNvSpPr/>
          <p:nvPr/>
        </p:nvSpPr>
        <p:spPr>
          <a:xfrm>
            <a:off x="611560" y="836712"/>
            <a:ext cx="8136904" cy="37444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Some Key-functionalities couldn’t be finished during the semester. Major Topics are:	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Session handling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Group functionalities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Online Database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Advanced filter possibilities for Reports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Advanced picture processing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32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</p:spTree>
    <p:extLst>
      <p:ext uri="{BB962C8B-B14F-4D97-AF65-F5344CB8AC3E}">
        <p14:creationId xmlns:p14="http://schemas.microsoft.com/office/powerpoint/2010/main" xmlns="" val="1378657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Grafik 5" descr="androi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512" y="692696"/>
            <a:ext cx="1761076" cy="2088232"/>
          </a:xfrm>
          <a:prstGeom prst="rect">
            <a:avLst/>
          </a:prstGeom>
        </p:spPr>
      </p:pic>
      <p:sp>
        <p:nvSpPr>
          <p:cNvPr id="12" name="Rechteck 11"/>
          <p:cNvSpPr/>
          <p:nvPr/>
        </p:nvSpPr>
        <p:spPr>
          <a:xfrm>
            <a:off x="251520" y="2996952"/>
            <a:ext cx="9144000" cy="6206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940966"/>
          </a:xfrm>
        </p:spPr>
        <p:txBody>
          <a:bodyPr>
            <a:normAutofit fontScale="90000"/>
          </a:bodyPr>
          <a:lstStyle/>
          <a:p>
            <a:r>
              <a:rPr lang="en-US" sz="4900" b="1" dirty="0" err="1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ShopAdmin</a:t>
            </a:r>
            <a:r>
              <a:rPr lang="en-US" b="1" dirty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en-US" b="1" dirty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sz="2700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Control expenses app with receipt scanner</a:t>
            </a:r>
            <a:endParaRPr lang="de-DE" sz="2700" dirty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Inhaltsplatzhalter 8"/>
          <p:cNvSpPr>
            <a:spLocks noGrp="1"/>
          </p:cNvSpPr>
          <p:nvPr>
            <p:ph sz="half" idx="1"/>
          </p:nvPr>
        </p:nvSpPr>
        <p:spPr>
          <a:xfrm>
            <a:off x="457200" y="1772816"/>
            <a:ext cx="4038600" cy="4353347"/>
          </a:xfrm>
        </p:spPr>
        <p:txBody>
          <a:bodyPr>
            <a:normAutofit/>
          </a:bodyPr>
          <a:lstStyle/>
          <a:p>
            <a:pPr algn="r">
              <a:buNone/>
            </a:pPr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            Vision</a:t>
            </a:r>
          </a:p>
          <a:p>
            <a:pPr>
              <a:buNone/>
            </a:pPr>
            <a:endParaRPr lang="en-US" sz="2000" i="1" u="sng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i="1" u="sng" dirty="0">
                <a:latin typeface="Times New Roman" pitchFamily="18" charset="0"/>
                <a:cs typeface="Times New Roman" pitchFamily="18" charset="0"/>
              </a:rPr>
              <a:t>Whom is it for</a:t>
            </a:r>
            <a:r>
              <a:rPr lang="en-US" sz="2000" u="sng" dirty="0">
                <a:latin typeface="Times New Roman" pitchFamily="18" charset="0"/>
                <a:cs typeface="Times New Roman" pitchFamily="18" charset="0"/>
              </a:rPr>
              <a:t>? </a:t>
            </a:r>
            <a:endParaRPr lang="de-DE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students or young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family</a:t>
            </a:r>
            <a:endParaRPr lang="de-DE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de-DE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i="1" u="sng" dirty="0">
                <a:latin typeface="Times New Roman" pitchFamily="18" charset="0"/>
                <a:cs typeface="Times New Roman" pitchFamily="18" charset="0"/>
              </a:rPr>
              <a:t>Functionality:</a:t>
            </a:r>
            <a:endParaRPr lang="de-DE" sz="2000" dirty="0">
              <a:latin typeface="Times New Roman" pitchFamily="18" charset="0"/>
              <a:cs typeface="Times New Roman" pitchFamily="18" charset="0"/>
            </a:endParaRPr>
          </a:p>
          <a:p>
            <a:pPr lvl="0">
              <a:buFont typeface="Wingdings" pitchFamily="2" charset="2"/>
              <a:buChar char="§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Manually enter your outgoing transactions</a:t>
            </a:r>
            <a:endParaRPr lang="de-DE" sz="2000" dirty="0">
              <a:latin typeface="Times New Roman" pitchFamily="18" charset="0"/>
              <a:cs typeface="Times New Roman" pitchFamily="18" charset="0"/>
            </a:endParaRPr>
          </a:p>
          <a:p>
            <a:pPr lvl="0">
              <a:buFont typeface="Wingdings" pitchFamily="2" charset="2"/>
              <a:buChar char="§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Scanner auto-extract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receipt information such as shop names, data and time, amount</a:t>
            </a:r>
            <a:endParaRPr lang="de-DE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de-DE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de-DE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Inhaltsplatzhalter 9"/>
          <p:cNvSpPr>
            <a:spLocks noGrp="1"/>
          </p:cNvSpPr>
          <p:nvPr>
            <p:ph sz="half" idx="2"/>
          </p:nvPr>
        </p:nvSpPr>
        <p:spPr>
          <a:xfrm>
            <a:off x="4648200" y="1772816"/>
            <a:ext cx="4038600" cy="4353347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000" i="1" u="sng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000" i="1" u="sng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i="1" u="sng" dirty="0">
                <a:latin typeface="Times New Roman" pitchFamily="18" charset="0"/>
                <a:cs typeface="Times New Roman" pitchFamily="18" charset="0"/>
              </a:rPr>
              <a:t>What problems does it solve? </a:t>
            </a:r>
            <a:endParaRPr lang="de-DE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Save time for counting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expenses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i="1" u="sng" dirty="0">
                <a:latin typeface="Times New Roman" pitchFamily="18" charset="0"/>
                <a:cs typeface="Times New Roman" pitchFamily="18" charset="0"/>
              </a:rPr>
              <a:t>Challenges:</a:t>
            </a:r>
            <a:r>
              <a:rPr lang="en-US" sz="2000" u="sng" dirty="0">
                <a:latin typeface="Times New Roman" pitchFamily="18" charset="0"/>
                <a:cs typeface="Times New Roman" pitchFamily="18" charset="0"/>
              </a:rPr>
              <a:t> </a:t>
            </a:r>
            <a:endParaRPr lang="de-DE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Using Android for the first time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Implementing Tesseract Library OCR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engine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de-DE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b="1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Pitch Round-Up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33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Kateryna</a:t>
            </a:r>
            <a:r>
              <a:rPr lang="de-DE" dirty="0"/>
              <a:t> </a:t>
            </a:r>
            <a:r>
              <a:rPr lang="de-DE" dirty="0" err="1"/>
              <a:t>Pryshchepa</a:t>
            </a:r>
            <a:r>
              <a:rPr lang="de-DE" dirty="0"/>
              <a:t>, </a:t>
            </a:r>
            <a:r>
              <a:rPr lang="de-DE" dirty="0" err="1"/>
              <a:t>Iuliia</a:t>
            </a:r>
            <a:r>
              <a:rPr lang="de-DE" dirty="0"/>
              <a:t> </a:t>
            </a:r>
            <a:r>
              <a:rPr lang="de-DE" dirty="0" err="1"/>
              <a:t>Guk</a:t>
            </a:r>
            <a:r>
              <a:rPr lang="de-DE" dirty="0"/>
              <a:t>, Thomas Röhl, </a:t>
            </a:r>
            <a:r>
              <a:rPr lang="de-DE" dirty="0" err="1"/>
              <a:t>Tetiana</a:t>
            </a:r>
            <a:r>
              <a:rPr lang="de-DE" dirty="0"/>
              <a:t> </a:t>
            </a:r>
            <a:r>
              <a:rPr lang="de-DE" dirty="0" err="1"/>
              <a:t>Lavrynovych</a:t>
            </a:r>
            <a:r>
              <a:rPr lang="de-DE" dirty="0"/>
              <a:t>, Sascha </a:t>
            </a:r>
            <a:r>
              <a:rPr lang="de-DE" dirty="0" err="1"/>
              <a:t>Zepf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4029011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Abgerundetes Rechteck 78"/>
          <p:cNvSpPr/>
          <p:nvPr/>
        </p:nvSpPr>
        <p:spPr>
          <a:xfrm>
            <a:off x="2111510" y="3449358"/>
            <a:ext cx="2477545" cy="21292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400" b="1" dirty="0"/>
              <a:t>Sprint Planing</a:t>
            </a:r>
          </a:p>
        </p:txBody>
      </p:sp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b="1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Scrum </a:t>
            </a:r>
            <a:r>
              <a:rPr lang="de-DE" sz="2000" b="1" cap="small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Process</a:t>
            </a:r>
            <a:endParaRPr lang="de-DE" sz="2000" b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Abgerundetes Rechteck 1"/>
          <p:cNvSpPr/>
          <p:nvPr/>
        </p:nvSpPr>
        <p:spPr>
          <a:xfrm>
            <a:off x="771735" y="1628800"/>
            <a:ext cx="1127506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/>
              <a:t>Product Vision</a:t>
            </a:r>
          </a:p>
        </p:txBody>
      </p:sp>
      <p:grpSp>
        <p:nvGrpSpPr>
          <p:cNvPr id="8" name="Gruppieren 7"/>
          <p:cNvGrpSpPr/>
          <p:nvPr/>
        </p:nvGrpSpPr>
        <p:grpSpPr>
          <a:xfrm>
            <a:off x="776374" y="3006020"/>
            <a:ext cx="1122867" cy="2376264"/>
            <a:chOff x="424797" y="2780928"/>
            <a:chExt cx="1122867" cy="2376264"/>
          </a:xfrm>
        </p:grpSpPr>
        <p:sp>
          <p:nvSpPr>
            <p:cNvPr id="28" name="Abgerundetes Rechteck 27"/>
            <p:cNvSpPr/>
            <p:nvPr/>
          </p:nvSpPr>
          <p:spPr>
            <a:xfrm>
              <a:off x="424797" y="2780928"/>
              <a:ext cx="1122867" cy="23762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/>
                <a:t>Product Backlog</a:t>
              </a:r>
            </a:p>
          </p:txBody>
        </p:sp>
        <p:sp>
          <p:nvSpPr>
            <p:cNvPr id="3" name="Abgerundetes Rechteck 2"/>
            <p:cNvSpPr/>
            <p:nvPr/>
          </p:nvSpPr>
          <p:spPr>
            <a:xfrm>
              <a:off x="539552" y="3331293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1</a:t>
              </a:r>
            </a:p>
          </p:txBody>
        </p:sp>
        <p:sp>
          <p:nvSpPr>
            <p:cNvPr id="31" name="Abgerundetes Rechteck 30"/>
            <p:cNvSpPr/>
            <p:nvPr/>
          </p:nvSpPr>
          <p:spPr>
            <a:xfrm>
              <a:off x="544158" y="3773477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2</a:t>
              </a:r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548432" y="4219555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3</a:t>
              </a:r>
            </a:p>
          </p:txBody>
        </p:sp>
        <p:sp>
          <p:nvSpPr>
            <p:cNvPr id="33" name="Abgerundetes Rechteck 32"/>
            <p:cNvSpPr/>
            <p:nvPr/>
          </p:nvSpPr>
          <p:spPr>
            <a:xfrm>
              <a:off x="555447" y="4660151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4</a:t>
              </a:r>
            </a:p>
          </p:txBody>
        </p:sp>
      </p:grpSp>
      <p:grpSp>
        <p:nvGrpSpPr>
          <p:cNvPr id="7" name="Gruppieren 6"/>
          <p:cNvGrpSpPr/>
          <p:nvPr/>
        </p:nvGrpSpPr>
        <p:grpSpPr>
          <a:xfrm>
            <a:off x="2195736" y="3957686"/>
            <a:ext cx="1122867" cy="1424598"/>
            <a:chOff x="2411760" y="2780928"/>
            <a:chExt cx="1122867" cy="1424598"/>
          </a:xfrm>
        </p:grpSpPr>
        <p:sp>
          <p:nvSpPr>
            <p:cNvPr id="35" name="Abgerundetes Rechteck 34"/>
            <p:cNvSpPr/>
            <p:nvPr/>
          </p:nvSpPr>
          <p:spPr>
            <a:xfrm>
              <a:off x="2411760" y="2780928"/>
              <a:ext cx="1122867" cy="14245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/>
                <a:t>Sprint Backlog</a:t>
              </a:r>
            </a:p>
          </p:txBody>
        </p:sp>
        <p:sp>
          <p:nvSpPr>
            <p:cNvPr id="36" name="Abgerundetes Rechteck 35"/>
            <p:cNvSpPr/>
            <p:nvPr/>
          </p:nvSpPr>
          <p:spPr>
            <a:xfrm>
              <a:off x="2526515" y="3356992"/>
              <a:ext cx="892661" cy="40615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1</a:t>
              </a:r>
            </a:p>
          </p:txBody>
        </p:sp>
        <p:sp>
          <p:nvSpPr>
            <p:cNvPr id="39" name="Abgerundetes Rechteck 38"/>
            <p:cNvSpPr/>
            <p:nvPr/>
          </p:nvSpPr>
          <p:spPr>
            <a:xfrm>
              <a:off x="2542410" y="3780714"/>
              <a:ext cx="892661" cy="40615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4</a:t>
              </a:r>
            </a:p>
          </p:txBody>
        </p:sp>
      </p:grpSp>
      <p:grpSp>
        <p:nvGrpSpPr>
          <p:cNvPr id="9" name="Gruppieren 8"/>
          <p:cNvGrpSpPr/>
          <p:nvPr/>
        </p:nvGrpSpPr>
        <p:grpSpPr>
          <a:xfrm>
            <a:off x="3377125" y="3968976"/>
            <a:ext cx="1122867" cy="1424598"/>
            <a:chOff x="2801061" y="3743884"/>
            <a:chExt cx="1122867" cy="1424598"/>
          </a:xfrm>
        </p:grpSpPr>
        <p:sp>
          <p:nvSpPr>
            <p:cNvPr id="41" name="Abgerundetes Rechteck 40"/>
            <p:cNvSpPr/>
            <p:nvPr/>
          </p:nvSpPr>
          <p:spPr>
            <a:xfrm>
              <a:off x="2801061" y="3743884"/>
              <a:ext cx="1122867" cy="14245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/>
                <a:t>Tasks</a:t>
              </a:r>
            </a:p>
          </p:txBody>
        </p:sp>
        <p:sp>
          <p:nvSpPr>
            <p:cNvPr id="44" name="Abgerundetes Rechteck 43"/>
            <p:cNvSpPr/>
            <p:nvPr/>
          </p:nvSpPr>
          <p:spPr>
            <a:xfrm>
              <a:off x="2915816" y="40770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5" name="Abgerundetes Rechteck 44"/>
            <p:cNvSpPr/>
            <p:nvPr/>
          </p:nvSpPr>
          <p:spPr>
            <a:xfrm>
              <a:off x="2915816" y="42294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6" name="Abgerundetes Rechteck 45"/>
            <p:cNvSpPr/>
            <p:nvPr/>
          </p:nvSpPr>
          <p:spPr>
            <a:xfrm>
              <a:off x="2915816" y="43818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7" name="Abgerundetes Rechteck 46"/>
            <p:cNvSpPr/>
            <p:nvPr/>
          </p:nvSpPr>
          <p:spPr>
            <a:xfrm>
              <a:off x="2915816" y="45342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9" name="Abgerundetes Rechteck 48"/>
            <p:cNvSpPr/>
            <p:nvPr/>
          </p:nvSpPr>
          <p:spPr>
            <a:xfrm>
              <a:off x="2915816" y="46866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50" name="Abgerundetes Rechteck 49"/>
            <p:cNvSpPr/>
            <p:nvPr/>
          </p:nvSpPr>
          <p:spPr>
            <a:xfrm>
              <a:off x="2915816" y="48390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51" name="Abgerundetes Rechteck 50"/>
            <p:cNvSpPr/>
            <p:nvPr/>
          </p:nvSpPr>
          <p:spPr>
            <a:xfrm>
              <a:off x="2915816" y="49914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64" name="Gruppieren 63"/>
          <p:cNvGrpSpPr/>
          <p:nvPr/>
        </p:nvGrpSpPr>
        <p:grpSpPr>
          <a:xfrm>
            <a:off x="4006835" y="2300534"/>
            <a:ext cx="3002963" cy="3081750"/>
            <a:chOff x="3873293" y="1931426"/>
            <a:chExt cx="3002963" cy="3081750"/>
          </a:xfrm>
        </p:grpSpPr>
        <p:grpSp>
          <p:nvGrpSpPr>
            <p:cNvPr id="63" name="Gruppieren 62"/>
            <p:cNvGrpSpPr/>
            <p:nvPr/>
          </p:nvGrpSpPr>
          <p:grpSpPr>
            <a:xfrm>
              <a:off x="4810602" y="2733634"/>
              <a:ext cx="2065654" cy="2279542"/>
              <a:chOff x="4810602" y="2733634"/>
              <a:chExt cx="2065654" cy="2279542"/>
            </a:xfrm>
          </p:grpSpPr>
          <p:grpSp>
            <p:nvGrpSpPr>
              <p:cNvPr id="59" name="Gruppieren 58"/>
              <p:cNvGrpSpPr/>
              <p:nvPr/>
            </p:nvGrpSpPr>
            <p:grpSpPr>
              <a:xfrm>
                <a:off x="4810602" y="2733634"/>
                <a:ext cx="2065654" cy="2279542"/>
                <a:chOff x="4810602" y="2733634"/>
                <a:chExt cx="3235058" cy="2279542"/>
              </a:xfrm>
            </p:grpSpPr>
            <p:grpSp>
              <p:nvGrpSpPr>
                <p:cNvPr id="11" name="Gruppieren 10"/>
                <p:cNvGrpSpPr/>
                <p:nvPr/>
              </p:nvGrpSpPr>
              <p:grpSpPr>
                <a:xfrm>
                  <a:off x="4932040" y="2733634"/>
                  <a:ext cx="2880320" cy="2279542"/>
                  <a:chOff x="5148064" y="1761527"/>
                  <a:chExt cx="2880320" cy="2279542"/>
                </a:xfrm>
              </p:grpSpPr>
              <p:sp>
                <p:nvSpPr>
                  <p:cNvPr id="10" name="180-Grad-Pfeil 9"/>
                  <p:cNvSpPr/>
                  <p:nvPr/>
                </p:nvSpPr>
                <p:spPr>
                  <a:xfrm rot="5400000" flipH="1">
                    <a:off x="5850142" y="1779529"/>
                    <a:ext cx="2196244" cy="2160240"/>
                  </a:xfrm>
                  <a:prstGeom prst="uturnArrow">
                    <a:avLst>
                      <a:gd name="adj1" fmla="val 5142"/>
                      <a:gd name="adj2" fmla="val 5926"/>
                      <a:gd name="adj3" fmla="val 22364"/>
                      <a:gd name="adj4" fmla="val 41139"/>
                      <a:gd name="adj5" fmla="val 72387"/>
                    </a:avLst>
                  </a:prstGeom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3" name="180-Grad-Pfeil 52"/>
                  <p:cNvSpPr/>
                  <p:nvPr/>
                </p:nvSpPr>
                <p:spPr>
                  <a:xfrm rot="16200000" flipH="1">
                    <a:off x="5040052" y="1916833"/>
                    <a:ext cx="2232248" cy="2016224"/>
                  </a:xfrm>
                  <a:prstGeom prst="uturnArrow">
                    <a:avLst>
                      <a:gd name="adj1" fmla="val 5142"/>
                      <a:gd name="adj2" fmla="val 5926"/>
                      <a:gd name="adj3" fmla="val 22364"/>
                      <a:gd name="adj4" fmla="val 41139"/>
                      <a:gd name="adj5" fmla="val 72387"/>
                    </a:avLst>
                  </a:prstGeom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57" name="Eingekerbter Pfeil nach rechts 56"/>
                <p:cNvSpPr/>
                <p:nvPr/>
              </p:nvSpPr>
              <p:spPr>
                <a:xfrm>
                  <a:off x="6317468" y="4818510"/>
                  <a:ext cx="1728192" cy="183377"/>
                </a:xfrm>
                <a:prstGeom prst="notchedRightArrow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8" name="Rechteck 57"/>
                <p:cNvSpPr/>
                <p:nvPr/>
              </p:nvSpPr>
              <p:spPr>
                <a:xfrm>
                  <a:off x="4810602" y="4853597"/>
                  <a:ext cx="2445647" cy="99079"/>
                </a:xfrm>
                <a:prstGeom prst="rect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60" name="Textfeld 59"/>
              <p:cNvSpPr txBox="1"/>
              <p:nvPr/>
            </p:nvSpPr>
            <p:spPr>
              <a:xfrm>
                <a:off x="5220072" y="3505226"/>
                <a:ext cx="91012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400" b="1" dirty="0"/>
                  <a:t>Sprint </a:t>
                </a:r>
                <a:br>
                  <a:rPr lang="de-DE" sz="1400" b="1" dirty="0"/>
                </a:br>
                <a:r>
                  <a:rPr lang="de-DE" sz="1400" b="1" dirty="0"/>
                  <a:t>execution</a:t>
                </a:r>
              </a:p>
            </p:txBody>
          </p:sp>
        </p:grpSp>
        <p:grpSp>
          <p:nvGrpSpPr>
            <p:cNvPr id="54" name="Gruppieren 53"/>
            <p:cNvGrpSpPr/>
            <p:nvPr/>
          </p:nvGrpSpPr>
          <p:grpSpPr>
            <a:xfrm>
              <a:off x="3873293" y="1931426"/>
              <a:ext cx="1397413" cy="1178811"/>
              <a:chOff x="5148064" y="1761527"/>
              <a:chExt cx="2880320" cy="2279542"/>
            </a:xfrm>
          </p:grpSpPr>
          <p:sp>
            <p:nvSpPr>
              <p:cNvPr id="55" name="180-Grad-Pfeil 54"/>
              <p:cNvSpPr/>
              <p:nvPr/>
            </p:nvSpPr>
            <p:spPr>
              <a:xfrm rot="5400000" flipH="1">
                <a:off x="5850142" y="1779529"/>
                <a:ext cx="2196244" cy="2160240"/>
              </a:xfrm>
              <a:prstGeom prst="uturnArrow">
                <a:avLst>
                  <a:gd name="adj1" fmla="val 5142"/>
                  <a:gd name="adj2" fmla="val 5926"/>
                  <a:gd name="adj3" fmla="val 22364"/>
                  <a:gd name="adj4" fmla="val 41139"/>
                  <a:gd name="adj5" fmla="val 72387"/>
                </a:avLst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180-Grad-Pfeil 55"/>
              <p:cNvSpPr/>
              <p:nvPr/>
            </p:nvSpPr>
            <p:spPr>
              <a:xfrm rot="16200000" flipH="1">
                <a:off x="5058054" y="1934835"/>
                <a:ext cx="2196244" cy="2016224"/>
              </a:xfrm>
              <a:prstGeom prst="uturnArrow">
                <a:avLst>
                  <a:gd name="adj1" fmla="val 5142"/>
                  <a:gd name="adj2" fmla="val 5926"/>
                  <a:gd name="adj3" fmla="val 22364"/>
                  <a:gd name="adj4" fmla="val 41139"/>
                  <a:gd name="adj5" fmla="val 72387"/>
                </a:avLst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74" name="Abgerundetes Rechteck 73"/>
          <p:cNvSpPr/>
          <p:nvPr/>
        </p:nvSpPr>
        <p:spPr>
          <a:xfrm>
            <a:off x="4277225" y="2573181"/>
            <a:ext cx="835656" cy="6488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Daily Scrum</a:t>
            </a:r>
          </a:p>
        </p:txBody>
      </p:sp>
      <p:sp>
        <p:nvSpPr>
          <p:cNvPr id="75" name="Abgerundetes Rechteck 74"/>
          <p:cNvSpPr/>
          <p:nvPr/>
        </p:nvSpPr>
        <p:spPr>
          <a:xfrm>
            <a:off x="7130435" y="2732188"/>
            <a:ext cx="1329997" cy="6488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Sprint Review</a:t>
            </a:r>
          </a:p>
        </p:txBody>
      </p:sp>
      <p:sp>
        <p:nvSpPr>
          <p:cNvPr id="77" name="Diagonal liegende Ecken des Rechtecks schneiden 76"/>
          <p:cNvSpPr/>
          <p:nvPr/>
        </p:nvSpPr>
        <p:spPr>
          <a:xfrm>
            <a:off x="7116807" y="4249185"/>
            <a:ext cx="1329997" cy="1104483"/>
          </a:xfrm>
          <a:prstGeom prst="snip2Diag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4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Potentially shippable product increment</a:t>
            </a:r>
          </a:p>
        </p:txBody>
      </p:sp>
      <p:sp>
        <p:nvSpPr>
          <p:cNvPr id="78" name="Pfeil nach unten 77"/>
          <p:cNvSpPr/>
          <p:nvPr/>
        </p:nvSpPr>
        <p:spPr>
          <a:xfrm>
            <a:off x="1168262" y="2500431"/>
            <a:ext cx="288032" cy="4448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Abgerundetes Rechteck 61"/>
          <p:cNvSpPr/>
          <p:nvPr/>
        </p:nvSpPr>
        <p:spPr>
          <a:xfrm>
            <a:off x="7123620" y="3487081"/>
            <a:ext cx="1343625" cy="6488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Sprint</a:t>
            </a:r>
          </a:p>
          <a:p>
            <a:pPr algn="ctr"/>
            <a:r>
              <a:rPr lang="en-US" sz="1400" b="1" dirty="0"/>
              <a:t>Retrospective</a:t>
            </a:r>
          </a:p>
        </p:txBody>
      </p:sp>
      <p:sp>
        <p:nvSpPr>
          <p:cNvPr id="65" name="Rechteck 64"/>
          <p:cNvSpPr/>
          <p:nvPr/>
        </p:nvSpPr>
        <p:spPr>
          <a:xfrm>
            <a:off x="251520" y="796191"/>
            <a:ext cx="8568952" cy="4931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For the realization of ShopAdmin it was decided to use SCRUM</a:t>
            </a:r>
          </a:p>
          <a:p>
            <a:pPr lvl="0">
              <a:lnSpc>
                <a:spcPct val="150000"/>
              </a:lnSpc>
            </a:pPr>
            <a:endParaRPr lang="de-DE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</p:spTree>
    <p:extLst>
      <p:ext uri="{BB962C8B-B14F-4D97-AF65-F5344CB8AC3E}">
        <p14:creationId xmlns:p14="http://schemas.microsoft.com/office/powerpoint/2010/main" xmlns="" val="208977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Abgerundetes Rechteck 78"/>
          <p:cNvSpPr/>
          <p:nvPr/>
        </p:nvSpPr>
        <p:spPr>
          <a:xfrm>
            <a:off x="2111510" y="3449358"/>
            <a:ext cx="2477545" cy="21292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400" b="1" dirty="0"/>
              <a:t>Sprint Planing</a:t>
            </a:r>
          </a:p>
        </p:txBody>
      </p:sp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b="1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Scrum </a:t>
            </a:r>
            <a:r>
              <a:rPr lang="de-DE" sz="2000" b="1" cap="small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Process</a:t>
            </a:r>
            <a:endParaRPr lang="de-DE" sz="2000" b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Abgerundetes Rechteck 1"/>
          <p:cNvSpPr/>
          <p:nvPr/>
        </p:nvSpPr>
        <p:spPr>
          <a:xfrm>
            <a:off x="771735" y="1628800"/>
            <a:ext cx="1127506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/>
              <a:t>Product Vision</a:t>
            </a:r>
          </a:p>
        </p:txBody>
      </p:sp>
      <p:grpSp>
        <p:nvGrpSpPr>
          <p:cNvPr id="8" name="Gruppieren 7"/>
          <p:cNvGrpSpPr/>
          <p:nvPr/>
        </p:nvGrpSpPr>
        <p:grpSpPr>
          <a:xfrm>
            <a:off x="776374" y="3006020"/>
            <a:ext cx="1122867" cy="2376264"/>
            <a:chOff x="424797" y="2780928"/>
            <a:chExt cx="1122867" cy="2376264"/>
          </a:xfrm>
        </p:grpSpPr>
        <p:sp>
          <p:nvSpPr>
            <p:cNvPr id="28" name="Abgerundetes Rechteck 27"/>
            <p:cNvSpPr/>
            <p:nvPr/>
          </p:nvSpPr>
          <p:spPr>
            <a:xfrm>
              <a:off x="424797" y="2780928"/>
              <a:ext cx="1122867" cy="23762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/>
                <a:t>Product Backlog</a:t>
              </a:r>
            </a:p>
          </p:txBody>
        </p:sp>
        <p:sp>
          <p:nvSpPr>
            <p:cNvPr id="3" name="Abgerundetes Rechteck 2"/>
            <p:cNvSpPr/>
            <p:nvPr/>
          </p:nvSpPr>
          <p:spPr>
            <a:xfrm>
              <a:off x="539552" y="3331293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1</a:t>
              </a:r>
            </a:p>
          </p:txBody>
        </p:sp>
        <p:sp>
          <p:nvSpPr>
            <p:cNvPr id="31" name="Abgerundetes Rechteck 30"/>
            <p:cNvSpPr/>
            <p:nvPr/>
          </p:nvSpPr>
          <p:spPr>
            <a:xfrm>
              <a:off x="544158" y="3773477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2</a:t>
              </a:r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548432" y="4219555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3</a:t>
              </a:r>
            </a:p>
          </p:txBody>
        </p:sp>
        <p:sp>
          <p:nvSpPr>
            <p:cNvPr id="33" name="Abgerundetes Rechteck 32"/>
            <p:cNvSpPr/>
            <p:nvPr/>
          </p:nvSpPr>
          <p:spPr>
            <a:xfrm>
              <a:off x="555447" y="4660151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4</a:t>
              </a:r>
            </a:p>
          </p:txBody>
        </p:sp>
      </p:grpSp>
      <p:grpSp>
        <p:nvGrpSpPr>
          <p:cNvPr id="7" name="Gruppieren 6"/>
          <p:cNvGrpSpPr/>
          <p:nvPr/>
        </p:nvGrpSpPr>
        <p:grpSpPr>
          <a:xfrm>
            <a:off x="2195736" y="3957686"/>
            <a:ext cx="1122867" cy="1424598"/>
            <a:chOff x="2411760" y="2780928"/>
            <a:chExt cx="1122867" cy="1424598"/>
          </a:xfrm>
        </p:grpSpPr>
        <p:sp>
          <p:nvSpPr>
            <p:cNvPr id="35" name="Abgerundetes Rechteck 34"/>
            <p:cNvSpPr/>
            <p:nvPr/>
          </p:nvSpPr>
          <p:spPr>
            <a:xfrm>
              <a:off x="2411760" y="2780928"/>
              <a:ext cx="1122867" cy="14245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/>
                <a:t>Sprint Backlog</a:t>
              </a:r>
            </a:p>
          </p:txBody>
        </p:sp>
        <p:sp>
          <p:nvSpPr>
            <p:cNvPr id="36" name="Abgerundetes Rechteck 35"/>
            <p:cNvSpPr/>
            <p:nvPr/>
          </p:nvSpPr>
          <p:spPr>
            <a:xfrm>
              <a:off x="2526515" y="3356992"/>
              <a:ext cx="892661" cy="40615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1</a:t>
              </a:r>
            </a:p>
          </p:txBody>
        </p:sp>
        <p:sp>
          <p:nvSpPr>
            <p:cNvPr id="39" name="Abgerundetes Rechteck 38"/>
            <p:cNvSpPr/>
            <p:nvPr/>
          </p:nvSpPr>
          <p:spPr>
            <a:xfrm>
              <a:off x="2542410" y="3780714"/>
              <a:ext cx="892661" cy="40615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4</a:t>
              </a:r>
            </a:p>
          </p:txBody>
        </p:sp>
      </p:grpSp>
      <p:grpSp>
        <p:nvGrpSpPr>
          <p:cNvPr id="9" name="Gruppieren 8"/>
          <p:cNvGrpSpPr/>
          <p:nvPr/>
        </p:nvGrpSpPr>
        <p:grpSpPr>
          <a:xfrm>
            <a:off x="3377125" y="3968976"/>
            <a:ext cx="1122867" cy="1424598"/>
            <a:chOff x="2801061" y="3743884"/>
            <a:chExt cx="1122867" cy="1424598"/>
          </a:xfrm>
        </p:grpSpPr>
        <p:sp>
          <p:nvSpPr>
            <p:cNvPr id="41" name="Abgerundetes Rechteck 40"/>
            <p:cNvSpPr/>
            <p:nvPr/>
          </p:nvSpPr>
          <p:spPr>
            <a:xfrm>
              <a:off x="2801061" y="3743884"/>
              <a:ext cx="1122867" cy="14245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/>
                <a:t>Tasks</a:t>
              </a:r>
            </a:p>
          </p:txBody>
        </p:sp>
        <p:sp>
          <p:nvSpPr>
            <p:cNvPr id="44" name="Abgerundetes Rechteck 43"/>
            <p:cNvSpPr/>
            <p:nvPr/>
          </p:nvSpPr>
          <p:spPr>
            <a:xfrm>
              <a:off x="2915816" y="40770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5" name="Abgerundetes Rechteck 44"/>
            <p:cNvSpPr/>
            <p:nvPr/>
          </p:nvSpPr>
          <p:spPr>
            <a:xfrm>
              <a:off x="2915816" y="42294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6" name="Abgerundetes Rechteck 45"/>
            <p:cNvSpPr/>
            <p:nvPr/>
          </p:nvSpPr>
          <p:spPr>
            <a:xfrm>
              <a:off x="2915816" y="43818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7" name="Abgerundetes Rechteck 46"/>
            <p:cNvSpPr/>
            <p:nvPr/>
          </p:nvSpPr>
          <p:spPr>
            <a:xfrm>
              <a:off x="2915816" y="45342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9" name="Abgerundetes Rechteck 48"/>
            <p:cNvSpPr/>
            <p:nvPr/>
          </p:nvSpPr>
          <p:spPr>
            <a:xfrm>
              <a:off x="2915816" y="46866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50" name="Abgerundetes Rechteck 49"/>
            <p:cNvSpPr/>
            <p:nvPr/>
          </p:nvSpPr>
          <p:spPr>
            <a:xfrm>
              <a:off x="2915816" y="48390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51" name="Abgerundetes Rechteck 50"/>
            <p:cNvSpPr/>
            <p:nvPr/>
          </p:nvSpPr>
          <p:spPr>
            <a:xfrm>
              <a:off x="2915816" y="49914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64" name="Gruppieren 63"/>
          <p:cNvGrpSpPr/>
          <p:nvPr/>
        </p:nvGrpSpPr>
        <p:grpSpPr>
          <a:xfrm>
            <a:off x="4006835" y="2300534"/>
            <a:ext cx="3002963" cy="3081750"/>
            <a:chOff x="3873293" y="1931426"/>
            <a:chExt cx="3002963" cy="3081750"/>
          </a:xfrm>
        </p:grpSpPr>
        <p:grpSp>
          <p:nvGrpSpPr>
            <p:cNvPr id="63" name="Gruppieren 62"/>
            <p:cNvGrpSpPr/>
            <p:nvPr/>
          </p:nvGrpSpPr>
          <p:grpSpPr>
            <a:xfrm>
              <a:off x="4810602" y="2733634"/>
              <a:ext cx="2065654" cy="2279542"/>
              <a:chOff x="4810602" y="2733634"/>
              <a:chExt cx="2065654" cy="2279542"/>
            </a:xfrm>
          </p:grpSpPr>
          <p:grpSp>
            <p:nvGrpSpPr>
              <p:cNvPr id="59" name="Gruppieren 58"/>
              <p:cNvGrpSpPr/>
              <p:nvPr/>
            </p:nvGrpSpPr>
            <p:grpSpPr>
              <a:xfrm>
                <a:off x="4810602" y="2733634"/>
                <a:ext cx="2065654" cy="2279542"/>
                <a:chOff x="4810602" y="2733634"/>
                <a:chExt cx="3235058" cy="2279542"/>
              </a:xfrm>
            </p:grpSpPr>
            <p:grpSp>
              <p:nvGrpSpPr>
                <p:cNvPr id="11" name="Gruppieren 10"/>
                <p:cNvGrpSpPr/>
                <p:nvPr/>
              </p:nvGrpSpPr>
              <p:grpSpPr>
                <a:xfrm>
                  <a:off x="4932040" y="2733634"/>
                  <a:ext cx="2880320" cy="2279542"/>
                  <a:chOff x="5148064" y="1761527"/>
                  <a:chExt cx="2880320" cy="2279542"/>
                </a:xfrm>
              </p:grpSpPr>
              <p:sp>
                <p:nvSpPr>
                  <p:cNvPr id="10" name="180-Grad-Pfeil 9"/>
                  <p:cNvSpPr/>
                  <p:nvPr/>
                </p:nvSpPr>
                <p:spPr>
                  <a:xfrm rot="5400000" flipH="1">
                    <a:off x="5850142" y="1779529"/>
                    <a:ext cx="2196244" cy="2160240"/>
                  </a:xfrm>
                  <a:prstGeom prst="uturnArrow">
                    <a:avLst>
                      <a:gd name="adj1" fmla="val 5142"/>
                      <a:gd name="adj2" fmla="val 5926"/>
                      <a:gd name="adj3" fmla="val 22364"/>
                      <a:gd name="adj4" fmla="val 41139"/>
                      <a:gd name="adj5" fmla="val 72387"/>
                    </a:avLst>
                  </a:prstGeom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3" name="180-Grad-Pfeil 52"/>
                  <p:cNvSpPr/>
                  <p:nvPr/>
                </p:nvSpPr>
                <p:spPr>
                  <a:xfrm rot="16200000" flipH="1">
                    <a:off x="5040052" y="1916833"/>
                    <a:ext cx="2232248" cy="2016224"/>
                  </a:xfrm>
                  <a:prstGeom prst="uturnArrow">
                    <a:avLst>
                      <a:gd name="adj1" fmla="val 5142"/>
                      <a:gd name="adj2" fmla="val 5926"/>
                      <a:gd name="adj3" fmla="val 22364"/>
                      <a:gd name="adj4" fmla="val 41139"/>
                      <a:gd name="adj5" fmla="val 72387"/>
                    </a:avLst>
                  </a:prstGeom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57" name="Eingekerbter Pfeil nach rechts 56"/>
                <p:cNvSpPr/>
                <p:nvPr/>
              </p:nvSpPr>
              <p:spPr>
                <a:xfrm>
                  <a:off x="6317468" y="4818510"/>
                  <a:ext cx="1728192" cy="183377"/>
                </a:xfrm>
                <a:prstGeom prst="notchedRightArrow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8" name="Rechteck 57"/>
                <p:cNvSpPr/>
                <p:nvPr/>
              </p:nvSpPr>
              <p:spPr>
                <a:xfrm>
                  <a:off x="4810602" y="4853597"/>
                  <a:ext cx="2445647" cy="99079"/>
                </a:xfrm>
                <a:prstGeom prst="rect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60" name="Textfeld 59"/>
              <p:cNvSpPr txBox="1"/>
              <p:nvPr/>
            </p:nvSpPr>
            <p:spPr>
              <a:xfrm>
                <a:off x="5220072" y="3505226"/>
                <a:ext cx="91012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400" b="1" dirty="0"/>
                  <a:t>Sprint </a:t>
                </a:r>
                <a:br>
                  <a:rPr lang="de-DE" sz="1400" b="1" dirty="0"/>
                </a:br>
                <a:r>
                  <a:rPr lang="de-DE" sz="1400" b="1" dirty="0"/>
                  <a:t>execution</a:t>
                </a:r>
              </a:p>
            </p:txBody>
          </p:sp>
        </p:grpSp>
        <p:grpSp>
          <p:nvGrpSpPr>
            <p:cNvPr id="54" name="Gruppieren 53"/>
            <p:cNvGrpSpPr/>
            <p:nvPr/>
          </p:nvGrpSpPr>
          <p:grpSpPr>
            <a:xfrm>
              <a:off x="3873293" y="1931426"/>
              <a:ext cx="1397413" cy="1178811"/>
              <a:chOff x="5148064" y="1761527"/>
              <a:chExt cx="2880320" cy="2279542"/>
            </a:xfrm>
          </p:grpSpPr>
          <p:sp>
            <p:nvSpPr>
              <p:cNvPr id="55" name="180-Grad-Pfeil 54"/>
              <p:cNvSpPr/>
              <p:nvPr/>
            </p:nvSpPr>
            <p:spPr>
              <a:xfrm rot="5400000" flipH="1">
                <a:off x="5850142" y="1779529"/>
                <a:ext cx="2196244" cy="2160240"/>
              </a:xfrm>
              <a:prstGeom prst="uturnArrow">
                <a:avLst>
                  <a:gd name="adj1" fmla="val 5142"/>
                  <a:gd name="adj2" fmla="val 5926"/>
                  <a:gd name="adj3" fmla="val 22364"/>
                  <a:gd name="adj4" fmla="val 41139"/>
                  <a:gd name="adj5" fmla="val 72387"/>
                </a:avLst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180-Grad-Pfeil 55"/>
              <p:cNvSpPr/>
              <p:nvPr/>
            </p:nvSpPr>
            <p:spPr>
              <a:xfrm rot="16200000" flipH="1">
                <a:off x="5058054" y="1934835"/>
                <a:ext cx="2196244" cy="2016224"/>
              </a:xfrm>
              <a:prstGeom prst="uturnArrow">
                <a:avLst>
                  <a:gd name="adj1" fmla="val 5142"/>
                  <a:gd name="adj2" fmla="val 5926"/>
                  <a:gd name="adj3" fmla="val 22364"/>
                  <a:gd name="adj4" fmla="val 41139"/>
                  <a:gd name="adj5" fmla="val 72387"/>
                </a:avLst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74" name="Abgerundetes Rechteck 73"/>
          <p:cNvSpPr/>
          <p:nvPr/>
        </p:nvSpPr>
        <p:spPr>
          <a:xfrm>
            <a:off x="4277225" y="2573181"/>
            <a:ext cx="835656" cy="6488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Daily Scrum</a:t>
            </a:r>
          </a:p>
        </p:txBody>
      </p:sp>
      <p:sp>
        <p:nvSpPr>
          <p:cNvPr id="75" name="Abgerundetes Rechteck 74"/>
          <p:cNvSpPr/>
          <p:nvPr/>
        </p:nvSpPr>
        <p:spPr>
          <a:xfrm>
            <a:off x="7130435" y="2732188"/>
            <a:ext cx="1329997" cy="6488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Sprint Review</a:t>
            </a:r>
          </a:p>
        </p:txBody>
      </p:sp>
      <p:sp>
        <p:nvSpPr>
          <p:cNvPr id="77" name="Diagonal liegende Ecken des Rechtecks schneiden 76"/>
          <p:cNvSpPr/>
          <p:nvPr/>
        </p:nvSpPr>
        <p:spPr>
          <a:xfrm>
            <a:off x="7116807" y="4249185"/>
            <a:ext cx="1329997" cy="1104483"/>
          </a:xfrm>
          <a:prstGeom prst="snip2Diag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4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Potentially shippable product increment</a:t>
            </a:r>
          </a:p>
        </p:txBody>
      </p:sp>
      <p:sp>
        <p:nvSpPr>
          <p:cNvPr id="78" name="Pfeil nach unten 77"/>
          <p:cNvSpPr/>
          <p:nvPr/>
        </p:nvSpPr>
        <p:spPr>
          <a:xfrm>
            <a:off x="1168262" y="2500431"/>
            <a:ext cx="288032" cy="4448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Abgerundetes Rechteck 61"/>
          <p:cNvSpPr/>
          <p:nvPr/>
        </p:nvSpPr>
        <p:spPr>
          <a:xfrm>
            <a:off x="7123620" y="3487081"/>
            <a:ext cx="1343625" cy="6488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Sprint</a:t>
            </a:r>
          </a:p>
          <a:p>
            <a:pPr algn="ctr"/>
            <a:r>
              <a:rPr lang="en-US" sz="1400" b="1" dirty="0"/>
              <a:t>Retrospective</a:t>
            </a:r>
          </a:p>
        </p:txBody>
      </p:sp>
      <p:sp>
        <p:nvSpPr>
          <p:cNvPr id="65" name="Rechteck 64"/>
          <p:cNvSpPr/>
          <p:nvPr/>
        </p:nvSpPr>
        <p:spPr>
          <a:xfrm>
            <a:off x="251520" y="796191"/>
            <a:ext cx="8568952" cy="4931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For the realization of ShopAdmin it was decided to use SCRUM</a:t>
            </a:r>
          </a:p>
          <a:p>
            <a:pPr lvl="0">
              <a:lnSpc>
                <a:spcPct val="150000"/>
              </a:lnSpc>
            </a:pPr>
            <a:endParaRPr lang="de-DE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Multiplizieren 42"/>
          <p:cNvSpPr/>
          <p:nvPr/>
        </p:nvSpPr>
        <p:spPr>
          <a:xfrm>
            <a:off x="6989650" y="3429000"/>
            <a:ext cx="1584872" cy="792088"/>
          </a:xfrm>
          <a:prstGeom prst="mathMultiply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</p:spTree>
    <p:extLst>
      <p:ext uri="{BB962C8B-B14F-4D97-AF65-F5344CB8AC3E}">
        <p14:creationId xmlns:p14="http://schemas.microsoft.com/office/powerpoint/2010/main" xmlns="" val="3004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Abgerundetes Rechteck 78"/>
          <p:cNvSpPr/>
          <p:nvPr/>
        </p:nvSpPr>
        <p:spPr>
          <a:xfrm>
            <a:off x="2111510" y="3449358"/>
            <a:ext cx="2477545" cy="21292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400" b="1" dirty="0"/>
              <a:t>Sprint Planing</a:t>
            </a:r>
          </a:p>
        </p:txBody>
      </p:sp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b="1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Scrum </a:t>
            </a:r>
            <a:r>
              <a:rPr lang="de-DE" sz="2000" b="1" cap="small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Process</a:t>
            </a:r>
            <a:endParaRPr lang="de-DE" sz="2000" b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Abgerundetes Rechteck 1"/>
          <p:cNvSpPr/>
          <p:nvPr/>
        </p:nvSpPr>
        <p:spPr>
          <a:xfrm>
            <a:off x="771735" y="1628800"/>
            <a:ext cx="1127506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/>
              <a:t>Product Vision</a:t>
            </a:r>
          </a:p>
        </p:txBody>
      </p:sp>
      <p:grpSp>
        <p:nvGrpSpPr>
          <p:cNvPr id="8" name="Gruppieren 7"/>
          <p:cNvGrpSpPr/>
          <p:nvPr/>
        </p:nvGrpSpPr>
        <p:grpSpPr>
          <a:xfrm>
            <a:off x="776374" y="3006020"/>
            <a:ext cx="1122867" cy="2376264"/>
            <a:chOff x="424797" y="2780928"/>
            <a:chExt cx="1122867" cy="2376264"/>
          </a:xfrm>
        </p:grpSpPr>
        <p:sp>
          <p:nvSpPr>
            <p:cNvPr id="28" name="Abgerundetes Rechteck 27"/>
            <p:cNvSpPr/>
            <p:nvPr/>
          </p:nvSpPr>
          <p:spPr>
            <a:xfrm>
              <a:off x="424797" y="2780928"/>
              <a:ext cx="1122867" cy="23762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/>
                <a:t>Product Backlog</a:t>
              </a:r>
            </a:p>
          </p:txBody>
        </p:sp>
        <p:sp>
          <p:nvSpPr>
            <p:cNvPr id="3" name="Abgerundetes Rechteck 2"/>
            <p:cNvSpPr/>
            <p:nvPr/>
          </p:nvSpPr>
          <p:spPr>
            <a:xfrm>
              <a:off x="539552" y="3331293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1</a:t>
              </a:r>
            </a:p>
          </p:txBody>
        </p:sp>
        <p:sp>
          <p:nvSpPr>
            <p:cNvPr id="31" name="Abgerundetes Rechteck 30"/>
            <p:cNvSpPr/>
            <p:nvPr/>
          </p:nvSpPr>
          <p:spPr>
            <a:xfrm>
              <a:off x="544158" y="3773477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2</a:t>
              </a:r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548432" y="4219555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3</a:t>
              </a:r>
            </a:p>
          </p:txBody>
        </p:sp>
        <p:sp>
          <p:nvSpPr>
            <p:cNvPr id="33" name="Abgerundetes Rechteck 32"/>
            <p:cNvSpPr/>
            <p:nvPr/>
          </p:nvSpPr>
          <p:spPr>
            <a:xfrm>
              <a:off x="555447" y="4660151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4</a:t>
              </a:r>
            </a:p>
          </p:txBody>
        </p:sp>
      </p:grpSp>
      <p:grpSp>
        <p:nvGrpSpPr>
          <p:cNvPr id="7" name="Gruppieren 6"/>
          <p:cNvGrpSpPr/>
          <p:nvPr/>
        </p:nvGrpSpPr>
        <p:grpSpPr>
          <a:xfrm>
            <a:off x="2195736" y="3957686"/>
            <a:ext cx="1122867" cy="1424598"/>
            <a:chOff x="2411760" y="2780928"/>
            <a:chExt cx="1122867" cy="1424598"/>
          </a:xfrm>
        </p:grpSpPr>
        <p:sp>
          <p:nvSpPr>
            <p:cNvPr id="35" name="Abgerundetes Rechteck 34"/>
            <p:cNvSpPr/>
            <p:nvPr/>
          </p:nvSpPr>
          <p:spPr>
            <a:xfrm>
              <a:off x="2411760" y="2780928"/>
              <a:ext cx="1122867" cy="14245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/>
                <a:t>Sprint Backlog</a:t>
              </a:r>
            </a:p>
          </p:txBody>
        </p:sp>
        <p:sp>
          <p:nvSpPr>
            <p:cNvPr id="36" name="Abgerundetes Rechteck 35"/>
            <p:cNvSpPr/>
            <p:nvPr/>
          </p:nvSpPr>
          <p:spPr>
            <a:xfrm>
              <a:off x="2526515" y="3356992"/>
              <a:ext cx="892661" cy="40615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1</a:t>
              </a:r>
            </a:p>
          </p:txBody>
        </p:sp>
        <p:sp>
          <p:nvSpPr>
            <p:cNvPr id="39" name="Abgerundetes Rechteck 38"/>
            <p:cNvSpPr/>
            <p:nvPr/>
          </p:nvSpPr>
          <p:spPr>
            <a:xfrm>
              <a:off x="2542410" y="3780714"/>
              <a:ext cx="892661" cy="40615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4</a:t>
              </a:r>
            </a:p>
          </p:txBody>
        </p:sp>
      </p:grpSp>
      <p:grpSp>
        <p:nvGrpSpPr>
          <p:cNvPr id="9" name="Gruppieren 8"/>
          <p:cNvGrpSpPr/>
          <p:nvPr/>
        </p:nvGrpSpPr>
        <p:grpSpPr>
          <a:xfrm>
            <a:off x="3377125" y="3968976"/>
            <a:ext cx="1122867" cy="1424598"/>
            <a:chOff x="2801061" y="3743884"/>
            <a:chExt cx="1122867" cy="1424598"/>
          </a:xfrm>
        </p:grpSpPr>
        <p:sp>
          <p:nvSpPr>
            <p:cNvPr id="41" name="Abgerundetes Rechteck 40"/>
            <p:cNvSpPr/>
            <p:nvPr/>
          </p:nvSpPr>
          <p:spPr>
            <a:xfrm>
              <a:off x="2801061" y="3743884"/>
              <a:ext cx="1122867" cy="14245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/>
                <a:t>Tasks</a:t>
              </a:r>
            </a:p>
          </p:txBody>
        </p:sp>
        <p:sp>
          <p:nvSpPr>
            <p:cNvPr id="44" name="Abgerundetes Rechteck 43"/>
            <p:cNvSpPr/>
            <p:nvPr/>
          </p:nvSpPr>
          <p:spPr>
            <a:xfrm>
              <a:off x="2915816" y="40770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5" name="Abgerundetes Rechteck 44"/>
            <p:cNvSpPr/>
            <p:nvPr/>
          </p:nvSpPr>
          <p:spPr>
            <a:xfrm>
              <a:off x="2915816" y="42294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6" name="Abgerundetes Rechteck 45"/>
            <p:cNvSpPr/>
            <p:nvPr/>
          </p:nvSpPr>
          <p:spPr>
            <a:xfrm>
              <a:off x="2915816" y="43818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7" name="Abgerundetes Rechteck 46"/>
            <p:cNvSpPr/>
            <p:nvPr/>
          </p:nvSpPr>
          <p:spPr>
            <a:xfrm>
              <a:off x="2915816" y="45342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9" name="Abgerundetes Rechteck 48"/>
            <p:cNvSpPr/>
            <p:nvPr/>
          </p:nvSpPr>
          <p:spPr>
            <a:xfrm>
              <a:off x="2915816" y="46866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50" name="Abgerundetes Rechteck 49"/>
            <p:cNvSpPr/>
            <p:nvPr/>
          </p:nvSpPr>
          <p:spPr>
            <a:xfrm>
              <a:off x="2915816" y="48390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51" name="Abgerundetes Rechteck 50"/>
            <p:cNvSpPr/>
            <p:nvPr/>
          </p:nvSpPr>
          <p:spPr>
            <a:xfrm>
              <a:off x="2915816" y="49914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64" name="Gruppieren 63"/>
          <p:cNvGrpSpPr/>
          <p:nvPr/>
        </p:nvGrpSpPr>
        <p:grpSpPr>
          <a:xfrm>
            <a:off x="4006835" y="2300534"/>
            <a:ext cx="3002963" cy="3081750"/>
            <a:chOff x="3873293" y="1931426"/>
            <a:chExt cx="3002963" cy="3081750"/>
          </a:xfrm>
        </p:grpSpPr>
        <p:grpSp>
          <p:nvGrpSpPr>
            <p:cNvPr id="63" name="Gruppieren 62"/>
            <p:cNvGrpSpPr/>
            <p:nvPr/>
          </p:nvGrpSpPr>
          <p:grpSpPr>
            <a:xfrm>
              <a:off x="4810602" y="2733634"/>
              <a:ext cx="2065654" cy="2279542"/>
              <a:chOff x="4810602" y="2733634"/>
              <a:chExt cx="2065654" cy="2279542"/>
            </a:xfrm>
          </p:grpSpPr>
          <p:grpSp>
            <p:nvGrpSpPr>
              <p:cNvPr id="59" name="Gruppieren 58"/>
              <p:cNvGrpSpPr/>
              <p:nvPr/>
            </p:nvGrpSpPr>
            <p:grpSpPr>
              <a:xfrm>
                <a:off x="4810602" y="2733634"/>
                <a:ext cx="2065654" cy="2279542"/>
                <a:chOff x="4810602" y="2733634"/>
                <a:chExt cx="3235058" cy="2279542"/>
              </a:xfrm>
            </p:grpSpPr>
            <p:grpSp>
              <p:nvGrpSpPr>
                <p:cNvPr id="11" name="Gruppieren 10"/>
                <p:cNvGrpSpPr/>
                <p:nvPr/>
              </p:nvGrpSpPr>
              <p:grpSpPr>
                <a:xfrm>
                  <a:off x="4932040" y="2733634"/>
                  <a:ext cx="2880320" cy="2279542"/>
                  <a:chOff x="5148064" y="1761527"/>
                  <a:chExt cx="2880320" cy="2279542"/>
                </a:xfrm>
              </p:grpSpPr>
              <p:sp>
                <p:nvSpPr>
                  <p:cNvPr id="10" name="180-Grad-Pfeil 9"/>
                  <p:cNvSpPr/>
                  <p:nvPr/>
                </p:nvSpPr>
                <p:spPr>
                  <a:xfrm rot="5400000" flipH="1">
                    <a:off x="5850142" y="1779529"/>
                    <a:ext cx="2196244" cy="2160240"/>
                  </a:xfrm>
                  <a:prstGeom prst="uturnArrow">
                    <a:avLst>
                      <a:gd name="adj1" fmla="val 5142"/>
                      <a:gd name="adj2" fmla="val 5926"/>
                      <a:gd name="adj3" fmla="val 22364"/>
                      <a:gd name="adj4" fmla="val 41139"/>
                      <a:gd name="adj5" fmla="val 72387"/>
                    </a:avLst>
                  </a:prstGeom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3" name="180-Grad-Pfeil 52"/>
                  <p:cNvSpPr/>
                  <p:nvPr/>
                </p:nvSpPr>
                <p:spPr>
                  <a:xfrm rot="16200000" flipH="1">
                    <a:off x="5040052" y="1916833"/>
                    <a:ext cx="2232248" cy="2016224"/>
                  </a:xfrm>
                  <a:prstGeom prst="uturnArrow">
                    <a:avLst>
                      <a:gd name="adj1" fmla="val 5142"/>
                      <a:gd name="adj2" fmla="val 5926"/>
                      <a:gd name="adj3" fmla="val 22364"/>
                      <a:gd name="adj4" fmla="val 41139"/>
                      <a:gd name="adj5" fmla="val 72387"/>
                    </a:avLst>
                  </a:prstGeom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57" name="Eingekerbter Pfeil nach rechts 56"/>
                <p:cNvSpPr/>
                <p:nvPr/>
              </p:nvSpPr>
              <p:spPr>
                <a:xfrm>
                  <a:off x="6317468" y="4818510"/>
                  <a:ext cx="1728192" cy="183377"/>
                </a:xfrm>
                <a:prstGeom prst="notchedRightArrow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8" name="Rechteck 57"/>
                <p:cNvSpPr/>
                <p:nvPr/>
              </p:nvSpPr>
              <p:spPr>
                <a:xfrm>
                  <a:off x="4810602" y="4853597"/>
                  <a:ext cx="2445647" cy="99079"/>
                </a:xfrm>
                <a:prstGeom prst="rect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60" name="Textfeld 59"/>
              <p:cNvSpPr txBox="1"/>
              <p:nvPr/>
            </p:nvSpPr>
            <p:spPr>
              <a:xfrm>
                <a:off x="5220072" y="3505226"/>
                <a:ext cx="91012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400" b="1" dirty="0"/>
                  <a:t>Sprint </a:t>
                </a:r>
                <a:br>
                  <a:rPr lang="de-DE" sz="1400" b="1" dirty="0"/>
                </a:br>
                <a:r>
                  <a:rPr lang="de-DE" sz="1400" b="1" dirty="0"/>
                  <a:t>execution</a:t>
                </a:r>
              </a:p>
            </p:txBody>
          </p:sp>
        </p:grpSp>
        <p:grpSp>
          <p:nvGrpSpPr>
            <p:cNvPr id="54" name="Gruppieren 53"/>
            <p:cNvGrpSpPr/>
            <p:nvPr/>
          </p:nvGrpSpPr>
          <p:grpSpPr>
            <a:xfrm>
              <a:off x="3873293" y="1931426"/>
              <a:ext cx="1397413" cy="1178811"/>
              <a:chOff x="5148064" y="1761527"/>
              <a:chExt cx="2880320" cy="2279542"/>
            </a:xfrm>
          </p:grpSpPr>
          <p:sp>
            <p:nvSpPr>
              <p:cNvPr id="55" name="180-Grad-Pfeil 54"/>
              <p:cNvSpPr/>
              <p:nvPr/>
            </p:nvSpPr>
            <p:spPr>
              <a:xfrm rot="5400000" flipH="1">
                <a:off x="5850142" y="1779529"/>
                <a:ext cx="2196244" cy="2160240"/>
              </a:xfrm>
              <a:prstGeom prst="uturnArrow">
                <a:avLst>
                  <a:gd name="adj1" fmla="val 5142"/>
                  <a:gd name="adj2" fmla="val 5926"/>
                  <a:gd name="adj3" fmla="val 22364"/>
                  <a:gd name="adj4" fmla="val 41139"/>
                  <a:gd name="adj5" fmla="val 72387"/>
                </a:avLst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180-Grad-Pfeil 55"/>
              <p:cNvSpPr/>
              <p:nvPr/>
            </p:nvSpPr>
            <p:spPr>
              <a:xfrm rot="16200000" flipH="1">
                <a:off x="5058054" y="1934835"/>
                <a:ext cx="2196244" cy="2016224"/>
              </a:xfrm>
              <a:prstGeom prst="uturnArrow">
                <a:avLst>
                  <a:gd name="adj1" fmla="val 5142"/>
                  <a:gd name="adj2" fmla="val 5926"/>
                  <a:gd name="adj3" fmla="val 22364"/>
                  <a:gd name="adj4" fmla="val 41139"/>
                  <a:gd name="adj5" fmla="val 72387"/>
                </a:avLst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74" name="Abgerundetes Rechteck 73"/>
          <p:cNvSpPr/>
          <p:nvPr/>
        </p:nvSpPr>
        <p:spPr>
          <a:xfrm>
            <a:off x="4277225" y="2573181"/>
            <a:ext cx="835656" cy="6488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Daily Scrum</a:t>
            </a:r>
          </a:p>
        </p:txBody>
      </p:sp>
      <p:sp>
        <p:nvSpPr>
          <p:cNvPr id="75" name="Abgerundetes Rechteck 74"/>
          <p:cNvSpPr/>
          <p:nvPr/>
        </p:nvSpPr>
        <p:spPr>
          <a:xfrm>
            <a:off x="7130435" y="2732188"/>
            <a:ext cx="1329997" cy="6488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Sprint Review</a:t>
            </a:r>
          </a:p>
        </p:txBody>
      </p:sp>
      <p:sp>
        <p:nvSpPr>
          <p:cNvPr id="77" name="Diagonal liegende Ecken des Rechtecks schneiden 76"/>
          <p:cNvSpPr/>
          <p:nvPr/>
        </p:nvSpPr>
        <p:spPr>
          <a:xfrm>
            <a:off x="7116807" y="4249185"/>
            <a:ext cx="1329997" cy="1104483"/>
          </a:xfrm>
          <a:prstGeom prst="snip2Diag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4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Potentially shippable product increment</a:t>
            </a:r>
          </a:p>
        </p:txBody>
      </p:sp>
      <p:sp>
        <p:nvSpPr>
          <p:cNvPr id="78" name="Pfeil nach unten 77"/>
          <p:cNvSpPr/>
          <p:nvPr/>
        </p:nvSpPr>
        <p:spPr>
          <a:xfrm>
            <a:off x="1168262" y="2500431"/>
            <a:ext cx="288032" cy="4448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Abgerundetes Rechteck 61"/>
          <p:cNvSpPr/>
          <p:nvPr/>
        </p:nvSpPr>
        <p:spPr>
          <a:xfrm>
            <a:off x="7123620" y="3487081"/>
            <a:ext cx="1343625" cy="6488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Sprint</a:t>
            </a:r>
          </a:p>
          <a:p>
            <a:pPr algn="ctr"/>
            <a:r>
              <a:rPr lang="en-US" sz="1400" b="1" dirty="0"/>
              <a:t>Retrospective</a:t>
            </a:r>
          </a:p>
        </p:txBody>
      </p:sp>
      <p:sp>
        <p:nvSpPr>
          <p:cNvPr id="43" name="Ovale Legende 42"/>
          <p:cNvSpPr/>
          <p:nvPr/>
        </p:nvSpPr>
        <p:spPr>
          <a:xfrm>
            <a:off x="2003294" y="986892"/>
            <a:ext cx="2533646" cy="792088"/>
          </a:xfrm>
          <a:prstGeom prst="wedgeEllipseCallout">
            <a:avLst>
              <a:gd name="adj1" fmla="val -52296"/>
              <a:gd name="adj2" fmla="val 713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Pitch described by 8 Use Cases</a:t>
            </a:r>
          </a:p>
        </p:txBody>
      </p:sp>
      <p:sp>
        <p:nvSpPr>
          <p:cNvPr id="52" name="Multiplizieren 51"/>
          <p:cNvSpPr/>
          <p:nvPr/>
        </p:nvSpPr>
        <p:spPr>
          <a:xfrm>
            <a:off x="6989650" y="3429000"/>
            <a:ext cx="1584872" cy="792088"/>
          </a:xfrm>
          <a:prstGeom prst="mathMultiply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</p:spTree>
    <p:extLst>
      <p:ext uri="{BB962C8B-B14F-4D97-AF65-F5344CB8AC3E}">
        <p14:creationId xmlns:p14="http://schemas.microsoft.com/office/powerpoint/2010/main" xmlns="" val="1159165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Abgerundetes Rechteck 78"/>
          <p:cNvSpPr/>
          <p:nvPr/>
        </p:nvSpPr>
        <p:spPr>
          <a:xfrm>
            <a:off x="2111510" y="3449358"/>
            <a:ext cx="2477545" cy="21292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400" b="1" dirty="0"/>
              <a:t>Sprint Planing</a:t>
            </a:r>
          </a:p>
        </p:txBody>
      </p:sp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b="1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Scrum </a:t>
            </a:r>
            <a:r>
              <a:rPr lang="de-DE" sz="2000" b="1" cap="small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Process</a:t>
            </a:r>
            <a:endParaRPr lang="de-DE" sz="2000" b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Abgerundetes Rechteck 1"/>
          <p:cNvSpPr/>
          <p:nvPr/>
        </p:nvSpPr>
        <p:spPr>
          <a:xfrm>
            <a:off x="771735" y="1628800"/>
            <a:ext cx="1127506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/>
              <a:t>Product Vision</a:t>
            </a:r>
          </a:p>
        </p:txBody>
      </p:sp>
      <p:grpSp>
        <p:nvGrpSpPr>
          <p:cNvPr id="8" name="Gruppieren 7"/>
          <p:cNvGrpSpPr/>
          <p:nvPr/>
        </p:nvGrpSpPr>
        <p:grpSpPr>
          <a:xfrm>
            <a:off x="776374" y="3006020"/>
            <a:ext cx="1122867" cy="2376264"/>
            <a:chOff x="424797" y="2780928"/>
            <a:chExt cx="1122867" cy="2376264"/>
          </a:xfrm>
        </p:grpSpPr>
        <p:sp>
          <p:nvSpPr>
            <p:cNvPr id="28" name="Abgerundetes Rechteck 27"/>
            <p:cNvSpPr/>
            <p:nvPr/>
          </p:nvSpPr>
          <p:spPr>
            <a:xfrm>
              <a:off x="424797" y="2780928"/>
              <a:ext cx="1122867" cy="23762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/>
                <a:t>Product Backlog</a:t>
              </a:r>
            </a:p>
          </p:txBody>
        </p:sp>
        <p:sp>
          <p:nvSpPr>
            <p:cNvPr id="3" name="Abgerundetes Rechteck 2"/>
            <p:cNvSpPr/>
            <p:nvPr/>
          </p:nvSpPr>
          <p:spPr>
            <a:xfrm>
              <a:off x="539552" y="3331293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1</a:t>
              </a:r>
            </a:p>
          </p:txBody>
        </p:sp>
        <p:sp>
          <p:nvSpPr>
            <p:cNvPr id="31" name="Abgerundetes Rechteck 30"/>
            <p:cNvSpPr/>
            <p:nvPr/>
          </p:nvSpPr>
          <p:spPr>
            <a:xfrm>
              <a:off x="544158" y="3773477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2</a:t>
              </a:r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548432" y="4219555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3</a:t>
              </a:r>
            </a:p>
          </p:txBody>
        </p:sp>
        <p:sp>
          <p:nvSpPr>
            <p:cNvPr id="33" name="Abgerundetes Rechteck 32"/>
            <p:cNvSpPr/>
            <p:nvPr/>
          </p:nvSpPr>
          <p:spPr>
            <a:xfrm>
              <a:off x="555447" y="4660151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4</a:t>
              </a:r>
            </a:p>
          </p:txBody>
        </p:sp>
      </p:grpSp>
      <p:grpSp>
        <p:nvGrpSpPr>
          <p:cNvPr id="7" name="Gruppieren 6"/>
          <p:cNvGrpSpPr/>
          <p:nvPr/>
        </p:nvGrpSpPr>
        <p:grpSpPr>
          <a:xfrm>
            <a:off x="2195736" y="3957686"/>
            <a:ext cx="1122867" cy="1424598"/>
            <a:chOff x="2411760" y="2780928"/>
            <a:chExt cx="1122867" cy="1424598"/>
          </a:xfrm>
        </p:grpSpPr>
        <p:sp>
          <p:nvSpPr>
            <p:cNvPr id="35" name="Abgerundetes Rechteck 34"/>
            <p:cNvSpPr/>
            <p:nvPr/>
          </p:nvSpPr>
          <p:spPr>
            <a:xfrm>
              <a:off x="2411760" y="2780928"/>
              <a:ext cx="1122867" cy="14245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/>
                <a:t>Sprint Backlog</a:t>
              </a:r>
            </a:p>
          </p:txBody>
        </p:sp>
        <p:sp>
          <p:nvSpPr>
            <p:cNvPr id="36" name="Abgerundetes Rechteck 35"/>
            <p:cNvSpPr/>
            <p:nvPr/>
          </p:nvSpPr>
          <p:spPr>
            <a:xfrm>
              <a:off x="2526515" y="3356992"/>
              <a:ext cx="892661" cy="40615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1</a:t>
              </a:r>
            </a:p>
          </p:txBody>
        </p:sp>
        <p:sp>
          <p:nvSpPr>
            <p:cNvPr id="39" name="Abgerundetes Rechteck 38"/>
            <p:cNvSpPr/>
            <p:nvPr/>
          </p:nvSpPr>
          <p:spPr>
            <a:xfrm>
              <a:off x="2542410" y="3780714"/>
              <a:ext cx="892661" cy="40615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4</a:t>
              </a:r>
            </a:p>
          </p:txBody>
        </p:sp>
      </p:grpSp>
      <p:grpSp>
        <p:nvGrpSpPr>
          <p:cNvPr id="9" name="Gruppieren 8"/>
          <p:cNvGrpSpPr/>
          <p:nvPr/>
        </p:nvGrpSpPr>
        <p:grpSpPr>
          <a:xfrm>
            <a:off x="3377125" y="3968976"/>
            <a:ext cx="1122867" cy="1424598"/>
            <a:chOff x="2801061" y="3743884"/>
            <a:chExt cx="1122867" cy="1424598"/>
          </a:xfrm>
        </p:grpSpPr>
        <p:sp>
          <p:nvSpPr>
            <p:cNvPr id="41" name="Abgerundetes Rechteck 40"/>
            <p:cNvSpPr/>
            <p:nvPr/>
          </p:nvSpPr>
          <p:spPr>
            <a:xfrm>
              <a:off x="2801061" y="3743884"/>
              <a:ext cx="1122867" cy="14245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/>
                <a:t>Tasks</a:t>
              </a:r>
            </a:p>
          </p:txBody>
        </p:sp>
        <p:sp>
          <p:nvSpPr>
            <p:cNvPr id="44" name="Abgerundetes Rechteck 43"/>
            <p:cNvSpPr/>
            <p:nvPr/>
          </p:nvSpPr>
          <p:spPr>
            <a:xfrm>
              <a:off x="2915816" y="40770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5" name="Abgerundetes Rechteck 44"/>
            <p:cNvSpPr/>
            <p:nvPr/>
          </p:nvSpPr>
          <p:spPr>
            <a:xfrm>
              <a:off x="2915816" y="42294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6" name="Abgerundetes Rechteck 45"/>
            <p:cNvSpPr/>
            <p:nvPr/>
          </p:nvSpPr>
          <p:spPr>
            <a:xfrm>
              <a:off x="2915816" y="43818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7" name="Abgerundetes Rechteck 46"/>
            <p:cNvSpPr/>
            <p:nvPr/>
          </p:nvSpPr>
          <p:spPr>
            <a:xfrm>
              <a:off x="2915816" y="45342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9" name="Abgerundetes Rechteck 48"/>
            <p:cNvSpPr/>
            <p:nvPr/>
          </p:nvSpPr>
          <p:spPr>
            <a:xfrm>
              <a:off x="2915816" y="46866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50" name="Abgerundetes Rechteck 49"/>
            <p:cNvSpPr/>
            <p:nvPr/>
          </p:nvSpPr>
          <p:spPr>
            <a:xfrm>
              <a:off x="2915816" y="48390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51" name="Abgerundetes Rechteck 50"/>
            <p:cNvSpPr/>
            <p:nvPr/>
          </p:nvSpPr>
          <p:spPr>
            <a:xfrm>
              <a:off x="2915816" y="49914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64" name="Gruppieren 63"/>
          <p:cNvGrpSpPr/>
          <p:nvPr/>
        </p:nvGrpSpPr>
        <p:grpSpPr>
          <a:xfrm>
            <a:off x="4006835" y="2300534"/>
            <a:ext cx="3002963" cy="3081750"/>
            <a:chOff x="3873293" y="1931426"/>
            <a:chExt cx="3002963" cy="3081750"/>
          </a:xfrm>
        </p:grpSpPr>
        <p:grpSp>
          <p:nvGrpSpPr>
            <p:cNvPr id="63" name="Gruppieren 62"/>
            <p:cNvGrpSpPr/>
            <p:nvPr/>
          </p:nvGrpSpPr>
          <p:grpSpPr>
            <a:xfrm>
              <a:off x="4810602" y="2733634"/>
              <a:ext cx="2065654" cy="2279542"/>
              <a:chOff x="4810602" y="2733634"/>
              <a:chExt cx="2065654" cy="2279542"/>
            </a:xfrm>
          </p:grpSpPr>
          <p:grpSp>
            <p:nvGrpSpPr>
              <p:cNvPr id="59" name="Gruppieren 58"/>
              <p:cNvGrpSpPr/>
              <p:nvPr/>
            </p:nvGrpSpPr>
            <p:grpSpPr>
              <a:xfrm>
                <a:off x="4810602" y="2733634"/>
                <a:ext cx="2065654" cy="2279542"/>
                <a:chOff x="4810602" y="2733634"/>
                <a:chExt cx="3235058" cy="2279542"/>
              </a:xfrm>
            </p:grpSpPr>
            <p:grpSp>
              <p:nvGrpSpPr>
                <p:cNvPr id="11" name="Gruppieren 10"/>
                <p:cNvGrpSpPr/>
                <p:nvPr/>
              </p:nvGrpSpPr>
              <p:grpSpPr>
                <a:xfrm>
                  <a:off x="4932040" y="2733634"/>
                  <a:ext cx="2880320" cy="2279542"/>
                  <a:chOff x="5148064" y="1761527"/>
                  <a:chExt cx="2880320" cy="2279542"/>
                </a:xfrm>
              </p:grpSpPr>
              <p:sp>
                <p:nvSpPr>
                  <p:cNvPr id="10" name="180-Grad-Pfeil 9"/>
                  <p:cNvSpPr/>
                  <p:nvPr/>
                </p:nvSpPr>
                <p:spPr>
                  <a:xfrm rot="5400000" flipH="1">
                    <a:off x="5850142" y="1779529"/>
                    <a:ext cx="2196244" cy="2160240"/>
                  </a:xfrm>
                  <a:prstGeom prst="uturnArrow">
                    <a:avLst>
                      <a:gd name="adj1" fmla="val 5142"/>
                      <a:gd name="adj2" fmla="val 5926"/>
                      <a:gd name="adj3" fmla="val 22364"/>
                      <a:gd name="adj4" fmla="val 41139"/>
                      <a:gd name="adj5" fmla="val 72387"/>
                    </a:avLst>
                  </a:prstGeom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3" name="180-Grad-Pfeil 52"/>
                  <p:cNvSpPr/>
                  <p:nvPr/>
                </p:nvSpPr>
                <p:spPr>
                  <a:xfrm rot="16200000" flipH="1">
                    <a:off x="5040052" y="1916833"/>
                    <a:ext cx="2232248" cy="2016224"/>
                  </a:xfrm>
                  <a:prstGeom prst="uturnArrow">
                    <a:avLst>
                      <a:gd name="adj1" fmla="val 5142"/>
                      <a:gd name="adj2" fmla="val 5926"/>
                      <a:gd name="adj3" fmla="val 22364"/>
                      <a:gd name="adj4" fmla="val 41139"/>
                      <a:gd name="adj5" fmla="val 72387"/>
                    </a:avLst>
                  </a:prstGeom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57" name="Eingekerbter Pfeil nach rechts 56"/>
                <p:cNvSpPr/>
                <p:nvPr/>
              </p:nvSpPr>
              <p:spPr>
                <a:xfrm>
                  <a:off x="6317468" y="4818510"/>
                  <a:ext cx="1728192" cy="183377"/>
                </a:xfrm>
                <a:prstGeom prst="notchedRightArrow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8" name="Rechteck 57"/>
                <p:cNvSpPr/>
                <p:nvPr/>
              </p:nvSpPr>
              <p:spPr>
                <a:xfrm>
                  <a:off x="4810602" y="4853597"/>
                  <a:ext cx="2445647" cy="99079"/>
                </a:xfrm>
                <a:prstGeom prst="rect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60" name="Textfeld 59"/>
              <p:cNvSpPr txBox="1"/>
              <p:nvPr/>
            </p:nvSpPr>
            <p:spPr>
              <a:xfrm>
                <a:off x="5220072" y="3505226"/>
                <a:ext cx="91012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400" b="1" dirty="0"/>
                  <a:t>Sprint </a:t>
                </a:r>
                <a:br>
                  <a:rPr lang="de-DE" sz="1400" b="1" dirty="0"/>
                </a:br>
                <a:r>
                  <a:rPr lang="de-DE" sz="1400" b="1" dirty="0"/>
                  <a:t>execution</a:t>
                </a:r>
              </a:p>
            </p:txBody>
          </p:sp>
        </p:grpSp>
        <p:grpSp>
          <p:nvGrpSpPr>
            <p:cNvPr id="54" name="Gruppieren 53"/>
            <p:cNvGrpSpPr/>
            <p:nvPr/>
          </p:nvGrpSpPr>
          <p:grpSpPr>
            <a:xfrm>
              <a:off x="3873293" y="1931426"/>
              <a:ext cx="1397413" cy="1178811"/>
              <a:chOff x="5148064" y="1761527"/>
              <a:chExt cx="2880320" cy="2279542"/>
            </a:xfrm>
          </p:grpSpPr>
          <p:sp>
            <p:nvSpPr>
              <p:cNvPr id="55" name="180-Grad-Pfeil 54"/>
              <p:cNvSpPr/>
              <p:nvPr/>
            </p:nvSpPr>
            <p:spPr>
              <a:xfrm rot="5400000" flipH="1">
                <a:off x="5850142" y="1779529"/>
                <a:ext cx="2196244" cy="2160240"/>
              </a:xfrm>
              <a:prstGeom prst="uturnArrow">
                <a:avLst>
                  <a:gd name="adj1" fmla="val 5142"/>
                  <a:gd name="adj2" fmla="val 5926"/>
                  <a:gd name="adj3" fmla="val 22364"/>
                  <a:gd name="adj4" fmla="val 41139"/>
                  <a:gd name="adj5" fmla="val 72387"/>
                </a:avLst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180-Grad-Pfeil 55"/>
              <p:cNvSpPr/>
              <p:nvPr/>
            </p:nvSpPr>
            <p:spPr>
              <a:xfrm rot="16200000" flipH="1">
                <a:off x="5058054" y="1934835"/>
                <a:ext cx="2196244" cy="2016224"/>
              </a:xfrm>
              <a:prstGeom prst="uturnArrow">
                <a:avLst>
                  <a:gd name="adj1" fmla="val 5142"/>
                  <a:gd name="adj2" fmla="val 5926"/>
                  <a:gd name="adj3" fmla="val 22364"/>
                  <a:gd name="adj4" fmla="val 41139"/>
                  <a:gd name="adj5" fmla="val 72387"/>
                </a:avLst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74" name="Abgerundetes Rechteck 73"/>
          <p:cNvSpPr/>
          <p:nvPr/>
        </p:nvSpPr>
        <p:spPr>
          <a:xfrm>
            <a:off x="4277225" y="2573181"/>
            <a:ext cx="835656" cy="6488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Daily Scrum</a:t>
            </a:r>
          </a:p>
        </p:txBody>
      </p:sp>
      <p:sp>
        <p:nvSpPr>
          <p:cNvPr id="75" name="Abgerundetes Rechteck 74"/>
          <p:cNvSpPr/>
          <p:nvPr/>
        </p:nvSpPr>
        <p:spPr>
          <a:xfrm>
            <a:off x="7130435" y="2732188"/>
            <a:ext cx="1329997" cy="6488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Sprint Review</a:t>
            </a:r>
          </a:p>
        </p:txBody>
      </p:sp>
      <p:sp>
        <p:nvSpPr>
          <p:cNvPr id="77" name="Diagonal liegende Ecken des Rechtecks schneiden 76"/>
          <p:cNvSpPr/>
          <p:nvPr/>
        </p:nvSpPr>
        <p:spPr>
          <a:xfrm>
            <a:off x="7116807" y="4249185"/>
            <a:ext cx="1329997" cy="1104483"/>
          </a:xfrm>
          <a:prstGeom prst="snip2Diag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4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Potentially shippable product increment</a:t>
            </a:r>
          </a:p>
        </p:txBody>
      </p:sp>
      <p:sp>
        <p:nvSpPr>
          <p:cNvPr id="78" name="Pfeil nach unten 77"/>
          <p:cNvSpPr/>
          <p:nvPr/>
        </p:nvSpPr>
        <p:spPr>
          <a:xfrm>
            <a:off x="1168262" y="2500431"/>
            <a:ext cx="288032" cy="4448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Ovale Legende 47"/>
          <p:cNvSpPr/>
          <p:nvPr/>
        </p:nvSpPr>
        <p:spPr>
          <a:xfrm>
            <a:off x="1899240" y="5745338"/>
            <a:ext cx="3044903" cy="981003"/>
          </a:xfrm>
          <a:prstGeom prst="wedgeEllipseCallout">
            <a:avLst>
              <a:gd name="adj1" fmla="val -67565"/>
              <a:gd name="adj2" fmla="val -869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 of 8 User Stories 101 Backlog Items have been created </a:t>
            </a:r>
          </a:p>
        </p:txBody>
      </p:sp>
      <p:sp>
        <p:nvSpPr>
          <p:cNvPr id="62" name="Abgerundetes Rechteck 61"/>
          <p:cNvSpPr/>
          <p:nvPr/>
        </p:nvSpPr>
        <p:spPr>
          <a:xfrm>
            <a:off x="7123620" y="3487081"/>
            <a:ext cx="1343625" cy="6488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Sprint</a:t>
            </a:r>
          </a:p>
          <a:p>
            <a:pPr algn="ctr"/>
            <a:r>
              <a:rPr lang="en-US" sz="1400" b="1" dirty="0"/>
              <a:t>Retrospective</a:t>
            </a:r>
          </a:p>
        </p:txBody>
      </p:sp>
      <p:sp>
        <p:nvSpPr>
          <p:cNvPr id="66" name="Multiplizieren 65"/>
          <p:cNvSpPr/>
          <p:nvPr/>
        </p:nvSpPr>
        <p:spPr>
          <a:xfrm>
            <a:off x="6989650" y="3429000"/>
            <a:ext cx="1584872" cy="792088"/>
          </a:xfrm>
          <a:prstGeom prst="mathMultiply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</p:spTree>
    <p:extLst>
      <p:ext uri="{BB962C8B-B14F-4D97-AF65-F5344CB8AC3E}">
        <p14:creationId xmlns:p14="http://schemas.microsoft.com/office/powerpoint/2010/main" xmlns="" val="1381930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Abgerundetes Rechteck 78"/>
          <p:cNvSpPr/>
          <p:nvPr/>
        </p:nvSpPr>
        <p:spPr>
          <a:xfrm>
            <a:off x="2111510" y="3449358"/>
            <a:ext cx="2477545" cy="21292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400" b="1" dirty="0"/>
              <a:t>Sprint Planing</a:t>
            </a:r>
          </a:p>
        </p:txBody>
      </p:sp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b="1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Scrum </a:t>
            </a:r>
            <a:r>
              <a:rPr lang="de-DE" sz="2000" b="1" cap="small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Process</a:t>
            </a:r>
            <a:endParaRPr lang="de-DE" sz="2000" b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Abgerundetes Rechteck 1"/>
          <p:cNvSpPr/>
          <p:nvPr/>
        </p:nvSpPr>
        <p:spPr>
          <a:xfrm>
            <a:off x="771735" y="1628800"/>
            <a:ext cx="1127506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/>
              <a:t>Product Vision</a:t>
            </a:r>
          </a:p>
        </p:txBody>
      </p:sp>
      <p:grpSp>
        <p:nvGrpSpPr>
          <p:cNvPr id="8" name="Gruppieren 7"/>
          <p:cNvGrpSpPr/>
          <p:nvPr/>
        </p:nvGrpSpPr>
        <p:grpSpPr>
          <a:xfrm>
            <a:off x="776374" y="3006020"/>
            <a:ext cx="1122867" cy="2376264"/>
            <a:chOff x="424797" y="2780928"/>
            <a:chExt cx="1122867" cy="2376264"/>
          </a:xfrm>
        </p:grpSpPr>
        <p:sp>
          <p:nvSpPr>
            <p:cNvPr id="28" name="Abgerundetes Rechteck 27"/>
            <p:cNvSpPr/>
            <p:nvPr/>
          </p:nvSpPr>
          <p:spPr>
            <a:xfrm>
              <a:off x="424797" y="2780928"/>
              <a:ext cx="1122867" cy="23762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/>
                <a:t>Product Backlog</a:t>
              </a:r>
            </a:p>
          </p:txBody>
        </p:sp>
        <p:sp>
          <p:nvSpPr>
            <p:cNvPr id="3" name="Abgerundetes Rechteck 2"/>
            <p:cNvSpPr/>
            <p:nvPr/>
          </p:nvSpPr>
          <p:spPr>
            <a:xfrm>
              <a:off x="539552" y="3331293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1</a:t>
              </a:r>
            </a:p>
          </p:txBody>
        </p:sp>
        <p:sp>
          <p:nvSpPr>
            <p:cNvPr id="31" name="Abgerundetes Rechteck 30"/>
            <p:cNvSpPr/>
            <p:nvPr/>
          </p:nvSpPr>
          <p:spPr>
            <a:xfrm>
              <a:off x="544158" y="3773477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2</a:t>
              </a:r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548432" y="4219555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3</a:t>
              </a:r>
            </a:p>
          </p:txBody>
        </p:sp>
        <p:sp>
          <p:nvSpPr>
            <p:cNvPr id="33" name="Abgerundetes Rechteck 32"/>
            <p:cNvSpPr/>
            <p:nvPr/>
          </p:nvSpPr>
          <p:spPr>
            <a:xfrm>
              <a:off x="555447" y="4660151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4</a:t>
              </a:r>
            </a:p>
          </p:txBody>
        </p:sp>
      </p:grpSp>
      <p:grpSp>
        <p:nvGrpSpPr>
          <p:cNvPr id="7" name="Gruppieren 6"/>
          <p:cNvGrpSpPr/>
          <p:nvPr/>
        </p:nvGrpSpPr>
        <p:grpSpPr>
          <a:xfrm>
            <a:off x="2195736" y="3957686"/>
            <a:ext cx="1122867" cy="1424598"/>
            <a:chOff x="2411760" y="2780928"/>
            <a:chExt cx="1122867" cy="1424598"/>
          </a:xfrm>
        </p:grpSpPr>
        <p:sp>
          <p:nvSpPr>
            <p:cNvPr id="35" name="Abgerundetes Rechteck 34"/>
            <p:cNvSpPr/>
            <p:nvPr/>
          </p:nvSpPr>
          <p:spPr>
            <a:xfrm>
              <a:off x="2411760" y="2780928"/>
              <a:ext cx="1122867" cy="14245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/>
                <a:t>Sprint Backlog</a:t>
              </a:r>
            </a:p>
          </p:txBody>
        </p:sp>
        <p:sp>
          <p:nvSpPr>
            <p:cNvPr id="36" name="Abgerundetes Rechteck 35"/>
            <p:cNvSpPr/>
            <p:nvPr/>
          </p:nvSpPr>
          <p:spPr>
            <a:xfrm>
              <a:off x="2526515" y="3356992"/>
              <a:ext cx="892661" cy="40615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1</a:t>
              </a:r>
            </a:p>
          </p:txBody>
        </p:sp>
        <p:sp>
          <p:nvSpPr>
            <p:cNvPr id="39" name="Abgerundetes Rechteck 38"/>
            <p:cNvSpPr/>
            <p:nvPr/>
          </p:nvSpPr>
          <p:spPr>
            <a:xfrm>
              <a:off x="2542410" y="3780714"/>
              <a:ext cx="892661" cy="40615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4</a:t>
              </a:r>
            </a:p>
          </p:txBody>
        </p:sp>
      </p:grpSp>
      <p:grpSp>
        <p:nvGrpSpPr>
          <p:cNvPr id="9" name="Gruppieren 8"/>
          <p:cNvGrpSpPr/>
          <p:nvPr/>
        </p:nvGrpSpPr>
        <p:grpSpPr>
          <a:xfrm>
            <a:off x="3377125" y="3968976"/>
            <a:ext cx="1122867" cy="1424598"/>
            <a:chOff x="2801061" y="3743884"/>
            <a:chExt cx="1122867" cy="1424598"/>
          </a:xfrm>
        </p:grpSpPr>
        <p:sp>
          <p:nvSpPr>
            <p:cNvPr id="41" name="Abgerundetes Rechteck 40"/>
            <p:cNvSpPr/>
            <p:nvPr/>
          </p:nvSpPr>
          <p:spPr>
            <a:xfrm>
              <a:off x="2801061" y="3743884"/>
              <a:ext cx="1122867" cy="14245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/>
                <a:t>Tasks</a:t>
              </a:r>
            </a:p>
          </p:txBody>
        </p:sp>
        <p:sp>
          <p:nvSpPr>
            <p:cNvPr id="44" name="Abgerundetes Rechteck 43"/>
            <p:cNvSpPr/>
            <p:nvPr/>
          </p:nvSpPr>
          <p:spPr>
            <a:xfrm>
              <a:off x="2915816" y="40770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5" name="Abgerundetes Rechteck 44"/>
            <p:cNvSpPr/>
            <p:nvPr/>
          </p:nvSpPr>
          <p:spPr>
            <a:xfrm>
              <a:off x="2915816" y="42294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6" name="Abgerundetes Rechteck 45"/>
            <p:cNvSpPr/>
            <p:nvPr/>
          </p:nvSpPr>
          <p:spPr>
            <a:xfrm>
              <a:off x="2915816" y="43818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7" name="Abgerundetes Rechteck 46"/>
            <p:cNvSpPr/>
            <p:nvPr/>
          </p:nvSpPr>
          <p:spPr>
            <a:xfrm>
              <a:off x="2915816" y="45342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9" name="Abgerundetes Rechteck 48"/>
            <p:cNvSpPr/>
            <p:nvPr/>
          </p:nvSpPr>
          <p:spPr>
            <a:xfrm>
              <a:off x="2915816" y="46866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50" name="Abgerundetes Rechteck 49"/>
            <p:cNvSpPr/>
            <p:nvPr/>
          </p:nvSpPr>
          <p:spPr>
            <a:xfrm>
              <a:off x="2915816" y="48390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51" name="Abgerundetes Rechteck 50"/>
            <p:cNvSpPr/>
            <p:nvPr/>
          </p:nvSpPr>
          <p:spPr>
            <a:xfrm>
              <a:off x="2915816" y="49914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64" name="Gruppieren 63"/>
          <p:cNvGrpSpPr/>
          <p:nvPr/>
        </p:nvGrpSpPr>
        <p:grpSpPr>
          <a:xfrm>
            <a:off x="4006835" y="2300534"/>
            <a:ext cx="3002963" cy="3081750"/>
            <a:chOff x="3873293" y="1931426"/>
            <a:chExt cx="3002963" cy="3081750"/>
          </a:xfrm>
        </p:grpSpPr>
        <p:grpSp>
          <p:nvGrpSpPr>
            <p:cNvPr id="63" name="Gruppieren 62"/>
            <p:cNvGrpSpPr/>
            <p:nvPr/>
          </p:nvGrpSpPr>
          <p:grpSpPr>
            <a:xfrm>
              <a:off x="4810602" y="2733634"/>
              <a:ext cx="2065654" cy="2279542"/>
              <a:chOff x="4810602" y="2733634"/>
              <a:chExt cx="2065654" cy="2279542"/>
            </a:xfrm>
          </p:grpSpPr>
          <p:grpSp>
            <p:nvGrpSpPr>
              <p:cNvPr id="59" name="Gruppieren 58"/>
              <p:cNvGrpSpPr/>
              <p:nvPr/>
            </p:nvGrpSpPr>
            <p:grpSpPr>
              <a:xfrm>
                <a:off x="4810602" y="2733634"/>
                <a:ext cx="2065654" cy="2279542"/>
                <a:chOff x="4810602" y="2733634"/>
                <a:chExt cx="3235058" cy="2279542"/>
              </a:xfrm>
            </p:grpSpPr>
            <p:grpSp>
              <p:nvGrpSpPr>
                <p:cNvPr id="11" name="Gruppieren 10"/>
                <p:cNvGrpSpPr/>
                <p:nvPr/>
              </p:nvGrpSpPr>
              <p:grpSpPr>
                <a:xfrm>
                  <a:off x="4932040" y="2733634"/>
                  <a:ext cx="2880320" cy="2279542"/>
                  <a:chOff x="5148064" y="1761527"/>
                  <a:chExt cx="2880320" cy="2279542"/>
                </a:xfrm>
              </p:grpSpPr>
              <p:sp>
                <p:nvSpPr>
                  <p:cNvPr id="10" name="180-Grad-Pfeil 9"/>
                  <p:cNvSpPr/>
                  <p:nvPr/>
                </p:nvSpPr>
                <p:spPr>
                  <a:xfrm rot="5400000" flipH="1">
                    <a:off x="5850142" y="1779529"/>
                    <a:ext cx="2196244" cy="2160240"/>
                  </a:xfrm>
                  <a:prstGeom prst="uturnArrow">
                    <a:avLst>
                      <a:gd name="adj1" fmla="val 5142"/>
                      <a:gd name="adj2" fmla="val 5926"/>
                      <a:gd name="adj3" fmla="val 22364"/>
                      <a:gd name="adj4" fmla="val 41139"/>
                      <a:gd name="adj5" fmla="val 72387"/>
                    </a:avLst>
                  </a:prstGeom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3" name="180-Grad-Pfeil 52"/>
                  <p:cNvSpPr/>
                  <p:nvPr/>
                </p:nvSpPr>
                <p:spPr>
                  <a:xfrm rot="16200000" flipH="1">
                    <a:off x="5040052" y="1916833"/>
                    <a:ext cx="2232248" cy="2016224"/>
                  </a:xfrm>
                  <a:prstGeom prst="uturnArrow">
                    <a:avLst>
                      <a:gd name="adj1" fmla="val 5142"/>
                      <a:gd name="adj2" fmla="val 5926"/>
                      <a:gd name="adj3" fmla="val 22364"/>
                      <a:gd name="adj4" fmla="val 41139"/>
                      <a:gd name="adj5" fmla="val 72387"/>
                    </a:avLst>
                  </a:prstGeom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57" name="Eingekerbter Pfeil nach rechts 56"/>
                <p:cNvSpPr/>
                <p:nvPr/>
              </p:nvSpPr>
              <p:spPr>
                <a:xfrm>
                  <a:off x="6317468" y="4818510"/>
                  <a:ext cx="1728192" cy="183377"/>
                </a:xfrm>
                <a:prstGeom prst="notchedRightArrow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8" name="Rechteck 57"/>
                <p:cNvSpPr/>
                <p:nvPr/>
              </p:nvSpPr>
              <p:spPr>
                <a:xfrm>
                  <a:off x="4810602" y="4853597"/>
                  <a:ext cx="2445647" cy="99079"/>
                </a:xfrm>
                <a:prstGeom prst="rect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60" name="Textfeld 59"/>
              <p:cNvSpPr txBox="1"/>
              <p:nvPr/>
            </p:nvSpPr>
            <p:spPr>
              <a:xfrm>
                <a:off x="5220072" y="3505226"/>
                <a:ext cx="91012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400" b="1" dirty="0"/>
                  <a:t>Sprint </a:t>
                </a:r>
                <a:br>
                  <a:rPr lang="de-DE" sz="1400" b="1" dirty="0"/>
                </a:br>
                <a:r>
                  <a:rPr lang="de-DE" sz="1400" b="1" dirty="0"/>
                  <a:t>execution</a:t>
                </a:r>
              </a:p>
            </p:txBody>
          </p:sp>
        </p:grpSp>
        <p:grpSp>
          <p:nvGrpSpPr>
            <p:cNvPr id="54" name="Gruppieren 53"/>
            <p:cNvGrpSpPr/>
            <p:nvPr/>
          </p:nvGrpSpPr>
          <p:grpSpPr>
            <a:xfrm>
              <a:off x="3873293" y="1931426"/>
              <a:ext cx="1397413" cy="1178811"/>
              <a:chOff x="5148064" y="1761527"/>
              <a:chExt cx="2880320" cy="2279542"/>
            </a:xfrm>
          </p:grpSpPr>
          <p:sp>
            <p:nvSpPr>
              <p:cNvPr id="55" name="180-Grad-Pfeil 54"/>
              <p:cNvSpPr/>
              <p:nvPr/>
            </p:nvSpPr>
            <p:spPr>
              <a:xfrm rot="5400000" flipH="1">
                <a:off x="5850142" y="1779529"/>
                <a:ext cx="2196244" cy="2160240"/>
              </a:xfrm>
              <a:prstGeom prst="uturnArrow">
                <a:avLst>
                  <a:gd name="adj1" fmla="val 5142"/>
                  <a:gd name="adj2" fmla="val 5926"/>
                  <a:gd name="adj3" fmla="val 22364"/>
                  <a:gd name="adj4" fmla="val 41139"/>
                  <a:gd name="adj5" fmla="val 72387"/>
                </a:avLst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180-Grad-Pfeil 55"/>
              <p:cNvSpPr/>
              <p:nvPr/>
            </p:nvSpPr>
            <p:spPr>
              <a:xfrm rot="16200000" flipH="1">
                <a:off x="5058054" y="1934835"/>
                <a:ext cx="2196244" cy="2016224"/>
              </a:xfrm>
              <a:prstGeom prst="uturnArrow">
                <a:avLst>
                  <a:gd name="adj1" fmla="val 5142"/>
                  <a:gd name="adj2" fmla="val 5926"/>
                  <a:gd name="adj3" fmla="val 22364"/>
                  <a:gd name="adj4" fmla="val 41139"/>
                  <a:gd name="adj5" fmla="val 72387"/>
                </a:avLst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74" name="Abgerundetes Rechteck 73"/>
          <p:cNvSpPr/>
          <p:nvPr/>
        </p:nvSpPr>
        <p:spPr>
          <a:xfrm>
            <a:off x="4277225" y="2573181"/>
            <a:ext cx="835656" cy="6488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Daily Scrum</a:t>
            </a:r>
          </a:p>
        </p:txBody>
      </p:sp>
      <p:sp>
        <p:nvSpPr>
          <p:cNvPr id="75" name="Abgerundetes Rechteck 74"/>
          <p:cNvSpPr/>
          <p:nvPr/>
        </p:nvSpPr>
        <p:spPr>
          <a:xfrm>
            <a:off x="7130435" y="2732188"/>
            <a:ext cx="1329997" cy="6488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Sprint Review</a:t>
            </a:r>
          </a:p>
        </p:txBody>
      </p:sp>
      <p:sp>
        <p:nvSpPr>
          <p:cNvPr id="77" name="Diagonal liegende Ecken des Rechtecks schneiden 76"/>
          <p:cNvSpPr/>
          <p:nvPr/>
        </p:nvSpPr>
        <p:spPr>
          <a:xfrm>
            <a:off x="7116807" y="4249185"/>
            <a:ext cx="1329997" cy="1104483"/>
          </a:xfrm>
          <a:prstGeom prst="snip2Diag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4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Potentially shippable product increment</a:t>
            </a:r>
          </a:p>
        </p:txBody>
      </p:sp>
      <p:sp>
        <p:nvSpPr>
          <p:cNvPr id="78" name="Pfeil nach unten 77"/>
          <p:cNvSpPr/>
          <p:nvPr/>
        </p:nvSpPr>
        <p:spPr>
          <a:xfrm>
            <a:off x="1168262" y="2500431"/>
            <a:ext cx="288032" cy="4448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Ovale Legende 51"/>
          <p:cNvSpPr/>
          <p:nvPr/>
        </p:nvSpPr>
        <p:spPr>
          <a:xfrm>
            <a:off x="5594008" y="836712"/>
            <a:ext cx="2506384" cy="1211005"/>
          </a:xfrm>
          <a:prstGeom prst="wedgeEllipseCallout">
            <a:avLst>
              <a:gd name="adj1" fmla="val -62938"/>
              <a:gd name="adj2" fmla="val 950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 4 Sprints 39 Backlog Items have been completed</a:t>
            </a:r>
          </a:p>
        </p:txBody>
      </p:sp>
      <p:sp>
        <p:nvSpPr>
          <p:cNvPr id="62" name="Abgerundetes Rechteck 61"/>
          <p:cNvSpPr/>
          <p:nvPr/>
        </p:nvSpPr>
        <p:spPr>
          <a:xfrm>
            <a:off x="7123620" y="3487081"/>
            <a:ext cx="1343625" cy="6488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Sprint</a:t>
            </a:r>
          </a:p>
          <a:p>
            <a:pPr algn="ctr"/>
            <a:r>
              <a:rPr lang="en-US" sz="1400" b="1" dirty="0"/>
              <a:t>Retrospective</a:t>
            </a:r>
          </a:p>
        </p:txBody>
      </p:sp>
      <p:sp>
        <p:nvSpPr>
          <p:cNvPr id="65" name="Multiplizieren 64"/>
          <p:cNvSpPr/>
          <p:nvPr/>
        </p:nvSpPr>
        <p:spPr>
          <a:xfrm>
            <a:off x="6989650" y="3429000"/>
            <a:ext cx="1584872" cy="792088"/>
          </a:xfrm>
          <a:prstGeom prst="mathMultiply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</p:spTree>
    <p:extLst>
      <p:ext uri="{BB962C8B-B14F-4D97-AF65-F5344CB8AC3E}">
        <p14:creationId xmlns:p14="http://schemas.microsoft.com/office/powerpoint/2010/main" xmlns="" val="938133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Abgerundetes Rechteck 78"/>
          <p:cNvSpPr/>
          <p:nvPr/>
        </p:nvSpPr>
        <p:spPr>
          <a:xfrm>
            <a:off x="2111510" y="3449358"/>
            <a:ext cx="2477545" cy="21292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400" b="1" dirty="0"/>
              <a:t>Sprint Planing</a:t>
            </a:r>
          </a:p>
        </p:txBody>
      </p:sp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b="1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Scrum </a:t>
            </a:r>
            <a:r>
              <a:rPr lang="de-DE" sz="2000" b="1" cap="small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Process</a:t>
            </a:r>
            <a:endParaRPr lang="de-DE" sz="2000" b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Abgerundetes Rechteck 1"/>
          <p:cNvSpPr/>
          <p:nvPr/>
        </p:nvSpPr>
        <p:spPr>
          <a:xfrm>
            <a:off x="771735" y="1628800"/>
            <a:ext cx="1127506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/>
              <a:t>Product Vision</a:t>
            </a:r>
          </a:p>
        </p:txBody>
      </p:sp>
      <p:grpSp>
        <p:nvGrpSpPr>
          <p:cNvPr id="8" name="Gruppieren 7"/>
          <p:cNvGrpSpPr/>
          <p:nvPr/>
        </p:nvGrpSpPr>
        <p:grpSpPr>
          <a:xfrm>
            <a:off x="776374" y="3006020"/>
            <a:ext cx="1122867" cy="2376264"/>
            <a:chOff x="424797" y="2780928"/>
            <a:chExt cx="1122867" cy="2376264"/>
          </a:xfrm>
        </p:grpSpPr>
        <p:sp>
          <p:nvSpPr>
            <p:cNvPr id="28" name="Abgerundetes Rechteck 27"/>
            <p:cNvSpPr/>
            <p:nvPr/>
          </p:nvSpPr>
          <p:spPr>
            <a:xfrm>
              <a:off x="424797" y="2780928"/>
              <a:ext cx="1122867" cy="23762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/>
                <a:t>Product Backlog</a:t>
              </a:r>
            </a:p>
          </p:txBody>
        </p:sp>
        <p:sp>
          <p:nvSpPr>
            <p:cNvPr id="3" name="Abgerundetes Rechteck 2"/>
            <p:cNvSpPr/>
            <p:nvPr/>
          </p:nvSpPr>
          <p:spPr>
            <a:xfrm>
              <a:off x="539552" y="3331293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1</a:t>
              </a:r>
            </a:p>
          </p:txBody>
        </p:sp>
        <p:sp>
          <p:nvSpPr>
            <p:cNvPr id="31" name="Abgerundetes Rechteck 30"/>
            <p:cNvSpPr/>
            <p:nvPr/>
          </p:nvSpPr>
          <p:spPr>
            <a:xfrm>
              <a:off x="544158" y="3773477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2</a:t>
              </a:r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548432" y="4219555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3</a:t>
              </a:r>
            </a:p>
          </p:txBody>
        </p:sp>
        <p:sp>
          <p:nvSpPr>
            <p:cNvPr id="33" name="Abgerundetes Rechteck 32"/>
            <p:cNvSpPr/>
            <p:nvPr/>
          </p:nvSpPr>
          <p:spPr>
            <a:xfrm>
              <a:off x="555447" y="4660151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4</a:t>
              </a:r>
            </a:p>
          </p:txBody>
        </p:sp>
      </p:grpSp>
      <p:grpSp>
        <p:nvGrpSpPr>
          <p:cNvPr id="7" name="Gruppieren 6"/>
          <p:cNvGrpSpPr/>
          <p:nvPr/>
        </p:nvGrpSpPr>
        <p:grpSpPr>
          <a:xfrm>
            <a:off x="2195736" y="3957686"/>
            <a:ext cx="1122867" cy="1424598"/>
            <a:chOff x="2411760" y="2780928"/>
            <a:chExt cx="1122867" cy="1424598"/>
          </a:xfrm>
        </p:grpSpPr>
        <p:sp>
          <p:nvSpPr>
            <p:cNvPr id="35" name="Abgerundetes Rechteck 34"/>
            <p:cNvSpPr/>
            <p:nvPr/>
          </p:nvSpPr>
          <p:spPr>
            <a:xfrm>
              <a:off x="2411760" y="2780928"/>
              <a:ext cx="1122867" cy="14245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/>
                <a:t>Sprint Backlog</a:t>
              </a:r>
            </a:p>
          </p:txBody>
        </p:sp>
        <p:sp>
          <p:nvSpPr>
            <p:cNvPr id="36" name="Abgerundetes Rechteck 35"/>
            <p:cNvSpPr/>
            <p:nvPr/>
          </p:nvSpPr>
          <p:spPr>
            <a:xfrm>
              <a:off x="2526515" y="3356992"/>
              <a:ext cx="892661" cy="40615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1</a:t>
              </a:r>
            </a:p>
          </p:txBody>
        </p:sp>
        <p:sp>
          <p:nvSpPr>
            <p:cNvPr id="39" name="Abgerundetes Rechteck 38"/>
            <p:cNvSpPr/>
            <p:nvPr/>
          </p:nvSpPr>
          <p:spPr>
            <a:xfrm>
              <a:off x="2542410" y="3780714"/>
              <a:ext cx="892661" cy="40615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4</a:t>
              </a:r>
            </a:p>
          </p:txBody>
        </p:sp>
      </p:grpSp>
      <p:grpSp>
        <p:nvGrpSpPr>
          <p:cNvPr id="9" name="Gruppieren 8"/>
          <p:cNvGrpSpPr/>
          <p:nvPr/>
        </p:nvGrpSpPr>
        <p:grpSpPr>
          <a:xfrm>
            <a:off x="3377125" y="3968976"/>
            <a:ext cx="1122867" cy="1424598"/>
            <a:chOff x="2801061" y="3743884"/>
            <a:chExt cx="1122867" cy="1424598"/>
          </a:xfrm>
        </p:grpSpPr>
        <p:sp>
          <p:nvSpPr>
            <p:cNvPr id="41" name="Abgerundetes Rechteck 40"/>
            <p:cNvSpPr/>
            <p:nvPr/>
          </p:nvSpPr>
          <p:spPr>
            <a:xfrm>
              <a:off x="2801061" y="3743884"/>
              <a:ext cx="1122867" cy="14245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/>
                <a:t>Tasks</a:t>
              </a:r>
            </a:p>
          </p:txBody>
        </p:sp>
        <p:sp>
          <p:nvSpPr>
            <p:cNvPr id="44" name="Abgerundetes Rechteck 43"/>
            <p:cNvSpPr/>
            <p:nvPr/>
          </p:nvSpPr>
          <p:spPr>
            <a:xfrm>
              <a:off x="2915816" y="40770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5" name="Abgerundetes Rechteck 44"/>
            <p:cNvSpPr/>
            <p:nvPr/>
          </p:nvSpPr>
          <p:spPr>
            <a:xfrm>
              <a:off x="2915816" y="42294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6" name="Abgerundetes Rechteck 45"/>
            <p:cNvSpPr/>
            <p:nvPr/>
          </p:nvSpPr>
          <p:spPr>
            <a:xfrm>
              <a:off x="2915816" y="43818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7" name="Abgerundetes Rechteck 46"/>
            <p:cNvSpPr/>
            <p:nvPr/>
          </p:nvSpPr>
          <p:spPr>
            <a:xfrm>
              <a:off x="2915816" y="45342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9" name="Abgerundetes Rechteck 48"/>
            <p:cNvSpPr/>
            <p:nvPr/>
          </p:nvSpPr>
          <p:spPr>
            <a:xfrm>
              <a:off x="2915816" y="46866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50" name="Abgerundetes Rechteck 49"/>
            <p:cNvSpPr/>
            <p:nvPr/>
          </p:nvSpPr>
          <p:spPr>
            <a:xfrm>
              <a:off x="2915816" y="48390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51" name="Abgerundetes Rechteck 50"/>
            <p:cNvSpPr/>
            <p:nvPr/>
          </p:nvSpPr>
          <p:spPr>
            <a:xfrm>
              <a:off x="2915816" y="49914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64" name="Gruppieren 63"/>
          <p:cNvGrpSpPr/>
          <p:nvPr/>
        </p:nvGrpSpPr>
        <p:grpSpPr>
          <a:xfrm>
            <a:off x="4006835" y="2300534"/>
            <a:ext cx="3002963" cy="3081750"/>
            <a:chOff x="3873293" y="1931426"/>
            <a:chExt cx="3002963" cy="3081750"/>
          </a:xfrm>
        </p:grpSpPr>
        <p:grpSp>
          <p:nvGrpSpPr>
            <p:cNvPr id="63" name="Gruppieren 62"/>
            <p:cNvGrpSpPr/>
            <p:nvPr/>
          </p:nvGrpSpPr>
          <p:grpSpPr>
            <a:xfrm>
              <a:off x="4810602" y="2733634"/>
              <a:ext cx="2065654" cy="2279542"/>
              <a:chOff x="4810602" y="2733634"/>
              <a:chExt cx="2065654" cy="2279542"/>
            </a:xfrm>
          </p:grpSpPr>
          <p:grpSp>
            <p:nvGrpSpPr>
              <p:cNvPr id="59" name="Gruppieren 58"/>
              <p:cNvGrpSpPr/>
              <p:nvPr/>
            </p:nvGrpSpPr>
            <p:grpSpPr>
              <a:xfrm>
                <a:off x="4810602" y="2733634"/>
                <a:ext cx="2065654" cy="2279542"/>
                <a:chOff x="4810602" y="2733634"/>
                <a:chExt cx="3235058" cy="2279542"/>
              </a:xfrm>
            </p:grpSpPr>
            <p:grpSp>
              <p:nvGrpSpPr>
                <p:cNvPr id="11" name="Gruppieren 10"/>
                <p:cNvGrpSpPr/>
                <p:nvPr/>
              </p:nvGrpSpPr>
              <p:grpSpPr>
                <a:xfrm>
                  <a:off x="4932040" y="2733634"/>
                  <a:ext cx="2880320" cy="2279542"/>
                  <a:chOff x="5148064" y="1761527"/>
                  <a:chExt cx="2880320" cy="2279542"/>
                </a:xfrm>
              </p:grpSpPr>
              <p:sp>
                <p:nvSpPr>
                  <p:cNvPr id="10" name="180-Grad-Pfeil 9"/>
                  <p:cNvSpPr/>
                  <p:nvPr/>
                </p:nvSpPr>
                <p:spPr>
                  <a:xfrm rot="5400000" flipH="1">
                    <a:off x="5850142" y="1779529"/>
                    <a:ext cx="2196244" cy="2160240"/>
                  </a:xfrm>
                  <a:prstGeom prst="uturnArrow">
                    <a:avLst>
                      <a:gd name="adj1" fmla="val 5142"/>
                      <a:gd name="adj2" fmla="val 5926"/>
                      <a:gd name="adj3" fmla="val 22364"/>
                      <a:gd name="adj4" fmla="val 41139"/>
                      <a:gd name="adj5" fmla="val 72387"/>
                    </a:avLst>
                  </a:prstGeom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3" name="180-Grad-Pfeil 52"/>
                  <p:cNvSpPr/>
                  <p:nvPr/>
                </p:nvSpPr>
                <p:spPr>
                  <a:xfrm rot="16200000" flipH="1">
                    <a:off x="5040052" y="1916833"/>
                    <a:ext cx="2232248" cy="2016224"/>
                  </a:xfrm>
                  <a:prstGeom prst="uturnArrow">
                    <a:avLst>
                      <a:gd name="adj1" fmla="val 5142"/>
                      <a:gd name="adj2" fmla="val 5926"/>
                      <a:gd name="adj3" fmla="val 22364"/>
                      <a:gd name="adj4" fmla="val 41139"/>
                      <a:gd name="adj5" fmla="val 72387"/>
                    </a:avLst>
                  </a:prstGeom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57" name="Eingekerbter Pfeil nach rechts 56"/>
                <p:cNvSpPr/>
                <p:nvPr/>
              </p:nvSpPr>
              <p:spPr>
                <a:xfrm>
                  <a:off x="6317468" y="4818510"/>
                  <a:ext cx="1728192" cy="183377"/>
                </a:xfrm>
                <a:prstGeom prst="notchedRightArrow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8" name="Rechteck 57"/>
                <p:cNvSpPr/>
                <p:nvPr/>
              </p:nvSpPr>
              <p:spPr>
                <a:xfrm>
                  <a:off x="4810602" y="4853597"/>
                  <a:ext cx="2445647" cy="99079"/>
                </a:xfrm>
                <a:prstGeom prst="rect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60" name="Textfeld 59"/>
              <p:cNvSpPr txBox="1"/>
              <p:nvPr/>
            </p:nvSpPr>
            <p:spPr>
              <a:xfrm>
                <a:off x="5220072" y="3505226"/>
                <a:ext cx="91012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400" b="1" dirty="0"/>
                  <a:t>Sprint </a:t>
                </a:r>
                <a:br>
                  <a:rPr lang="de-DE" sz="1400" b="1" dirty="0"/>
                </a:br>
                <a:r>
                  <a:rPr lang="de-DE" sz="1400" b="1" dirty="0"/>
                  <a:t>execution</a:t>
                </a:r>
              </a:p>
            </p:txBody>
          </p:sp>
        </p:grpSp>
        <p:grpSp>
          <p:nvGrpSpPr>
            <p:cNvPr id="54" name="Gruppieren 53"/>
            <p:cNvGrpSpPr/>
            <p:nvPr/>
          </p:nvGrpSpPr>
          <p:grpSpPr>
            <a:xfrm>
              <a:off x="3873293" y="1931426"/>
              <a:ext cx="1397413" cy="1178811"/>
              <a:chOff x="5148064" y="1761527"/>
              <a:chExt cx="2880320" cy="2279542"/>
            </a:xfrm>
          </p:grpSpPr>
          <p:sp>
            <p:nvSpPr>
              <p:cNvPr id="55" name="180-Grad-Pfeil 54"/>
              <p:cNvSpPr/>
              <p:nvPr/>
            </p:nvSpPr>
            <p:spPr>
              <a:xfrm rot="5400000" flipH="1">
                <a:off x="5850142" y="1779529"/>
                <a:ext cx="2196244" cy="2160240"/>
              </a:xfrm>
              <a:prstGeom prst="uturnArrow">
                <a:avLst>
                  <a:gd name="adj1" fmla="val 5142"/>
                  <a:gd name="adj2" fmla="val 5926"/>
                  <a:gd name="adj3" fmla="val 22364"/>
                  <a:gd name="adj4" fmla="val 41139"/>
                  <a:gd name="adj5" fmla="val 72387"/>
                </a:avLst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180-Grad-Pfeil 55"/>
              <p:cNvSpPr/>
              <p:nvPr/>
            </p:nvSpPr>
            <p:spPr>
              <a:xfrm rot="16200000" flipH="1">
                <a:off x="5058054" y="1934835"/>
                <a:ext cx="2196244" cy="2016224"/>
              </a:xfrm>
              <a:prstGeom prst="uturnArrow">
                <a:avLst>
                  <a:gd name="adj1" fmla="val 5142"/>
                  <a:gd name="adj2" fmla="val 5926"/>
                  <a:gd name="adj3" fmla="val 22364"/>
                  <a:gd name="adj4" fmla="val 41139"/>
                  <a:gd name="adj5" fmla="val 72387"/>
                </a:avLst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74" name="Abgerundetes Rechteck 73"/>
          <p:cNvSpPr/>
          <p:nvPr/>
        </p:nvSpPr>
        <p:spPr>
          <a:xfrm>
            <a:off x="4277225" y="2573181"/>
            <a:ext cx="835656" cy="6488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Daily Scrum</a:t>
            </a:r>
          </a:p>
        </p:txBody>
      </p:sp>
      <p:sp>
        <p:nvSpPr>
          <p:cNvPr id="75" name="Abgerundetes Rechteck 74"/>
          <p:cNvSpPr/>
          <p:nvPr/>
        </p:nvSpPr>
        <p:spPr>
          <a:xfrm>
            <a:off x="7130435" y="2732188"/>
            <a:ext cx="1329997" cy="6488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Sprint Review</a:t>
            </a:r>
          </a:p>
        </p:txBody>
      </p:sp>
      <p:sp>
        <p:nvSpPr>
          <p:cNvPr id="77" name="Diagonal liegende Ecken des Rechtecks schneiden 76"/>
          <p:cNvSpPr/>
          <p:nvPr/>
        </p:nvSpPr>
        <p:spPr>
          <a:xfrm>
            <a:off x="7116807" y="4249185"/>
            <a:ext cx="1329997" cy="1104483"/>
          </a:xfrm>
          <a:prstGeom prst="snip2Diag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4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Potentially shippable product increment</a:t>
            </a:r>
          </a:p>
        </p:txBody>
      </p:sp>
      <p:sp>
        <p:nvSpPr>
          <p:cNvPr id="78" name="Pfeil nach unten 77"/>
          <p:cNvSpPr/>
          <p:nvPr/>
        </p:nvSpPr>
        <p:spPr>
          <a:xfrm>
            <a:off x="1168262" y="2500431"/>
            <a:ext cx="288032" cy="4448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Ovale Legende 60"/>
          <p:cNvSpPr/>
          <p:nvPr/>
        </p:nvSpPr>
        <p:spPr>
          <a:xfrm>
            <a:off x="4932040" y="5733256"/>
            <a:ext cx="3010171" cy="1123927"/>
          </a:xfrm>
          <a:prstGeom prst="wedgeEllipseCallout">
            <a:avLst>
              <a:gd name="adj1" fmla="val 24049"/>
              <a:gd name="adj2" fmla="val -897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Nevertheless a highly sophisticated product has been created</a:t>
            </a:r>
          </a:p>
        </p:txBody>
      </p:sp>
      <p:sp>
        <p:nvSpPr>
          <p:cNvPr id="62" name="Abgerundetes Rechteck 61"/>
          <p:cNvSpPr/>
          <p:nvPr/>
        </p:nvSpPr>
        <p:spPr>
          <a:xfrm>
            <a:off x="7123620" y="3487081"/>
            <a:ext cx="1343625" cy="6488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Sprint</a:t>
            </a:r>
          </a:p>
          <a:p>
            <a:pPr algn="ctr"/>
            <a:r>
              <a:rPr lang="en-US" sz="1400" b="1" dirty="0"/>
              <a:t>Retrospective</a:t>
            </a:r>
          </a:p>
        </p:txBody>
      </p:sp>
      <p:sp>
        <p:nvSpPr>
          <p:cNvPr id="48" name="Multiplizieren 47"/>
          <p:cNvSpPr/>
          <p:nvPr/>
        </p:nvSpPr>
        <p:spPr>
          <a:xfrm>
            <a:off x="6989650" y="3429000"/>
            <a:ext cx="1584872" cy="792088"/>
          </a:xfrm>
          <a:prstGeom prst="mathMultiply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</p:spTree>
    <p:extLst>
      <p:ext uri="{BB962C8B-B14F-4D97-AF65-F5344CB8AC3E}">
        <p14:creationId xmlns:p14="http://schemas.microsoft.com/office/powerpoint/2010/main" xmlns="" val="957417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1266</Words>
  <Application>Microsoft Office PowerPoint</Application>
  <PresentationFormat>Bildschirmpräsentation (4:3)</PresentationFormat>
  <Paragraphs>383</Paragraphs>
  <Slides>33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33</vt:i4>
      </vt:variant>
    </vt:vector>
  </HeadingPairs>
  <TitlesOfParts>
    <vt:vector size="34" baseType="lpstr">
      <vt:lpstr>Larissa-Design</vt:lpstr>
      <vt:lpstr>ShopAdmin Control your expenses with receipt scanner</vt:lpstr>
      <vt:lpstr>Folie 2</vt:lpstr>
      <vt:lpstr>Folie 3</vt:lpstr>
      <vt:lpstr>Folie 4</vt:lpstr>
      <vt:lpstr>Folie 5</vt:lpstr>
      <vt:lpstr>Folie 6</vt:lpstr>
      <vt:lpstr>Folie 7</vt:lpstr>
      <vt:lpstr>Folie 8</vt:lpstr>
      <vt:lpstr>Folie 9</vt:lpstr>
      <vt:lpstr>Folie 10</vt:lpstr>
      <vt:lpstr>Folie 11</vt:lpstr>
      <vt:lpstr>Folie 12</vt:lpstr>
      <vt:lpstr>Folie 13</vt:lpstr>
      <vt:lpstr>Folie 14</vt:lpstr>
      <vt:lpstr>Project structure became more and more complicated…</vt:lpstr>
      <vt:lpstr>Project structure became more and more complicated…</vt:lpstr>
      <vt:lpstr>Usecase Diagram</vt:lpstr>
      <vt:lpstr>          Activity Diagram</vt:lpstr>
      <vt:lpstr>Folie 19</vt:lpstr>
      <vt:lpstr>Folie 20</vt:lpstr>
      <vt:lpstr>Folie 21</vt:lpstr>
      <vt:lpstr>Folie 22</vt:lpstr>
      <vt:lpstr>Folie 23</vt:lpstr>
      <vt:lpstr>Folie 24</vt:lpstr>
      <vt:lpstr>Folie 25</vt:lpstr>
      <vt:lpstr>Folie 26</vt:lpstr>
      <vt:lpstr>Folie 27</vt:lpstr>
      <vt:lpstr>Folie 28</vt:lpstr>
      <vt:lpstr>Folie 29</vt:lpstr>
      <vt:lpstr>Folie 30</vt:lpstr>
      <vt:lpstr>Folie 31</vt:lpstr>
      <vt:lpstr>Folie 32</vt:lpstr>
      <vt:lpstr>ShopAdmin              Control expenses app with receipt scanner</vt:lpstr>
    </vt:vector>
  </TitlesOfParts>
  <Company>Firmenname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Benutzer</dc:creator>
  <cp:lastModifiedBy>Benutzer</cp:lastModifiedBy>
  <cp:revision>184</cp:revision>
  <dcterms:created xsi:type="dcterms:W3CDTF">2015-11-06T13:58:39Z</dcterms:created>
  <dcterms:modified xsi:type="dcterms:W3CDTF">2016-02-29T10:35:51Z</dcterms:modified>
</cp:coreProperties>
</file>