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44" y="-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pic>
        <p:nvPicPr>
          <p:cNvPr id="34" name="Grafik 33"/>
          <p:cNvPicPr/>
          <p:nvPr/>
        </p:nvPicPr>
        <p:blipFill>
          <a:blip r:embed="rId2" cstate="print"/>
          <a:stretch/>
        </p:blipFill>
        <p:spPr>
          <a:xfrm>
            <a:off x="2077920" y="1604520"/>
            <a:ext cx="4987440" cy="3977280"/>
          </a:xfrm>
          <a:prstGeom prst="rect">
            <a:avLst/>
          </a:prstGeom>
          <a:ln>
            <a:noFill/>
          </a:ln>
        </p:spPr>
      </p:pic>
      <p:pic>
        <p:nvPicPr>
          <p:cNvPr id="35" name="Grafik 34"/>
          <p:cNvPicPr/>
          <p:nvPr/>
        </p:nvPicPr>
        <p:blipFill>
          <a:blip r:embed="rId2" cstate="print"/>
          <a:stretch/>
        </p:blipFill>
        <p:spPr>
          <a:xfrm>
            <a:off x="2077920" y="1604520"/>
            <a:ext cx="498744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7"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8" name="CustomShape 3"/>
          <p:cNvSpPr/>
          <p:nvPr/>
        </p:nvSpPr>
        <p:spPr>
          <a:xfrm>
            <a:off x="251640" y="299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9" name="CustomShape 4"/>
          <p:cNvSpPr/>
          <p:nvPr/>
        </p:nvSpPr>
        <p:spPr>
          <a:xfrm>
            <a:off x="467640" y="764640"/>
            <a:ext cx="8228160" cy="247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US" sz="1800" strike="noStrike" spc="-1">
              <a:solidFill>
                <a:srgbClr val="000000"/>
              </a:solidFill>
              <a:uFill>
                <a:solidFill>
                  <a:srgbClr val="FFFFFF"/>
                </a:solidFill>
              </a:uFill>
              <a:latin typeface="Arial"/>
            </a:endParaRPr>
          </a:p>
          <a:p>
            <a:pPr algn="ctr">
              <a:lnSpc>
                <a:spcPct val="100000"/>
              </a:lnSpc>
            </a:pPr>
            <a:endParaRPr lang="en-US" sz="1800" strike="noStrike" spc="-1">
              <a:solidFill>
                <a:srgbClr val="000000"/>
              </a:solidFill>
              <a:uFill>
                <a:solidFill>
                  <a:srgbClr val="FFFFFF"/>
                </a:solidFill>
              </a:uFill>
              <a:latin typeface="Arial"/>
            </a:endParaRPr>
          </a:p>
          <a:p>
            <a:pPr algn="ctr">
              <a:lnSpc>
                <a:spcPct val="100000"/>
              </a:lnSpc>
            </a:pPr>
            <a:endParaRPr lang="en-US" sz="1800" strike="noStrike" spc="-1">
              <a:solidFill>
                <a:srgbClr val="000000"/>
              </a:solidFill>
              <a:uFill>
                <a:solidFill>
                  <a:srgbClr val="FFFFFF"/>
                </a:solidFill>
              </a:uFill>
              <a:latin typeface="Arial"/>
            </a:endParaRPr>
          </a:p>
          <a:p>
            <a:pPr algn="ctr">
              <a:lnSpc>
                <a:spcPct val="100000"/>
              </a:lnSpc>
            </a:pPr>
            <a:r>
              <a:rPr lang="en-US" sz="5400" b="1" strike="noStrike" spc="-1">
                <a:solidFill>
                  <a:srgbClr val="8064A2"/>
                </a:solidFill>
                <a:uFill>
                  <a:solidFill>
                    <a:srgbClr val="FFFFFF"/>
                  </a:solidFill>
                </a:uFill>
                <a:latin typeface="Times New Roman"/>
                <a:ea typeface="DejaVu Sans"/>
              </a:rPr>
              <a:t>User manual “ShopAdmin”</a:t>
            </a:r>
            <a:endParaRPr lang="en-US" sz="1800" strike="noStrike" spc="-1">
              <a:solidFill>
                <a:srgbClr val="000000"/>
              </a:solidFill>
              <a:uFill>
                <a:solidFill>
                  <a:srgbClr val="FFFFFF"/>
                </a:solidFill>
              </a:uFill>
              <a:latin typeface="Arial"/>
            </a:endParaRPr>
          </a:p>
          <a:p>
            <a:pPr algn="ctr">
              <a:lnSpc>
                <a:spcPct val="100000"/>
              </a:lnSpc>
            </a:pPr>
            <a:endParaRPr lang="en-US" sz="1800" strike="noStrike" spc="-1">
              <a:solidFill>
                <a:srgbClr val="000000"/>
              </a:solidFill>
              <a:uFill>
                <a:solidFill>
                  <a:srgbClr val="FFFFFF"/>
                </a:solidFill>
              </a:uFill>
              <a:latin typeface="Arial"/>
            </a:endParaRPr>
          </a:p>
          <a:p>
            <a:pPr algn="ctr">
              <a:lnSpc>
                <a:spcPct val="100000"/>
              </a:lnSpc>
            </a:pPr>
            <a:endParaRPr lang="en-US" sz="1800" strike="noStrike" spc="-1">
              <a:solidFill>
                <a:srgbClr val="000000"/>
              </a:solidFill>
              <a:uFill>
                <a:solidFill>
                  <a:srgbClr val="FFFFFF"/>
                </a:solidFill>
              </a:uFill>
              <a:latin typeface="Arial"/>
            </a:endParaRPr>
          </a:p>
        </p:txBody>
      </p:sp>
      <p:sp>
        <p:nvSpPr>
          <p:cNvPr id="40" name="CustomShape 5"/>
          <p:cNvSpPr/>
          <p:nvPr/>
        </p:nvSpPr>
        <p:spPr>
          <a:xfrm>
            <a:off x="5111640" y="5517360"/>
            <a:ext cx="40309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strike="noStrike" spc="-1">
                <a:solidFill>
                  <a:srgbClr val="000000"/>
                </a:solidFill>
                <a:uFill>
                  <a:solidFill>
                    <a:srgbClr val="FFFFFF"/>
                  </a:solidFill>
                </a:uFill>
                <a:latin typeface="Times New Roman"/>
                <a:ea typeface="DejaVu Sans"/>
              </a:rPr>
              <a:t>Software User Manual version 0.1.0, </a:t>
            </a:r>
            <a:endParaRPr lang="en-US" sz="1800" strike="noStrike" spc="-1">
              <a:solidFill>
                <a:srgbClr val="000000"/>
              </a:solidFill>
              <a:uFill>
                <a:solidFill>
                  <a:srgbClr val="FFFFFF"/>
                </a:solidFill>
              </a:uFill>
              <a:latin typeface="Arial"/>
            </a:endParaRPr>
          </a:p>
          <a:p>
            <a:pPr>
              <a:lnSpc>
                <a:spcPct val="100000"/>
              </a:lnSpc>
            </a:pPr>
            <a:r>
              <a:rPr lang="en-US" sz="1800" strike="noStrike" spc="-1">
                <a:solidFill>
                  <a:srgbClr val="000000"/>
                </a:solidFill>
                <a:uFill>
                  <a:solidFill>
                    <a:srgbClr val="FFFFFF"/>
                  </a:solidFill>
                </a:uFill>
                <a:latin typeface="Times New Roman"/>
                <a:ea typeface="DejaVu Sans"/>
              </a:rPr>
              <a:t>26. February 2016</a:t>
            </a: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p:txBody>
      </p:sp>
      <p:pic>
        <p:nvPicPr>
          <p:cNvPr id="41" name="Grafik 40"/>
          <p:cNvPicPr/>
          <p:nvPr/>
        </p:nvPicPr>
        <p:blipFill>
          <a:blip r:embed="rId2" cstate="print"/>
          <a:stretch/>
        </p:blipFill>
        <p:spPr>
          <a:xfrm>
            <a:off x="3640320" y="3250080"/>
            <a:ext cx="1845360" cy="1827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2000" strike="noStrike" spc="-1">
                <a:solidFill>
                  <a:srgbClr val="000000"/>
                </a:solidFill>
                <a:uFill>
                  <a:solidFill>
                    <a:srgbClr val="FFFFFF"/>
                  </a:solidFill>
                </a:uFill>
                <a:latin typeface="Times New Roman"/>
                <a:ea typeface="DejaVu Sans"/>
              </a:rPr>
              <a:t>CONTENTS</a:t>
            </a:r>
            <a:endParaRPr lang="en-US" sz="1800" strike="noStrike" spc="-1">
              <a:solidFill>
                <a:srgbClr val="000000"/>
              </a:solidFill>
              <a:uFill>
                <a:solidFill>
                  <a:srgbClr val="FFFFFF"/>
                </a:solidFill>
              </a:uFill>
              <a:latin typeface="Arial"/>
            </a:endParaRPr>
          </a:p>
        </p:txBody>
      </p:sp>
      <p:sp>
        <p:nvSpPr>
          <p:cNvPr id="43"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4" name="CustomShape 3"/>
          <p:cNvSpPr/>
          <p:nvPr/>
        </p:nvSpPr>
        <p:spPr>
          <a:xfrm>
            <a:off x="251640" y="299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 name="CustomShape 4"/>
          <p:cNvSpPr/>
          <p:nvPr/>
        </p:nvSpPr>
        <p:spPr>
          <a:xfrm>
            <a:off x="0" y="620640"/>
            <a:ext cx="4642560" cy="4478400"/>
          </a:xfrm>
          <a:prstGeom prst="rect">
            <a:avLst/>
          </a:prstGeom>
          <a:noFill/>
          <a:ln>
            <a:noFill/>
          </a:ln>
        </p:spPr>
        <p:style>
          <a:lnRef idx="0">
            <a:scrgbClr r="0" g="0" b="0"/>
          </a:lnRef>
          <a:fillRef idx="0">
            <a:scrgbClr r="0" g="0" b="0"/>
          </a:fillRef>
          <a:effectRef idx="0">
            <a:scrgbClr r="0" g="0" b="0"/>
          </a:effectRef>
          <a:fontRef idx="minor"/>
        </p:style>
      </p:sp>
      <p:sp>
        <p:nvSpPr>
          <p:cNvPr id="46" name="TextShape 5"/>
          <p:cNvSpPr txBox="1"/>
          <p:nvPr/>
        </p:nvSpPr>
        <p:spPr>
          <a:xfrm>
            <a:off x="182880" y="731520"/>
            <a:ext cx="8869680" cy="5505840"/>
          </a:xfrm>
          <a:prstGeom prst="rect">
            <a:avLst/>
          </a:prstGeom>
          <a:noFill/>
          <a:ln>
            <a:noFill/>
          </a:ln>
        </p:spPr>
        <p:txBody>
          <a:bodyPr lIns="90000" tIns="45000" rIns="90000" bIns="45000"/>
          <a:lstStyle/>
          <a:p>
            <a:pPr marL="216000" indent="-216000" algn="just">
              <a:lnSpc>
                <a:spcPct val="150000"/>
              </a:lnSpc>
              <a:buClr>
                <a:srgbClr val="000000"/>
              </a:buClr>
              <a:buFont typeface="StarSymbol"/>
              <a:buAutoNum type="arabicPeriod"/>
            </a:pPr>
            <a:endParaRPr lang="en-US" sz="1400" strike="noStrike" spc="-1" dirty="0" smtClean="0">
              <a:solidFill>
                <a:srgbClr val="000000"/>
              </a:solidFill>
              <a:uFill>
                <a:solidFill>
                  <a:srgbClr val="FFFFFF"/>
                </a:solidFill>
              </a:uFill>
              <a:latin typeface="Times New Roman"/>
            </a:endParaRPr>
          </a:p>
          <a:p>
            <a:pPr marL="216000" indent="-216000" algn="just">
              <a:lnSpc>
                <a:spcPct val="150000"/>
              </a:lnSpc>
              <a:buClr>
                <a:srgbClr val="000000"/>
              </a:buClr>
              <a:buFont typeface="StarSymbol"/>
              <a:buAutoNum type="arabicPeriod"/>
            </a:pPr>
            <a:endParaRPr lang="en-US" sz="1400" spc="-1" dirty="0" smtClean="0">
              <a:solidFill>
                <a:srgbClr val="000000"/>
              </a:solidFill>
              <a:uFill>
                <a:solidFill>
                  <a:srgbClr val="FFFFFF"/>
                </a:solidFill>
              </a:uFill>
              <a:latin typeface="Times New Roman"/>
            </a:endParaRPr>
          </a:p>
          <a:p>
            <a:pPr marL="216000" indent="-216000" algn="just">
              <a:lnSpc>
                <a:spcPct val="150000"/>
              </a:lnSpc>
              <a:buClr>
                <a:srgbClr val="000000"/>
              </a:buClr>
              <a:buFont typeface="StarSymbol"/>
              <a:buAutoNum type="arabicPeriod"/>
            </a:pPr>
            <a:endParaRPr lang="en-US" sz="1400" strike="noStrike" spc="-1" dirty="0" smtClean="0">
              <a:solidFill>
                <a:srgbClr val="000000"/>
              </a:solidFill>
              <a:uFill>
                <a:solidFill>
                  <a:srgbClr val="FFFFFF"/>
                </a:solidFill>
              </a:uFill>
              <a:latin typeface="Times New Roman"/>
            </a:endParaRPr>
          </a:p>
          <a:p>
            <a:pPr marL="216000" indent="-216000" algn="just">
              <a:lnSpc>
                <a:spcPct val="150000"/>
              </a:lnSpc>
              <a:buClr>
                <a:srgbClr val="000000"/>
              </a:buClr>
              <a:buFont typeface="StarSymbol"/>
              <a:buAutoNum type="arabicPeriod"/>
            </a:pPr>
            <a:r>
              <a:rPr lang="en-US" sz="1400" strike="noStrike" spc="-1" dirty="0" smtClean="0">
                <a:solidFill>
                  <a:srgbClr val="000000"/>
                </a:solidFill>
                <a:uFill>
                  <a:solidFill>
                    <a:srgbClr val="FFFFFF"/>
                  </a:solidFill>
                </a:uFill>
                <a:latin typeface="Times New Roman"/>
              </a:rPr>
              <a:t>Step </a:t>
            </a:r>
            <a:r>
              <a:rPr lang="en-US" sz="1400" strike="noStrike" spc="-1" dirty="0">
                <a:solidFill>
                  <a:srgbClr val="000000"/>
                </a:solidFill>
                <a:uFill>
                  <a:solidFill>
                    <a:srgbClr val="FFFFFF"/>
                  </a:solidFill>
                </a:uFill>
                <a:latin typeface="Times New Roman"/>
              </a:rPr>
              <a:t>1 Registration</a:t>
            </a:r>
            <a:r>
              <a:rPr lang="en-US" sz="1400" strike="noStrike" spc="-1" dirty="0" smtClean="0">
                <a:solidFill>
                  <a:srgbClr val="000000"/>
                </a:solidFill>
                <a:uFill>
                  <a:solidFill>
                    <a:srgbClr val="FFFFFF"/>
                  </a:solidFill>
                </a:uFill>
                <a:latin typeface="Times New Roman"/>
              </a:rPr>
              <a:t>…………………………………………………...…………………………………………………...</a:t>
            </a:r>
            <a:r>
              <a:rPr lang="en-US" sz="1400" strike="noStrike" spc="-1" dirty="0">
                <a:solidFill>
                  <a:srgbClr val="000000"/>
                </a:solidFill>
                <a:uFill>
                  <a:solidFill>
                    <a:srgbClr val="FFFFFF"/>
                  </a:solidFill>
                </a:uFill>
                <a:latin typeface="Times New Roman"/>
              </a:rPr>
              <a:t>3</a:t>
            </a:r>
            <a:endParaRPr lang="en-US" sz="1400" strike="noStrike" spc="-1" dirty="0">
              <a:solidFill>
                <a:srgbClr val="000000"/>
              </a:solidFill>
              <a:uFill>
                <a:solidFill>
                  <a:srgbClr val="FFFFFF"/>
                </a:solidFill>
              </a:uFill>
              <a:latin typeface="Arial"/>
            </a:endParaRPr>
          </a:p>
          <a:p>
            <a:pPr marL="216000" indent="-21600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rPr>
              <a:t>Step 2 Login</a:t>
            </a:r>
            <a:r>
              <a:rPr lang="en-US" sz="1400" strike="noStrike" spc="-1" dirty="0" smtClean="0">
                <a:solidFill>
                  <a:srgbClr val="000000"/>
                </a:solidFill>
                <a:uFill>
                  <a:solidFill>
                    <a:srgbClr val="FFFFFF"/>
                  </a:solidFill>
                </a:uFill>
                <a:latin typeface="Times New Roman"/>
              </a:rPr>
              <a:t>………………………………………………………………...…………………………………………….</a:t>
            </a:r>
            <a:r>
              <a:rPr lang="en-US" sz="1400" strike="noStrike" spc="-1" dirty="0">
                <a:solidFill>
                  <a:srgbClr val="000000"/>
                </a:solidFill>
                <a:uFill>
                  <a:solidFill>
                    <a:srgbClr val="FFFFFF"/>
                  </a:solidFill>
                </a:uFill>
                <a:latin typeface="Times New Roman"/>
              </a:rPr>
              <a:t>4</a:t>
            </a:r>
            <a:endParaRPr lang="en-US" sz="1400" strike="noStrike" spc="-1" dirty="0">
              <a:solidFill>
                <a:srgbClr val="000000"/>
              </a:solidFill>
              <a:uFill>
                <a:solidFill>
                  <a:srgbClr val="FFFFFF"/>
                </a:solidFill>
              </a:uFill>
              <a:latin typeface="Arial"/>
            </a:endParaRPr>
          </a:p>
          <a:p>
            <a:pPr marL="216000" indent="-21600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rPr>
              <a:t>Step 3 Main view</a:t>
            </a:r>
            <a:r>
              <a:rPr lang="en-US" sz="1400" strike="noStrike" spc="-1" dirty="0" smtClean="0">
                <a:solidFill>
                  <a:srgbClr val="000000"/>
                </a:solidFill>
                <a:uFill>
                  <a:solidFill>
                    <a:srgbClr val="FFFFFF"/>
                  </a:solidFill>
                </a:uFill>
                <a:latin typeface="Times New Roman"/>
              </a:rPr>
              <a:t>…………………………………………………………………………………………………...…….</a:t>
            </a:r>
            <a:r>
              <a:rPr lang="en-US" sz="1400" strike="noStrike" spc="-1" dirty="0">
                <a:solidFill>
                  <a:srgbClr val="000000"/>
                </a:solidFill>
                <a:uFill>
                  <a:solidFill>
                    <a:srgbClr val="FFFFFF"/>
                  </a:solidFill>
                </a:uFill>
                <a:latin typeface="Times New Roman"/>
              </a:rPr>
              <a:t>5</a:t>
            </a:r>
            <a:endParaRPr lang="en-US" sz="1400" strike="noStrike" spc="-1" dirty="0">
              <a:solidFill>
                <a:srgbClr val="000000"/>
              </a:solidFill>
              <a:uFill>
                <a:solidFill>
                  <a:srgbClr val="FFFFFF"/>
                </a:solidFill>
              </a:uFill>
              <a:latin typeface="Arial"/>
            </a:endParaRPr>
          </a:p>
          <a:p>
            <a:pPr marL="216000" indent="-21600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rPr>
              <a:t>Step 4 Scan receipt</a:t>
            </a:r>
            <a:r>
              <a:rPr lang="en-US" sz="1400" strike="noStrike" spc="-1" dirty="0" smtClean="0">
                <a:solidFill>
                  <a:srgbClr val="000000"/>
                </a:solidFill>
                <a:uFill>
                  <a:solidFill>
                    <a:srgbClr val="FFFFFF"/>
                  </a:solidFill>
                </a:uFill>
                <a:latin typeface="Times New Roman"/>
              </a:rPr>
              <a:t>………………………………………………………………………………………………..….......6</a:t>
            </a:r>
            <a:endParaRPr lang="en-US" sz="1400" strike="noStrike" spc="-1" dirty="0">
              <a:solidFill>
                <a:srgbClr val="000000"/>
              </a:solidFill>
              <a:uFill>
                <a:solidFill>
                  <a:srgbClr val="FFFFFF"/>
                </a:solidFill>
              </a:uFill>
              <a:latin typeface="Arial"/>
            </a:endParaRPr>
          </a:p>
          <a:p>
            <a:pPr marL="216000" indent="-21600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rPr>
              <a:t>Step 5 Check results</a:t>
            </a:r>
            <a:r>
              <a:rPr lang="en-US" sz="1400" strike="noStrike" spc="-1" dirty="0" smtClean="0">
                <a:solidFill>
                  <a:srgbClr val="000000"/>
                </a:solidFill>
                <a:uFill>
                  <a:solidFill>
                    <a:srgbClr val="FFFFFF"/>
                  </a:solidFill>
                </a:uFill>
                <a:latin typeface="Times New Roman"/>
              </a:rPr>
              <a:t>………………………………………………………………………………………………..…….7</a:t>
            </a:r>
            <a:endParaRPr lang="en-US" sz="1400" strike="noStrike" spc="-1" dirty="0">
              <a:solidFill>
                <a:srgbClr val="000000"/>
              </a:solidFill>
              <a:uFill>
                <a:solidFill>
                  <a:srgbClr val="FFFFFF"/>
                </a:solidFill>
              </a:uFill>
              <a:latin typeface="Arial"/>
            </a:endParaRPr>
          </a:p>
          <a:p>
            <a:pPr marL="216000" indent="-21600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rPr>
              <a:t>Step 6 Main view with summary</a:t>
            </a:r>
            <a:r>
              <a:rPr lang="en-US" sz="1400" strike="noStrike" spc="-1" dirty="0" smtClean="0">
                <a:solidFill>
                  <a:srgbClr val="000000"/>
                </a:solidFill>
                <a:uFill>
                  <a:solidFill>
                    <a:srgbClr val="FFFFFF"/>
                  </a:solidFill>
                </a:uFill>
                <a:latin typeface="Times New Roman"/>
              </a:rPr>
              <a:t>………………………………………………………….…………………………..….</a:t>
            </a:r>
            <a:r>
              <a:rPr lang="en-US" sz="1400" strike="noStrike" spc="-1" dirty="0">
                <a:solidFill>
                  <a:srgbClr val="000000"/>
                </a:solidFill>
                <a:uFill>
                  <a:solidFill>
                    <a:srgbClr val="FFFFFF"/>
                  </a:solidFill>
                </a:uFill>
                <a:latin typeface="Times New Roman"/>
              </a:rPr>
              <a:t>8</a:t>
            </a:r>
            <a:endParaRPr lang="en-US" sz="1400" strike="noStrike" spc="-1" dirty="0">
              <a:solidFill>
                <a:srgbClr val="000000"/>
              </a:solidFill>
              <a:uFill>
                <a:solidFill>
                  <a:srgbClr val="FFFFFF"/>
                </a:solidFill>
              </a:uFill>
              <a:latin typeface="Arial"/>
            </a:endParaRPr>
          </a:p>
          <a:p>
            <a:pPr marL="216000" indent="-21600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rPr>
              <a:t>Step 7 Reports view</a:t>
            </a:r>
            <a:r>
              <a:rPr lang="en-US" sz="1400" strike="noStrike" spc="-1" dirty="0" smtClean="0">
                <a:solidFill>
                  <a:srgbClr val="000000"/>
                </a:solidFill>
                <a:uFill>
                  <a:solidFill>
                    <a:srgbClr val="FFFFFF"/>
                  </a:solidFill>
                </a:uFill>
                <a:latin typeface="Times New Roman"/>
              </a:rPr>
              <a:t>…………………………………………………………………………...………………………….</a:t>
            </a:r>
            <a:r>
              <a:rPr lang="en-US" sz="1400" strike="noStrike" spc="-1" dirty="0">
                <a:solidFill>
                  <a:srgbClr val="000000"/>
                </a:solidFill>
                <a:uFill>
                  <a:solidFill>
                    <a:srgbClr val="FFFFFF"/>
                  </a:solidFill>
                </a:uFill>
                <a:latin typeface="Times New Roman"/>
              </a:rPr>
              <a:t>9</a:t>
            </a:r>
            <a:endParaRPr lang="en-US" sz="140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 name="CustomShape 4"/>
          <p:cNvSpPr/>
          <p:nvPr/>
        </p:nvSpPr>
        <p:spPr>
          <a:xfrm>
            <a:off x="251640" y="836640"/>
            <a:ext cx="849564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strike="noStrike" spc="-1">
              <a:solidFill>
                <a:srgbClr val="000000"/>
              </a:solidFill>
              <a:uFill>
                <a:solidFill>
                  <a:srgbClr val="FFFFFF"/>
                </a:solidFill>
              </a:uFill>
              <a:latin typeface="Arial"/>
            </a:endParaRPr>
          </a:p>
          <a:p>
            <a:endParaRPr lang="en-US" sz="1800" strike="noStrike" spc="-1">
              <a:solidFill>
                <a:srgbClr val="000000"/>
              </a:solidFill>
              <a:uFill>
                <a:solidFill>
                  <a:srgbClr val="FFFFFF"/>
                </a:solidFill>
              </a:uFill>
              <a:latin typeface="Arial"/>
            </a:endParaRPr>
          </a:p>
          <a:p>
            <a:pPr algn="just">
              <a:lnSpc>
                <a:spcPct val="100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r>
              <a:rPr lang="en-US" sz="1400" strike="noStrike" spc="-1">
                <a:solidFill>
                  <a:srgbClr val="000000"/>
                </a:solidFill>
                <a:uFill>
                  <a:solidFill>
                    <a:srgbClr val="FFFFFF"/>
                  </a:solidFill>
                </a:uFill>
                <a:latin typeface="Times New Roman"/>
                <a:ea typeface="DejaVu Sans"/>
              </a:rPr>
              <a:t> </a:t>
            </a: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a:p>
            <a:pPr marL="457200" indent="-227880">
              <a:lnSpc>
                <a:spcPct val="115000"/>
              </a:lnSpc>
            </a:pPr>
            <a:endParaRPr lang="en-US" sz="1800" strike="noStrike" spc="-1">
              <a:solidFill>
                <a:srgbClr val="000000"/>
              </a:solidFill>
              <a:uFill>
                <a:solidFill>
                  <a:srgbClr val="FFFFFF"/>
                </a:solidFill>
              </a:uFill>
              <a:latin typeface="Arial"/>
            </a:endParaRPr>
          </a:p>
        </p:txBody>
      </p:sp>
      <p:sp>
        <p:nvSpPr>
          <p:cNvPr id="51" name="CustomShape 5"/>
          <p:cNvSpPr/>
          <p:nvPr/>
        </p:nvSpPr>
        <p:spPr>
          <a:xfrm>
            <a:off x="7132320" y="0"/>
            <a:ext cx="2010240" cy="27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 </a:t>
            </a:r>
            <a:endParaRPr lang="en-US" sz="1800" strike="noStrike" spc="-1">
              <a:solidFill>
                <a:srgbClr val="000000"/>
              </a:solidFill>
              <a:uFill>
                <a:solidFill>
                  <a:srgbClr val="FFFFFF"/>
                </a:solidFill>
              </a:uFill>
              <a:latin typeface="Arial"/>
            </a:endParaRPr>
          </a:p>
        </p:txBody>
      </p:sp>
      <p:sp>
        <p:nvSpPr>
          <p:cNvPr id="52" name="CustomShape 6"/>
          <p:cNvSpPr/>
          <p:nvPr/>
        </p:nvSpPr>
        <p:spPr>
          <a:xfrm>
            <a:off x="306114" y="642918"/>
            <a:ext cx="4480200" cy="539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15000"/>
              </a:lnSpc>
            </a:pPr>
            <a:r>
              <a:rPr lang="en-US" sz="1400" strike="noStrike" spc="-1" dirty="0">
                <a:solidFill>
                  <a:srgbClr val="000000"/>
                </a:solidFill>
                <a:uFill>
                  <a:solidFill>
                    <a:srgbClr val="FFFFFF"/>
                  </a:solidFill>
                </a:uFill>
                <a:latin typeface="Times New Roman"/>
                <a:ea typeface="DejaVu Sans"/>
              </a:rPr>
              <a:t>If you aren’t already registered:</a:t>
            </a:r>
            <a:endParaRPr lang="en-US" sz="1800" strike="noStrike" spc="-1" dirty="0">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Tap on a Button “Create new account”.  A new “Register” Window appears. The program automatically asks for a new user name with a  password and email.</a:t>
            </a:r>
            <a:endParaRPr lang="en-US" sz="1800" strike="noStrike" spc="-1" dirty="0">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Enter user name in the "User name" field. The program will automatically  check, whether a specified name already exists in database or not.  If a specified name already exist, an error message appears. This name will be used as a login.</a:t>
            </a:r>
            <a:endParaRPr lang="en-US" sz="1800" strike="noStrike" spc="-1" dirty="0">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Enter password in the “Password" field. The password must be at least 4 characters long.</a:t>
            </a:r>
            <a:endParaRPr lang="en-US" sz="1800" strike="noStrike" spc="-1" dirty="0">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Enter password one more time  in the “Verify password” field to verify above specified password. If these two passwords are not the same an error message “These Passwords don't match. Please, try again!” appears.</a:t>
            </a:r>
            <a:endParaRPr lang="en-US" sz="1800" strike="noStrike" spc="-1" dirty="0">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Enter a valid Email in the “Email”  field, in case a user forgets his/her password, it can be requested via specified email.</a:t>
            </a:r>
            <a:endParaRPr lang="en-US" sz="1800" strike="noStrike" spc="-1" dirty="0">
              <a:solidFill>
                <a:srgbClr val="000000"/>
              </a:solidFill>
              <a:uFill>
                <a:solidFill>
                  <a:srgbClr val="FFFFFF"/>
                </a:solidFill>
              </a:uFill>
              <a:latin typeface="Arial"/>
            </a:endParaRPr>
          </a:p>
        </p:txBody>
      </p:sp>
      <p:pic>
        <p:nvPicPr>
          <p:cNvPr id="53" name="Grafik 52"/>
          <p:cNvPicPr/>
          <p:nvPr/>
        </p:nvPicPr>
        <p:blipFill>
          <a:blip r:embed="rId2" cstate="print"/>
          <a:stretch/>
        </p:blipFill>
        <p:spPr>
          <a:xfrm>
            <a:off x="7081276" y="2926080"/>
            <a:ext cx="1919880" cy="3200040"/>
          </a:xfrm>
          <a:prstGeom prst="rect">
            <a:avLst/>
          </a:prstGeom>
          <a:ln>
            <a:solidFill>
              <a:schemeClr val="tx1"/>
            </a:solidFill>
          </a:ln>
        </p:spPr>
      </p:pic>
      <p:pic>
        <p:nvPicPr>
          <p:cNvPr id="54" name="Grafik 53"/>
          <p:cNvPicPr/>
          <p:nvPr/>
        </p:nvPicPr>
        <p:blipFill>
          <a:blip r:embed="rId3" cstate="print"/>
          <a:stretch/>
        </p:blipFill>
        <p:spPr>
          <a:xfrm>
            <a:off x="5069580" y="751144"/>
            <a:ext cx="1645560" cy="2742840"/>
          </a:xfrm>
          <a:prstGeom prst="rect">
            <a:avLst/>
          </a:prstGeom>
          <a:ln>
            <a:solidFill>
              <a:schemeClr val="tx1"/>
            </a:solidFill>
          </a:ln>
        </p:spPr>
      </p:pic>
      <p:sp>
        <p:nvSpPr>
          <p:cNvPr id="55" name="CustomShape 7"/>
          <p:cNvSpPr/>
          <p:nvPr/>
        </p:nvSpPr>
        <p:spPr>
          <a:xfrm>
            <a:off x="0" y="0"/>
            <a:ext cx="265176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800" b="1" strike="noStrike" spc="-1">
                <a:solidFill>
                  <a:srgbClr val="000000"/>
                </a:solidFill>
                <a:uFill>
                  <a:solidFill>
                    <a:srgbClr val="FFFFFF"/>
                  </a:solidFill>
                </a:uFill>
                <a:latin typeface="Times New Roman"/>
                <a:ea typeface="DejaVu Sans"/>
              </a:rPr>
              <a:t>Step 1 Registration </a:t>
            </a:r>
            <a:endParaRPr lang="en-US" sz="1800" strike="noStrike" spc="-1">
              <a:solidFill>
                <a:srgbClr val="000000"/>
              </a:solidFill>
              <a:uFill>
                <a:solidFill>
                  <a:srgbClr val="FFFFFF"/>
                </a:solidFill>
              </a:uFill>
              <a:latin typeface="Arial"/>
            </a:endParaRPr>
          </a:p>
        </p:txBody>
      </p:sp>
      <p:sp>
        <p:nvSpPr>
          <p:cNvPr id="56" name="Line 8"/>
          <p:cNvSpPr/>
          <p:nvPr/>
        </p:nvSpPr>
        <p:spPr>
          <a:xfrm flipV="1">
            <a:off x="5435340" y="3433504"/>
            <a:ext cx="360" cy="49248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57" name="Line 9"/>
          <p:cNvSpPr/>
          <p:nvPr/>
        </p:nvSpPr>
        <p:spPr>
          <a:xfrm>
            <a:off x="6476116" y="4023360"/>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58" name="Line 10"/>
          <p:cNvSpPr/>
          <p:nvPr/>
        </p:nvSpPr>
        <p:spPr>
          <a:xfrm>
            <a:off x="6476116" y="4480560"/>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59" name="Line 11"/>
          <p:cNvSpPr/>
          <p:nvPr/>
        </p:nvSpPr>
        <p:spPr>
          <a:xfrm>
            <a:off x="6476116" y="4937760"/>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60" name="Line 12"/>
          <p:cNvSpPr/>
          <p:nvPr/>
        </p:nvSpPr>
        <p:spPr>
          <a:xfrm>
            <a:off x="6476116" y="5486400"/>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61" name="CustomShape 13"/>
          <p:cNvSpPr/>
          <p:nvPr/>
        </p:nvSpPr>
        <p:spPr>
          <a:xfrm>
            <a:off x="5134764" y="3654544"/>
            <a:ext cx="507494"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smtClean="0">
                <a:solidFill>
                  <a:srgbClr val="FF0000"/>
                </a:solidFill>
                <a:uFill>
                  <a:solidFill>
                    <a:srgbClr val="FFFFFF"/>
                  </a:solidFill>
                </a:uFill>
                <a:latin typeface="Arial"/>
              </a:rPr>
              <a:t>1.</a:t>
            </a:r>
            <a:endParaRPr lang="en-US" sz="1800" strike="noStrike" spc="-1" dirty="0">
              <a:solidFill>
                <a:srgbClr val="FF0000"/>
              </a:solidFill>
              <a:uFill>
                <a:solidFill>
                  <a:srgbClr val="FFFFFF"/>
                </a:solidFill>
              </a:uFill>
              <a:latin typeface="Arial"/>
            </a:endParaRPr>
          </a:p>
        </p:txBody>
      </p:sp>
      <p:sp>
        <p:nvSpPr>
          <p:cNvPr id="62" name="CustomShape 14"/>
          <p:cNvSpPr/>
          <p:nvPr/>
        </p:nvSpPr>
        <p:spPr>
          <a:xfrm>
            <a:off x="6405196" y="3714752"/>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2.</a:t>
            </a:r>
          </a:p>
        </p:txBody>
      </p:sp>
      <p:sp>
        <p:nvSpPr>
          <p:cNvPr id="63" name="CustomShape 15"/>
          <p:cNvSpPr/>
          <p:nvPr/>
        </p:nvSpPr>
        <p:spPr>
          <a:xfrm>
            <a:off x="6405196" y="4143380"/>
            <a:ext cx="371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3.</a:t>
            </a:r>
          </a:p>
        </p:txBody>
      </p:sp>
      <p:sp>
        <p:nvSpPr>
          <p:cNvPr id="64" name="CustomShape 16"/>
          <p:cNvSpPr/>
          <p:nvPr/>
        </p:nvSpPr>
        <p:spPr>
          <a:xfrm>
            <a:off x="6395828" y="4631878"/>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4.</a:t>
            </a:r>
          </a:p>
        </p:txBody>
      </p:sp>
      <p:sp>
        <p:nvSpPr>
          <p:cNvPr id="65" name="CustomShape 17"/>
          <p:cNvSpPr/>
          <p:nvPr/>
        </p:nvSpPr>
        <p:spPr>
          <a:xfrm>
            <a:off x="6439610" y="5154742"/>
            <a:ext cx="418406"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smtClean="0">
                <a:solidFill>
                  <a:srgbClr val="FF0000"/>
                </a:solidFill>
                <a:uFill>
                  <a:solidFill>
                    <a:srgbClr val="FFFFFF"/>
                  </a:solidFill>
                </a:uFill>
                <a:latin typeface="Arial"/>
              </a:rPr>
              <a:t>5.</a:t>
            </a:r>
            <a:endParaRPr lang="en-US" sz="1800" strike="noStrike" spc="-1" dirty="0">
              <a:solidFill>
                <a:srgbClr val="FF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ustomShape 1"/>
          <p:cNvSpPr/>
          <p:nvPr/>
        </p:nvSpPr>
        <p:spPr>
          <a:xfrm>
            <a:off x="0" y="0"/>
            <a:ext cx="9143640" cy="6397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67" name="CustomShape 2"/>
          <p:cNvSpPr/>
          <p:nvPr/>
        </p:nvSpPr>
        <p:spPr>
          <a:xfrm>
            <a:off x="0" y="6155280"/>
            <a:ext cx="9143640" cy="7023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68" name="CustomShape 3"/>
          <p:cNvSpPr/>
          <p:nvPr/>
        </p:nvSpPr>
        <p:spPr>
          <a:xfrm>
            <a:off x="249840" y="2602080"/>
            <a:ext cx="9076680" cy="610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9" name="CustomShape 4"/>
          <p:cNvSpPr/>
          <p:nvPr/>
        </p:nvSpPr>
        <p:spPr>
          <a:xfrm>
            <a:off x="249840" y="825480"/>
            <a:ext cx="8434440" cy="1712880"/>
          </a:xfrm>
          <a:prstGeom prst="rect">
            <a:avLst/>
          </a:prstGeom>
          <a:noFill/>
          <a:ln>
            <a:noFill/>
          </a:ln>
        </p:spPr>
        <p:style>
          <a:lnRef idx="0">
            <a:scrgbClr r="0" g="0" b="0"/>
          </a:lnRef>
          <a:fillRef idx="0">
            <a:scrgbClr r="0" g="0" b="0"/>
          </a:fillRef>
          <a:effectRef idx="0">
            <a:scrgbClr r="0" g="0" b="0"/>
          </a:effectRef>
          <a:fontRef idx="minor"/>
        </p:style>
      </p:sp>
      <p:sp>
        <p:nvSpPr>
          <p:cNvPr id="70" name="CustomShape 5"/>
          <p:cNvSpPr/>
          <p:nvPr/>
        </p:nvSpPr>
        <p:spPr>
          <a:xfrm>
            <a:off x="269280" y="721800"/>
            <a:ext cx="3906360" cy="5433120"/>
          </a:xfrm>
          <a:prstGeom prst="rect">
            <a:avLst/>
          </a:prstGeom>
          <a:noFill/>
          <a:ln>
            <a:noFill/>
          </a:ln>
        </p:spPr>
        <p:style>
          <a:lnRef idx="0">
            <a:scrgbClr r="0" g="0" b="0"/>
          </a:lnRef>
          <a:fillRef idx="0">
            <a:scrgbClr r="0" g="0" b="0"/>
          </a:fillRef>
          <a:effectRef idx="0">
            <a:scrgbClr r="0" g="0" b="0"/>
          </a:effectRef>
          <a:fontRef idx="minor"/>
        </p:style>
      </p:sp>
      <p:sp>
        <p:nvSpPr>
          <p:cNvPr id="71" name="CustomShape 6"/>
          <p:cNvSpPr/>
          <p:nvPr/>
        </p:nvSpPr>
        <p:spPr>
          <a:xfrm>
            <a:off x="7040880" y="0"/>
            <a:ext cx="2086920" cy="31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 </a:t>
            </a:r>
            <a:endParaRPr lang="en-US" sz="1800" strike="noStrike" spc="-1">
              <a:solidFill>
                <a:srgbClr val="000000"/>
              </a:solidFill>
              <a:uFill>
                <a:solidFill>
                  <a:srgbClr val="FFFFFF"/>
                </a:solidFill>
              </a:uFill>
              <a:latin typeface="Arial"/>
            </a:endParaRPr>
          </a:p>
          <a:p>
            <a:endParaRPr lang="en-US" sz="1800" strike="noStrike" spc="-1">
              <a:solidFill>
                <a:srgbClr val="000000"/>
              </a:solidFill>
              <a:uFill>
                <a:solidFill>
                  <a:srgbClr val="FFFFFF"/>
                </a:solidFill>
              </a:uFill>
              <a:latin typeface="Arial"/>
            </a:endParaRPr>
          </a:p>
        </p:txBody>
      </p:sp>
      <p:sp>
        <p:nvSpPr>
          <p:cNvPr id="72" name="CustomShape 7"/>
          <p:cNvSpPr/>
          <p:nvPr/>
        </p:nvSpPr>
        <p:spPr>
          <a:xfrm>
            <a:off x="0" y="0"/>
            <a:ext cx="1645920" cy="36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15000"/>
              </a:lnSpc>
            </a:pPr>
            <a:r>
              <a:rPr lang="en-US" sz="1800" b="1" strike="noStrike" spc="-1">
                <a:solidFill>
                  <a:srgbClr val="000000"/>
                </a:solidFill>
                <a:uFill>
                  <a:solidFill>
                    <a:srgbClr val="FFFFFF"/>
                  </a:solidFill>
                </a:uFill>
                <a:latin typeface="Times New Roman"/>
                <a:ea typeface="DejaVu Sans"/>
              </a:rPr>
              <a:t>Step 2 Login</a:t>
            </a:r>
            <a:endParaRPr lang="en-US" sz="1800" strike="noStrike" spc="-1">
              <a:solidFill>
                <a:srgbClr val="000000"/>
              </a:solidFill>
              <a:uFill>
                <a:solidFill>
                  <a:srgbClr val="FFFFFF"/>
                </a:solidFill>
              </a:uFill>
              <a:latin typeface="Arial"/>
            </a:endParaRPr>
          </a:p>
        </p:txBody>
      </p:sp>
      <p:pic>
        <p:nvPicPr>
          <p:cNvPr id="73" name="Grafik 72"/>
          <p:cNvPicPr/>
          <p:nvPr/>
        </p:nvPicPr>
        <p:blipFill>
          <a:blip r:embed="rId2" cstate="print"/>
          <a:stretch/>
        </p:blipFill>
        <p:spPr>
          <a:xfrm>
            <a:off x="5764680" y="1172880"/>
            <a:ext cx="1860480" cy="3083040"/>
          </a:xfrm>
          <a:prstGeom prst="rect">
            <a:avLst/>
          </a:prstGeom>
          <a:ln>
            <a:solidFill>
              <a:schemeClr val="tx1"/>
            </a:solidFill>
          </a:ln>
        </p:spPr>
      </p:pic>
      <p:sp>
        <p:nvSpPr>
          <p:cNvPr id="74" name="Line 8"/>
          <p:cNvSpPr/>
          <p:nvPr/>
        </p:nvSpPr>
        <p:spPr>
          <a:xfrm>
            <a:off x="4983488" y="2189520"/>
            <a:ext cx="73152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75" name="Line 9"/>
          <p:cNvSpPr/>
          <p:nvPr/>
        </p:nvSpPr>
        <p:spPr>
          <a:xfrm>
            <a:off x="4983488" y="2705040"/>
            <a:ext cx="73152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76" name="CustomShape 10"/>
          <p:cNvSpPr/>
          <p:nvPr/>
        </p:nvSpPr>
        <p:spPr>
          <a:xfrm>
            <a:off x="4897808" y="1880280"/>
            <a:ext cx="448200" cy="39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a:solidFill>
                  <a:srgbClr val="FF0000"/>
                </a:solidFill>
                <a:uFill>
                  <a:solidFill>
                    <a:srgbClr val="FFFFFF"/>
                  </a:solidFill>
                </a:uFill>
                <a:latin typeface="Arial"/>
              </a:rPr>
              <a:t>1.</a:t>
            </a:r>
          </a:p>
        </p:txBody>
      </p:sp>
      <p:sp>
        <p:nvSpPr>
          <p:cNvPr id="77" name="CustomShape 11"/>
          <p:cNvSpPr/>
          <p:nvPr/>
        </p:nvSpPr>
        <p:spPr>
          <a:xfrm>
            <a:off x="4897808" y="2392560"/>
            <a:ext cx="448560" cy="39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a:solidFill>
                  <a:srgbClr val="FF0000"/>
                </a:solidFill>
                <a:uFill>
                  <a:solidFill>
                    <a:srgbClr val="FFFFFF"/>
                  </a:solidFill>
                </a:uFill>
                <a:latin typeface="Arial"/>
              </a:rPr>
              <a:t>2.</a:t>
            </a:r>
          </a:p>
        </p:txBody>
      </p:sp>
      <p:sp>
        <p:nvSpPr>
          <p:cNvPr id="78" name="CustomShape 12"/>
          <p:cNvSpPr/>
          <p:nvPr/>
        </p:nvSpPr>
        <p:spPr>
          <a:xfrm>
            <a:off x="361080" y="642918"/>
            <a:ext cx="4210920" cy="543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227880" algn="just">
              <a:lnSpc>
                <a:spcPct val="200000"/>
              </a:lnSpc>
            </a:pPr>
            <a:endParaRPr lang="en-US" sz="1400" strike="noStrike" spc="-1" dirty="0" smtClean="0">
              <a:solidFill>
                <a:srgbClr val="000000"/>
              </a:solidFill>
              <a:uFill>
                <a:solidFill>
                  <a:srgbClr val="FFFFFF"/>
                </a:solidFill>
              </a:uFill>
              <a:latin typeface="Times New Roman"/>
              <a:ea typeface="DejaVu Sans"/>
            </a:endParaRPr>
          </a:p>
          <a:p>
            <a:pPr marL="457200" indent="-227880" algn="just">
              <a:lnSpc>
                <a:spcPct val="150000"/>
              </a:lnSpc>
            </a:pPr>
            <a:endParaRPr lang="en-US" sz="1400" strike="noStrike" spc="-1" dirty="0" smtClean="0">
              <a:solidFill>
                <a:srgbClr val="000000"/>
              </a:solidFill>
              <a:uFill>
                <a:solidFill>
                  <a:srgbClr val="FFFFFF"/>
                </a:solidFill>
              </a:uFill>
              <a:latin typeface="Times New Roman"/>
              <a:ea typeface="DejaVu Sans"/>
            </a:endParaRPr>
          </a:p>
          <a:p>
            <a:pPr marL="457200" indent="-227880" algn="just">
              <a:lnSpc>
                <a:spcPct val="150000"/>
              </a:lnSpc>
            </a:pPr>
            <a:r>
              <a:rPr lang="en-US" sz="1400" strike="noStrike" spc="-1" dirty="0" smtClean="0">
                <a:solidFill>
                  <a:srgbClr val="000000"/>
                </a:solidFill>
                <a:uFill>
                  <a:solidFill>
                    <a:srgbClr val="FFFFFF"/>
                  </a:solidFill>
                </a:uFill>
                <a:latin typeface="Times New Roman"/>
                <a:ea typeface="DejaVu Sans"/>
              </a:rPr>
              <a:t>If </a:t>
            </a:r>
            <a:r>
              <a:rPr lang="en-US" sz="1400" strike="noStrike" spc="-1" dirty="0">
                <a:solidFill>
                  <a:srgbClr val="000000"/>
                </a:solidFill>
                <a:uFill>
                  <a:solidFill>
                    <a:srgbClr val="FFFFFF"/>
                  </a:solidFill>
                </a:uFill>
                <a:latin typeface="Times New Roman"/>
                <a:ea typeface="DejaVu Sans"/>
              </a:rPr>
              <a:t>a user wants to start “</a:t>
            </a:r>
            <a:r>
              <a:rPr lang="en-US" sz="1400" strike="noStrike" spc="-1" dirty="0" err="1">
                <a:solidFill>
                  <a:srgbClr val="000000"/>
                </a:solidFill>
                <a:uFill>
                  <a:solidFill>
                    <a:srgbClr val="FFFFFF"/>
                  </a:solidFill>
                </a:uFill>
                <a:latin typeface="Times New Roman"/>
                <a:ea typeface="DejaVu Sans"/>
              </a:rPr>
              <a:t>ShopAdmin</a:t>
            </a:r>
            <a:r>
              <a:rPr lang="en-US" sz="1400" strike="noStrike" spc="-1" dirty="0">
                <a:solidFill>
                  <a:srgbClr val="000000"/>
                </a:solidFill>
                <a:uFill>
                  <a:solidFill>
                    <a:srgbClr val="FFFFFF"/>
                  </a:solidFill>
                </a:uFill>
                <a:latin typeface="Times New Roman"/>
                <a:ea typeface="DejaVu Sans"/>
              </a:rPr>
              <a:t>” Application, the program automatically asks for a login name with a corresponding password, so that no unauthorized user can access personal data from database:</a:t>
            </a:r>
            <a:endParaRPr lang="en-US" sz="1400" strike="noStrike" spc="-1" dirty="0">
              <a:solidFill>
                <a:srgbClr val="000000"/>
              </a:solidFill>
              <a:uFill>
                <a:solidFill>
                  <a:srgbClr val="FFFFFF"/>
                </a:solidFill>
              </a:uFill>
              <a:latin typeface="Arial"/>
            </a:endParaRPr>
          </a:p>
          <a:p>
            <a:pPr marL="457200" indent="-22788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Enter user name in the "Username" field.</a:t>
            </a:r>
            <a:endParaRPr lang="en-US" sz="1400" strike="noStrike" spc="-1" dirty="0">
              <a:solidFill>
                <a:srgbClr val="000000"/>
              </a:solidFill>
              <a:uFill>
                <a:solidFill>
                  <a:srgbClr val="FFFFFF"/>
                </a:solidFill>
              </a:uFill>
              <a:latin typeface="Arial"/>
            </a:endParaRPr>
          </a:p>
          <a:p>
            <a:pPr marL="457200" indent="-227880" algn="just">
              <a:lnSpc>
                <a:spcPct val="150000"/>
              </a:lnSpc>
              <a:buClr>
                <a:srgbClr val="000000"/>
              </a:buClr>
              <a:buFont typeface="StarSymbol"/>
              <a:buAutoNum type="arabicPeriod"/>
            </a:pPr>
            <a:r>
              <a:rPr lang="en-US" sz="1400" strike="noStrike" spc="-1" dirty="0">
                <a:solidFill>
                  <a:srgbClr val="000000"/>
                </a:solidFill>
                <a:uFill>
                  <a:solidFill>
                    <a:srgbClr val="FFFFFF"/>
                  </a:solidFill>
                </a:uFill>
                <a:latin typeface="Times New Roman"/>
                <a:ea typeface="DejaVu Sans"/>
              </a:rPr>
              <a:t>Enter your correct password below the “Password" field.</a:t>
            </a:r>
            <a:endParaRPr lang="en-US" sz="1400" strike="noStrike" spc="-1" dirty="0">
              <a:solidFill>
                <a:srgbClr val="000000"/>
              </a:solidFill>
              <a:uFill>
                <a:solidFill>
                  <a:srgbClr val="FFFFFF"/>
                </a:solidFill>
              </a:uFill>
              <a:latin typeface="Arial"/>
            </a:endParaRPr>
          </a:p>
          <a:p>
            <a:pPr marL="457200" indent="-227880" algn="just">
              <a:lnSpc>
                <a:spcPct val="200000"/>
              </a:lnSpc>
            </a:pPr>
            <a:endParaRPr lang="en-US" sz="1400" strike="noStrike" spc="-1" dirty="0">
              <a:solidFill>
                <a:srgbClr val="000000"/>
              </a:solidFill>
              <a:uFill>
                <a:solidFill>
                  <a:srgbClr val="FFFFFF"/>
                </a:solidFill>
              </a:uFill>
              <a:latin typeface="Arial"/>
            </a:endParaRPr>
          </a:p>
          <a:p>
            <a:pPr marL="457200" indent="-227880" algn="just">
              <a:lnSpc>
                <a:spcPct val="200000"/>
              </a:lnSpc>
            </a:pPr>
            <a:endParaRPr lang="en-US" sz="1400" strike="noStrike" spc="-1" dirty="0">
              <a:solidFill>
                <a:srgbClr val="000000"/>
              </a:solidFill>
              <a:uFill>
                <a:solidFill>
                  <a:srgbClr val="FFFFFF"/>
                </a:solidFill>
              </a:uFill>
              <a:latin typeface="Arial"/>
            </a:endParaRPr>
          </a:p>
          <a:p>
            <a:pPr marL="457200" indent="-227880" algn="just">
              <a:lnSpc>
                <a:spcPct val="200000"/>
              </a:lnSpc>
            </a:pPr>
            <a:endParaRPr lang="en-US" sz="140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0"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3"/>
          <p:cNvSpPr/>
          <p:nvPr/>
        </p:nvSpPr>
        <p:spPr>
          <a:xfrm>
            <a:off x="251640" y="299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2" name="CustomShape 4"/>
          <p:cNvSpPr/>
          <p:nvPr/>
        </p:nvSpPr>
        <p:spPr>
          <a:xfrm>
            <a:off x="179640" y="980640"/>
            <a:ext cx="8495640" cy="447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strike="noStrike" spc="-1">
              <a:solidFill>
                <a:srgbClr val="000000"/>
              </a:solidFill>
              <a:uFill>
                <a:solidFill>
                  <a:srgbClr val="FFFFFF"/>
                </a:solidFill>
              </a:uFill>
              <a:latin typeface="Arial"/>
            </a:endParaRPr>
          </a:p>
          <a:p>
            <a:endParaRPr lang="en-US" sz="1800" strike="noStrike" spc="-1">
              <a:solidFill>
                <a:srgbClr val="000000"/>
              </a:solidFill>
              <a:uFill>
                <a:solidFill>
                  <a:srgbClr val="FFFFFF"/>
                </a:solidFill>
              </a:uFill>
              <a:latin typeface="Arial"/>
            </a:endParaRPr>
          </a:p>
          <a:p>
            <a:endParaRPr lang="en-US" sz="1800" strike="noStrike" spc="-1">
              <a:solidFill>
                <a:srgbClr val="000000"/>
              </a:solidFill>
              <a:uFill>
                <a:solidFill>
                  <a:srgbClr val="FFFFFF"/>
                </a:solidFill>
              </a:uFill>
              <a:latin typeface="Arial"/>
            </a:endParaRPr>
          </a:p>
          <a:p>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p:txBody>
      </p:sp>
      <p:sp>
        <p:nvSpPr>
          <p:cNvPr id="83" name="CustomShape 5"/>
          <p:cNvSpPr/>
          <p:nvPr/>
        </p:nvSpPr>
        <p:spPr>
          <a:xfrm>
            <a:off x="91440" y="619920"/>
            <a:ext cx="8967240" cy="2996280"/>
          </a:xfrm>
          <a:prstGeom prst="rect">
            <a:avLst/>
          </a:prstGeom>
          <a:noFill/>
          <a:ln>
            <a:noFill/>
          </a:ln>
        </p:spPr>
        <p:style>
          <a:lnRef idx="0">
            <a:scrgbClr r="0" g="0" b="0"/>
          </a:lnRef>
          <a:fillRef idx="0">
            <a:scrgbClr r="0" g="0" b="0"/>
          </a:fillRef>
          <a:effectRef idx="0">
            <a:scrgbClr r="0" g="0" b="0"/>
          </a:effectRef>
          <a:fontRef idx="minor"/>
        </p:style>
      </p:sp>
      <p:sp>
        <p:nvSpPr>
          <p:cNvPr id="84" name="CustomShape 6"/>
          <p:cNvSpPr/>
          <p:nvPr/>
        </p:nvSpPr>
        <p:spPr>
          <a:xfrm>
            <a:off x="302874" y="642918"/>
            <a:ext cx="4483440" cy="548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400" strike="noStrike" spc="-1" dirty="0">
              <a:solidFill>
                <a:srgbClr val="000000"/>
              </a:solidFill>
              <a:uFill>
                <a:solidFill>
                  <a:srgbClr val="FFFFFF"/>
                </a:solidFill>
              </a:uFill>
              <a:latin typeface="Arial"/>
            </a:endParaRPr>
          </a:p>
          <a:p>
            <a:endParaRPr lang="en-US" sz="1400" strike="noStrike" spc="-1" dirty="0" smtClean="0">
              <a:solidFill>
                <a:srgbClr val="000000"/>
              </a:solidFill>
              <a:uFill>
                <a:solidFill>
                  <a:srgbClr val="FFFFFF"/>
                </a:solidFill>
              </a:uFill>
              <a:latin typeface="Times New Roman"/>
              <a:ea typeface="DejaVu Sans"/>
            </a:endParaRPr>
          </a:p>
          <a:p>
            <a:endParaRPr lang="en-US" sz="1400" spc="-1" dirty="0" smtClean="0">
              <a:solidFill>
                <a:srgbClr val="000000"/>
              </a:solidFill>
              <a:uFill>
                <a:solidFill>
                  <a:srgbClr val="FFFFFF"/>
                </a:solidFill>
              </a:uFill>
              <a:latin typeface="Times New Roman"/>
              <a:ea typeface="DejaVu Sans"/>
            </a:endParaRPr>
          </a:p>
          <a:p>
            <a:r>
              <a:rPr lang="en-US" sz="1400" strike="noStrike" spc="-1" dirty="0" smtClean="0">
                <a:solidFill>
                  <a:srgbClr val="000000"/>
                </a:solidFill>
                <a:uFill>
                  <a:solidFill>
                    <a:srgbClr val="FFFFFF"/>
                  </a:solidFill>
                </a:uFill>
                <a:latin typeface="Times New Roman"/>
                <a:ea typeface="DejaVu Sans"/>
              </a:rPr>
              <a:t>After </a:t>
            </a:r>
            <a:r>
              <a:rPr lang="en-US" sz="1400" strike="noStrike" spc="-1" dirty="0">
                <a:solidFill>
                  <a:srgbClr val="000000"/>
                </a:solidFill>
                <a:uFill>
                  <a:solidFill>
                    <a:srgbClr val="FFFFFF"/>
                  </a:solidFill>
                </a:uFill>
                <a:latin typeface="Times New Roman"/>
                <a:ea typeface="DejaVu Sans"/>
              </a:rPr>
              <a:t>your successful registration, you will land to the main page of “</a:t>
            </a:r>
            <a:r>
              <a:rPr lang="en-US" sz="1400" strike="noStrike" spc="-1" dirty="0" err="1">
                <a:solidFill>
                  <a:srgbClr val="000000"/>
                </a:solidFill>
                <a:uFill>
                  <a:solidFill>
                    <a:srgbClr val="FFFFFF"/>
                  </a:solidFill>
                </a:uFill>
                <a:latin typeface="Times New Roman"/>
                <a:ea typeface="DejaVu Sans"/>
              </a:rPr>
              <a:t>ShopAdmin</a:t>
            </a:r>
            <a:r>
              <a:rPr lang="en-US" sz="1400" strike="noStrike" spc="-1" dirty="0">
                <a:solidFill>
                  <a:srgbClr val="000000"/>
                </a:solidFill>
                <a:uFill>
                  <a:solidFill>
                    <a:srgbClr val="FFFFFF"/>
                  </a:solidFill>
                </a:uFill>
                <a:latin typeface="Times New Roman"/>
                <a:ea typeface="DejaVu Sans"/>
              </a:rPr>
              <a:t>”. You will see an empty Table (1.), which will later contain a list of receipts that you have scanned with your camera. This list will allow you to see the 20 most recently scanned </a:t>
            </a:r>
            <a:r>
              <a:rPr lang="en-US" sz="1400" strike="noStrike" spc="-1" dirty="0" smtClean="0">
                <a:solidFill>
                  <a:srgbClr val="000000"/>
                </a:solidFill>
                <a:uFill>
                  <a:solidFill>
                    <a:srgbClr val="FFFFFF"/>
                  </a:solidFill>
                </a:uFill>
                <a:latin typeface="Times New Roman"/>
                <a:ea typeface="DejaVu Sans"/>
              </a:rPr>
              <a:t>receipts.</a:t>
            </a:r>
            <a:endParaRPr lang="en-US" sz="1400"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2</a:t>
            </a:r>
            <a:r>
              <a:rPr lang="en-US" sz="1400" strike="noStrike" spc="-1" dirty="0">
                <a:solidFill>
                  <a:srgbClr val="000000"/>
                </a:solidFill>
                <a:uFill>
                  <a:solidFill>
                    <a:srgbClr val="FFFFFF"/>
                  </a:solidFill>
                </a:uFill>
                <a:latin typeface="Times New Roman"/>
                <a:ea typeface="DejaVu Sans"/>
              </a:rPr>
              <a:t>. You can tap on button “SCAN”  at the bottom to scan a new receipt.</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3.You </a:t>
            </a:r>
            <a:r>
              <a:rPr lang="en-US" sz="1400" strike="noStrike" spc="-1" dirty="0">
                <a:solidFill>
                  <a:srgbClr val="000000"/>
                </a:solidFill>
                <a:uFill>
                  <a:solidFill>
                    <a:srgbClr val="FFFFFF"/>
                  </a:solidFill>
                </a:uFill>
                <a:latin typeface="Times New Roman"/>
                <a:ea typeface="DejaVu Sans"/>
              </a:rPr>
              <a:t>can tap  on Menu in the top right corner and choose from the options:</a:t>
            </a:r>
            <a:endParaRPr lang="en-US" sz="1400" strike="noStrike" spc="-1" dirty="0">
              <a:solidFill>
                <a:srgbClr val="000000"/>
              </a:solidFill>
              <a:uFill>
                <a:solidFill>
                  <a:srgbClr val="FFFFFF"/>
                </a:solidFill>
              </a:uFill>
              <a:latin typeface="Arial"/>
            </a:endParaRPr>
          </a:p>
          <a:p>
            <a:r>
              <a:rPr lang="en-US" sz="1400" strike="noStrike" spc="-1" dirty="0" smtClean="0">
                <a:solidFill>
                  <a:srgbClr val="000000"/>
                </a:solidFill>
                <a:uFill>
                  <a:solidFill>
                    <a:srgbClr val="FFFFFF"/>
                  </a:solidFill>
                </a:uFill>
                <a:latin typeface="Times New Roman"/>
                <a:ea typeface="DejaVu Sans"/>
              </a:rPr>
              <a:t>	- </a:t>
            </a:r>
            <a:r>
              <a:rPr lang="en-US" sz="1400" strike="noStrike" spc="-1" dirty="0">
                <a:solidFill>
                  <a:srgbClr val="000000"/>
                </a:solidFill>
                <a:uFill>
                  <a:solidFill>
                    <a:srgbClr val="FFFFFF"/>
                  </a:solidFill>
                </a:uFill>
                <a:latin typeface="Times New Roman"/>
                <a:ea typeface="DejaVu Sans"/>
              </a:rPr>
              <a:t>“Help” to get information on how to make a right photo of a receipt.</a:t>
            </a:r>
            <a:endParaRPr lang="en-US" sz="1400" strike="noStrike" spc="-1" dirty="0">
              <a:solidFill>
                <a:srgbClr val="000000"/>
              </a:solidFill>
              <a:uFill>
                <a:solidFill>
                  <a:srgbClr val="FFFFFF"/>
                </a:solidFill>
              </a:uFill>
              <a:latin typeface="Arial"/>
            </a:endParaRPr>
          </a:p>
          <a:p>
            <a:r>
              <a:rPr lang="en-US" sz="1400" strike="noStrike" spc="-1" dirty="0" smtClean="0">
                <a:solidFill>
                  <a:srgbClr val="000000"/>
                </a:solidFill>
                <a:uFill>
                  <a:solidFill>
                    <a:srgbClr val="FFFFFF"/>
                  </a:solidFill>
                </a:uFill>
                <a:latin typeface="Times New Roman"/>
                <a:ea typeface="DejaVu Sans"/>
              </a:rPr>
              <a:t>	- </a:t>
            </a:r>
            <a:r>
              <a:rPr lang="en-US" sz="1400" strike="noStrike" spc="-1" dirty="0">
                <a:solidFill>
                  <a:srgbClr val="000000"/>
                </a:solidFill>
                <a:uFill>
                  <a:solidFill>
                    <a:srgbClr val="FFFFFF"/>
                  </a:solidFill>
                </a:uFill>
                <a:latin typeface="Times New Roman"/>
                <a:ea typeface="DejaVu Sans"/>
              </a:rPr>
              <a:t>“Exit” to close the application.</a:t>
            </a:r>
            <a:endParaRPr lang="en-US" sz="1400" strike="noStrike" spc="-1" dirty="0">
              <a:solidFill>
                <a:srgbClr val="000000"/>
              </a:solidFill>
              <a:uFill>
                <a:solidFill>
                  <a:srgbClr val="FFFFFF"/>
                </a:solidFill>
              </a:uFill>
              <a:latin typeface="Arial"/>
            </a:endParaRPr>
          </a:p>
          <a:p>
            <a:r>
              <a:rPr lang="en-US" sz="1400" strike="noStrike" spc="-1" dirty="0" smtClean="0">
                <a:solidFill>
                  <a:srgbClr val="000000"/>
                </a:solidFill>
                <a:uFill>
                  <a:solidFill>
                    <a:srgbClr val="FFFFFF"/>
                  </a:solidFill>
                </a:uFill>
                <a:latin typeface="Times New Roman"/>
                <a:ea typeface="DejaVu Sans"/>
              </a:rPr>
              <a:t>	- </a:t>
            </a:r>
            <a:r>
              <a:rPr lang="en-US" sz="1400" strike="noStrike" spc="-1" dirty="0">
                <a:solidFill>
                  <a:srgbClr val="000000"/>
                </a:solidFill>
                <a:uFill>
                  <a:solidFill>
                    <a:srgbClr val="FFFFFF"/>
                  </a:solidFill>
                </a:uFill>
                <a:latin typeface="Times New Roman"/>
                <a:ea typeface="DejaVu Sans"/>
              </a:rPr>
              <a:t>“Logout” to switch to the login page.</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4</a:t>
            </a:r>
            <a:r>
              <a:rPr lang="en-US" sz="1400" strike="noStrike" spc="-1" dirty="0">
                <a:solidFill>
                  <a:srgbClr val="000000"/>
                </a:solidFill>
                <a:uFill>
                  <a:solidFill>
                    <a:srgbClr val="FFFFFF"/>
                  </a:solidFill>
                </a:uFill>
                <a:latin typeface="Times New Roman"/>
                <a:ea typeface="DejaVu Sans"/>
              </a:rPr>
              <a:t>. You can tap on the receipt table to switch to the reports page that contains receipts sorted by shop name or shop category.</a:t>
            </a:r>
            <a:endParaRPr lang="en-US" sz="1400" strike="noStrike" spc="-1" dirty="0">
              <a:solidFill>
                <a:srgbClr val="000000"/>
              </a:solidFill>
              <a:uFill>
                <a:solidFill>
                  <a:srgbClr val="FFFFFF"/>
                </a:solidFill>
              </a:uFill>
              <a:latin typeface="Arial"/>
            </a:endParaRPr>
          </a:p>
        </p:txBody>
      </p:sp>
      <p:sp>
        <p:nvSpPr>
          <p:cNvPr id="85" name="CustomShape 7"/>
          <p:cNvSpPr/>
          <p:nvPr/>
        </p:nvSpPr>
        <p:spPr>
          <a:xfrm>
            <a:off x="0" y="0"/>
            <a:ext cx="2377080" cy="36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1" strike="noStrike" spc="-1">
                <a:solidFill>
                  <a:srgbClr val="000000"/>
                </a:solidFill>
                <a:uFill>
                  <a:solidFill>
                    <a:srgbClr val="FFFFFF"/>
                  </a:solidFill>
                </a:uFill>
                <a:latin typeface="Times New Roman"/>
                <a:ea typeface="DejaVu Sans"/>
              </a:rPr>
              <a:t>Step 3 Main page</a:t>
            </a:r>
            <a:endParaRPr lang="en-US" sz="1800" strike="noStrike" spc="-1">
              <a:solidFill>
                <a:srgbClr val="000000"/>
              </a:solidFill>
              <a:uFill>
                <a:solidFill>
                  <a:srgbClr val="FFFFFF"/>
                </a:solidFill>
              </a:uFill>
              <a:latin typeface="Arial"/>
            </a:endParaRPr>
          </a:p>
        </p:txBody>
      </p:sp>
      <p:sp>
        <p:nvSpPr>
          <p:cNvPr id="86" name="Line 8"/>
          <p:cNvSpPr/>
          <p:nvPr/>
        </p:nvSpPr>
        <p:spPr>
          <a:xfrm>
            <a:off x="5538960" y="214389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87" name="Line 9"/>
          <p:cNvSpPr/>
          <p:nvPr/>
        </p:nvSpPr>
        <p:spPr>
          <a:xfrm>
            <a:off x="5574960" y="400509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88" name="Line 10"/>
          <p:cNvSpPr/>
          <p:nvPr/>
        </p:nvSpPr>
        <p:spPr>
          <a:xfrm flipH="1">
            <a:off x="7976880" y="1686696"/>
            <a:ext cx="60480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90" name="CustomShape 12"/>
          <p:cNvSpPr/>
          <p:nvPr/>
        </p:nvSpPr>
        <p:spPr>
          <a:xfrm>
            <a:off x="5504040" y="3693554"/>
            <a:ext cx="371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2.</a:t>
            </a:r>
          </a:p>
        </p:txBody>
      </p:sp>
      <p:sp>
        <p:nvSpPr>
          <p:cNvPr id="91" name="CustomShape 13"/>
          <p:cNvSpPr/>
          <p:nvPr/>
        </p:nvSpPr>
        <p:spPr>
          <a:xfrm>
            <a:off x="8271816" y="1370520"/>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3.</a:t>
            </a:r>
          </a:p>
        </p:txBody>
      </p:sp>
      <p:sp>
        <p:nvSpPr>
          <p:cNvPr id="92" name="CustomShape 14"/>
          <p:cNvSpPr/>
          <p:nvPr/>
        </p:nvSpPr>
        <p:spPr>
          <a:xfrm>
            <a:off x="5429256" y="1817252"/>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1.</a:t>
            </a:r>
          </a:p>
        </p:txBody>
      </p:sp>
      <p:sp>
        <p:nvSpPr>
          <p:cNvPr id="93" name="Line 15"/>
          <p:cNvSpPr/>
          <p:nvPr/>
        </p:nvSpPr>
        <p:spPr>
          <a:xfrm flipH="1">
            <a:off x="12397680" y="1453680"/>
            <a:ext cx="6048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94" name="CustomShape 16"/>
          <p:cNvSpPr/>
          <p:nvPr/>
        </p:nvSpPr>
        <p:spPr>
          <a:xfrm>
            <a:off x="12722760" y="1126800"/>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a:solidFill>
                  <a:srgbClr val="000000"/>
                </a:solidFill>
                <a:uFill>
                  <a:solidFill>
                    <a:srgbClr val="FFFFFF"/>
                  </a:solidFill>
                </a:uFill>
                <a:latin typeface="Arial"/>
              </a:rPr>
              <a:t>3.</a:t>
            </a:r>
          </a:p>
        </p:txBody>
      </p:sp>
      <p:pic>
        <p:nvPicPr>
          <p:cNvPr id="95" name="Grafik 94"/>
          <p:cNvPicPr/>
          <p:nvPr/>
        </p:nvPicPr>
        <p:blipFill>
          <a:blip r:embed="rId2" cstate="print"/>
          <a:stretch/>
        </p:blipFill>
        <p:spPr>
          <a:xfrm>
            <a:off x="6201360" y="1390056"/>
            <a:ext cx="1737360" cy="2896200"/>
          </a:xfrm>
          <a:prstGeom prst="rect">
            <a:avLst/>
          </a:prstGeom>
          <a:ln>
            <a:solidFill>
              <a:schemeClr val="tx1"/>
            </a:solidFill>
          </a:ln>
        </p:spPr>
      </p:pic>
      <p:sp>
        <p:nvSpPr>
          <p:cNvPr id="96" name="Line 17"/>
          <p:cNvSpPr/>
          <p:nvPr/>
        </p:nvSpPr>
        <p:spPr>
          <a:xfrm>
            <a:off x="5521320" y="238545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97" name="CustomShape 18"/>
          <p:cNvSpPr/>
          <p:nvPr/>
        </p:nvSpPr>
        <p:spPr>
          <a:xfrm>
            <a:off x="5440712" y="2091040"/>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4.</a:t>
            </a:r>
          </a:p>
        </p:txBody>
      </p:sp>
      <p:sp>
        <p:nvSpPr>
          <p:cNvPr id="98" name="CustomShape 19"/>
          <p:cNvSpPr/>
          <p:nvPr/>
        </p:nvSpPr>
        <p:spPr>
          <a:xfrm>
            <a:off x="7132320" y="0"/>
            <a:ext cx="2010240" cy="27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 </a:t>
            </a:r>
            <a:endParaRPr lang="en-U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251640" y="836640"/>
            <a:ext cx="8495640" cy="1735200"/>
          </a:xfrm>
          <a:prstGeom prst="rect">
            <a:avLst/>
          </a:prstGeom>
          <a:noFill/>
          <a:ln>
            <a:noFill/>
          </a:ln>
        </p:spPr>
        <p:style>
          <a:lnRef idx="0">
            <a:scrgbClr r="0" g="0" b="0"/>
          </a:lnRef>
          <a:fillRef idx="0">
            <a:scrgbClr r="0" g="0" b="0"/>
          </a:fillRef>
          <a:effectRef idx="0">
            <a:scrgbClr r="0" g="0" b="0"/>
          </a:effectRef>
          <a:fontRef idx="minor"/>
        </p:style>
      </p:sp>
      <p:sp>
        <p:nvSpPr>
          <p:cNvPr id="103" name="CustomShape 5"/>
          <p:cNvSpPr/>
          <p:nvPr/>
        </p:nvSpPr>
        <p:spPr>
          <a:xfrm>
            <a:off x="274320" y="839160"/>
            <a:ext cx="5986440" cy="2634840"/>
          </a:xfrm>
          <a:prstGeom prst="rect">
            <a:avLst/>
          </a:prstGeom>
          <a:noFill/>
          <a:ln>
            <a:noFill/>
          </a:ln>
        </p:spPr>
        <p:style>
          <a:lnRef idx="0">
            <a:scrgbClr r="0" g="0" b="0"/>
          </a:lnRef>
          <a:fillRef idx="0">
            <a:scrgbClr r="0" g="0" b="0"/>
          </a:fillRef>
          <a:effectRef idx="0">
            <a:scrgbClr r="0" g="0" b="0"/>
          </a:effectRef>
          <a:fontRef idx="minor"/>
        </p:style>
      </p:sp>
      <p:sp>
        <p:nvSpPr>
          <p:cNvPr id="104" name="CustomShape 6"/>
          <p:cNvSpPr/>
          <p:nvPr/>
        </p:nvSpPr>
        <p:spPr>
          <a:xfrm>
            <a:off x="346118" y="642918"/>
            <a:ext cx="4297320" cy="53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400" strike="noStrike" spc="-1" dirty="0">
              <a:solidFill>
                <a:srgbClr val="000000"/>
              </a:solidFill>
              <a:uFill>
                <a:solidFill>
                  <a:srgbClr val="FFFFFF"/>
                </a:solidFill>
              </a:uFill>
              <a:latin typeface="Arial"/>
            </a:endParaRPr>
          </a:p>
          <a:p>
            <a:pPr algn="just">
              <a:lnSpc>
                <a:spcPct val="100000"/>
              </a:lnSpc>
            </a:pPr>
            <a:endParaRPr lang="en-US" sz="1400" strike="noStrike" spc="-1" dirty="0" smtClean="0">
              <a:solidFill>
                <a:srgbClr val="000000"/>
              </a:solidFill>
              <a:uFill>
                <a:solidFill>
                  <a:srgbClr val="FFFFFF"/>
                </a:solidFill>
              </a:uFill>
              <a:latin typeface="Times New Roman"/>
              <a:ea typeface="DejaVu Sans"/>
            </a:endParaRPr>
          </a:p>
          <a:p>
            <a:pPr algn="just">
              <a:lnSpc>
                <a:spcPct val="100000"/>
              </a:lnSpc>
            </a:pPr>
            <a:endParaRPr lang="en-US" sz="1400" spc="-1" dirty="0" smtClean="0">
              <a:solidFill>
                <a:srgbClr val="000000"/>
              </a:solidFill>
              <a:uFill>
                <a:solidFill>
                  <a:srgbClr val="FFFFFF"/>
                </a:solidFill>
              </a:uFill>
              <a:latin typeface="Times New Roman"/>
              <a:ea typeface="DejaVu Sans"/>
            </a:endParaRPr>
          </a:p>
          <a:p>
            <a:pPr algn="just">
              <a:lnSpc>
                <a:spcPct val="100000"/>
              </a:lnSpc>
            </a:pPr>
            <a:endParaRPr lang="en-US" sz="1400" strike="noStrike" spc="-1" dirty="0" smtClean="0">
              <a:solidFill>
                <a:srgbClr val="000000"/>
              </a:solidFill>
              <a:uFill>
                <a:solidFill>
                  <a:srgbClr val="FFFFFF"/>
                </a:solidFill>
              </a:uFill>
              <a:latin typeface="Times New Roman"/>
              <a:ea typeface="DejaVu Sans"/>
            </a:endParaRPr>
          </a:p>
          <a:p>
            <a:pPr algn="just">
              <a:lnSpc>
                <a:spcPct val="100000"/>
              </a:lnSpc>
            </a:pPr>
            <a:r>
              <a:rPr lang="en-US" sz="1400" strike="noStrike" spc="-1" dirty="0" smtClean="0">
                <a:solidFill>
                  <a:srgbClr val="000000"/>
                </a:solidFill>
                <a:uFill>
                  <a:solidFill>
                    <a:srgbClr val="FFFFFF"/>
                  </a:solidFill>
                </a:uFill>
                <a:latin typeface="Times New Roman"/>
                <a:ea typeface="DejaVu Sans"/>
              </a:rPr>
              <a:t>1</a:t>
            </a:r>
            <a:r>
              <a:rPr lang="en-US" sz="1400" strike="noStrike" spc="-1" dirty="0">
                <a:solidFill>
                  <a:srgbClr val="000000"/>
                </a:solidFill>
                <a:uFill>
                  <a:solidFill>
                    <a:srgbClr val="FFFFFF"/>
                  </a:solidFill>
                </a:uFill>
                <a:latin typeface="Times New Roman"/>
                <a:ea typeface="DejaVu Sans"/>
              </a:rPr>
              <a:t>. You can tap on button “SCAN”  at the bottom to scan a receipt.</a:t>
            </a:r>
            <a:endParaRPr lang="en-US" sz="1400" strike="noStrike" spc="-1" dirty="0">
              <a:solidFill>
                <a:srgbClr val="000000"/>
              </a:solidFill>
              <a:uFill>
                <a:solidFill>
                  <a:srgbClr val="FFFFFF"/>
                </a:solidFill>
              </a:uFill>
              <a:latin typeface="Arial"/>
            </a:endParaRPr>
          </a:p>
          <a:p>
            <a:pPr algn="just">
              <a:lnSpc>
                <a:spcPct val="100000"/>
              </a:lnSpc>
            </a:pPr>
            <a:r>
              <a:rPr lang="en-US" sz="1400" strike="noStrike" spc="-1" dirty="0">
                <a:solidFill>
                  <a:srgbClr val="000000"/>
                </a:solidFill>
                <a:uFill>
                  <a:solidFill>
                    <a:srgbClr val="FFFFFF"/>
                  </a:solidFill>
                </a:uFill>
                <a:latin typeface="Times New Roman"/>
                <a:ea typeface="DejaVu Sans"/>
              </a:rPr>
              <a:t>Camera mode will be started and you can take a picture of your receipt.  </a:t>
            </a:r>
            <a:endParaRPr lang="en-US" sz="1400" strike="noStrike" spc="-1" dirty="0">
              <a:solidFill>
                <a:srgbClr val="000000"/>
              </a:solidFill>
              <a:uFill>
                <a:solidFill>
                  <a:srgbClr val="FFFFFF"/>
                </a:solidFill>
              </a:uFill>
              <a:latin typeface="Arial"/>
            </a:endParaRPr>
          </a:p>
          <a:p>
            <a:pPr algn="just">
              <a:lnSpc>
                <a:spcPct val="100000"/>
              </a:lnSpc>
            </a:pPr>
            <a:r>
              <a:rPr lang="en-US" sz="1400" strike="noStrike" spc="-1" dirty="0">
                <a:solidFill>
                  <a:srgbClr val="000000"/>
                </a:solidFill>
                <a:uFill>
                  <a:solidFill>
                    <a:srgbClr val="FFFFFF"/>
                  </a:solidFill>
                </a:uFill>
                <a:latin typeface="Times New Roman"/>
                <a:ea typeface="DejaVu Sans"/>
              </a:rPr>
              <a:t>If a picture is not accurate enough:</a:t>
            </a:r>
            <a:endParaRPr lang="en-US" sz="1400" strike="noStrike" spc="-1" dirty="0">
              <a:solidFill>
                <a:srgbClr val="000000"/>
              </a:solidFill>
              <a:uFill>
                <a:solidFill>
                  <a:srgbClr val="FFFFFF"/>
                </a:solidFill>
              </a:uFill>
              <a:latin typeface="Arial"/>
            </a:endParaRPr>
          </a:p>
          <a:p>
            <a:pPr algn="just">
              <a:lnSpc>
                <a:spcPct val="100000"/>
              </a:lnSpc>
            </a:pPr>
            <a:r>
              <a:rPr lang="en-US" sz="1400" strike="noStrike" spc="-1" dirty="0">
                <a:solidFill>
                  <a:srgbClr val="000000"/>
                </a:solidFill>
                <a:uFill>
                  <a:solidFill>
                    <a:srgbClr val="FFFFFF"/>
                  </a:solidFill>
                </a:uFill>
                <a:latin typeface="Times New Roman"/>
                <a:ea typeface="DejaVu Sans"/>
              </a:rPr>
              <a:t>2. Tap on Rescan  to rescan a receipt.</a:t>
            </a:r>
            <a:endParaRPr lang="en-US" sz="1400" strike="noStrike" spc="-1" dirty="0">
              <a:solidFill>
                <a:srgbClr val="000000"/>
              </a:solidFill>
              <a:uFill>
                <a:solidFill>
                  <a:srgbClr val="FFFFFF"/>
                </a:solidFill>
              </a:uFill>
              <a:latin typeface="Arial"/>
            </a:endParaRPr>
          </a:p>
          <a:p>
            <a:pPr algn="just">
              <a:lnSpc>
                <a:spcPct val="100000"/>
              </a:lnSpc>
            </a:pPr>
            <a:endParaRPr lang="en-US" sz="1400" strike="noStrike" spc="-1" dirty="0">
              <a:solidFill>
                <a:srgbClr val="000000"/>
              </a:solidFill>
              <a:uFill>
                <a:solidFill>
                  <a:srgbClr val="FFFFFF"/>
                </a:solidFill>
              </a:uFill>
              <a:latin typeface="Arial"/>
            </a:endParaRPr>
          </a:p>
          <a:p>
            <a:pPr algn="just">
              <a:lnSpc>
                <a:spcPct val="100000"/>
              </a:lnSpc>
            </a:pPr>
            <a:r>
              <a:rPr lang="en-US" sz="1400" strike="noStrike" spc="-1" dirty="0">
                <a:solidFill>
                  <a:srgbClr val="000000"/>
                </a:solidFill>
                <a:uFill>
                  <a:solidFill>
                    <a:srgbClr val="FFFFFF"/>
                  </a:solidFill>
                </a:uFill>
                <a:latin typeface="Times New Roman"/>
                <a:ea typeface="DejaVu Sans"/>
              </a:rPr>
              <a:t>In background an OCR program (optical character recognition) will recognize all characters of the receipt and save the results.</a:t>
            </a:r>
            <a:endParaRPr lang="en-US" sz="1400" strike="noStrike" spc="-1" dirty="0">
              <a:solidFill>
                <a:srgbClr val="000000"/>
              </a:solidFill>
              <a:uFill>
                <a:solidFill>
                  <a:srgbClr val="FFFFFF"/>
                </a:solidFill>
              </a:uFill>
              <a:latin typeface="Arial"/>
            </a:endParaRPr>
          </a:p>
        </p:txBody>
      </p:sp>
      <p:sp>
        <p:nvSpPr>
          <p:cNvPr id="105" name="CustomShape 7"/>
          <p:cNvSpPr/>
          <p:nvPr/>
        </p:nvSpPr>
        <p:spPr>
          <a:xfrm>
            <a:off x="0" y="0"/>
            <a:ext cx="4536000" cy="5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800" b="1" strike="noStrike" spc="-1">
                <a:solidFill>
                  <a:srgbClr val="000000"/>
                </a:solidFill>
                <a:uFill>
                  <a:solidFill>
                    <a:srgbClr val="FFFFFF"/>
                  </a:solidFill>
                </a:uFill>
                <a:latin typeface="Times New Roman"/>
                <a:ea typeface="DejaVu Sans"/>
              </a:rPr>
              <a:t>Step 4 Scan Receipt</a:t>
            </a:r>
            <a:endParaRPr lang="en-US" sz="1800" strike="noStrike" spc="-1">
              <a:solidFill>
                <a:srgbClr val="000000"/>
              </a:solidFill>
              <a:uFill>
                <a:solidFill>
                  <a:srgbClr val="FFFFFF"/>
                </a:solidFill>
              </a:uFill>
              <a:latin typeface="Arial"/>
            </a:endParaRPr>
          </a:p>
        </p:txBody>
      </p:sp>
      <p:pic>
        <p:nvPicPr>
          <p:cNvPr id="106" name="Grafik 105"/>
          <p:cNvPicPr/>
          <p:nvPr/>
        </p:nvPicPr>
        <p:blipFill>
          <a:blip r:embed="rId2" cstate="print"/>
          <a:stretch/>
        </p:blipFill>
        <p:spPr>
          <a:xfrm>
            <a:off x="7000892" y="1214422"/>
            <a:ext cx="1857388" cy="3071834"/>
          </a:xfrm>
          <a:prstGeom prst="rect">
            <a:avLst/>
          </a:prstGeom>
          <a:ln>
            <a:solidFill>
              <a:schemeClr val="tx1"/>
            </a:solidFill>
          </a:ln>
        </p:spPr>
      </p:pic>
      <p:pic>
        <p:nvPicPr>
          <p:cNvPr id="107" name="Grafik 106"/>
          <p:cNvPicPr/>
          <p:nvPr/>
        </p:nvPicPr>
        <p:blipFill>
          <a:blip r:embed="rId3" cstate="print"/>
          <a:stretch/>
        </p:blipFill>
        <p:spPr>
          <a:xfrm>
            <a:off x="4876320" y="1247838"/>
            <a:ext cx="1828440" cy="3048120"/>
          </a:xfrm>
          <a:prstGeom prst="rect">
            <a:avLst/>
          </a:prstGeom>
          <a:ln>
            <a:solidFill>
              <a:schemeClr val="tx1"/>
            </a:solidFill>
          </a:ln>
        </p:spPr>
      </p:pic>
      <p:sp>
        <p:nvSpPr>
          <p:cNvPr id="108" name="Line 8"/>
          <p:cNvSpPr/>
          <p:nvPr/>
        </p:nvSpPr>
        <p:spPr>
          <a:xfrm flipV="1">
            <a:off x="5617560" y="4310358"/>
            <a:ext cx="14400" cy="60516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09" name="CustomShape 9"/>
          <p:cNvSpPr/>
          <p:nvPr/>
        </p:nvSpPr>
        <p:spPr>
          <a:xfrm rot="16282200">
            <a:off x="4421088" y="4159883"/>
            <a:ext cx="370800" cy="345960"/>
          </a:xfrm>
          <a:prstGeom prst="rect">
            <a:avLst/>
          </a:prstGeom>
          <a:noFill/>
          <a:ln>
            <a:noFill/>
          </a:ln>
        </p:spPr>
        <p:style>
          <a:lnRef idx="0">
            <a:scrgbClr r="0" g="0" b="0"/>
          </a:lnRef>
          <a:fillRef idx="0">
            <a:scrgbClr r="0" g="0" b="0"/>
          </a:fillRef>
          <a:effectRef idx="0">
            <a:scrgbClr r="0" g="0" b="0"/>
          </a:effectRef>
          <a:fontRef idx="minor"/>
        </p:style>
      </p:sp>
      <p:sp>
        <p:nvSpPr>
          <p:cNvPr id="110" name="TextShape 10"/>
          <p:cNvSpPr txBox="1"/>
          <p:nvPr/>
        </p:nvSpPr>
        <p:spPr>
          <a:xfrm>
            <a:off x="5269518" y="4582878"/>
            <a:ext cx="638368" cy="346320"/>
          </a:xfrm>
          <a:prstGeom prst="rect">
            <a:avLst/>
          </a:prstGeom>
          <a:noFill/>
          <a:ln>
            <a:noFill/>
          </a:ln>
        </p:spPr>
        <p:txBody>
          <a:bodyPr lIns="90000" tIns="45000" rIns="90000" bIns="45000"/>
          <a:lstStyle/>
          <a:p>
            <a:r>
              <a:rPr lang="en-US" sz="1800" strike="noStrike" spc="-1" dirty="0">
                <a:solidFill>
                  <a:srgbClr val="FF0000"/>
                </a:solidFill>
                <a:uFill>
                  <a:solidFill>
                    <a:srgbClr val="FFFFFF"/>
                  </a:solidFill>
                </a:uFill>
                <a:latin typeface="Arial"/>
              </a:rPr>
              <a:t>1.</a:t>
            </a:r>
          </a:p>
        </p:txBody>
      </p:sp>
      <p:sp>
        <p:nvSpPr>
          <p:cNvPr id="111" name="Line 11"/>
          <p:cNvSpPr/>
          <p:nvPr/>
        </p:nvSpPr>
        <p:spPr>
          <a:xfrm flipV="1">
            <a:off x="7737600" y="4310358"/>
            <a:ext cx="14400" cy="60516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12" name="TextShape 12"/>
          <p:cNvSpPr txBox="1"/>
          <p:nvPr/>
        </p:nvSpPr>
        <p:spPr>
          <a:xfrm>
            <a:off x="7435758" y="4582878"/>
            <a:ext cx="472392" cy="346320"/>
          </a:xfrm>
          <a:prstGeom prst="rect">
            <a:avLst/>
          </a:prstGeom>
          <a:noFill/>
          <a:ln>
            <a:noFill/>
          </a:ln>
        </p:spPr>
        <p:txBody>
          <a:bodyPr lIns="90000" tIns="45000" rIns="90000" bIns="45000"/>
          <a:lstStyle/>
          <a:p>
            <a:r>
              <a:rPr lang="en-US" sz="1800" strike="noStrike" spc="-1" dirty="0">
                <a:solidFill>
                  <a:srgbClr val="FF0000"/>
                </a:solidFill>
                <a:uFill>
                  <a:solidFill>
                    <a:srgbClr val="FFFFFF"/>
                  </a:solidFill>
                </a:uFill>
                <a:latin typeface="Arial"/>
              </a:rPr>
              <a:t>2.</a:t>
            </a:r>
          </a:p>
        </p:txBody>
      </p:sp>
      <p:sp>
        <p:nvSpPr>
          <p:cNvPr id="113" name="TextShape 13"/>
          <p:cNvSpPr txBox="1"/>
          <p:nvPr/>
        </p:nvSpPr>
        <p:spPr>
          <a:xfrm>
            <a:off x="7223760" y="0"/>
            <a:ext cx="1909080" cy="290520"/>
          </a:xfrm>
          <a:prstGeom prst="rect">
            <a:avLst/>
          </a:prstGeom>
          <a:noFill/>
          <a:ln>
            <a:noFill/>
          </a:ln>
        </p:spPr>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a:t>
            </a:r>
            <a:endParaRPr lang="en-U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a:off x="251640" y="836640"/>
            <a:ext cx="8495640" cy="1735200"/>
          </a:xfrm>
          <a:prstGeom prst="rect">
            <a:avLst/>
          </a:prstGeom>
          <a:noFill/>
          <a:ln>
            <a:noFill/>
          </a:ln>
        </p:spPr>
        <p:style>
          <a:lnRef idx="0">
            <a:scrgbClr r="0" g="0" b="0"/>
          </a:lnRef>
          <a:fillRef idx="0">
            <a:scrgbClr r="0" g="0" b="0"/>
          </a:fillRef>
          <a:effectRef idx="0">
            <a:scrgbClr r="0" g="0" b="0"/>
          </a:effectRef>
          <a:fontRef idx="minor"/>
        </p:style>
      </p:sp>
      <p:sp>
        <p:nvSpPr>
          <p:cNvPr id="118" name="CustomShape 5"/>
          <p:cNvSpPr/>
          <p:nvPr/>
        </p:nvSpPr>
        <p:spPr>
          <a:xfrm>
            <a:off x="138240" y="977760"/>
            <a:ext cx="8866800" cy="4416480"/>
          </a:xfrm>
          <a:prstGeom prst="rect">
            <a:avLst/>
          </a:prstGeom>
          <a:noFill/>
          <a:ln>
            <a:noFill/>
          </a:ln>
        </p:spPr>
        <p:style>
          <a:lnRef idx="0">
            <a:scrgbClr r="0" g="0" b="0"/>
          </a:lnRef>
          <a:fillRef idx="0">
            <a:scrgbClr r="0" g="0" b="0"/>
          </a:fillRef>
          <a:effectRef idx="0">
            <a:scrgbClr r="0" g="0" b="0"/>
          </a:effectRef>
          <a:fontRef idx="minor"/>
        </p:style>
      </p:sp>
      <p:sp>
        <p:nvSpPr>
          <p:cNvPr id="119" name="CustomShape 6"/>
          <p:cNvSpPr/>
          <p:nvPr/>
        </p:nvSpPr>
        <p:spPr>
          <a:xfrm>
            <a:off x="357734" y="619560"/>
            <a:ext cx="5142960" cy="550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400" strike="noStrike" spc="-1" dirty="0">
              <a:solidFill>
                <a:srgbClr val="000000"/>
              </a:solidFill>
              <a:uFill>
                <a:solidFill>
                  <a:srgbClr val="FFFFFF"/>
                </a:solidFill>
              </a:uFill>
              <a:latin typeface="Arial"/>
            </a:endParaRPr>
          </a:p>
          <a:p>
            <a:endParaRPr lang="en-US" sz="1400" strike="noStrike" spc="-1" dirty="0" smtClean="0">
              <a:solidFill>
                <a:srgbClr val="000000"/>
              </a:solidFill>
              <a:uFill>
                <a:solidFill>
                  <a:srgbClr val="FFFFFF"/>
                </a:solidFill>
              </a:uFill>
              <a:latin typeface="Times New Roman"/>
              <a:ea typeface="DejaVu Sans"/>
            </a:endParaRPr>
          </a:p>
          <a:p>
            <a:r>
              <a:rPr lang="en-US" sz="1400" strike="noStrike" spc="-1" dirty="0" smtClean="0">
                <a:solidFill>
                  <a:srgbClr val="000000"/>
                </a:solidFill>
                <a:uFill>
                  <a:solidFill>
                    <a:srgbClr val="FFFFFF"/>
                  </a:solidFill>
                </a:uFill>
                <a:latin typeface="Times New Roman"/>
                <a:ea typeface="DejaVu Sans"/>
              </a:rPr>
              <a:t>After </a:t>
            </a:r>
            <a:r>
              <a:rPr lang="en-US" sz="1400" strike="noStrike" spc="-1" dirty="0">
                <a:solidFill>
                  <a:srgbClr val="000000"/>
                </a:solidFill>
                <a:uFill>
                  <a:solidFill>
                    <a:srgbClr val="FFFFFF"/>
                  </a:solidFill>
                </a:uFill>
                <a:latin typeface="Times New Roman"/>
                <a:ea typeface="DejaVu Sans"/>
              </a:rPr>
              <a:t>the scanning process finishes the program will switch to the Edit page, where you can see the data resulting from the OCR process of the scanned receipt in the appropriate fields, like “Shop</a:t>
            </a:r>
            <a:r>
              <a:rPr lang="en-US" sz="1400" strike="noStrike" spc="-1" dirty="0" smtClean="0">
                <a:solidFill>
                  <a:srgbClr val="000000"/>
                </a:solidFill>
                <a:uFill>
                  <a:solidFill>
                    <a:srgbClr val="FFFFFF"/>
                  </a:solidFill>
                </a:uFill>
                <a:latin typeface="Times New Roman"/>
                <a:ea typeface="DejaVu Sans"/>
              </a:rPr>
              <a:t>”, ”</a:t>
            </a:r>
            <a:r>
              <a:rPr lang="en-US" sz="1400" strike="noStrike" spc="-1" dirty="0">
                <a:solidFill>
                  <a:srgbClr val="000000"/>
                </a:solidFill>
                <a:uFill>
                  <a:solidFill>
                    <a:srgbClr val="FFFFFF"/>
                  </a:solidFill>
                </a:uFill>
                <a:latin typeface="Times New Roman"/>
                <a:ea typeface="DejaVu Sans"/>
              </a:rPr>
              <a:t>Sum</a:t>
            </a:r>
            <a:r>
              <a:rPr lang="en-US" sz="1400" strike="noStrike" spc="-1" dirty="0" smtClean="0">
                <a:solidFill>
                  <a:srgbClr val="000000"/>
                </a:solidFill>
                <a:uFill>
                  <a:solidFill>
                    <a:srgbClr val="FFFFFF"/>
                  </a:solidFill>
                </a:uFill>
                <a:latin typeface="Times New Roman"/>
                <a:ea typeface="DejaVu Sans"/>
              </a:rPr>
              <a:t>”, </a:t>
            </a:r>
            <a:r>
              <a:rPr lang="en-US" sz="1400" strike="noStrike" spc="-1" dirty="0">
                <a:solidFill>
                  <a:srgbClr val="000000"/>
                </a:solidFill>
                <a:uFill>
                  <a:solidFill>
                    <a:srgbClr val="FFFFFF"/>
                  </a:solidFill>
                </a:uFill>
                <a:latin typeface="Times New Roman"/>
                <a:ea typeface="DejaVu Sans"/>
              </a:rPr>
              <a:t>“Date” and “Category”.</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On this page you can see all result from your previously scanned receipts.</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If the results are not satisfying and if you'd like to rescan the receipt:</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1</a:t>
            </a:r>
            <a:r>
              <a:rPr lang="en-US" sz="1400" strike="noStrike" spc="-1" dirty="0">
                <a:solidFill>
                  <a:srgbClr val="000000"/>
                </a:solidFill>
                <a:uFill>
                  <a:solidFill>
                    <a:srgbClr val="FFFFFF"/>
                  </a:solidFill>
                </a:uFill>
                <a:latin typeface="Times New Roman"/>
                <a:ea typeface="DejaVu Sans"/>
              </a:rPr>
              <a:t>. Tap “Rescan” at the bottom left corner of the screen.</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If results are satisfying and if you'd like to save the receipt:</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2</a:t>
            </a:r>
            <a:r>
              <a:rPr lang="en-US" sz="1400" strike="noStrike" spc="-1" dirty="0">
                <a:solidFill>
                  <a:srgbClr val="000000"/>
                </a:solidFill>
                <a:uFill>
                  <a:solidFill>
                    <a:srgbClr val="FFFFFF"/>
                  </a:solidFill>
                </a:uFill>
                <a:latin typeface="Times New Roman"/>
                <a:ea typeface="DejaVu Sans"/>
              </a:rPr>
              <a:t>. Tap “Save”  at the bottom right corner of the screen.</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If you'd like to fix mistakes yourself:</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3</a:t>
            </a:r>
            <a:r>
              <a:rPr lang="en-US" sz="1400" strike="noStrike" spc="-1" dirty="0">
                <a:solidFill>
                  <a:srgbClr val="000000"/>
                </a:solidFill>
                <a:uFill>
                  <a:solidFill>
                    <a:srgbClr val="FFFFFF"/>
                  </a:solidFill>
                </a:uFill>
                <a:latin typeface="Times New Roman"/>
                <a:ea typeface="DejaVu Sans"/>
              </a:rPr>
              <a:t>. Tap on “Shop” field to fix a shop name</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4</a:t>
            </a:r>
            <a:r>
              <a:rPr lang="en-US" sz="1400" strike="noStrike" spc="-1" dirty="0">
                <a:solidFill>
                  <a:srgbClr val="000000"/>
                </a:solidFill>
                <a:uFill>
                  <a:solidFill>
                    <a:srgbClr val="FFFFFF"/>
                  </a:solidFill>
                </a:uFill>
                <a:latin typeface="Times New Roman"/>
                <a:ea typeface="DejaVu Sans"/>
              </a:rPr>
              <a:t>. Tap on “Sum” field to fix an amount.</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Date will be automatically added to a “Date” field. </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If you'd like to change the date of one of your purchases:</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5</a:t>
            </a:r>
            <a:r>
              <a:rPr lang="en-US" sz="1400" strike="noStrike" spc="-1" dirty="0">
                <a:solidFill>
                  <a:srgbClr val="000000"/>
                </a:solidFill>
                <a:uFill>
                  <a:solidFill>
                    <a:srgbClr val="FFFFFF"/>
                  </a:solidFill>
                </a:uFill>
                <a:latin typeface="Times New Roman"/>
                <a:ea typeface="DejaVu Sans"/>
              </a:rPr>
              <a:t>. Tap on “Date” field to change a date.</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You can also choose a category for your purchase: </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6</a:t>
            </a:r>
            <a:r>
              <a:rPr lang="en-US" sz="1400" strike="noStrike" spc="-1" dirty="0">
                <a:solidFill>
                  <a:srgbClr val="000000"/>
                </a:solidFill>
                <a:uFill>
                  <a:solidFill>
                    <a:srgbClr val="FFFFFF"/>
                  </a:solidFill>
                </a:uFill>
                <a:latin typeface="Times New Roman"/>
                <a:ea typeface="DejaVu Sans"/>
              </a:rPr>
              <a:t>. Tap on “Category” field to choose a category.</a:t>
            </a:r>
            <a:endParaRPr lang="en-US" sz="1400" strike="noStrike" spc="-1" dirty="0">
              <a:solidFill>
                <a:srgbClr val="000000"/>
              </a:solidFill>
              <a:uFill>
                <a:solidFill>
                  <a:srgbClr val="FFFFFF"/>
                </a:solidFill>
              </a:uFill>
              <a:latin typeface="Arial"/>
            </a:endParaRPr>
          </a:p>
        </p:txBody>
      </p:sp>
      <p:sp>
        <p:nvSpPr>
          <p:cNvPr id="120" name="CustomShape 7"/>
          <p:cNvSpPr/>
          <p:nvPr/>
        </p:nvSpPr>
        <p:spPr>
          <a:xfrm>
            <a:off x="0" y="0"/>
            <a:ext cx="2286000" cy="36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1" strike="noStrike" spc="-1">
                <a:solidFill>
                  <a:srgbClr val="000000"/>
                </a:solidFill>
                <a:uFill>
                  <a:solidFill>
                    <a:srgbClr val="FFFFFF"/>
                  </a:solidFill>
                </a:uFill>
                <a:latin typeface="Times New Roman"/>
                <a:ea typeface="DejaVu Sans"/>
              </a:rPr>
              <a:t>Step 5 Check results </a:t>
            </a:r>
            <a:endParaRPr lang="en-US" sz="1800" strike="noStrike" spc="-1">
              <a:solidFill>
                <a:srgbClr val="000000"/>
              </a:solidFill>
              <a:uFill>
                <a:solidFill>
                  <a:srgbClr val="FFFFFF"/>
                </a:solidFill>
              </a:uFill>
              <a:latin typeface="Arial"/>
            </a:endParaRPr>
          </a:p>
        </p:txBody>
      </p:sp>
      <p:pic>
        <p:nvPicPr>
          <p:cNvPr id="121" name="Grafik 120"/>
          <p:cNvPicPr/>
          <p:nvPr/>
        </p:nvPicPr>
        <p:blipFill>
          <a:blip r:embed="rId2" cstate="print"/>
          <a:stretch/>
        </p:blipFill>
        <p:spPr>
          <a:xfrm>
            <a:off x="6610486" y="1115946"/>
            <a:ext cx="2193840" cy="3657240"/>
          </a:xfrm>
          <a:prstGeom prst="rect">
            <a:avLst/>
          </a:prstGeom>
          <a:ln>
            <a:solidFill>
              <a:schemeClr val="tx1"/>
            </a:solidFill>
          </a:ln>
        </p:spPr>
      </p:pic>
      <p:sp>
        <p:nvSpPr>
          <p:cNvPr id="122" name="Line 8"/>
          <p:cNvSpPr/>
          <p:nvPr/>
        </p:nvSpPr>
        <p:spPr>
          <a:xfrm>
            <a:off x="5858446" y="193890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23" name="Line 9"/>
          <p:cNvSpPr/>
          <p:nvPr/>
        </p:nvSpPr>
        <p:spPr>
          <a:xfrm>
            <a:off x="5858446" y="225210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24" name="Line 10"/>
          <p:cNvSpPr/>
          <p:nvPr/>
        </p:nvSpPr>
        <p:spPr>
          <a:xfrm>
            <a:off x="5858446" y="256530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25" name="Line 11"/>
          <p:cNvSpPr/>
          <p:nvPr/>
        </p:nvSpPr>
        <p:spPr>
          <a:xfrm>
            <a:off x="5857006" y="2859786"/>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26" name="CustomShape 12"/>
          <p:cNvSpPr/>
          <p:nvPr/>
        </p:nvSpPr>
        <p:spPr>
          <a:xfrm>
            <a:off x="5787526" y="1634824"/>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3.</a:t>
            </a:r>
          </a:p>
        </p:txBody>
      </p:sp>
      <p:sp>
        <p:nvSpPr>
          <p:cNvPr id="127" name="CustomShape 13"/>
          <p:cNvSpPr/>
          <p:nvPr/>
        </p:nvSpPr>
        <p:spPr>
          <a:xfrm>
            <a:off x="5787526" y="1935994"/>
            <a:ext cx="371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4.</a:t>
            </a:r>
          </a:p>
        </p:txBody>
      </p:sp>
      <p:sp>
        <p:nvSpPr>
          <p:cNvPr id="128" name="CustomShape 14"/>
          <p:cNvSpPr/>
          <p:nvPr/>
        </p:nvSpPr>
        <p:spPr>
          <a:xfrm>
            <a:off x="5787886" y="2257130"/>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5.</a:t>
            </a:r>
          </a:p>
        </p:txBody>
      </p:sp>
      <p:sp>
        <p:nvSpPr>
          <p:cNvPr id="129" name="CustomShape 15"/>
          <p:cNvSpPr/>
          <p:nvPr/>
        </p:nvSpPr>
        <p:spPr>
          <a:xfrm>
            <a:off x="5776718" y="2549786"/>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6.</a:t>
            </a:r>
          </a:p>
        </p:txBody>
      </p:sp>
      <p:sp>
        <p:nvSpPr>
          <p:cNvPr id="130" name="Line 16"/>
          <p:cNvSpPr/>
          <p:nvPr/>
        </p:nvSpPr>
        <p:spPr>
          <a:xfrm flipV="1">
            <a:off x="7067686" y="4682106"/>
            <a:ext cx="360" cy="64008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31" name="Line 17"/>
          <p:cNvSpPr/>
          <p:nvPr/>
        </p:nvSpPr>
        <p:spPr>
          <a:xfrm flipV="1">
            <a:off x="8256406" y="4681746"/>
            <a:ext cx="360" cy="64044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32" name="CustomShape 18"/>
          <p:cNvSpPr/>
          <p:nvPr/>
        </p:nvSpPr>
        <p:spPr>
          <a:xfrm>
            <a:off x="6715140" y="5000636"/>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1.</a:t>
            </a:r>
          </a:p>
        </p:txBody>
      </p:sp>
      <p:sp>
        <p:nvSpPr>
          <p:cNvPr id="133" name="CustomShape 19"/>
          <p:cNvSpPr/>
          <p:nvPr/>
        </p:nvSpPr>
        <p:spPr>
          <a:xfrm>
            <a:off x="7929586" y="5011866"/>
            <a:ext cx="371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2.</a:t>
            </a:r>
          </a:p>
        </p:txBody>
      </p:sp>
      <p:sp>
        <p:nvSpPr>
          <p:cNvPr id="134" name="CustomShape 20"/>
          <p:cNvSpPr/>
          <p:nvPr/>
        </p:nvSpPr>
        <p:spPr>
          <a:xfrm>
            <a:off x="7132320" y="0"/>
            <a:ext cx="2010240" cy="27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 </a:t>
            </a:r>
            <a:endParaRPr lang="en-U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37"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8" name="CustomShape 4"/>
          <p:cNvSpPr/>
          <p:nvPr/>
        </p:nvSpPr>
        <p:spPr>
          <a:xfrm>
            <a:off x="251640" y="836640"/>
            <a:ext cx="8495640" cy="1735200"/>
          </a:xfrm>
          <a:prstGeom prst="rect">
            <a:avLst/>
          </a:prstGeom>
          <a:noFill/>
          <a:ln>
            <a:noFill/>
          </a:ln>
        </p:spPr>
        <p:style>
          <a:lnRef idx="0">
            <a:scrgbClr r="0" g="0" b="0"/>
          </a:lnRef>
          <a:fillRef idx="0">
            <a:scrgbClr r="0" g="0" b="0"/>
          </a:fillRef>
          <a:effectRef idx="0">
            <a:scrgbClr r="0" g="0" b="0"/>
          </a:effectRef>
          <a:fontRef idx="minor"/>
        </p:style>
      </p:sp>
      <p:sp>
        <p:nvSpPr>
          <p:cNvPr id="139" name="CustomShape 5"/>
          <p:cNvSpPr/>
          <p:nvPr/>
        </p:nvSpPr>
        <p:spPr>
          <a:xfrm>
            <a:off x="251640" y="836640"/>
            <a:ext cx="6458760" cy="187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strike="noStrike" spc="-1">
              <a:solidFill>
                <a:srgbClr val="000000"/>
              </a:solidFill>
              <a:uFill>
                <a:solidFill>
                  <a:srgbClr val="FFFFFF"/>
                </a:solidFill>
              </a:uFill>
              <a:latin typeface="Arial"/>
            </a:endParaRPr>
          </a:p>
          <a:p>
            <a:endParaRPr lang="en-US" sz="1800" strike="noStrike" spc="-1">
              <a:solidFill>
                <a:srgbClr val="000000"/>
              </a:solidFill>
              <a:uFill>
                <a:solidFill>
                  <a:srgbClr val="FFFFFF"/>
                </a:solidFill>
              </a:uFill>
              <a:latin typeface="Arial"/>
            </a:endParaRPr>
          </a:p>
        </p:txBody>
      </p:sp>
      <p:sp>
        <p:nvSpPr>
          <p:cNvPr id="140" name="TextShape 6"/>
          <p:cNvSpPr txBox="1"/>
          <p:nvPr/>
        </p:nvSpPr>
        <p:spPr>
          <a:xfrm>
            <a:off x="33120" y="0"/>
            <a:ext cx="4630320" cy="365760"/>
          </a:xfrm>
          <a:prstGeom prst="rect">
            <a:avLst/>
          </a:prstGeom>
          <a:noFill/>
          <a:ln>
            <a:noFill/>
          </a:ln>
        </p:spPr>
        <p:txBody>
          <a:bodyPr lIns="90000" tIns="45000" rIns="90000" bIns="45000"/>
          <a:lstStyle/>
          <a:p>
            <a:r>
              <a:rPr lang="en-US" sz="1800" b="1" strike="noStrike" spc="-1">
                <a:solidFill>
                  <a:srgbClr val="000000"/>
                </a:solidFill>
                <a:uFill>
                  <a:solidFill>
                    <a:srgbClr val="FFFFFF"/>
                  </a:solidFill>
                </a:uFill>
                <a:latin typeface="Times New Roman"/>
                <a:ea typeface="DejaVu Sans"/>
              </a:rPr>
              <a:t>Step 6 Main page with a filled receipts table</a:t>
            </a:r>
            <a:endParaRPr lang="en-US" sz="1800" b="1" strike="noStrike" spc="-1">
              <a:solidFill>
                <a:srgbClr val="000000"/>
              </a:solidFill>
              <a:uFill>
                <a:solidFill>
                  <a:srgbClr val="FFFFFF"/>
                </a:solidFill>
              </a:uFill>
              <a:latin typeface="Arial"/>
            </a:endParaRPr>
          </a:p>
        </p:txBody>
      </p:sp>
      <p:sp>
        <p:nvSpPr>
          <p:cNvPr id="141" name="TextShape 7"/>
          <p:cNvSpPr txBox="1"/>
          <p:nvPr/>
        </p:nvSpPr>
        <p:spPr>
          <a:xfrm>
            <a:off x="428268" y="786282"/>
            <a:ext cx="4572360" cy="5428800"/>
          </a:xfrm>
          <a:prstGeom prst="rect">
            <a:avLst/>
          </a:prstGeom>
          <a:noFill/>
          <a:ln>
            <a:noFill/>
          </a:ln>
        </p:spPr>
        <p:txBody>
          <a:bodyPr lIns="90000" tIns="45000" rIns="90000" bIns="45000"/>
          <a:lstStyle/>
          <a:p>
            <a:endParaRPr lang="en-US" sz="1400" strike="noStrike" spc="-1" dirty="0" smtClean="0">
              <a:solidFill>
                <a:srgbClr val="000000"/>
              </a:solidFill>
              <a:uFill>
                <a:solidFill>
                  <a:srgbClr val="FFFFFF"/>
                </a:solidFill>
              </a:uFill>
              <a:latin typeface="Times New Roman"/>
              <a:ea typeface="DejaVu Sans"/>
            </a:endParaRPr>
          </a:p>
          <a:p>
            <a:endParaRPr lang="en-US" sz="1400" spc="-1" dirty="0" smtClean="0">
              <a:solidFill>
                <a:srgbClr val="000000"/>
              </a:solidFill>
              <a:uFill>
                <a:solidFill>
                  <a:srgbClr val="FFFFFF"/>
                </a:solidFill>
              </a:uFill>
              <a:latin typeface="Times New Roman"/>
              <a:ea typeface="DejaVu Sans"/>
            </a:endParaRPr>
          </a:p>
          <a:p>
            <a:endParaRPr lang="en-US" sz="1400" strike="noStrike" spc="-1" dirty="0" smtClean="0">
              <a:solidFill>
                <a:srgbClr val="000000"/>
              </a:solidFill>
              <a:uFill>
                <a:solidFill>
                  <a:srgbClr val="FFFFFF"/>
                </a:solidFill>
              </a:uFill>
              <a:latin typeface="Times New Roman"/>
              <a:ea typeface="DejaVu Sans"/>
            </a:endParaRPr>
          </a:p>
          <a:p>
            <a:endParaRPr lang="en-US" sz="1400" spc="-1" dirty="0" smtClean="0">
              <a:solidFill>
                <a:srgbClr val="000000"/>
              </a:solidFill>
              <a:uFill>
                <a:solidFill>
                  <a:srgbClr val="FFFFFF"/>
                </a:solidFill>
              </a:uFill>
              <a:latin typeface="Times New Roman"/>
              <a:ea typeface="DejaVu Sans"/>
            </a:endParaRPr>
          </a:p>
          <a:p>
            <a:r>
              <a:rPr lang="en-US" sz="1400" strike="noStrike" spc="-1" dirty="0" smtClean="0">
                <a:solidFill>
                  <a:srgbClr val="000000"/>
                </a:solidFill>
                <a:uFill>
                  <a:solidFill>
                    <a:srgbClr val="FFFFFF"/>
                  </a:solidFill>
                </a:uFill>
                <a:latin typeface="Times New Roman"/>
                <a:ea typeface="DejaVu Sans"/>
              </a:rPr>
              <a:t>After </a:t>
            </a:r>
            <a:r>
              <a:rPr lang="en-US" sz="1400" strike="noStrike" spc="-1" dirty="0">
                <a:solidFill>
                  <a:srgbClr val="000000"/>
                </a:solidFill>
                <a:uFill>
                  <a:solidFill>
                    <a:srgbClr val="FFFFFF"/>
                  </a:solidFill>
                </a:uFill>
                <a:latin typeface="Times New Roman"/>
                <a:ea typeface="DejaVu Sans"/>
              </a:rPr>
              <a:t>the data has been successfully saved into the database you will be able to see all relevant information like “Shop”, “Amount” and “Date” about your purchases in a table on the main page.</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If </a:t>
            </a:r>
            <a:r>
              <a:rPr lang="en-US" sz="1400" strike="noStrike" spc="-1" dirty="0">
                <a:solidFill>
                  <a:srgbClr val="000000"/>
                </a:solidFill>
                <a:uFill>
                  <a:solidFill>
                    <a:srgbClr val="FFFFFF"/>
                  </a:solidFill>
                </a:uFill>
                <a:latin typeface="Times New Roman"/>
                <a:ea typeface="DejaVu Sans"/>
              </a:rPr>
              <a:t>you'd like to see the receipts sorted by </a:t>
            </a:r>
            <a:r>
              <a:rPr lang="en-US" sz="1400" strike="noStrike" spc="-1" dirty="0" err="1">
                <a:solidFill>
                  <a:srgbClr val="000000"/>
                </a:solidFill>
                <a:uFill>
                  <a:solidFill>
                    <a:srgbClr val="FFFFFF"/>
                  </a:solidFill>
                </a:uFill>
                <a:latin typeface="Times New Roman"/>
                <a:ea typeface="DejaVu Sans"/>
              </a:rPr>
              <a:t>shopname</a:t>
            </a:r>
            <a:r>
              <a:rPr lang="en-US" sz="1400" strike="noStrike" spc="-1" dirty="0">
                <a:solidFill>
                  <a:srgbClr val="000000"/>
                </a:solidFill>
                <a:uFill>
                  <a:solidFill>
                    <a:srgbClr val="FFFFFF"/>
                  </a:solidFill>
                </a:uFill>
                <a:latin typeface="Times New Roman"/>
                <a:ea typeface="DejaVu Sans"/>
              </a:rPr>
              <a:t> or shop category:</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1</a:t>
            </a:r>
            <a:r>
              <a:rPr lang="en-US" sz="1400" strike="noStrike" spc="-1" dirty="0">
                <a:solidFill>
                  <a:srgbClr val="000000"/>
                </a:solidFill>
                <a:uFill>
                  <a:solidFill>
                    <a:srgbClr val="FFFFFF"/>
                  </a:solidFill>
                </a:uFill>
                <a:latin typeface="Times New Roman"/>
                <a:ea typeface="DejaVu Sans"/>
              </a:rPr>
              <a:t>. Tap on the receipt table to switch to the reports page.</a:t>
            </a:r>
            <a:endParaRPr lang="en-US" sz="1400" strike="noStrike" spc="-1" dirty="0">
              <a:solidFill>
                <a:srgbClr val="000000"/>
              </a:solidFill>
              <a:uFill>
                <a:solidFill>
                  <a:srgbClr val="FFFFFF"/>
                </a:solidFill>
              </a:uFill>
              <a:latin typeface="Arial"/>
            </a:endParaRPr>
          </a:p>
        </p:txBody>
      </p:sp>
      <p:pic>
        <p:nvPicPr>
          <p:cNvPr id="142" name="Grafik 141"/>
          <p:cNvPicPr/>
          <p:nvPr/>
        </p:nvPicPr>
        <p:blipFill>
          <a:blip r:embed="rId2" cstate="print"/>
          <a:stretch/>
        </p:blipFill>
        <p:spPr>
          <a:xfrm>
            <a:off x="6289742" y="1600568"/>
            <a:ext cx="1782720" cy="2971440"/>
          </a:xfrm>
          <a:prstGeom prst="rect">
            <a:avLst/>
          </a:prstGeom>
          <a:ln>
            <a:solidFill>
              <a:schemeClr val="tx1"/>
            </a:solidFill>
          </a:ln>
        </p:spPr>
      </p:pic>
      <p:sp>
        <p:nvSpPr>
          <p:cNvPr id="143" name="Line 8"/>
          <p:cNvSpPr/>
          <p:nvPr/>
        </p:nvSpPr>
        <p:spPr>
          <a:xfrm>
            <a:off x="5643570" y="2404448"/>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44" name="CustomShape 9"/>
          <p:cNvSpPr/>
          <p:nvPr/>
        </p:nvSpPr>
        <p:spPr>
          <a:xfrm>
            <a:off x="5572132" y="2071678"/>
            <a:ext cx="371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1.</a:t>
            </a:r>
          </a:p>
        </p:txBody>
      </p:sp>
      <p:sp>
        <p:nvSpPr>
          <p:cNvPr id="145" name="CustomShape 10"/>
          <p:cNvSpPr/>
          <p:nvPr/>
        </p:nvSpPr>
        <p:spPr>
          <a:xfrm>
            <a:off x="7132320" y="0"/>
            <a:ext cx="2010240" cy="27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 </a:t>
            </a:r>
            <a:endParaRPr lang="en-U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48" name="CustomShape 3"/>
          <p:cNvSpPr/>
          <p:nvPr/>
        </p:nvSpPr>
        <p:spPr>
          <a:xfrm>
            <a:off x="251640" y="836640"/>
            <a:ext cx="8495640" cy="1735200"/>
          </a:xfrm>
          <a:prstGeom prst="rect">
            <a:avLst/>
          </a:prstGeom>
          <a:noFill/>
          <a:ln>
            <a:noFill/>
          </a:ln>
        </p:spPr>
        <p:style>
          <a:lnRef idx="0">
            <a:scrgbClr r="0" g="0" b="0"/>
          </a:lnRef>
          <a:fillRef idx="0">
            <a:scrgbClr r="0" g="0" b="0"/>
          </a:fillRef>
          <a:effectRef idx="0">
            <a:scrgbClr r="0" g="0" b="0"/>
          </a:effectRef>
          <a:fontRef idx="minor"/>
        </p:style>
      </p:sp>
      <p:sp>
        <p:nvSpPr>
          <p:cNvPr id="149" name="CustomShape 4"/>
          <p:cNvSpPr/>
          <p:nvPr/>
        </p:nvSpPr>
        <p:spPr>
          <a:xfrm>
            <a:off x="457560" y="1371600"/>
            <a:ext cx="6674040" cy="4662720"/>
          </a:xfrm>
          <a:prstGeom prst="rect">
            <a:avLst/>
          </a:prstGeom>
          <a:noFill/>
          <a:ln>
            <a:noFill/>
          </a:ln>
        </p:spPr>
        <p:style>
          <a:lnRef idx="0">
            <a:scrgbClr r="0" g="0" b="0"/>
          </a:lnRef>
          <a:fillRef idx="0">
            <a:scrgbClr r="0" g="0" b="0"/>
          </a:fillRef>
          <a:effectRef idx="0">
            <a:scrgbClr r="0" g="0" b="0"/>
          </a:effectRef>
          <a:fontRef idx="minor"/>
        </p:style>
      </p:sp>
      <p:sp>
        <p:nvSpPr>
          <p:cNvPr id="150" name="TextShape 5"/>
          <p:cNvSpPr txBox="1"/>
          <p:nvPr/>
        </p:nvSpPr>
        <p:spPr>
          <a:xfrm>
            <a:off x="0" y="0"/>
            <a:ext cx="2628000" cy="344880"/>
          </a:xfrm>
          <a:prstGeom prst="rect">
            <a:avLst/>
          </a:prstGeom>
          <a:noFill/>
          <a:ln>
            <a:noFill/>
          </a:ln>
        </p:spPr>
        <p:txBody>
          <a:bodyPr lIns="90000" tIns="45000" rIns="90000" bIns="45000"/>
          <a:lstStyle/>
          <a:p>
            <a:r>
              <a:rPr lang="en-US" sz="1800" b="1" strike="noStrike" spc="-1">
                <a:solidFill>
                  <a:srgbClr val="000000"/>
                </a:solidFill>
                <a:uFill>
                  <a:solidFill>
                    <a:srgbClr val="FFFFFF"/>
                  </a:solidFill>
                </a:uFill>
                <a:latin typeface="Times New Roman"/>
                <a:ea typeface="DejaVu Sans"/>
              </a:rPr>
              <a:t>Step 7 Report Views</a:t>
            </a:r>
            <a:endParaRPr lang="en-US" sz="1800" b="1" strike="noStrike" spc="-1">
              <a:solidFill>
                <a:srgbClr val="000000"/>
              </a:solidFill>
              <a:uFill>
                <a:solidFill>
                  <a:srgbClr val="FFFFFF"/>
                </a:solidFill>
              </a:uFill>
              <a:latin typeface="Arial"/>
            </a:endParaRPr>
          </a:p>
        </p:txBody>
      </p:sp>
      <p:sp>
        <p:nvSpPr>
          <p:cNvPr id="151" name="TextShape 6"/>
          <p:cNvSpPr txBox="1"/>
          <p:nvPr/>
        </p:nvSpPr>
        <p:spPr>
          <a:xfrm>
            <a:off x="54360" y="667080"/>
            <a:ext cx="4946040" cy="5469840"/>
          </a:xfrm>
          <a:prstGeom prst="rect">
            <a:avLst/>
          </a:prstGeom>
          <a:noFill/>
          <a:ln>
            <a:noFill/>
          </a:ln>
        </p:spPr>
        <p:txBody>
          <a:bodyPr lIns="90000" tIns="45000" rIns="90000" bIns="45000"/>
          <a:lstStyle/>
          <a:p>
            <a:endParaRPr lang="en-US" sz="1400" strike="noStrike" spc="-1" dirty="0">
              <a:solidFill>
                <a:srgbClr val="000000"/>
              </a:solidFill>
              <a:uFill>
                <a:solidFill>
                  <a:srgbClr val="FFFFFF"/>
                </a:solidFill>
              </a:uFill>
              <a:latin typeface="Arial"/>
            </a:endParaRPr>
          </a:p>
          <a:p>
            <a:endParaRPr lang="en-US" sz="1400" strike="noStrike" spc="-1" dirty="0" smtClean="0">
              <a:solidFill>
                <a:srgbClr val="000000"/>
              </a:solidFill>
              <a:uFill>
                <a:solidFill>
                  <a:srgbClr val="FFFFFF"/>
                </a:solidFill>
              </a:uFill>
              <a:latin typeface="Times New Roman"/>
              <a:ea typeface="DejaVu Sans"/>
            </a:endParaRPr>
          </a:p>
          <a:p>
            <a:endParaRPr lang="en-US" sz="1400" spc="-1" dirty="0" smtClean="0">
              <a:solidFill>
                <a:srgbClr val="000000"/>
              </a:solidFill>
              <a:uFill>
                <a:solidFill>
                  <a:srgbClr val="FFFFFF"/>
                </a:solidFill>
              </a:uFill>
              <a:latin typeface="Times New Roman"/>
              <a:ea typeface="DejaVu Sans"/>
            </a:endParaRPr>
          </a:p>
          <a:p>
            <a:r>
              <a:rPr lang="en-US" sz="1400" strike="noStrike" spc="-1" dirty="0" smtClean="0">
                <a:solidFill>
                  <a:srgbClr val="000000"/>
                </a:solidFill>
                <a:uFill>
                  <a:solidFill>
                    <a:srgbClr val="FFFFFF"/>
                  </a:solidFill>
                </a:uFill>
                <a:latin typeface="Times New Roman"/>
                <a:ea typeface="DejaVu Sans"/>
              </a:rPr>
              <a:t>On </a:t>
            </a:r>
            <a:r>
              <a:rPr lang="en-US" sz="1400" strike="noStrike" spc="-1" dirty="0">
                <a:solidFill>
                  <a:srgbClr val="000000"/>
                </a:solidFill>
                <a:uFill>
                  <a:solidFill>
                    <a:srgbClr val="FFFFFF"/>
                  </a:solidFill>
                </a:uFill>
                <a:latin typeface="Times New Roman"/>
                <a:ea typeface="DejaVu Sans"/>
              </a:rPr>
              <a:t>the Reports page you will see a table which in each line contains the receipts grouped and summed up by the shop name:</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1</a:t>
            </a:r>
            <a:r>
              <a:rPr lang="en-US" sz="1400" strike="noStrike" spc="-1" dirty="0">
                <a:solidFill>
                  <a:srgbClr val="000000"/>
                </a:solidFill>
                <a:uFill>
                  <a:solidFill>
                    <a:srgbClr val="FFFFFF"/>
                  </a:solidFill>
                </a:uFill>
                <a:latin typeface="Times New Roman"/>
                <a:ea typeface="DejaVu Sans"/>
              </a:rPr>
              <a:t>. Tap on an arbitrary shop name to see all receipts for the given shop name</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The shop name will be highlighted in bold after you tapped it.</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2</a:t>
            </a:r>
            <a:r>
              <a:rPr lang="en-US" sz="1400" strike="noStrike" spc="-1" dirty="0">
                <a:solidFill>
                  <a:srgbClr val="000000"/>
                </a:solidFill>
                <a:uFill>
                  <a:solidFill>
                    <a:srgbClr val="FFFFFF"/>
                  </a:solidFill>
                </a:uFill>
                <a:latin typeface="Times New Roman"/>
                <a:ea typeface="DejaVu Sans"/>
              </a:rPr>
              <a:t>. Tap on the highlighted shop name one more time to close all entries that belong to this shop name</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If you like to see a report with receipts grouped and summed up by category:</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3</a:t>
            </a:r>
            <a:r>
              <a:rPr lang="en-US" sz="1400" strike="noStrike" spc="-1" dirty="0">
                <a:solidFill>
                  <a:srgbClr val="000000"/>
                </a:solidFill>
                <a:uFill>
                  <a:solidFill>
                    <a:srgbClr val="FFFFFF"/>
                  </a:solidFill>
                </a:uFill>
                <a:latin typeface="Times New Roman"/>
                <a:ea typeface="DejaVu Sans"/>
              </a:rPr>
              <a:t>. Scroll right to see the table</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4</a:t>
            </a:r>
            <a:r>
              <a:rPr lang="en-US" sz="1400" strike="noStrike" spc="-1" dirty="0">
                <a:solidFill>
                  <a:srgbClr val="000000"/>
                </a:solidFill>
                <a:uFill>
                  <a:solidFill>
                    <a:srgbClr val="FFFFFF"/>
                  </a:solidFill>
                </a:uFill>
                <a:latin typeface="Times New Roman"/>
                <a:ea typeface="DejaVu Sans"/>
              </a:rPr>
              <a:t>. Tap on an arbitrary category to expand the list into the individual receipts for that category</a:t>
            </a:r>
            <a:endParaRPr lang="en-US" sz="1400" strike="noStrike" spc="-1" dirty="0">
              <a:solidFill>
                <a:srgbClr val="000000"/>
              </a:solidFill>
              <a:uFill>
                <a:solidFill>
                  <a:srgbClr val="FFFFFF"/>
                </a:solidFill>
              </a:uFill>
              <a:latin typeface="Arial"/>
            </a:endParaRPr>
          </a:p>
          <a:p>
            <a:r>
              <a:rPr lang="en-US" sz="1400" strike="noStrike" spc="-1" dirty="0">
                <a:solidFill>
                  <a:srgbClr val="000000"/>
                </a:solidFill>
                <a:uFill>
                  <a:solidFill>
                    <a:srgbClr val="FFFFFF"/>
                  </a:solidFill>
                </a:uFill>
                <a:latin typeface="Times New Roman"/>
                <a:ea typeface="DejaVu Sans"/>
              </a:rPr>
              <a:t>The category will be highlighted after you tapped it.</a:t>
            </a:r>
            <a:endParaRPr lang="en-US" sz="1400" strike="noStrike" spc="-1" dirty="0">
              <a:solidFill>
                <a:srgbClr val="000000"/>
              </a:solidFill>
              <a:uFill>
                <a:solidFill>
                  <a:srgbClr val="FFFFFF"/>
                </a:solidFill>
              </a:uFill>
              <a:latin typeface="Arial"/>
            </a:endParaRPr>
          </a:p>
          <a:p>
            <a:pPr lvl="1"/>
            <a:r>
              <a:rPr lang="en-US" sz="1400" strike="noStrike" spc="-1" dirty="0" smtClean="0">
                <a:solidFill>
                  <a:srgbClr val="000000"/>
                </a:solidFill>
                <a:uFill>
                  <a:solidFill>
                    <a:srgbClr val="FFFFFF"/>
                  </a:solidFill>
                </a:uFill>
                <a:latin typeface="Times New Roman"/>
                <a:ea typeface="DejaVu Sans"/>
              </a:rPr>
              <a:t>5.Tap </a:t>
            </a:r>
            <a:r>
              <a:rPr lang="en-US" sz="1400" strike="noStrike" spc="-1" dirty="0">
                <a:solidFill>
                  <a:srgbClr val="000000"/>
                </a:solidFill>
                <a:uFill>
                  <a:solidFill>
                    <a:srgbClr val="FFFFFF"/>
                  </a:solidFill>
                </a:uFill>
                <a:latin typeface="Times New Roman"/>
                <a:ea typeface="DejaVu Sans"/>
              </a:rPr>
              <a:t>on a highlighted category one more time to close all shops that belong to this shop name</a:t>
            </a:r>
            <a:endParaRPr lang="en-US" sz="1400" strike="noStrike" spc="-1" dirty="0">
              <a:solidFill>
                <a:srgbClr val="000000"/>
              </a:solidFill>
              <a:uFill>
                <a:solidFill>
                  <a:srgbClr val="FFFFFF"/>
                </a:solidFill>
              </a:uFill>
              <a:latin typeface="Arial"/>
            </a:endParaRPr>
          </a:p>
        </p:txBody>
      </p:sp>
      <p:pic>
        <p:nvPicPr>
          <p:cNvPr id="152" name="Grafik 151"/>
          <p:cNvPicPr/>
          <p:nvPr/>
        </p:nvPicPr>
        <p:blipFill>
          <a:blip r:embed="rId2" cstate="print"/>
          <a:stretch/>
        </p:blipFill>
        <p:spPr>
          <a:xfrm>
            <a:off x="7313160" y="3585312"/>
            <a:ext cx="1545120" cy="2575440"/>
          </a:xfrm>
          <a:prstGeom prst="rect">
            <a:avLst/>
          </a:prstGeom>
          <a:ln>
            <a:solidFill>
              <a:schemeClr val="tx1"/>
            </a:solidFill>
          </a:ln>
        </p:spPr>
      </p:pic>
      <p:pic>
        <p:nvPicPr>
          <p:cNvPr id="153" name="Grafik 152"/>
          <p:cNvPicPr/>
          <p:nvPr/>
        </p:nvPicPr>
        <p:blipFill>
          <a:blip r:embed="rId3" cstate="print"/>
          <a:stretch/>
        </p:blipFill>
        <p:spPr>
          <a:xfrm>
            <a:off x="5648626" y="642918"/>
            <a:ext cx="1727280" cy="2878920"/>
          </a:xfrm>
          <a:prstGeom prst="rect">
            <a:avLst/>
          </a:prstGeom>
          <a:ln>
            <a:solidFill>
              <a:schemeClr val="tx1"/>
            </a:solidFill>
          </a:ln>
        </p:spPr>
      </p:pic>
      <p:sp>
        <p:nvSpPr>
          <p:cNvPr id="154" name="Line 7"/>
          <p:cNvSpPr/>
          <p:nvPr/>
        </p:nvSpPr>
        <p:spPr>
          <a:xfrm>
            <a:off x="5069386" y="1831638"/>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55" name="Line 8"/>
          <p:cNvSpPr/>
          <p:nvPr/>
        </p:nvSpPr>
        <p:spPr>
          <a:xfrm>
            <a:off x="5038410" y="2357430"/>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56" name="Line 9"/>
          <p:cNvSpPr/>
          <p:nvPr/>
        </p:nvSpPr>
        <p:spPr>
          <a:xfrm>
            <a:off x="6725600" y="4624992"/>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57" name="Line 10"/>
          <p:cNvSpPr/>
          <p:nvPr/>
        </p:nvSpPr>
        <p:spPr>
          <a:xfrm flipH="1">
            <a:off x="7375186" y="1465878"/>
            <a:ext cx="5493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58" name="CustomShape 11"/>
          <p:cNvSpPr/>
          <p:nvPr/>
        </p:nvSpPr>
        <p:spPr>
          <a:xfrm>
            <a:off x="4987018" y="1500174"/>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1.</a:t>
            </a:r>
          </a:p>
        </p:txBody>
      </p:sp>
      <p:sp>
        <p:nvSpPr>
          <p:cNvPr id="159" name="CustomShape 12"/>
          <p:cNvSpPr/>
          <p:nvPr/>
        </p:nvSpPr>
        <p:spPr>
          <a:xfrm>
            <a:off x="4976082" y="2060230"/>
            <a:ext cx="371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2.</a:t>
            </a:r>
          </a:p>
        </p:txBody>
      </p:sp>
      <p:sp>
        <p:nvSpPr>
          <p:cNvPr id="160" name="CustomShape 13"/>
          <p:cNvSpPr/>
          <p:nvPr/>
        </p:nvSpPr>
        <p:spPr>
          <a:xfrm>
            <a:off x="6655040" y="4326544"/>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4.</a:t>
            </a:r>
          </a:p>
        </p:txBody>
      </p:sp>
      <p:sp>
        <p:nvSpPr>
          <p:cNvPr id="161" name="CustomShape 14"/>
          <p:cNvSpPr/>
          <p:nvPr/>
        </p:nvSpPr>
        <p:spPr>
          <a:xfrm>
            <a:off x="7626882" y="1158830"/>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3.</a:t>
            </a:r>
          </a:p>
        </p:txBody>
      </p:sp>
      <p:sp>
        <p:nvSpPr>
          <p:cNvPr id="162" name="Line 15"/>
          <p:cNvSpPr/>
          <p:nvPr/>
        </p:nvSpPr>
        <p:spPr>
          <a:xfrm>
            <a:off x="6741440" y="5006232"/>
            <a:ext cx="605160" cy="0"/>
          </a:xfrm>
          <a:prstGeom prst="line">
            <a:avLst/>
          </a:prstGeom>
          <a:ln w="28575">
            <a:solidFill>
              <a:srgbClr val="FF0000"/>
            </a:solidFill>
            <a:tailEnd type="triangle" w="med" len="med"/>
          </a:ln>
        </p:spPr>
        <p:style>
          <a:lnRef idx="0">
            <a:scrgbClr r="0" g="0" b="0"/>
          </a:lnRef>
          <a:fillRef idx="0">
            <a:scrgbClr r="0" g="0" b="0"/>
          </a:fillRef>
          <a:effectRef idx="0">
            <a:scrgbClr r="0" g="0" b="0"/>
          </a:effectRef>
          <a:fontRef idx="minor"/>
        </p:style>
      </p:sp>
      <p:sp>
        <p:nvSpPr>
          <p:cNvPr id="163" name="CustomShape 16"/>
          <p:cNvSpPr/>
          <p:nvPr/>
        </p:nvSpPr>
        <p:spPr>
          <a:xfrm>
            <a:off x="6670880" y="4707784"/>
            <a:ext cx="370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a:solidFill>
                  <a:srgbClr val="FF0000"/>
                </a:solidFill>
                <a:uFill>
                  <a:solidFill>
                    <a:srgbClr val="FFFFFF"/>
                  </a:solidFill>
                </a:uFill>
                <a:latin typeface="Arial"/>
              </a:rPr>
              <a:t>5.</a:t>
            </a:r>
          </a:p>
        </p:txBody>
      </p:sp>
      <p:sp>
        <p:nvSpPr>
          <p:cNvPr id="164" name="CustomShape 17"/>
          <p:cNvSpPr/>
          <p:nvPr/>
        </p:nvSpPr>
        <p:spPr>
          <a:xfrm>
            <a:off x="7132320" y="0"/>
            <a:ext cx="2010240" cy="27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strike="noStrike" spc="-1">
                <a:solidFill>
                  <a:srgbClr val="000000"/>
                </a:solidFill>
                <a:uFill>
                  <a:solidFill>
                    <a:srgbClr val="FFFFFF"/>
                  </a:solidFill>
                </a:uFill>
                <a:latin typeface="Times New Roman"/>
                <a:ea typeface="DejaVu Sans"/>
              </a:rPr>
              <a:t>How to use ShopAdmin </a:t>
            </a:r>
            <a:endParaRPr lang="en-U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Bildschirmpräsentation (4:3)</PresentationFormat>
  <Paragraphs>142</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Office Theme</vt:lpstr>
      <vt:lpstr>Folie 1</vt:lpstr>
      <vt:lpstr>Folie 2</vt:lpstr>
      <vt:lpstr>Folie 3</vt:lpstr>
      <vt:lpstr>Folie 4</vt:lpstr>
      <vt:lpstr>Folie 5</vt:lpstr>
      <vt:lpstr>Folie 6</vt:lpstr>
      <vt:lpstr>Folie 7</vt:lpstr>
      <vt:lpstr>Folie 8</vt:lpstr>
      <vt:lpstr>Folie 9</vt:lpstr>
    </vt:vector>
  </TitlesOfParts>
  <Company>Firmenname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Benutzer</dc:creator>
  <cp:lastModifiedBy>Benutzer</cp:lastModifiedBy>
  <cp:revision>64</cp:revision>
  <dcterms:created xsi:type="dcterms:W3CDTF">2016-01-03T15:57:00Z</dcterms:created>
  <dcterms:modified xsi:type="dcterms:W3CDTF">2016-03-04T12:17:42Z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Firmenname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Bildschirmpräsentation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