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61" r:id="rId2"/>
    <p:sldId id="263" r:id="rId3"/>
    <p:sldId id="262" r:id="rId4"/>
    <p:sldId id="258" r:id="rId5"/>
    <p:sldId id="259" r:id="rId6"/>
    <p:sldId id="264" r:id="rId7"/>
    <p:sldId id="265" r:id="rId8"/>
    <p:sldId id="267" r:id="rId9"/>
    <p:sldId id="269" r:id="rId10"/>
    <p:sldId id="278" r:id="rId11"/>
    <p:sldId id="286" r:id="rId12"/>
    <p:sldId id="287" r:id="rId13"/>
    <p:sldId id="270" r:id="rId14"/>
    <p:sldId id="295" r:id="rId15"/>
    <p:sldId id="280" r:id="rId16"/>
    <p:sldId id="272" r:id="rId17"/>
    <p:sldId id="273" r:id="rId18"/>
    <p:sldId id="275" r:id="rId19"/>
    <p:sldId id="302" r:id="rId20"/>
    <p:sldId id="292" r:id="rId21"/>
    <p:sldId id="293" r:id="rId22"/>
    <p:sldId id="303" r:id="rId23"/>
    <p:sldId id="281" r:id="rId24"/>
    <p:sldId id="283" r:id="rId25"/>
    <p:sldId id="277" r:id="rId26"/>
    <p:sldId id="279" r:id="rId27"/>
    <p:sldId id="304" r:id="rId28"/>
    <p:sldId id="285" r:id="rId29"/>
    <p:sldId id="284" r:id="rId30"/>
    <p:sldId id="274" r:id="rId31"/>
    <p:sldId id="289" r:id="rId32"/>
    <p:sldId id="288" r:id="rId33"/>
    <p:sldId id="305" r:id="rId34"/>
    <p:sldId id="300" r:id="rId35"/>
    <p:sldId id="307" r:id="rId36"/>
    <p:sldId id="290" r:id="rId37"/>
    <p:sldId id="306" r:id="rId38"/>
    <p:sldId id="301" r:id="rId39"/>
    <p:sldId id="308" r:id="rId40"/>
    <p:sldId id="294" r:id="rId41"/>
    <p:sldId id="309" r:id="rId42"/>
    <p:sldId id="310" r:id="rId43"/>
    <p:sldId id="312" r:id="rId44"/>
    <p:sldId id="268" r:id="rId45"/>
    <p:sldId id="266" r:id="rId4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9694"/>
    <a:srgbClr val="F90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5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04.01.2016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04.01.2016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04.01.2016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04.01.2016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04.01.2016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04.01.2016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04.01.2016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04.01.2016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04.01.2016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04.01.2016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04.01.2016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900CF-52F1-4F95-BCD7-A007BF19B186}" type="datetimeFigureOut">
              <a:rPr lang="de-DE" smtClean="0"/>
              <a:pPr/>
              <a:t>04.01.2016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rafik 5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3862480"/>
            <a:ext cx="1761076" cy="20882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2475656"/>
          </a:xfrm>
        </p:spPr>
        <p:txBody>
          <a:bodyPr>
            <a:normAutofit/>
          </a:bodyPr>
          <a:lstStyle/>
          <a:p>
            <a:r>
              <a:rPr lang="en-US" sz="4900" b="1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sz="4900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900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 your expenses with receipt scanner</a:t>
            </a:r>
            <a:endParaRPr lang="de-DE" sz="27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Grafik 10" descr="sparschwei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080" y="3862480"/>
            <a:ext cx="2448272" cy="1985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Team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1547664" y="1700808"/>
            <a:ext cx="7344816" cy="4392488"/>
            <a:chOff x="611560" y="1124744"/>
            <a:chExt cx="7992888" cy="4896544"/>
          </a:xfrm>
        </p:grpSpPr>
        <p:sp>
          <p:nvSpPr>
            <p:cNvPr id="8" name="Ellipse 7"/>
            <p:cNvSpPr/>
            <p:nvPr/>
          </p:nvSpPr>
          <p:spPr>
            <a:xfrm>
              <a:off x="611560" y="1124744"/>
              <a:ext cx="7992888" cy="489654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" name="Ellipse 1"/>
            <p:cNvSpPr/>
            <p:nvPr/>
          </p:nvSpPr>
          <p:spPr>
            <a:xfrm>
              <a:off x="2123728" y="1340768"/>
              <a:ext cx="3240360" cy="1512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Owner</a:t>
              </a:r>
            </a:p>
            <a:p>
              <a:pPr algn="ctr"/>
              <a:r>
                <a:rPr lang="en-US" sz="1400" dirty="0" smtClean="0"/>
                <a:t>-&gt; Accountable</a:t>
              </a:r>
            </a:p>
          </p:txBody>
        </p:sp>
        <p:sp>
          <p:nvSpPr>
            <p:cNvPr id="6" name="Ellipse 5"/>
            <p:cNvSpPr/>
            <p:nvPr/>
          </p:nvSpPr>
          <p:spPr>
            <a:xfrm>
              <a:off x="4860032" y="2672916"/>
              <a:ext cx="3240360" cy="1512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Scrum Master</a:t>
              </a:r>
            </a:p>
            <a:p>
              <a:pPr algn="ctr"/>
              <a:r>
                <a:rPr lang="en-US" sz="1400" dirty="0" smtClean="0"/>
                <a:t>-&gt; Guardian of process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2483768" y="4293096"/>
              <a:ext cx="3240360" cy="1512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Development team</a:t>
              </a:r>
            </a:p>
            <a:p>
              <a:pPr algn="ctr"/>
              <a:r>
                <a:rPr lang="en-US" sz="1400" dirty="0" smtClean="0"/>
                <a:t>-&gt; self organized</a:t>
              </a:r>
            </a:p>
          </p:txBody>
        </p:sp>
        <p:sp>
          <p:nvSpPr>
            <p:cNvPr id="3" name="Ellipse 2"/>
            <p:cNvSpPr/>
            <p:nvPr/>
          </p:nvSpPr>
          <p:spPr>
            <a:xfrm>
              <a:off x="2951820" y="2096852"/>
              <a:ext cx="1584176" cy="57606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accent2">
                      <a:lumMod val="50000"/>
                    </a:schemeClr>
                  </a:solidFill>
                </a:rPr>
                <a:t>Julia, </a:t>
              </a:r>
              <a:r>
                <a:rPr lang="de-DE" sz="1400" dirty="0" err="1" smtClean="0">
                  <a:solidFill>
                    <a:schemeClr val="accent2">
                      <a:lumMod val="50000"/>
                    </a:schemeClr>
                  </a:solidFill>
                </a:rPr>
                <a:t>Kateryna</a:t>
              </a:r>
              <a:endParaRPr lang="de-DE" sz="1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9" name="Ellipse 8"/>
            <p:cNvSpPr/>
            <p:nvPr/>
          </p:nvSpPr>
          <p:spPr>
            <a:xfrm>
              <a:off x="5688124" y="3429000"/>
              <a:ext cx="1584176" cy="57606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2">
                      <a:lumMod val="50000"/>
                    </a:schemeClr>
                  </a:solidFill>
                </a:rPr>
                <a:t>Thomas</a:t>
              </a:r>
              <a:endParaRPr lang="de-DE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" name="Ellipse 9"/>
            <p:cNvSpPr/>
            <p:nvPr/>
          </p:nvSpPr>
          <p:spPr>
            <a:xfrm>
              <a:off x="3311860" y="5052108"/>
              <a:ext cx="1584176" cy="57606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2">
                      <a:lumMod val="50000"/>
                    </a:schemeClr>
                  </a:solidFill>
                </a:rPr>
                <a:t>All</a:t>
              </a:r>
              <a:endParaRPr lang="de-DE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12" name="Gerader Verbinder 11"/>
            <p:cNvCxnSpPr>
              <a:stCxn id="2" idx="4"/>
              <a:endCxn id="7" idx="0"/>
            </p:cNvCxnSpPr>
            <p:nvPr/>
          </p:nvCxnSpPr>
          <p:spPr>
            <a:xfrm>
              <a:off x="3743908" y="2852936"/>
              <a:ext cx="360040" cy="144016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6" idx="3"/>
              <a:endCxn id="7" idx="7"/>
            </p:cNvCxnSpPr>
            <p:nvPr/>
          </p:nvCxnSpPr>
          <p:spPr>
            <a:xfrm flipH="1">
              <a:off x="5249588" y="3963632"/>
              <a:ext cx="84984" cy="5509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2" idx="5"/>
              <a:endCxn id="6" idx="1"/>
            </p:cNvCxnSpPr>
            <p:nvPr/>
          </p:nvCxnSpPr>
          <p:spPr>
            <a:xfrm>
              <a:off x="4889548" y="2631484"/>
              <a:ext cx="445024" cy="2628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Ellipse 20"/>
          <p:cNvSpPr/>
          <p:nvPr/>
        </p:nvSpPr>
        <p:spPr>
          <a:xfrm>
            <a:off x="539552" y="805734"/>
            <a:ext cx="2977628" cy="1356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Stakeholders</a:t>
            </a:r>
          </a:p>
          <a:p>
            <a:pPr algn="ctr"/>
            <a:r>
              <a:rPr lang="en-US" sz="1400" dirty="0" smtClean="0"/>
              <a:t>-&gt; Users, Customers</a:t>
            </a:r>
          </a:p>
        </p:txBody>
      </p:sp>
      <p:sp>
        <p:nvSpPr>
          <p:cNvPr id="22" name="Ellipse 21"/>
          <p:cNvSpPr/>
          <p:nvPr/>
        </p:nvSpPr>
        <p:spPr>
          <a:xfrm>
            <a:off x="1300501" y="1558784"/>
            <a:ext cx="1455729" cy="51676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accent2">
                    <a:lumMod val="50000"/>
                  </a:schemeClr>
                </a:solidFill>
              </a:rPr>
              <a:t>All, </a:t>
            </a:r>
            <a:r>
              <a:rPr lang="de-DE" sz="1400" dirty="0" err="1" smtClean="0">
                <a:solidFill>
                  <a:schemeClr val="accent2">
                    <a:lumMod val="50000"/>
                  </a:schemeClr>
                </a:solidFill>
              </a:rPr>
              <a:t>lecture</a:t>
            </a:r>
            <a:r>
              <a:rPr lang="de-DE" sz="14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accent2">
                    <a:lumMod val="50000"/>
                  </a:schemeClr>
                </a:solidFill>
              </a:rPr>
              <a:t>staff</a:t>
            </a:r>
            <a:endParaRPr lang="de-DE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3" name="Gerader Verbinder 22"/>
          <p:cNvCxnSpPr>
            <a:stCxn id="21" idx="5"/>
            <a:endCxn id="2" idx="1"/>
          </p:cNvCxnSpPr>
          <p:nvPr/>
        </p:nvCxnSpPr>
        <p:spPr>
          <a:xfrm>
            <a:off x="3081116" y="1963583"/>
            <a:ext cx="292172" cy="1296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21" idx="4"/>
            <a:endCxn id="7" idx="1"/>
          </p:cNvCxnSpPr>
          <p:nvPr/>
        </p:nvCxnSpPr>
        <p:spPr>
          <a:xfrm>
            <a:off x="2028366" y="2162238"/>
            <a:ext cx="1675769" cy="2579423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39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Development Team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Characteristics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Self organizing team following the one-team-approach</a:t>
            </a:r>
            <a:endParaRPr lang="en-US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Interdisciplinary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Close coworkers of the product owner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Support regarding product backlog refinement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Responsible for sprint planning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95536" y="4221088"/>
            <a:ext cx="8136904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 – 9 persons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Ideally T-Shaped members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46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T-Shape Model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960849" y="2120550"/>
            <a:ext cx="3571591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Many T-Shapes cover all aspects and everybody has base knowledge in all areas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966107" y="2636911"/>
            <a:ext cx="1116000" cy="34563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b="1" dirty="0"/>
          </a:p>
        </p:txBody>
      </p:sp>
      <p:sp>
        <p:nvSpPr>
          <p:cNvPr id="8" name="Abgerundetes Rechteck 7"/>
          <p:cNvSpPr/>
          <p:nvPr/>
        </p:nvSpPr>
        <p:spPr>
          <a:xfrm rot="5400000">
            <a:off x="1984171" y="1250695"/>
            <a:ext cx="1116000" cy="38884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b="1" dirty="0"/>
          </a:p>
        </p:txBody>
      </p:sp>
      <p:sp>
        <p:nvSpPr>
          <p:cNvPr id="9" name="Abgerundetes Rechteck 8"/>
          <p:cNvSpPr/>
          <p:nvPr/>
        </p:nvSpPr>
        <p:spPr>
          <a:xfrm>
            <a:off x="1966107" y="3752912"/>
            <a:ext cx="1116000" cy="23403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 smtClean="0"/>
              <a:t>Backend development </a:t>
            </a:r>
          </a:p>
          <a:p>
            <a:pPr algn="ctr"/>
            <a:r>
              <a:rPr lang="en-US" b="1" dirty="0" smtClean="0"/>
              <a:t>Java Servlets </a:t>
            </a:r>
            <a:endParaRPr lang="en-US" b="1" dirty="0"/>
          </a:p>
        </p:txBody>
      </p:sp>
      <p:sp>
        <p:nvSpPr>
          <p:cNvPr id="10" name="Abgerundetes Rechteck 9"/>
          <p:cNvSpPr/>
          <p:nvPr/>
        </p:nvSpPr>
        <p:spPr>
          <a:xfrm rot="2729167">
            <a:off x="824748" y="2716753"/>
            <a:ext cx="763355" cy="9560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/>
              <a:t>Design</a:t>
            </a:r>
            <a:endParaRPr lang="en-US" sz="1400" b="1" dirty="0"/>
          </a:p>
        </p:txBody>
      </p:sp>
      <p:sp>
        <p:nvSpPr>
          <p:cNvPr id="11" name="Abgerundetes Rechteck 10"/>
          <p:cNvSpPr/>
          <p:nvPr/>
        </p:nvSpPr>
        <p:spPr>
          <a:xfrm rot="2729167">
            <a:off x="1510961" y="2716753"/>
            <a:ext cx="763355" cy="9560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/>
              <a:t>GUI</a:t>
            </a:r>
            <a:endParaRPr lang="en-US" sz="1400" b="1" dirty="0"/>
          </a:p>
        </p:txBody>
      </p:sp>
      <p:sp>
        <p:nvSpPr>
          <p:cNvPr id="12" name="Abgerundetes Rechteck 11"/>
          <p:cNvSpPr/>
          <p:nvPr/>
        </p:nvSpPr>
        <p:spPr>
          <a:xfrm rot="2729167">
            <a:off x="2159033" y="2716753"/>
            <a:ext cx="763355" cy="9560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/>
              <a:t>QS</a:t>
            </a:r>
            <a:endParaRPr lang="en-US" sz="1400" b="1" dirty="0"/>
          </a:p>
        </p:txBody>
      </p:sp>
      <p:sp>
        <p:nvSpPr>
          <p:cNvPr id="13" name="Abgerundetes Rechteck 12"/>
          <p:cNvSpPr/>
          <p:nvPr/>
        </p:nvSpPr>
        <p:spPr>
          <a:xfrm rot="2729167">
            <a:off x="2818574" y="2716753"/>
            <a:ext cx="763355" cy="9560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/>
              <a:t>Testing</a:t>
            </a:r>
            <a:endParaRPr lang="en-US" sz="1400" b="1" dirty="0"/>
          </a:p>
        </p:txBody>
      </p:sp>
      <p:sp>
        <p:nvSpPr>
          <p:cNvPr id="14" name="Abgerundetes Rechteck 13"/>
          <p:cNvSpPr/>
          <p:nvPr/>
        </p:nvSpPr>
        <p:spPr>
          <a:xfrm rot="2729167">
            <a:off x="3523091" y="2716753"/>
            <a:ext cx="763355" cy="9560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/>
              <a:t>SQL</a:t>
            </a:r>
            <a:endParaRPr lang="en-US" sz="1400" b="1" dirty="0"/>
          </a:p>
        </p:txBody>
      </p:sp>
      <p:sp>
        <p:nvSpPr>
          <p:cNvPr id="2" name="Pfeil nach links und rechts 1"/>
          <p:cNvSpPr/>
          <p:nvPr/>
        </p:nvSpPr>
        <p:spPr>
          <a:xfrm>
            <a:off x="597955" y="2048542"/>
            <a:ext cx="388843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Broad</a:t>
            </a:r>
            <a:r>
              <a:rPr lang="de-DE" dirty="0" smtClean="0"/>
              <a:t> </a:t>
            </a:r>
            <a:r>
              <a:rPr lang="de-DE" dirty="0" err="1" smtClean="0"/>
              <a:t>Know-How</a:t>
            </a:r>
            <a:endParaRPr lang="de-DE" dirty="0"/>
          </a:p>
        </p:txBody>
      </p:sp>
      <p:sp>
        <p:nvSpPr>
          <p:cNvPr id="16" name="Pfeil nach links und rechts 15"/>
          <p:cNvSpPr/>
          <p:nvPr/>
        </p:nvSpPr>
        <p:spPr>
          <a:xfrm rot="16200000">
            <a:off x="486768" y="4705387"/>
            <a:ext cx="2291184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Expert </a:t>
            </a:r>
            <a:r>
              <a:rPr lang="de-DE" dirty="0" err="1" smtClean="0"/>
              <a:t>Know-How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3082107" y="916714"/>
            <a:ext cx="357159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de-DE" sz="2000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T-Shape </a:t>
            </a:r>
            <a:r>
              <a:rPr lang="de-DE" sz="2000" i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000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i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de-DE" sz="2000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6436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70080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Pitch Slides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59228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going agile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35283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and </a:t>
            </a:r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443711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16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90872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 </a:t>
            </a:r>
            <a:r>
              <a:rPr lang="en-US" sz="2000" b="1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15.11.2015 – 27.11.2015</a:t>
            </a:r>
            <a:endParaRPr lang="en-US" sz="2000" b="1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3488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27.11.2015 – 08.01.2016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306896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09.01.2015 – 22.01.2015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51520" y="162880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Timeline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45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gerundetes Rechteck 79"/>
          <p:cNvSpPr/>
          <p:nvPr/>
        </p:nvSpPr>
        <p:spPr>
          <a:xfrm>
            <a:off x="611560" y="1567472"/>
            <a:ext cx="1440160" cy="43818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accent2">
                    <a:lumMod val="50000"/>
                  </a:schemeClr>
                </a:solidFill>
              </a:rPr>
              <a:t>Actual Phase</a:t>
            </a:r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2111510" y="382007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Planning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are we now?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999521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376741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4328407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4339697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671255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/>
                  <a:t>Sprint </a:t>
                </a:r>
                <a:br>
                  <a:rPr lang="de-DE" sz="1400" b="1" dirty="0" smtClean="0"/>
                </a:br>
                <a:r>
                  <a:rPr lang="de-DE" sz="1400" b="1" dirty="0" smtClean="0"/>
                  <a:t>execution</a:t>
                </a:r>
                <a:endParaRPr lang="de-DE" sz="1400" b="1" dirty="0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943902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Daily Scrum</a:t>
            </a:r>
            <a:endParaRPr lang="de-DE" sz="1400" b="1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130435" y="3102909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7103179" y="3857802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</a:t>
            </a:r>
          </a:p>
          <a:p>
            <a:pPr algn="ctr"/>
            <a:r>
              <a:rPr lang="en-US" sz="1400" b="1" dirty="0" smtClean="0"/>
              <a:t>Retrospective</a:t>
            </a:r>
            <a:endParaRPr lang="en-US" sz="1400" b="1" dirty="0"/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619906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</a:t>
            </a:r>
            <a:r>
              <a:rPr lang="en-US" sz="1400" b="1" dirty="0" smtClean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product increment</a:t>
            </a:r>
            <a:endParaRPr lang="en-US" sz="14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8" name="Pfeil nach unten 77"/>
          <p:cNvSpPr/>
          <p:nvPr/>
        </p:nvSpPr>
        <p:spPr>
          <a:xfrm>
            <a:off x="1168262" y="2871152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295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1979712" y="1834540"/>
            <a:ext cx="6552728" cy="3970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product backlog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Preparation of user stories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Stabilization of vision by UML diagram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Concretization of user stories by definition of use cases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Arrangement of technical infrastructure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created and tested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Development platform: Android SDK available to the team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ScrumDesk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Initialized for convenience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Abgerundetes Rechteck 51"/>
          <p:cNvSpPr/>
          <p:nvPr/>
        </p:nvSpPr>
        <p:spPr>
          <a:xfrm>
            <a:off x="420158" y="1907764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61" name="Gruppieren 60"/>
          <p:cNvGrpSpPr/>
          <p:nvPr/>
        </p:nvGrpSpPr>
        <p:grpSpPr>
          <a:xfrm>
            <a:off x="424797" y="3284984"/>
            <a:ext cx="1122867" cy="2376264"/>
            <a:chOff x="424797" y="2780928"/>
            <a:chExt cx="1122867" cy="2376264"/>
          </a:xfrm>
        </p:grpSpPr>
        <p:sp>
          <p:nvSpPr>
            <p:cNvPr id="62" name="Abgerundetes Rechteck 61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65" name="Abgerundetes Rechteck 64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67" name="Abgerundetes Rechteck 66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68" name="Abgerundetes Rechteck 67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sp>
        <p:nvSpPr>
          <p:cNvPr id="69" name="Pfeil nach unten 68"/>
          <p:cNvSpPr/>
          <p:nvPr/>
        </p:nvSpPr>
        <p:spPr>
          <a:xfrm>
            <a:off x="816685" y="2779395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790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Starting from the vision of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during the establishment phase following topics have been addressed and solved: 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9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24744"/>
            <a:ext cx="8502482" cy="460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0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Definition of done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tasks have to be completed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implementations have to be commented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tests have to successfully run through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Documentation has to be updated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Everything has to be pushed to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user story has to be set to completed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80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90872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15.11.2015 – 27.11.2015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3488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27.11.2015 – 08.01.2016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306896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09.01.2015 – 22.01.2015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51520" y="162880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Timeline</a:t>
            </a:r>
            <a:endParaRPr lang="en-US" sz="2000" b="1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1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65618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Pitch Slides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59228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going agile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35283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and </a:t>
            </a:r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51520" y="446449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2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Timeline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173594"/>
              </p:ext>
            </p:extLst>
          </p:nvPr>
        </p:nvGraphicFramePr>
        <p:xfrm>
          <a:off x="899915" y="1052736"/>
          <a:ext cx="7056461" cy="209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192"/>
                <a:gridCol w="1626915"/>
                <a:gridCol w="467043"/>
                <a:gridCol w="467043"/>
                <a:gridCol w="467043"/>
                <a:gridCol w="467043"/>
                <a:gridCol w="467043"/>
                <a:gridCol w="467043"/>
                <a:gridCol w="467043"/>
                <a:gridCol w="4320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Task/KW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i="1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46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47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48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49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50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51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52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53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Product Vision</a:t>
                      </a:r>
                      <a:endParaRPr lang="en-US" b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noProof="0" dirty="0" smtClean="0">
                          <a:solidFill>
                            <a:schemeClr val="bg1"/>
                          </a:solidFill>
                        </a:rPr>
                        <a:t>Sprint I</a:t>
                      </a:r>
                      <a:endParaRPr lang="en-US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Sprint Planning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Daily Scrum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noProof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Holiday</a:t>
                      </a:r>
                      <a:endParaRPr lang="en-US" b="1" noProof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395536" y="548680"/>
            <a:ext cx="8136904" cy="620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Timeline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2015: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16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Timeline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548680"/>
            <a:ext cx="8136904" cy="620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Timeline 2016: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823499"/>
              </p:ext>
            </p:extLst>
          </p:nvPr>
        </p:nvGraphicFramePr>
        <p:xfrm>
          <a:off x="1187624" y="1039832"/>
          <a:ext cx="7056462" cy="5252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0910"/>
                <a:gridCol w="1525920"/>
                <a:gridCol w="438050"/>
                <a:gridCol w="438050"/>
                <a:gridCol w="438050"/>
                <a:gridCol w="438050"/>
                <a:gridCol w="438050"/>
                <a:gridCol w="438050"/>
                <a:gridCol w="438050"/>
                <a:gridCol w="438050"/>
                <a:gridCol w="4052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Task/KW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i="1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53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1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2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3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4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5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6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7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8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noProof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Holiday</a:t>
                      </a:r>
                      <a:endParaRPr lang="en-US" b="1" noProof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3312">
                <a:tc>
                  <a:txBody>
                    <a:bodyPr/>
                    <a:lstStyle/>
                    <a:p>
                      <a:r>
                        <a:rPr lang="en-US" b="1" noProof="0" dirty="0" smtClean="0">
                          <a:solidFill>
                            <a:schemeClr val="bg1"/>
                          </a:solidFill>
                        </a:rPr>
                        <a:t>Sprint I</a:t>
                      </a:r>
                      <a:endParaRPr lang="en-US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088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Review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224">
                <a:tc>
                  <a:txBody>
                    <a:bodyPr/>
                    <a:lstStyle/>
                    <a:p>
                      <a:r>
                        <a:rPr lang="en-US" b="1" noProof="0" dirty="0" smtClean="0">
                          <a:solidFill>
                            <a:schemeClr val="bg1"/>
                          </a:solidFill>
                        </a:rPr>
                        <a:t>Sprint II</a:t>
                      </a:r>
                      <a:endParaRPr lang="en-US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520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Planning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Daily Scrum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Retrospective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296">
                <a:tc>
                  <a:txBody>
                    <a:bodyPr/>
                    <a:lstStyle/>
                    <a:p>
                      <a:r>
                        <a:rPr lang="en-US" b="1" noProof="0" dirty="0" smtClean="0">
                          <a:solidFill>
                            <a:schemeClr val="bg1"/>
                          </a:solidFill>
                        </a:rPr>
                        <a:t>Sprint III</a:t>
                      </a:r>
                      <a:endParaRPr lang="en-US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3424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Planning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Daily Scrum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Retrospective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Sprint IV</a:t>
                      </a:r>
                      <a:endParaRPr lang="en-US" sz="1800" b="1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Planning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Daily Scrum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Retrospective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66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90872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15.11.2015 – 27.11.2015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3488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</a:t>
            </a:r>
            <a:r>
              <a:rPr lang="en-US" sz="2000" b="1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27.11.2015 – 08.01.2016</a:t>
            </a:r>
            <a:endParaRPr lang="en-US" sz="2000" b="1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450912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09.01.2016 – 22.01.2016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51520" y="162880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Timeline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77693" y="3036770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Planning the first Sprint </a:t>
            </a:r>
            <a:r>
              <a:rPr lang="en-US" sz="1400" b="1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27.11.2015</a:t>
            </a:r>
            <a:endParaRPr lang="en-US" sz="1400" b="1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577693" y="3379570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1400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04.12.2015</a:t>
            </a:r>
            <a:endParaRPr lang="en-US" sz="1400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77693" y="3728321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1400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11.12.2015</a:t>
            </a:r>
            <a:endParaRPr lang="en-US" sz="1400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77693" y="4077072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1400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18.12.2015</a:t>
            </a:r>
            <a:endParaRPr lang="en-US" sz="1400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76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gerundetes Rechteck 79"/>
          <p:cNvSpPr/>
          <p:nvPr/>
        </p:nvSpPr>
        <p:spPr>
          <a:xfrm>
            <a:off x="2051719" y="3376741"/>
            <a:ext cx="2713989" cy="26445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accent2">
                    <a:lumMod val="50000"/>
                  </a:schemeClr>
                </a:solidFill>
              </a:rPr>
              <a:t>Actual Phase</a:t>
            </a:r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2111510" y="382007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Planning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Planing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Sprint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are we now?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999521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376741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4328407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4339697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671255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/>
                  <a:t>Sprint </a:t>
                </a:r>
                <a:br>
                  <a:rPr lang="de-DE" sz="1400" b="1" dirty="0" smtClean="0"/>
                </a:br>
                <a:r>
                  <a:rPr lang="de-DE" sz="1400" b="1" dirty="0" smtClean="0"/>
                  <a:t>execution</a:t>
                </a:r>
                <a:endParaRPr lang="de-DE" sz="1400" b="1" dirty="0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943902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Daily Scrum</a:t>
            </a:r>
            <a:endParaRPr lang="de-DE" sz="1400" b="1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130435" y="3102909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7103179" y="3857802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</a:t>
            </a:r>
          </a:p>
          <a:p>
            <a:pPr algn="ctr"/>
            <a:r>
              <a:rPr lang="en-US" sz="1400" b="1" dirty="0" smtClean="0"/>
              <a:t>Retrospective</a:t>
            </a:r>
            <a:endParaRPr lang="en-US" sz="1400" b="1" dirty="0"/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619906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</a:t>
            </a:r>
            <a:r>
              <a:rPr lang="en-US" sz="1400" b="1" dirty="0" smtClean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product increment</a:t>
            </a:r>
            <a:endParaRPr lang="en-US" sz="14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8" name="Pfeil nach unten 77"/>
          <p:cNvSpPr/>
          <p:nvPr/>
        </p:nvSpPr>
        <p:spPr>
          <a:xfrm>
            <a:off x="1168262" y="2871152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25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Planing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Sprint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Purpose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 the sprint planning: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Define the product backlog items which will be developed 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(What?)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 the development 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(How?)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95536" y="2348880"/>
            <a:ext cx="8136904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Preconditions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Product backlog is sufficient cultivated</a:t>
            </a:r>
            <a:endParaRPr lang="en-US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Business owner has a clear idea of the sprint goal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Clarity of the capacity of the development team (resources and tools)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95536" y="4221088"/>
            <a:ext cx="8136904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Formalized Sprint Backlog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Commitment on sprint goal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68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Planing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Sprint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131840" y="908720"/>
            <a:ext cx="5400600" cy="417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Sprint Goal: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 goal for the first sprint is to develop a technical spike for the whole screen flow of the app, to build a sustainable base to grow further in the following sprints.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Furthermore the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UserStories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Registration and Login are targeted for implementation.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251520" y="165983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</a:t>
            </a:r>
            <a:r>
              <a:rPr lang="de-DE" sz="1400" b="1" dirty="0" err="1" smtClean="0"/>
              <a:t>Planing</a:t>
            </a:r>
            <a:endParaRPr lang="de-DE" sz="1400" b="1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335746" y="2168167"/>
            <a:ext cx="1122867" cy="1424598"/>
            <a:chOff x="2411760" y="2780928"/>
            <a:chExt cx="1122867" cy="1424598"/>
          </a:xfrm>
        </p:grpSpPr>
        <p:sp>
          <p:nvSpPr>
            <p:cNvPr id="8" name="Abgerundetes Rechteck 7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2531121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1517135" y="2179457"/>
            <a:ext cx="1122867" cy="1424598"/>
            <a:chOff x="2801061" y="3743884"/>
            <a:chExt cx="1122867" cy="1424598"/>
          </a:xfrm>
        </p:grpSpPr>
        <p:sp>
          <p:nvSpPr>
            <p:cNvPr id="12" name="Abgerundetes Rechteck 11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" name="Abgerundetes Rechteck 13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251520" y="4077071"/>
            <a:ext cx="8433320" cy="2047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Additional benefit in getting used to Android development and strengthening of the SCRUM methodology.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8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Planing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Sprint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3"/>
            <a:ext cx="8433320" cy="545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Scheme of screens: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2267744" y="1484783"/>
            <a:ext cx="1116000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Login</a:t>
            </a:r>
            <a:endParaRPr lang="en-US" sz="1400" b="1" dirty="0"/>
          </a:p>
        </p:txBody>
      </p:sp>
      <p:sp>
        <p:nvSpPr>
          <p:cNvPr id="10" name="Abgerundetes Rechteck 9"/>
          <p:cNvSpPr/>
          <p:nvPr/>
        </p:nvSpPr>
        <p:spPr>
          <a:xfrm>
            <a:off x="2382498" y="2472992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Register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2387104" y="2909381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Login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4817285" y="1484783"/>
            <a:ext cx="1116000" cy="1872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Register</a:t>
            </a:r>
            <a:endParaRPr lang="en-US" sz="1400" b="1" dirty="0"/>
          </a:p>
        </p:txBody>
      </p:sp>
      <p:sp>
        <p:nvSpPr>
          <p:cNvPr id="16" name="Abgerundetes Rechteck 15"/>
          <p:cNvSpPr/>
          <p:nvPr/>
        </p:nvSpPr>
        <p:spPr>
          <a:xfrm>
            <a:off x="4936645" y="2898092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Save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" name="Gewinkelte Verbindung 2"/>
          <p:cNvCxnSpPr>
            <a:stCxn id="10" idx="3"/>
            <a:endCxn id="14" idx="1"/>
          </p:cNvCxnSpPr>
          <p:nvPr/>
        </p:nvCxnSpPr>
        <p:spPr>
          <a:xfrm flipV="1">
            <a:off x="3282498" y="2420887"/>
            <a:ext cx="1534787" cy="250105"/>
          </a:xfrm>
          <a:prstGeom prst="bentConnector3">
            <a:avLst/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bgerundetes Rechteck 19"/>
          <p:cNvSpPr/>
          <p:nvPr/>
        </p:nvSpPr>
        <p:spPr>
          <a:xfrm>
            <a:off x="2771800" y="3933056"/>
            <a:ext cx="1116000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Main</a:t>
            </a:r>
            <a:endParaRPr lang="en-US" sz="1400" b="1" dirty="0"/>
          </a:p>
        </p:txBody>
      </p:sp>
      <p:sp>
        <p:nvSpPr>
          <p:cNvPr id="21" name="Abgerundetes Rechteck 20"/>
          <p:cNvSpPr/>
          <p:nvPr/>
        </p:nvSpPr>
        <p:spPr>
          <a:xfrm>
            <a:off x="2879688" y="5339349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Scan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2879688" y="4907301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Chart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1115616" y="3933056"/>
            <a:ext cx="1116000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Reports</a:t>
            </a:r>
            <a:endParaRPr lang="en-US" sz="1400" b="1" dirty="0"/>
          </a:p>
        </p:txBody>
      </p:sp>
      <p:cxnSp>
        <p:nvCxnSpPr>
          <p:cNvPr id="23" name="Gewinkelte Verbindung 22"/>
          <p:cNvCxnSpPr>
            <a:stCxn id="11" idx="2"/>
            <a:endCxn id="20" idx="0"/>
          </p:cNvCxnSpPr>
          <p:nvPr/>
        </p:nvCxnSpPr>
        <p:spPr>
          <a:xfrm rot="16200000" flipH="1">
            <a:off x="2769615" y="3372870"/>
            <a:ext cx="627675" cy="492696"/>
          </a:xfrm>
          <a:prstGeom prst="bentConnector3">
            <a:avLst>
              <a:gd name="adj1" fmla="val 50000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25"/>
          <p:cNvCxnSpPr>
            <a:stCxn id="16" idx="2"/>
            <a:endCxn id="20" idx="0"/>
          </p:cNvCxnSpPr>
          <p:nvPr/>
        </p:nvCxnSpPr>
        <p:spPr>
          <a:xfrm rot="5400000">
            <a:off x="4038741" y="2585152"/>
            <a:ext cx="638964" cy="2056845"/>
          </a:xfrm>
          <a:prstGeom prst="bentConnector3">
            <a:avLst>
              <a:gd name="adj1" fmla="val 50000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17" idx="1"/>
            <a:endCxn id="22" idx="3"/>
          </p:cNvCxnSpPr>
          <p:nvPr/>
        </p:nvCxnSpPr>
        <p:spPr>
          <a:xfrm rot="10800000">
            <a:off x="2231616" y="4869161"/>
            <a:ext cx="648072" cy="236141"/>
          </a:xfrm>
          <a:prstGeom prst="bentConnector3">
            <a:avLst>
              <a:gd name="adj1" fmla="val 50000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/>
          <p:cNvSpPr/>
          <p:nvPr/>
        </p:nvSpPr>
        <p:spPr>
          <a:xfrm>
            <a:off x="4788024" y="3933056"/>
            <a:ext cx="1116000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Camera</a:t>
            </a:r>
            <a:endParaRPr lang="en-US" sz="1400" b="1" dirty="0"/>
          </a:p>
        </p:txBody>
      </p:sp>
      <p:cxnSp>
        <p:nvCxnSpPr>
          <p:cNvPr id="33" name="Gewinkelte Verbindung 32"/>
          <p:cNvCxnSpPr>
            <a:stCxn id="21" idx="3"/>
            <a:endCxn id="32" idx="1"/>
          </p:cNvCxnSpPr>
          <p:nvPr/>
        </p:nvCxnSpPr>
        <p:spPr>
          <a:xfrm flipV="1">
            <a:off x="3779688" y="4869160"/>
            <a:ext cx="1008336" cy="668189"/>
          </a:xfrm>
          <a:prstGeom prst="bentConnector3">
            <a:avLst>
              <a:gd name="adj1" fmla="val 50000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bgerundetes Rechteck 35"/>
          <p:cNvSpPr/>
          <p:nvPr/>
        </p:nvSpPr>
        <p:spPr>
          <a:xfrm>
            <a:off x="4896136" y="5348545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Picture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6768368" y="3933056"/>
            <a:ext cx="1116000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Edit</a:t>
            </a:r>
            <a:endParaRPr lang="en-US" sz="1400" b="1" dirty="0"/>
          </a:p>
        </p:txBody>
      </p:sp>
      <p:sp>
        <p:nvSpPr>
          <p:cNvPr id="38" name="Abgerundetes Rechteck 37"/>
          <p:cNvSpPr/>
          <p:nvPr/>
        </p:nvSpPr>
        <p:spPr>
          <a:xfrm>
            <a:off x="6876256" y="5350638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Edit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6876256" y="4905208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Save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6876256" y="4437112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Rescan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1" name="Gewinkelte Verbindung 40"/>
          <p:cNvCxnSpPr>
            <a:stCxn id="36" idx="3"/>
            <a:endCxn id="37" idx="1"/>
          </p:cNvCxnSpPr>
          <p:nvPr/>
        </p:nvCxnSpPr>
        <p:spPr>
          <a:xfrm flipV="1">
            <a:off x="5796136" y="4869160"/>
            <a:ext cx="972232" cy="677385"/>
          </a:xfrm>
          <a:prstGeom prst="bentConnector3">
            <a:avLst>
              <a:gd name="adj1" fmla="val 69739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winkelte Verbindung 44"/>
          <p:cNvCxnSpPr>
            <a:stCxn id="39" idx="3"/>
            <a:endCxn id="20" idx="2"/>
          </p:cNvCxnSpPr>
          <p:nvPr/>
        </p:nvCxnSpPr>
        <p:spPr>
          <a:xfrm flipH="1">
            <a:off x="3329800" y="5103208"/>
            <a:ext cx="4446456" cy="702056"/>
          </a:xfrm>
          <a:prstGeom prst="bentConnector4">
            <a:avLst>
              <a:gd name="adj1" fmla="val -5141"/>
              <a:gd name="adj2" fmla="val 132562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winkelte Verbindung 47"/>
          <p:cNvCxnSpPr>
            <a:stCxn id="40" idx="1"/>
            <a:endCxn id="32" idx="3"/>
          </p:cNvCxnSpPr>
          <p:nvPr/>
        </p:nvCxnSpPr>
        <p:spPr>
          <a:xfrm rot="10800000" flipV="1">
            <a:off x="5904024" y="4635112"/>
            <a:ext cx="972232" cy="234048"/>
          </a:xfrm>
          <a:prstGeom prst="bentConnector3">
            <a:avLst>
              <a:gd name="adj1" fmla="val 68578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11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90872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15.11.2015 – 27.11.2015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3488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</a:t>
            </a:r>
            <a:r>
              <a:rPr lang="en-US" sz="2000" b="1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27.11.2015 – 08.01.2016</a:t>
            </a:r>
            <a:endParaRPr lang="en-US" sz="2000" b="1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450912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09.01.2016 – 22.01.2016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51520" y="162880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Timeline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77693" y="3036770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Planning the first Sprint </a:t>
            </a:r>
            <a:r>
              <a:rPr lang="en-US" sz="1400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27.11.2015</a:t>
            </a:r>
            <a:endParaRPr lang="en-US" sz="1400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577693" y="3379570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1400" b="1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04.12.2015</a:t>
            </a:r>
            <a:endParaRPr lang="en-US" sz="1400" b="1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77693" y="3728321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1400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11.12.2015</a:t>
            </a:r>
            <a:endParaRPr lang="en-US" sz="1400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77693" y="4077072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1400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18.12.2015</a:t>
            </a:r>
            <a:endParaRPr lang="en-US" sz="1400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5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gerundetes Rechteck 79"/>
          <p:cNvSpPr/>
          <p:nvPr/>
        </p:nvSpPr>
        <p:spPr>
          <a:xfrm>
            <a:off x="3851920" y="2132857"/>
            <a:ext cx="3251259" cy="38884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accent2">
                    <a:lumMod val="50000"/>
                  </a:schemeClr>
                </a:solidFill>
              </a:rPr>
              <a:t>Actual Phase</a:t>
            </a:r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2111510" y="382007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Planning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- Daily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04.12.2015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are we now?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999521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376741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4328407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4339697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671255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/>
                  <a:t>Sprint </a:t>
                </a:r>
                <a:br>
                  <a:rPr lang="de-DE" sz="1400" b="1" dirty="0" smtClean="0"/>
                </a:br>
                <a:r>
                  <a:rPr lang="de-DE" sz="1400" b="1" dirty="0" smtClean="0"/>
                  <a:t>execution</a:t>
                </a:r>
                <a:endParaRPr lang="de-DE" sz="1400" b="1" dirty="0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943902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Daily Scrum</a:t>
            </a:r>
            <a:endParaRPr lang="de-DE" sz="1400" b="1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130435" y="3102909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7103179" y="3857802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</a:t>
            </a:r>
          </a:p>
          <a:p>
            <a:pPr algn="ctr"/>
            <a:r>
              <a:rPr lang="en-US" sz="1400" b="1" dirty="0" smtClean="0"/>
              <a:t>Retrospective</a:t>
            </a:r>
            <a:endParaRPr lang="en-US" sz="1400" b="1" dirty="0"/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619906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</a:t>
            </a:r>
            <a:r>
              <a:rPr lang="en-US" sz="1400" b="1" dirty="0" smtClean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product increment</a:t>
            </a:r>
            <a:endParaRPr lang="en-US" sz="14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8" name="Pfeil nach unten 77"/>
          <p:cNvSpPr/>
          <p:nvPr/>
        </p:nvSpPr>
        <p:spPr>
          <a:xfrm>
            <a:off x="1168262" y="2871152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Abgerundetes Rechteck 47"/>
          <p:cNvSpPr/>
          <p:nvPr/>
        </p:nvSpPr>
        <p:spPr>
          <a:xfrm>
            <a:off x="3924838" y="2564905"/>
            <a:ext cx="1549399" cy="1362202"/>
          </a:xfrm>
          <a:prstGeom prst="roundRect">
            <a:avLst/>
          </a:prstGeom>
          <a:noFill/>
          <a:ln w="63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9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- Daily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04.12.2015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Purpose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Synchronization of the development team</a:t>
            </a:r>
            <a:endParaRPr lang="en-US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Planning till the next daily scrum 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(Inspect &amp; Adapt)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95536" y="2348880"/>
            <a:ext cx="8136904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Preconditions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Discipline regarding time box, communication, accuracy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95536" y="3573016"/>
            <a:ext cx="8136904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Answers on the 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questions by 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participants: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was achieved since the last daily scrum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planed till the next daily scrum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there impediments on the way to the sprint goal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55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Kateryna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Pryshchepa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Iuliia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Guk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rafik 5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692696"/>
            <a:ext cx="1761076" cy="20882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40966"/>
          </a:xfrm>
        </p:spPr>
        <p:txBody>
          <a:bodyPr>
            <a:normAutofit fontScale="90000"/>
          </a:bodyPr>
          <a:lstStyle/>
          <a:p>
            <a:r>
              <a:rPr lang="en-US" sz="4900" b="1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7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 expenses app with receipt scanner</a:t>
            </a:r>
            <a:endParaRPr lang="de-DE" sz="27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772816"/>
            <a:ext cx="4038600" cy="4353347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           Vision</a:t>
            </a:r>
          </a:p>
          <a:p>
            <a:pPr>
              <a:buNone/>
            </a:pPr>
            <a:endParaRPr lang="en-US" sz="20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 smtClean="0">
                <a:latin typeface="Times New Roman" pitchFamily="18" charset="0"/>
                <a:cs typeface="Times New Roman" pitchFamily="18" charset="0"/>
              </a:rPr>
              <a:t>Whom is it for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? 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students or young family.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 smtClean="0">
                <a:latin typeface="Times New Roman" pitchFamily="18" charset="0"/>
                <a:cs typeface="Times New Roman" pitchFamily="18" charset="0"/>
              </a:rPr>
              <a:t>Functionality: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Manually enter your outgoing transactions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Scanners that auto-extract receipt information such as shop names, data and time, amount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>
          <a:xfrm>
            <a:off x="4648200" y="1772816"/>
            <a:ext cx="4038600" cy="435334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 smtClean="0">
                <a:latin typeface="Times New Roman" pitchFamily="18" charset="0"/>
                <a:cs typeface="Times New Roman" pitchFamily="18" charset="0"/>
              </a:rPr>
              <a:t>What problems does it solve? 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Save time for counting expenses.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 smtClean="0">
                <a:latin typeface="Times New Roman" pitchFamily="18" charset="0"/>
                <a:cs typeface="Times New Roman" pitchFamily="18" charset="0"/>
              </a:rPr>
              <a:t>What alternatives are available?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Cashbook Expense Tracker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Expense Manager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Expensify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Grafik 10" descr="sparschwei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5728" y="4221088"/>
            <a:ext cx="2448272" cy="198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2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- Daily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04.12.2015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790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MokUp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Corporate Design based on three colors: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pink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white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light grey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Font: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black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white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5004048" y="1806371"/>
            <a:ext cx="1329997" cy="360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5652120" y="2204864"/>
            <a:ext cx="1329997" cy="3608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6338347" y="2590965"/>
            <a:ext cx="1329997" cy="36083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5004048" y="3426787"/>
            <a:ext cx="1329997" cy="3608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Black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5695713" y="3860257"/>
            <a:ext cx="1329997" cy="360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White</a:t>
            </a:r>
            <a:endParaRPr lang="de-DE" sz="2000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34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- Daily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04.12.2015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790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MokUp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Defined GUI-Elements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Buttons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Tables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Header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1x Dropdown Box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Category on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EditView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1x Undefined very fancy element to choose different reports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5004048" y="1806371"/>
            <a:ext cx="1329997" cy="360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Click </a:t>
            </a:r>
            <a:r>
              <a:rPr lang="de-DE" sz="2000" cap="small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</a:t>
            </a:r>
            <a:endParaRPr lang="de-DE" sz="2000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4996491" y="2594174"/>
            <a:ext cx="1329997" cy="360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cap="small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Column</a:t>
            </a:r>
            <a:r>
              <a:rPr lang="de-DE" sz="2000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de-DE" sz="2000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6311481" y="2598771"/>
            <a:ext cx="1329997" cy="360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cap="small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Column</a:t>
            </a:r>
            <a:r>
              <a:rPr lang="de-DE" sz="2000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de-DE" sz="2000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4990018" y="2962210"/>
            <a:ext cx="1329997" cy="360831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6315755" y="2974374"/>
            <a:ext cx="1329997" cy="360831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64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- Daily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04.12.2015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5112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Impediments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Pigs!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We need more pigs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Stories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Dependencies regarding developments. 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I.e. activity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needs to be finished before work on activity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can start.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Reduce scope of user stories, so that one developer can work individually on one user story.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stories will be recombined via Epics in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ScrumDesk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Furthermore the impediment adapted to the commonly used android app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resolution is based on interfaces</a:t>
            </a:r>
          </a:p>
          <a:p>
            <a:pPr lvl="3"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628800"/>
            <a:ext cx="694186" cy="69166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892" y="1527118"/>
            <a:ext cx="910451" cy="84671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86" y="775682"/>
            <a:ext cx="2138561" cy="70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90872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15.11.2015 – 27.11.2015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3488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</a:t>
            </a:r>
            <a:r>
              <a:rPr lang="en-US" sz="2000" b="1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27.11.2015 – 08.01.2016</a:t>
            </a:r>
            <a:endParaRPr lang="en-US" sz="2000" b="1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450912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09.01.2016 – 22.01.2016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51520" y="162880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Timeline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77693" y="3036770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Planning the first Sprint </a:t>
            </a:r>
            <a:r>
              <a:rPr lang="en-US" sz="1400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27.11.2015</a:t>
            </a:r>
            <a:endParaRPr lang="en-US" sz="1400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577693" y="3379570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1400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04.12.2015</a:t>
            </a:r>
            <a:endParaRPr lang="en-US" sz="1400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77693" y="3728321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1400" b="1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11.12.2015</a:t>
            </a:r>
            <a:endParaRPr lang="en-US" sz="1400" b="1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77693" y="4077072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1400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18.12.2015</a:t>
            </a:r>
            <a:endParaRPr lang="en-US" sz="1400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74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gerundetes Rechteck 79"/>
          <p:cNvSpPr/>
          <p:nvPr/>
        </p:nvSpPr>
        <p:spPr>
          <a:xfrm>
            <a:off x="3851920" y="2132857"/>
            <a:ext cx="3251259" cy="38884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accent2">
                    <a:lumMod val="50000"/>
                  </a:schemeClr>
                </a:solidFill>
              </a:rPr>
              <a:t>Actual Phase</a:t>
            </a:r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2111510" y="382007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Planning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- Daily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11.12.2015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are we now?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999521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376741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4328407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4339697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671255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/>
                  <a:t>Sprint </a:t>
                </a:r>
                <a:br>
                  <a:rPr lang="de-DE" sz="1400" b="1" dirty="0" smtClean="0"/>
                </a:br>
                <a:r>
                  <a:rPr lang="de-DE" sz="1400" b="1" dirty="0" smtClean="0"/>
                  <a:t>execution</a:t>
                </a:r>
                <a:endParaRPr lang="de-DE" sz="1400" b="1" dirty="0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943902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Daily Scrum</a:t>
            </a:r>
            <a:endParaRPr lang="de-DE" sz="1400" b="1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130435" y="3102909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7103179" y="3857802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</a:t>
            </a:r>
          </a:p>
          <a:p>
            <a:pPr algn="ctr"/>
            <a:r>
              <a:rPr lang="en-US" sz="1400" b="1" dirty="0" smtClean="0"/>
              <a:t>Retrospective</a:t>
            </a:r>
            <a:endParaRPr lang="en-US" sz="1400" b="1" dirty="0"/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619906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</a:t>
            </a:r>
            <a:r>
              <a:rPr lang="en-US" sz="1400" b="1" dirty="0" smtClean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product increment</a:t>
            </a:r>
            <a:endParaRPr lang="en-US" sz="14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8" name="Pfeil nach unten 77"/>
          <p:cNvSpPr/>
          <p:nvPr/>
        </p:nvSpPr>
        <p:spPr>
          <a:xfrm>
            <a:off x="1168262" y="2871152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Abgerundetes Rechteck 47"/>
          <p:cNvSpPr/>
          <p:nvPr/>
        </p:nvSpPr>
        <p:spPr>
          <a:xfrm>
            <a:off x="3924838" y="2564905"/>
            <a:ext cx="1549399" cy="1362202"/>
          </a:xfrm>
          <a:prstGeom prst="roundRect">
            <a:avLst/>
          </a:prstGeom>
          <a:noFill/>
          <a:ln w="63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38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- Daily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11.12.2015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5112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Based on the identified impediments new tasks where defined to achieve the sprint goal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new technical architecture was established and further clarified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Added new Static class for Session and controller handling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Further focus on implementation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850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- Daily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11.12.2015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620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Redesigned technical architecture: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67544" y="1529149"/>
            <a:ext cx="2340000" cy="32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View</a:t>
            </a:r>
            <a:endParaRPr lang="de-DE" sz="2000" b="1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3491880" y="1532546"/>
            <a:ext cx="2340000" cy="32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Controller</a:t>
            </a:r>
            <a:endParaRPr lang="de-DE" sz="2000" b="1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6372720" y="1529149"/>
            <a:ext cx="2340000" cy="32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endParaRPr lang="de-DE" sz="2000" b="1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467544" y="2033996"/>
            <a:ext cx="2340000" cy="273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de-DE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de-DE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Layout XML</a:t>
            </a:r>
            <a:endParaRPr lang="de-DE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3482988" y="2061152"/>
            <a:ext cx="2340000" cy="273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Controller classes for the activities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Separate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Implementations based on commonly defined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One Static Class for data transfer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6372200" y="2060848"/>
            <a:ext cx="2340000" cy="273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Database encapsulated in one class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One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 is transferred with separate Containers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One Package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95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90872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15.11.2015 – 27.11.2015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3488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</a:t>
            </a:r>
            <a:r>
              <a:rPr lang="en-US" sz="2000" b="1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27.11.2015 – 08.01.2016</a:t>
            </a:r>
            <a:endParaRPr lang="en-US" sz="2000" b="1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450912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09.01.2016 – 22.01.2016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51520" y="162880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Timeline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77693" y="3036770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Planning the first Sprint </a:t>
            </a:r>
            <a:r>
              <a:rPr lang="en-US" sz="1400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27.11.2015</a:t>
            </a:r>
            <a:endParaRPr lang="en-US" sz="1400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577693" y="3379570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1400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04.12.2015</a:t>
            </a:r>
            <a:endParaRPr lang="en-US" sz="1400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77693" y="3728321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1400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11.12.2015</a:t>
            </a:r>
            <a:endParaRPr lang="en-US" sz="1400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77693" y="4077072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1400" b="1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18.12.2015</a:t>
            </a:r>
            <a:endParaRPr lang="en-US" sz="1400" b="1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69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gerundetes Rechteck 79"/>
          <p:cNvSpPr/>
          <p:nvPr/>
        </p:nvSpPr>
        <p:spPr>
          <a:xfrm>
            <a:off x="3851920" y="2132857"/>
            <a:ext cx="3251259" cy="38884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accent2">
                    <a:lumMod val="50000"/>
                  </a:schemeClr>
                </a:solidFill>
              </a:rPr>
              <a:t>Actual Phase</a:t>
            </a:r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2111510" y="382007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Planning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- Daily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18.12.2015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are we now?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999521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376741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4328407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4339697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671255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/>
                  <a:t>Sprint </a:t>
                </a:r>
                <a:br>
                  <a:rPr lang="de-DE" sz="1400" b="1" dirty="0" smtClean="0"/>
                </a:br>
                <a:r>
                  <a:rPr lang="de-DE" sz="1400" b="1" dirty="0" smtClean="0"/>
                  <a:t>execution</a:t>
                </a:r>
                <a:endParaRPr lang="de-DE" sz="1400" b="1" dirty="0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943902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Daily Scrum</a:t>
            </a:r>
            <a:endParaRPr lang="de-DE" sz="1400" b="1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130435" y="3102909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7103179" y="3857802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</a:t>
            </a:r>
          </a:p>
          <a:p>
            <a:pPr algn="ctr"/>
            <a:r>
              <a:rPr lang="en-US" sz="1400" b="1" dirty="0" smtClean="0"/>
              <a:t>Retrospective</a:t>
            </a:r>
            <a:endParaRPr lang="en-US" sz="1400" b="1" dirty="0"/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619906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</a:t>
            </a:r>
            <a:r>
              <a:rPr lang="en-US" sz="1400" b="1" dirty="0" smtClean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product increment</a:t>
            </a:r>
            <a:endParaRPr lang="en-US" sz="14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8" name="Pfeil nach unten 77"/>
          <p:cNvSpPr/>
          <p:nvPr/>
        </p:nvSpPr>
        <p:spPr>
          <a:xfrm>
            <a:off x="1168262" y="2871152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Abgerundetes Rechteck 47"/>
          <p:cNvSpPr/>
          <p:nvPr/>
        </p:nvSpPr>
        <p:spPr>
          <a:xfrm>
            <a:off x="3924838" y="2564905"/>
            <a:ext cx="1549399" cy="1362202"/>
          </a:xfrm>
          <a:prstGeom prst="roundRect">
            <a:avLst/>
          </a:prstGeom>
          <a:noFill/>
          <a:ln w="63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69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- Daily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18.12.2015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5112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 on image processing requirements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Decision to not end the current sprint for the holiday season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Additional time will be used on further implementation based on personal preferences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Also ongoing rework to reduce scope of user stories </a:t>
            </a:r>
          </a:p>
        </p:txBody>
      </p:sp>
    </p:spTree>
    <p:extLst>
      <p:ext uri="{BB962C8B-B14F-4D97-AF65-F5344CB8AC3E}">
        <p14:creationId xmlns:p14="http://schemas.microsoft.com/office/powerpoint/2010/main" val="3667141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Kateryna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Pryshchepa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Iuliia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Guk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Grafik 8" descr="MySQ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196752"/>
            <a:ext cx="2857500" cy="2857500"/>
          </a:xfrm>
          <a:prstGeom prst="rect">
            <a:avLst/>
          </a:prstGeom>
        </p:spPr>
      </p:pic>
      <p:pic>
        <p:nvPicPr>
          <p:cNvPr id="10" name="Grafik 9" descr="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4128" y="1340768"/>
            <a:ext cx="2448273" cy="2448272"/>
          </a:xfrm>
          <a:prstGeom prst="rect">
            <a:avLst/>
          </a:prstGeom>
        </p:spPr>
      </p:pic>
      <p:sp>
        <p:nvSpPr>
          <p:cNvPr id="11" name="Pfeil nach rechts 10"/>
          <p:cNvSpPr/>
          <p:nvPr/>
        </p:nvSpPr>
        <p:spPr>
          <a:xfrm>
            <a:off x="2843808" y="1844824"/>
            <a:ext cx="2880320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Pfeil nach rechts 11"/>
          <p:cNvSpPr/>
          <p:nvPr/>
        </p:nvSpPr>
        <p:spPr>
          <a:xfrm rot="10800000">
            <a:off x="2843808" y="2708920"/>
            <a:ext cx="2880320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835696" y="620688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Architecture</a:t>
            </a:r>
            <a:endParaRPr lang="de-DE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275856" y="1556792"/>
            <a:ext cx="201622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Retrieve Data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347864" y="2420888"/>
            <a:ext cx="201622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Store Data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11560" y="4005064"/>
            <a:ext cx="2088232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203848" y="4005064"/>
            <a:ext cx="2088232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Controller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796136" y="4005064"/>
            <a:ext cx="2088232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611560" y="4437112"/>
            <a:ext cx="2088232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Store required info: shop name, date and time, amount.</a:t>
            </a:r>
            <a:endParaRPr lang="de-D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3203848" y="4509120"/>
            <a:ext cx="25922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&amp; text recognition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OCR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optical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character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recognition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de-D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5796136" y="4509120"/>
            <a:ext cx="2880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 receipt information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Sort and categorize expenses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Summarize expenses</a:t>
            </a: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ewinkelte Verbindung 51"/>
          <p:cNvCxnSpPr>
            <a:stCxn id="22" idx="2"/>
            <a:endCxn id="26" idx="0"/>
          </p:cNvCxnSpPr>
          <p:nvPr/>
        </p:nvCxnSpPr>
        <p:spPr>
          <a:xfrm rot="5400000">
            <a:off x="6287913" y="3684230"/>
            <a:ext cx="1236004" cy="546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- Daily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18.12.2015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620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Sample of the Transformation of user stories to epics: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3131840" y="1489142"/>
            <a:ext cx="2808312" cy="4276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 Story Login</a:t>
            </a:r>
            <a:endParaRPr lang="de-DE" sz="2000" b="1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604498" y="2528960"/>
            <a:ext cx="1080000" cy="54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UseCase creation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2901244" y="2528960"/>
            <a:ext cx="1080000" cy="54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Implement Activity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057045" y="2528960"/>
            <a:ext cx="1080000" cy="54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Implement Controller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5212846" y="2528960"/>
            <a:ext cx="1080000" cy="54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Database functions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2904480" y="3573016"/>
            <a:ext cx="1080000" cy="54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 input validation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368647" y="2528960"/>
            <a:ext cx="1080000" cy="54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7524448" y="2525872"/>
            <a:ext cx="1080000" cy="54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Doku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053867" y="3573017"/>
            <a:ext cx="1080000" cy="54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Screen Flow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6369532" y="3570048"/>
            <a:ext cx="1080000" cy="54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Emulator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6363182" y="4304964"/>
            <a:ext cx="1080000" cy="54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Hardware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1752519" y="2528960"/>
            <a:ext cx="1080000" cy="54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Screen MokUp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Gewinkelte Verbindung 2"/>
          <p:cNvCxnSpPr>
            <a:stCxn id="6" idx="2"/>
            <a:endCxn id="17" idx="0"/>
          </p:cNvCxnSpPr>
          <p:nvPr/>
        </p:nvCxnSpPr>
        <p:spPr>
          <a:xfrm rot="5400000">
            <a:off x="2534184" y="527147"/>
            <a:ext cx="612127" cy="339149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6" idx="2"/>
            <a:endCxn id="27" idx="0"/>
          </p:cNvCxnSpPr>
          <p:nvPr/>
        </p:nvCxnSpPr>
        <p:spPr>
          <a:xfrm rot="5400000">
            <a:off x="3108195" y="1101158"/>
            <a:ext cx="612127" cy="224347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6" idx="2"/>
            <a:endCxn id="18" idx="0"/>
          </p:cNvCxnSpPr>
          <p:nvPr/>
        </p:nvCxnSpPr>
        <p:spPr>
          <a:xfrm rot="5400000">
            <a:off x="3682557" y="1675520"/>
            <a:ext cx="612127" cy="109475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winkelte Verbindung 30"/>
          <p:cNvCxnSpPr>
            <a:stCxn id="16" idx="2"/>
            <a:endCxn id="19" idx="0"/>
          </p:cNvCxnSpPr>
          <p:nvPr/>
        </p:nvCxnSpPr>
        <p:spPr>
          <a:xfrm rot="16200000" flipH="1">
            <a:off x="4256926" y="2188840"/>
            <a:ext cx="612127" cy="6811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winkelte Verbindung 33"/>
          <p:cNvCxnSpPr>
            <a:stCxn id="16" idx="2"/>
            <a:endCxn id="20" idx="0"/>
          </p:cNvCxnSpPr>
          <p:nvPr/>
        </p:nvCxnSpPr>
        <p:spPr>
          <a:xfrm rot="16200000" flipH="1">
            <a:off x="4834827" y="1610940"/>
            <a:ext cx="612127" cy="12239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>
            <a:stCxn id="6" idx="2"/>
            <a:endCxn id="22" idx="0"/>
          </p:cNvCxnSpPr>
          <p:nvPr/>
        </p:nvCxnSpPr>
        <p:spPr>
          <a:xfrm rot="16200000" flipH="1">
            <a:off x="5416258" y="1036570"/>
            <a:ext cx="612127" cy="237265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winkelte Verbindung 39"/>
          <p:cNvCxnSpPr>
            <a:stCxn id="16" idx="2"/>
            <a:endCxn id="23" idx="0"/>
          </p:cNvCxnSpPr>
          <p:nvPr/>
        </p:nvCxnSpPr>
        <p:spPr>
          <a:xfrm rot="16200000" flipH="1">
            <a:off x="5992172" y="453595"/>
            <a:ext cx="609039" cy="353551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winkelte Verbindung 42"/>
          <p:cNvCxnSpPr>
            <a:stCxn id="19" idx="2"/>
            <a:endCxn id="24" idx="0"/>
          </p:cNvCxnSpPr>
          <p:nvPr/>
        </p:nvCxnSpPr>
        <p:spPr>
          <a:xfrm rot="5400000">
            <a:off x="4343428" y="3319399"/>
            <a:ext cx="504057" cy="317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winkelte Verbindung 45"/>
          <p:cNvCxnSpPr>
            <a:stCxn id="18" idx="2"/>
            <a:endCxn id="21" idx="0"/>
          </p:cNvCxnSpPr>
          <p:nvPr/>
        </p:nvCxnSpPr>
        <p:spPr>
          <a:xfrm rot="16200000" flipH="1">
            <a:off x="3190834" y="3319370"/>
            <a:ext cx="504056" cy="323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winkelte Verbindung 48"/>
          <p:cNvCxnSpPr>
            <a:stCxn id="22" idx="2"/>
            <a:endCxn id="25" idx="0"/>
          </p:cNvCxnSpPr>
          <p:nvPr/>
        </p:nvCxnSpPr>
        <p:spPr>
          <a:xfrm rot="16200000" flipH="1">
            <a:off x="6658545" y="3319061"/>
            <a:ext cx="501088" cy="88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395536" y="149717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Original user story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179512" y="385175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New user stories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3923928" y="5075892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Tasks defined in sprint planning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3124778" y="1484785"/>
            <a:ext cx="2808312" cy="432048"/>
          </a:xfrm>
          <a:prstGeom prst="roundRect">
            <a:avLst/>
          </a:prstGeom>
          <a:solidFill>
            <a:srgbClr val="D9969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Epic Login</a:t>
            </a:r>
            <a:endParaRPr lang="de-DE" sz="2000" b="1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49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58" grpId="0"/>
      <p:bldP spid="60" grpId="0"/>
      <p:bldP spid="61" grpId="0"/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90872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15.11.2015 – 27.11.2015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3488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27.11.2015 – 08.01.2016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306896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09.01.2016 – 22.01.2016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51520" y="162880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Timeline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77693" y="3763067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Sprint Planning </a:t>
            </a:r>
            <a:r>
              <a:rPr lang="en-US" sz="1400" b="1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09.01.2016</a:t>
            </a:r>
            <a:endParaRPr lang="en-US" sz="1400" b="1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13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gerundetes Rechteck 79"/>
          <p:cNvSpPr/>
          <p:nvPr/>
        </p:nvSpPr>
        <p:spPr>
          <a:xfrm>
            <a:off x="2051719" y="3376741"/>
            <a:ext cx="2713989" cy="26445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accent2">
                    <a:lumMod val="50000"/>
                  </a:schemeClr>
                </a:solidFill>
              </a:rPr>
              <a:t>Actual Phase</a:t>
            </a:r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2111510" y="382007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Planning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II – Sprint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Planning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are we now?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999521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376741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4328407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4339697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671255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/>
                  <a:t>Sprint </a:t>
                </a:r>
                <a:br>
                  <a:rPr lang="de-DE" sz="1400" b="1" dirty="0" smtClean="0"/>
                </a:br>
                <a:r>
                  <a:rPr lang="de-DE" sz="1400" b="1" dirty="0" smtClean="0"/>
                  <a:t>execution</a:t>
                </a:r>
                <a:endParaRPr lang="de-DE" sz="1400" b="1" dirty="0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943902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Daily Scrum</a:t>
            </a:r>
            <a:endParaRPr lang="de-DE" sz="1400" b="1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130435" y="3102909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7103179" y="3857802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</a:t>
            </a:r>
          </a:p>
          <a:p>
            <a:pPr algn="ctr"/>
            <a:r>
              <a:rPr lang="en-US" sz="1400" b="1" dirty="0" smtClean="0"/>
              <a:t>Retrospective</a:t>
            </a:r>
            <a:endParaRPr lang="en-US" sz="1400" b="1" dirty="0"/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619906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</a:t>
            </a:r>
            <a:r>
              <a:rPr lang="en-US" sz="1400" b="1" dirty="0" smtClean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product increment</a:t>
            </a:r>
            <a:endParaRPr lang="en-US" sz="14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8" name="Pfeil nach unten 77"/>
          <p:cNvSpPr/>
          <p:nvPr/>
        </p:nvSpPr>
        <p:spPr>
          <a:xfrm>
            <a:off x="1168262" y="2871152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88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II – Sprint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Planning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131840" y="908720"/>
            <a:ext cx="5400600" cy="417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Sprint Goal: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 goal for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is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integration of the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tesseract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OCR component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Furthermore the implementations regarding the basement of the app (i.e. container classes and database model) need to be finalized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Also additional requirement clarifications and more detailed descriptions are intended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251520" y="165983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</a:t>
            </a:r>
            <a:r>
              <a:rPr lang="de-DE" sz="1400" b="1" dirty="0" err="1" smtClean="0"/>
              <a:t>Planing</a:t>
            </a:r>
            <a:endParaRPr lang="de-DE" sz="1400" b="1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335746" y="2168167"/>
            <a:ext cx="1122867" cy="1424598"/>
            <a:chOff x="2411760" y="2780928"/>
            <a:chExt cx="1122867" cy="1424598"/>
          </a:xfrm>
        </p:grpSpPr>
        <p:sp>
          <p:nvSpPr>
            <p:cNvPr id="8" name="Abgerundetes Rechteck 7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2531121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1517135" y="2179457"/>
            <a:ext cx="1122867" cy="1424598"/>
            <a:chOff x="2801061" y="3743884"/>
            <a:chExt cx="1122867" cy="1424598"/>
          </a:xfrm>
        </p:grpSpPr>
        <p:sp>
          <p:nvSpPr>
            <p:cNvPr id="12" name="Abgerundetes Rechteck 11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" name="Abgerundetes Rechteck 13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331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BackUp</a:t>
            </a:r>
            <a:endParaRPr lang="de-DE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25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65436"/>
            <a:ext cx="8568952" cy="2474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as an agile project management method was chosen to maximize the value of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of the mainly differentiation between SCRUM and the classical project management approaches is its time boxed structure with short and complete iterations: 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335903" y="2636912"/>
            <a:ext cx="3372002" cy="2719064"/>
            <a:chOff x="335903" y="2636912"/>
            <a:chExt cx="3372002" cy="2719064"/>
          </a:xfrm>
        </p:grpSpPr>
        <p:sp>
          <p:nvSpPr>
            <p:cNvPr id="14" name="Abgerundetes Rechteck 13"/>
            <p:cNvSpPr/>
            <p:nvPr/>
          </p:nvSpPr>
          <p:spPr>
            <a:xfrm>
              <a:off x="335903" y="2636912"/>
              <a:ext cx="3372002" cy="2719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Time Boxed </a:t>
              </a:r>
              <a:r>
                <a:rPr lang="en-US" dirty="0" err="1" smtClean="0"/>
                <a:t>Cicle</a:t>
              </a:r>
              <a:endParaRPr lang="en-US" dirty="0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611560" y="3141157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Analyse</a:t>
              </a:r>
              <a:endParaRPr lang="de-DE" dirty="0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2051720" y="3145148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Design</a:t>
              </a:r>
              <a:endParaRPr lang="de-DE" dirty="0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1331640" y="381642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</a:t>
              </a:r>
              <a:endParaRPr lang="en-US" dirty="0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2051720" y="453650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Delivery</a:t>
              </a:r>
              <a:endParaRPr lang="en-US" dirty="0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619660" y="453650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Develop</a:t>
              </a:r>
              <a:endParaRPr lang="en-US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4499992" y="2636912"/>
            <a:ext cx="3372002" cy="2719064"/>
            <a:chOff x="335903" y="2636912"/>
            <a:chExt cx="3372002" cy="2719064"/>
          </a:xfrm>
        </p:grpSpPr>
        <p:sp>
          <p:nvSpPr>
            <p:cNvPr id="22" name="Abgerundetes Rechteck 21"/>
            <p:cNvSpPr/>
            <p:nvPr/>
          </p:nvSpPr>
          <p:spPr>
            <a:xfrm>
              <a:off x="335903" y="2636912"/>
              <a:ext cx="3372002" cy="2719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Time Boxed </a:t>
              </a:r>
              <a:r>
                <a:rPr lang="en-US" dirty="0" err="1" smtClean="0"/>
                <a:t>Cicle</a:t>
              </a:r>
              <a:endParaRPr lang="en-US" dirty="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611560" y="3141157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Analyse</a:t>
              </a:r>
              <a:endParaRPr lang="de-DE" dirty="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051720" y="3145148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Design</a:t>
              </a:r>
              <a:endParaRPr lang="de-DE" dirty="0"/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1331640" y="381642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</a:t>
              </a:r>
              <a:endParaRPr lang="en-US" dirty="0"/>
            </a:p>
          </p:txBody>
        </p:sp>
        <p:sp>
          <p:nvSpPr>
            <p:cNvPr id="26" name="Abgerundetes Rechteck 25"/>
            <p:cNvSpPr/>
            <p:nvPr/>
          </p:nvSpPr>
          <p:spPr>
            <a:xfrm>
              <a:off x="2051720" y="453650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Delivery</a:t>
              </a:r>
              <a:endParaRPr lang="en-US" dirty="0"/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619660" y="453650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Develop</a:t>
              </a:r>
              <a:endParaRPr lang="en-US" dirty="0"/>
            </a:p>
          </p:txBody>
        </p:sp>
      </p:grpSp>
      <p:sp>
        <p:nvSpPr>
          <p:cNvPr id="29" name="Pfeil nach rechts 28"/>
          <p:cNvSpPr/>
          <p:nvPr/>
        </p:nvSpPr>
        <p:spPr>
          <a:xfrm>
            <a:off x="7956376" y="3897052"/>
            <a:ext cx="6679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 nach rechts 29"/>
          <p:cNvSpPr/>
          <p:nvPr/>
        </p:nvSpPr>
        <p:spPr>
          <a:xfrm>
            <a:off x="3779912" y="3897052"/>
            <a:ext cx="6679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05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Kateryna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Pryshchepa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Iuliia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Guk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rafik 3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1772816"/>
            <a:ext cx="2625849" cy="311365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1484784"/>
            <a:ext cx="6120680" cy="201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Using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for the first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Implementing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Tesseract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Library OCR engine and   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Leptonica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Image Processing Library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475656" y="62068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Challenge</a:t>
            </a:r>
            <a:endParaRPr lang="de-DE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Tabelle 8"/>
          <p:cNvGraphicFramePr>
            <a:graphicFrameLocks noGrp="1"/>
          </p:cNvGraphicFramePr>
          <p:nvPr/>
        </p:nvGraphicFramePr>
        <p:xfrm>
          <a:off x="539552" y="3645024"/>
          <a:ext cx="3528392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64196"/>
                <a:gridCol w="176419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Receipt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Amount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ALDI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19.86 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PENNY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15.31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mtClean="0"/>
                        <a:t>REWE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25.35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mtClean="0"/>
                        <a:t>Total: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60.52</a:t>
                      </a:r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467544" y="328498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Times New Roman" pitchFamily="18" charset="0"/>
                <a:cs typeface="Times New Roman" pitchFamily="18" charset="0"/>
              </a:rPr>
              <a:t>Example:</a:t>
            </a:r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cap="smal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70080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Pitch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Slides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59228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going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agile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35283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446449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5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1026084"/>
            <a:ext cx="8568952" cy="2474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general the development of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will take place in an agile way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Mainly differentiation between being agile and a classical approach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time boxed approach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But furthermore agile has its merits and principles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8" name="Gruppieren 37"/>
          <p:cNvGrpSpPr/>
          <p:nvPr/>
        </p:nvGrpSpPr>
        <p:grpSpPr>
          <a:xfrm>
            <a:off x="1785722" y="3284984"/>
            <a:ext cx="5402633" cy="2880320"/>
            <a:chOff x="246702" y="2865521"/>
            <a:chExt cx="5549434" cy="2880320"/>
          </a:xfrm>
        </p:grpSpPr>
        <p:sp>
          <p:nvSpPr>
            <p:cNvPr id="37" name="Abgerundetes Rechteck 36"/>
            <p:cNvSpPr/>
            <p:nvPr/>
          </p:nvSpPr>
          <p:spPr>
            <a:xfrm>
              <a:off x="246702" y="2865521"/>
              <a:ext cx="5549434" cy="288032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smtClean="0"/>
                <a:t>Agile</a:t>
              </a:r>
              <a:endParaRPr lang="de-DE" dirty="0"/>
            </a:p>
          </p:txBody>
        </p:sp>
        <p:grpSp>
          <p:nvGrpSpPr>
            <p:cNvPr id="34" name="Gruppieren 33"/>
            <p:cNvGrpSpPr/>
            <p:nvPr/>
          </p:nvGrpSpPr>
          <p:grpSpPr>
            <a:xfrm>
              <a:off x="395536" y="3501008"/>
              <a:ext cx="5244209" cy="1854968"/>
              <a:chOff x="335903" y="3240360"/>
              <a:chExt cx="6818371" cy="2115616"/>
            </a:xfrm>
          </p:grpSpPr>
          <p:grpSp>
            <p:nvGrpSpPr>
              <p:cNvPr id="32" name="Gruppieren 31"/>
              <p:cNvGrpSpPr/>
              <p:nvPr/>
            </p:nvGrpSpPr>
            <p:grpSpPr>
              <a:xfrm>
                <a:off x="335903" y="3240360"/>
                <a:ext cx="6108305" cy="2115616"/>
                <a:chOff x="335903" y="2636912"/>
                <a:chExt cx="8288413" cy="2719064"/>
              </a:xfrm>
            </p:grpSpPr>
            <p:grpSp>
              <p:nvGrpSpPr>
                <p:cNvPr id="20" name="Gruppieren 19"/>
                <p:cNvGrpSpPr/>
                <p:nvPr/>
              </p:nvGrpSpPr>
              <p:grpSpPr>
                <a:xfrm>
                  <a:off x="335903" y="2636912"/>
                  <a:ext cx="3372002" cy="2719064"/>
                  <a:chOff x="335903" y="2636912"/>
                  <a:chExt cx="3372002" cy="2719064"/>
                </a:xfrm>
              </p:grpSpPr>
              <p:sp>
                <p:nvSpPr>
                  <p:cNvPr id="14" name="Abgerundetes Rechteck 13"/>
                  <p:cNvSpPr/>
                  <p:nvPr/>
                </p:nvSpPr>
                <p:spPr>
                  <a:xfrm>
                    <a:off x="335903" y="2636912"/>
                    <a:ext cx="3372002" cy="271906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1200" dirty="0" smtClean="0"/>
                      <a:t>Time Boxed </a:t>
                    </a:r>
                    <a:r>
                      <a:rPr lang="en-US" sz="1200" dirty="0" err="1" smtClean="0"/>
                      <a:t>Cicle</a:t>
                    </a:r>
                    <a:endParaRPr lang="en-US" sz="1200" dirty="0"/>
                  </a:p>
                </p:txBody>
              </p:sp>
              <p:sp>
                <p:nvSpPr>
                  <p:cNvPr id="15" name="Abgerundetes Rechteck 14"/>
                  <p:cNvSpPr/>
                  <p:nvPr/>
                </p:nvSpPr>
                <p:spPr>
                  <a:xfrm>
                    <a:off x="611560" y="3141157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smtClean="0"/>
                      <a:t>Analyse</a:t>
                    </a:r>
                    <a:endParaRPr lang="de-DE" sz="1200" dirty="0"/>
                  </a:p>
                </p:txBody>
              </p:sp>
              <p:sp>
                <p:nvSpPr>
                  <p:cNvPr id="16" name="Abgerundetes Rechteck 15"/>
                  <p:cNvSpPr/>
                  <p:nvPr/>
                </p:nvSpPr>
                <p:spPr>
                  <a:xfrm>
                    <a:off x="2051719" y="3145148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smtClean="0"/>
                      <a:t>Design</a:t>
                    </a:r>
                    <a:endParaRPr lang="de-DE" sz="1200" dirty="0"/>
                  </a:p>
                </p:txBody>
              </p:sp>
              <p:sp>
                <p:nvSpPr>
                  <p:cNvPr id="18" name="Abgerundetes Rechteck 17"/>
                  <p:cNvSpPr/>
                  <p:nvPr/>
                </p:nvSpPr>
                <p:spPr>
                  <a:xfrm>
                    <a:off x="1331641" y="381642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Test</a:t>
                    </a:r>
                    <a:endParaRPr lang="en-US" sz="1200" dirty="0"/>
                  </a:p>
                </p:txBody>
              </p:sp>
              <p:sp>
                <p:nvSpPr>
                  <p:cNvPr id="17" name="Abgerundetes Rechteck 16"/>
                  <p:cNvSpPr/>
                  <p:nvPr/>
                </p:nvSpPr>
                <p:spPr>
                  <a:xfrm>
                    <a:off x="2051719" y="453650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Delivery</a:t>
                    </a:r>
                    <a:endParaRPr lang="en-US" sz="1200" dirty="0"/>
                  </a:p>
                </p:txBody>
              </p:sp>
              <p:sp>
                <p:nvSpPr>
                  <p:cNvPr id="19" name="Abgerundetes Rechteck 18"/>
                  <p:cNvSpPr/>
                  <p:nvPr/>
                </p:nvSpPr>
                <p:spPr>
                  <a:xfrm>
                    <a:off x="619660" y="453650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Develop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21" name="Gruppieren 20"/>
                <p:cNvGrpSpPr/>
                <p:nvPr/>
              </p:nvGrpSpPr>
              <p:grpSpPr>
                <a:xfrm>
                  <a:off x="4499992" y="2636912"/>
                  <a:ext cx="3372002" cy="2719064"/>
                  <a:chOff x="335903" y="2636912"/>
                  <a:chExt cx="3372002" cy="2719064"/>
                </a:xfrm>
              </p:grpSpPr>
              <p:sp>
                <p:nvSpPr>
                  <p:cNvPr id="22" name="Abgerundetes Rechteck 21"/>
                  <p:cNvSpPr/>
                  <p:nvPr/>
                </p:nvSpPr>
                <p:spPr>
                  <a:xfrm>
                    <a:off x="335903" y="2636912"/>
                    <a:ext cx="3372002" cy="271906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1200" dirty="0" smtClean="0"/>
                      <a:t>Time Boxed </a:t>
                    </a:r>
                    <a:r>
                      <a:rPr lang="en-US" sz="1200" dirty="0" err="1" smtClean="0"/>
                      <a:t>Cicle</a:t>
                    </a:r>
                    <a:endParaRPr lang="en-US" sz="1200" dirty="0"/>
                  </a:p>
                </p:txBody>
              </p:sp>
              <p:sp>
                <p:nvSpPr>
                  <p:cNvPr id="23" name="Abgerundetes Rechteck 22"/>
                  <p:cNvSpPr/>
                  <p:nvPr/>
                </p:nvSpPr>
                <p:spPr>
                  <a:xfrm>
                    <a:off x="611560" y="3141157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smtClean="0"/>
                      <a:t>Analyse</a:t>
                    </a:r>
                    <a:endParaRPr lang="de-DE" sz="1200" dirty="0"/>
                  </a:p>
                </p:txBody>
              </p:sp>
              <p:sp>
                <p:nvSpPr>
                  <p:cNvPr id="24" name="Abgerundetes Rechteck 23"/>
                  <p:cNvSpPr/>
                  <p:nvPr/>
                </p:nvSpPr>
                <p:spPr>
                  <a:xfrm>
                    <a:off x="2051720" y="3145148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smtClean="0"/>
                      <a:t>Design</a:t>
                    </a:r>
                    <a:endParaRPr lang="de-DE" sz="1200" dirty="0"/>
                  </a:p>
                </p:txBody>
              </p:sp>
              <p:sp>
                <p:nvSpPr>
                  <p:cNvPr id="25" name="Abgerundetes Rechteck 24"/>
                  <p:cNvSpPr/>
                  <p:nvPr/>
                </p:nvSpPr>
                <p:spPr>
                  <a:xfrm>
                    <a:off x="1331640" y="381642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Test</a:t>
                    </a:r>
                    <a:endParaRPr lang="en-US" sz="1200" dirty="0"/>
                  </a:p>
                </p:txBody>
              </p:sp>
              <p:sp>
                <p:nvSpPr>
                  <p:cNvPr id="26" name="Abgerundetes Rechteck 25"/>
                  <p:cNvSpPr/>
                  <p:nvPr/>
                </p:nvSpPr>
                <p:spPr>
                  <a:xfrm>
                    <a:off x="2051720" y="453650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Delivery</a:t>
                    </a:r>
                    <a:endParaRPr lang="en-US" sz="1200" dirty="0"/>
                  </a:p>
                </p:txBody>
              </p:sp>
              <p:sp>
                <p:nvSpPr>
                  <p:cNvPr id="27" name="Abgerundetes Rechteck 26"/>
                  <p:cNvSpPr/>
                  <p:nvPr/>
                </p:nvSpPr>
                <p:spPr>
                  <a:xfrm>
                    <a:off x="619660" y="453650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Develop</a:t>
                    </a:r>
                    <a:endParaRPr lang="en-US" sz="1200" dirty="0"/>
                  </a:p>
                </p:txBody>
              </p:sp>
            </p:grpSp>
            <p:sp>
              <p:nvSpPr>
                <p:cNvPr id="29" name="Pfeil nach rechts 28"/>
                <p:cNvSpPr/>
                <p:nvPr/>
              </p:nvSpPr>
              <p:spPr>
                <a:xfrm>
                  <a:off x="7956376" y="3897052"/>
                  <a:ext cx="667940" cy="36004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Pfeil nach rechts 29"/>
                <p:cNvSpPr/>
                <p:nvPr/>
              </p:nvSpPr>
              <p:spPr>
                <a:xfrm>
                  <a:off x="3779912" y="3897052"/>
                  <a:ext cx="667940" cy="36004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3" name="Rechteck 32"/>
              <p:cNvSpPr/>
              <p:nvPr/>
            </p:nvSpPr>
            <p:spPr>
              <a:xfrm>
                <a:off x="6372200" y="3717032"/>
                <a:ext cx="782074" cy="12596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0">
                  <a:lnSpc>
                    <a:spcPct val="150000"/>
                  </a:lnSpc>
                </a:pPr>
                <a:r>
                  <a:rPr lang="de-DE" sz="4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…</a:t>
                </a:r>
                <a:endParaRPr lang="de-DE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39" name="Abgerundetes Rechteck 38"/>
          <p:cNvSpPr/>
          <p:nvPr/>
        </p:nvSpPr>
        <p:spPr>
          <a:xfrm>
            <a:off x="107503" y="3284983"/>
            <a:ext cx="1632117" cy="2880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/>
              <a:t>Merits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Commitment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Openness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Respect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Courage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Simplicity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Feedback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0" name="Abgerundetes Rechteck 39"/>
          <p:cNvSpPr/>
          <p:nvPr/>
        </p:nvSpPr>
        <p:spPr>
          <a:xfrm>
            <a:off x="7234458" y="1700808"/>
            <a:ext cx="1777972" cy="4464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/>
              <a:t>Principles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Satisfy the customer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Welcome changes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Frequent deliveries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Cross-functional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Support and trust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Direct communication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Working software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Sustainable speed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Ambition for technical excellence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Self organization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Review and adapt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9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70080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Pitch Slides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59228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going agile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35283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and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443711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0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gerundetes Rechteck 79"/>
          <p:cNvSpPr/>
          <p:nvPr/>
        </p:nvSpPr>
        <p:spPr>
          <a:xfrm>
            <a:off x="611560" y="1567472"/>
            <a:ext cx="1440160" cy="43818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accent2">
                    <a:lumMod val="50000"/>
                  </a:schemeClr>
                </a:solidFill>
              </a:rPr>
              <a:t>Actual Phase</a:t>
            </a:r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2111510" y="382007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</a:t>
            </a:r>
            <a:r>
              <a:rPr lang="de-DE" sz="1400" b="1" dirty="0" err="1" smtClean="0"/>
              <a:t>Planing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While being agile the development approach of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follows the SCRUM Process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999521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376741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4328407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4339697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671255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/>
                  <a:t>Sprint </a:t>
                </a:r>
                <a:br>
                  <a:rPr lang="de-DE" sz="1400" b="1" dirty="0" smtClean="0"/>
                </a:br>
                <a:r>
                  <a:rPr lang="de-DE" sz="1400" b="1" dirty="0" smtClean="0"/>
                  <a:t>execution</a:t>
                </a:r>
                <a:endParaRPr lang="de-DE" sz="1400" b="1" dirty="0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943902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Daily Scrum</a:t>
            </a:r>
            <a:endParaRPr lang="de-DE" sz="1400" b="1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130435" y="3102909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7103179" y="3857802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</a:t>
            </a:r>
          </a:p>
          <a:p>
            <a:pPr algn="ctr"/>
            <a:r>
              <a:rPr lang="en-US" sz="1400" b="1" dirty="0" smtClean="0"/>
              <a:t>Retrospective</a:t>
            </a:r>
            <a:endParaRPr lang="en-US" sz="1400" b="1" dirty="0"/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619906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</a:t>
            </a:r>
            <a:r>
              <a:rPr lang="en-US" sz="1400" b="1" dirty="0" smtClean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product increment</a:t>
            </a:r>
            <a:endParaRPr lang="en-US" sz="14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8" name="Pfeil nach unten 77"/>
          <p:cNvSpPr/>
          <p:nvPr/>
        </p:nvSpPr>
        <p:spPr>
          <a:xfrm>
            <a:off x="1168262" y="2871152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9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1821</Words>
  <Application>Microsoft Office PowerPoint</Application>
  <PresentationFormat>Bildschirmpräsentation (4:3)</PresentationFormat>
  <Paragraphs>560</Paragraphs>
  <Slides>45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50" baseType="lpstr">
      <vt:lpstr>Arial</vt:lpstr>
      <vt:lpstr>Calibri</vt:lpstr>
      <vt:lpstr>Times New Roman</vt:lpstr>
      <vt:lpstr>Wingdings</vt:lpstr>
      <vt:lpstr>Larissa-Design</vt:lpstr>
      <vt:lpstr>ShopAdmin Control your expenses with receipt scanner</vt:lpstr>
      <vt:lpstr>PowerPoint-Präsentation</vt:lpstr>
      <vt:lpstr>ShopAdmin              Control expenses app with receipt scanner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Firmenname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Benutzer</dc:creator>
  <cp:lastModifiedBy>Sascha Zepf</cp:lastModifiedBy>
  <cp:revision>106</cp:revision>
  <dcterms:created xsi:type="dcterms:W3CDTF">2015-11-06T13:58:39Z</dcterms:created>
  <dcterms:modified xsi:type="dcterms:W3CDTF">2016-01-08T13:38:32Z</dcterms:modified>
</cp:coreProperties>
</file>