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5"/>
  </p:notesMasterIdLst>
  <p:sldIdLst>
    <p:sldId id="261" r:id="rId2"/>
    <p:sldId id="263" r:id="rId3"/>
    <p:sldId id="362" r:id="rId4"/>
    <p:sldId id="344" r:id="rId5"/>
    <p:sldId id="349" r:id="rId6"/>
    <p:sldId id="345" r:id="rId7"/>
    <p:sldId id="346" r:id="rId8"/>
    <p:sldId id="347" r:id="rId9"/>
    <p:sldId id="348" r:id="rId10"/>
    <p:sldId id="351" r:id="rId11"/>
    <p:sldId id="352" r:id="rId12"/>
    <p:sldId id="324" r:id="rId13"/>
    <p:sldId id="377" r:id="rId14"/>
    <p:sldId id="374" r:id="rId15"/>
    <p:sldId id="370" r:id="rId16"/>
    <p:sldId id="371" r:id="rId17"/>
    <p:sldId id="376" r:id="rId18"/>
    <p:sldId id="372" r:id="rId19"/>
    <p:sldId id="364" r:id="rId20"/>
    <p:sldId id="356" r:id="rId21"/>
    <p:sldId id="357" r:id="rId22"/>
    <p:sldId id="279" r:id="rId23"/>
    <p:sldId id="366" r:id="rId24"/>
    <p:sldId id="367" r:id="rId25"/>
    <p:sldId id="368" r:id="rId26"/>
    <p:sldId id="363" r:id="rId27"/>
    <p:sldId id="323" r:id="rId28"/>
    <p:sldId id="354" r:id="rId29"/>
    <p:sldId id="355" r:id="rId30"/>
    <p:sldId id="358" r:id="rId31"/>
    <p:sldId id="365" r:id="rId32"/>
    <p:sldId id="359" r:id="rId33"/>
    <p:sldId id="361" r:id="rId3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99694"/>
    <a:srgbClr val="504084"/>
    <a:srgbClr val="8064A2"/>
    <a:srgbClr val="F90DB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70F22-F189-48F2-A6A7-135767DB8179}" type="datetimeFigureOut">
              <a:rPr lang="de-DE" smtClean="0"/>
              <a:pPr/>
              <a:t>29.02.2016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22B14-329A-4016-ADC3-8F220CA2F45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6539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8E40-13A9-4BD9-B5C0-0BB224D27287}" type="datetime1">
              <a:rPr lang="de-DE" smtClean="0"/>
              <a:pPr/>
              <a:t>29.02.2016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C2-7DF3-4AD4-95B5-B9E81C9F1A4B}" type="datetime1">
              <a:rPr lang="de-DE" smtClean="0"/>
              <a:pPr/>
              <a:t>29.02.2016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4272-B283-4E20-ABBC-AB686B5C70C7}" type="datetime1">
              <a:rPr lang="de-DE" smtClean="0"/>
              <a:pPr/>
              <a:t>29.02.2016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01FB-DD2F-48EA-8CE1-23211F4120FB}" type="datetime1">
              <a:rPr lang="de-DE" smtClean="0"/>
              <a:pPr/>
              <a:t>29.02.2016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B49B-90D2-4132-A891-146DB937DDE0}" type="datetime1">
              <a:rPr lang="de-DE" smtClean="0"/>
              <a:pPr/>
              <a:t>29.02.2016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6352-4167-403D-B2A1-F8418C81A162}" type="datetime1">
              <a:rPr lang="de-DE" smtClean="0"/>
              <a:pPr/>
              <a:t>29.02.2016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825C-13BC-4A37-AD04-4F49E649632F}" type="datetime1">
              <a:rPr lang="de-DE" smtClean="0"/>
              <a:pPr/>
              <a:t>29.02.2016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E5E6-82D5-405F-819F-0AD8173EED08}" type="datetime1">
              <a:rPr lang="de-DE" smtClean="0"/>
              <a:pPr/>
              <a:t>29.02.2016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C094-9C26-4650-8398-0C1B537A64FA}" type="datetime1">
              <a:rPr lang="de-DE" smtClean="0"/>
              <a:pPr/>
              <a:t>29.02.2016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50DA-9505-4AEF-AE15-665971221A51}" type="datetime1">
              <a:rPr lang="de-DE" smtClean="0"/>
              <a:pPr/>
              <a:t>29.02.2016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7AD3-7CE9-4474-90A4-0589DCB2E531}" type="datetime1">
              <a:rPr lang="de-DE" smtClean="0"/>
              <a:pPr/>
              <a:t>29.02.2016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04A63-6968-4E81-A177-7634F8E1B9A0}" type="datetime1">
              <a:rPr lang="de-DE" smtClean="0"/>
              <a:pPr/>
              <a:t>29.02.2016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rafik 5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3862480"/>
            <a:ext cx="1761076" cy="20882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2475656"/>
          </a:xfrm>
        </p:spPr>
        <p:txBody>
          <a:bodyPr>
            <a:normAutofit/>
          </a:bodyPr>
          <a:lstStyle/>
          <a:p>
            <a:r>
              <a:rPr lang="en-US" sz="4900" b="1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sz="4900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900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 your expenses with receipt scanner</a:t>
            </a:r>
            <a:endParaRPr lang="de-DE" sz="27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Grafik 10" descr="sparschwei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2080" y="3862480"/>
            <a:ext cx="2448272" cy="1985275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llipse 87"/>
          <p:cNvSpPr/>
          <p:nvPr/>
        </p:nvSpPr>
        <p:spPr>
          <a:xfrm>
            <a:off x="107504" y="764704"/>
            <a:ext cx="8928992" cy="54726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Responsibilities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7585169" y="2996952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Individual </a:t>
            </a:r>
            <a:br>
              <a:rPr lang="en-US" i="1" dirty="0"/>
            </a:br>
            <a:r>
              <a:rPr lang="en-US" i="1" dirty="0"/>
              <a:t>Focuses</a:t>
            </a:r>
          </a:p>
        </p:txBody>
      </p:sp>
      <p:sp>
        <p:nvSpPr>
          <p:cNvPr id="28" name="Ellipse 27"/>
          <p:cNvSpPr/>
          <p:nvPr/>
        </p:nvSpPr>
        <p:spPr>
          <a:xfrm>
            <a:off x="1827313" y="2362273"/>
            <a:ext cx="4824536" cy="204133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Ellipse 28"/>
          <p:cNvSpPr/>
          <p:nvPr/>
        </p:nvSpPr>
        <p:spPr>
          <a:xfrm>
            <a:off x="3700391" y="2564904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Requirements</a:t>
            </a:r>
          </a:p>
        </p:txBody>
      </p:sp>
      <p:sp>
        <p:nvSpPr>
          <p:cNvPr id="30" name="Ellipse 29"/>
          <p:cNvSpPr/>
          <p:nvPr/>
        </p:nvSpPr>
        <p:spPr>
          <a:xfrm>
            <a:off x="3223107" y="3095482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Testing</a:t>
            </a:r>
          </a:p>
        </p:txBody>
      </p:sp>
      <p:sp>
        <p:nvSpPr>
          <p:cNvPr id="31" name="Ellipse 30"/>
          <p:cNvSpPr/>
          <p:nvPr/>
        </p:nvSpPr>
        <p:spPr>
          <a:xfrm>
            <a:off x="4774833" y="2952685"/>
            <a:ext cx="1741383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Implementation</a:t>
            </a:r>
          </a:p>
        </p:txBody>
      </p:sp>
      <p:sp>
        <p:nvSpPr>
          <p:cNvPr id="32" name="Ellipse 31"/>
          <p:cNvSpPr/>
          <p:nvPr/>
        </p:nvSpPr>
        <p:spPr>
          <a:xfrm>
            <a:off x="4005854" y="3532870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Documentation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114954" y="2638573"/>
            <a:ext cx="14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Core </a:t>
            </a:r>
            <a:br>
              <a:rPr lang="en-US" i="1" dirty="0"/>
            </a:br>
            <a:r>
              <a:rPr lang="en-US" i="1" dirty="0"/>
              <a:t>Competences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417206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llipse 87"/>
          <p:cNvSpPr/>
          <p:nvPr/>
        </p:nvSpPr>
        <p:spPr>
          <a:xfrm>
            <a:off x="107504" y="764704"/>
            <a:ext cx="8928992" cy="54726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Responsibilities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Ellipse 65"/>
          <p:cNvSpPr/>
          <p:nvPr/>
        </p:nvSpPr>
        <p:spPr>
          <a:xfrm>
            <a:off x="1547664" y="1196752"/>
            <a:ext cx="2880320" cy="108012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Corporate Design</a:t>
            </a:r>
          </a:p>
        </p:txBody>
      </p:sp>
      <p:sp>
        <p:nvSpPr>
          <p:cNvPr id="67" name="Ellipse 66"/>
          <p:cNvSpPr/>
          <p:nvPr/>
        </p:nvSpPr>
        <p:spPr>
          <a:xfrm>
            <a:off x="4752528" y="1196752"/>
            <a:ext cx="2880320" cy="108012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OCR and Classification</a:t>
            </a:r>
          </a:p>
        </p:txBody>
      </p:sp>
      <p:sp>
        <p:nvSpPr>
          <p:cNvPr id="68" name="Ellipse 67"/>
          <p:cNvSpPr/>
          <p:nvPr/>
        </p:nvSpPr>
        <p:spPr>
          <a:xfrm>
            <a:off x="785786" y="4214818"/>
            <a:ext cx="2880320" cy="108012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Architecture </a:t>
            </a:r>
            <a:r>
              <a:rPr lang="en-US" sz="1600" b="1" dirty="0"/>
              <a:t>Modeling</a:t>
            </a:r>
          </a:p>
        </p:txBody>
      </p:sp>
      <p:sp>
        <p:nvSpPr>
          <p:cNvPr id="69" name="Ellipse 68"/>
          <p:cNvSpPr/>
          <p:nvPr/>
        </p:nvSpPr>
        <p:spPr>
          <a:xfrm>
            <a:off x="3563888" y="4725144"/>
            <a:ext cx="2880320" cy="108012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Project Management</a:t>
            </a:r>
            <a:br>
              <a:rPr lang="en-US" sz="1600" b="1" dirty="0"/>
            </a:br>
            <a:r>
              <a:rPr lang="en-US" sz="1600" b="1" dirty="0"/>
              <a:t>SCRUM Process</a:t>
            </a:r>
          </a:p>
        </p:txBody>
      </p:sp>
      <p:sp>
        <p:nvSpPr>
          <p:cNvPr id="70" name="Ellipse 69"/>
          <p:cNvSpPr/>
          <p:nvPr/>
        </p:nvSpPr>
        <p:spPr>
          <a:xfrm>
            <a:off x="5868144" y="3804103"/>
            <a:ext cx="2880320" cy="108012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Activity Development</a:t>
            </a:r>
          </a:p>
        </p:txBody>
      </p:sp>
      <p:sp>
        <p:nvSpPr>
          <p:cNvPr id="90" name="Textfeld 89"/>
          <p:cNvSpPr txBox="1"/>
          <p:nvPr/>
        </p:nvSpPr>
        <p:spPr>
          <a:xfrm>
            <a:off x="7585169" y="2996952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Individual </a:t>
            </a:r>
            <a:br>
              <a:rPr lang="en-US" i="1" dirty="0"/>
            </a:br>
            <a:r>
              <a:rPr lang="en-US" i="1" dirty="0"/>
              <a:t>Focuses</a:t>
            </a:r>
          </a:p>
        </p:txBody>
      </p:sp>
      <p:sp>
        <p:nvSpPr>
          <p:cNvPr id="91" name="Ellipse 90"/>
          <p:cNvSpPr/>
          <p:nvPr/>
        </p:nvSpPr>
        <p:spPr>
          <a:xfrm>
            <a:off x="1331640" y="1916832"/>
            <a:ext cx="1728192" cy="504056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Tanja</a:t>
            </a:r>
          </a:p>
        </p:txBody>
      </p:sp>
      <p:sp>
        <p:nvSpPr>
          <p:cNvPr id="92" name="Ellipse 91"/>
          <p:cNvSpPr/>
          <p:nvPr/>
        </p:nvSpPr>
        <p:spPr>
          <a:xfrm>
            <a:off x="6012160" y="2060848"/>
            <a:ext cx="1728192" cy="504056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Thomas</a:t>
            </a:r>
          </a:p>
        </p:txBody>
      </p:sp>
      <p:sp>
        <p:nvSpPr>
          <p:cNvPr id="93" name="Ellipse 92"/>
          <p:cNvSpPr/>
          <p:nvPr/>
        </p:nvSpPr>
        <p:spPr>
          <a:xfrm>
            <a:off x="6510021" y="4524183"/>
            <a:ext cx="1728192" cy="504056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Katia</a:t>
            </a:r>
          </a:p>
        </p:txBody>
      </p:sp>
      <p:sp>
        <p:nvSpPr>
          <p:cNvPr id="94" name="Ellipse 93"/>
          <p:cNvSpPr/>
          <p:nvPr/>
        </p:nvSpPr>
        <p:spPr>
          <a:xfrm>
            <a:off x="1510825" y="5061738"/>
            <a:ext cx="1728192" cy="504056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Iuliia</a:t>
            </a:r>
            <a:endParaRPr lang="en-US" sz="1400" b="1" dirty="0"/>
          </a:p>
        </p:txBody>
      </p:sp>
      <p:sp>
        <p:nvSpPr>
          <p:cNvPr id="95" name="Ellipse 94"/>
          <p:cNvSpPr/>
          <p:nvPr/>
        </p:nvSpPr>
        <p:spPr>
          <a:xfrm>
            <a:off x="4067944" y="5589240"/>
            <a:ext cx="1728192" cy="504056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Sascha</a:t>
            </a:r>
          </a:p>
        </p:txBody>
      </p:sp>
      <p:sp>
        <p:nvSpPr>
          <p:cNvPr id="22" name="Ellipse 21"/>
          <p:cNvSpPr/>
          <p:nvPr/>
        </p:nvSpPr>
        <p:spPr>
          <a:xfrm>
            <a:off x="1827313" y="2362273"/>
            <a:ext cx="4824536" cy="204133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Ellipse 22"/>
          <p:cNvSpPr/>
          <p:nvPr/>
        </p:nvSpPr>
        <p:spPr>
          <a:xfrm>
            <a:off x="3700391" y="2564904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Requirements</a:t>
            </a:r>
          </a:p>
        </p:txBody>
      </p:sp>
      <p:sp>
        <p:nvSpPr>
          <p:cNvPr id="24" name="Ellipse 23"/>
          <p:cNvSpPr/>
          <p:nvPr/>
        </p:nvSpPr>
        <p:spPr>
          <a:xfrm>
            <a:off x="3223107" y="3095482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Testing</a:t>
            </a:r>
          </a:p>
        </p:txBody>
      </p:sp>
      <p:sp>
        <p:nvSpPr>
          <p:cNvPr id="25" name="Ellipse 24"/>
          <p:cNvSpPr/>
          <p:nvPr/>
        </p:nvSpPr>
        <p:spPr>
          <a:xfrm>
            <a:off x="4774833" y="2952685"/>
            <a:ext cx="1741383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Implementation</a:t>
            </a:r>
          </a:p>
        </p:txBody>
      </p:sp>
      <p:sp>
        <p:nvSpPr>
          <p:cNvPr id="26" name="Ellipse 25"/>
          <p:cNvSpPr/>
          <p:nvPr/>
        </p:nvSpPr>
        <p:spPr>
          <a:xfrm>
            <a:off x="4005854" y="3532870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Documentation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2114954" y="2638573"/>
            <a:ext cx="14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Core </a:t>
            </a:r>
            <a:br>
              <a:rPr lang="en-US" i="1" dirty="0"/>
            </a:br>
            <a:r>
              <a:rPr lang="en-US" i="1" dirty="0"/>
              <a:t>Competences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59028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59190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234422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532393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1475656" y="3036920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Design</a:t>
            </a:r>
          </a:p>
        </p:txBody>
      </p:sp>
      <p:sp>
        <p:nvSpPr>
          <p:cNvPr id="8" name="Rechteck 7"/>
          <p:cNvSpPr/>
          <p:nvPr/>
        </p:nvSpPr>
        <p:spPr>
          <a:xfrm>
            <a:off x="1475656" y="371237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Details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475656" y="443245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Receipt Extraction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1520" y="83671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216466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Inhaltsplatzhalter 3" descr="architectureOld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785794"/>
            <a:ext cx="4500595" cy="2685265"/>
          </a:xfrm>
          <a:ln>
            <a:solidFill>
              <a:srgbClr val="D99694"/>
            </a:solidFill>
          </a:ln>
        </p:spPr>
      </p:pic>
      <p:sp>
        <p:nvSpPr>
          <p:cNvPr id="22" name="Inhaltsplatzhalter 21"/>
          <p:cNvSpPr>
            <a:spLocks noGrp="1"/>
          </p:cNvSpPr>
          <p:nvPr>
            <p:ph sz="half" idx="2"/>
          </p:nvPr>
        </p:nvSpPr>
        <p:spPr>
          <a:xfrm>
            <a:off x="4572000" y="1285860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de-DE" dirty="0" smtClean="0"/>
              <a:t>                    </a:t>
            </a:r>
          </a:p>
          <a:p>
            <a:pPr>
              <a:buNone/>
            </a:pP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all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began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24" name="Pfeil nach links 23"/>
          <p:cNvSpPr/>
          <p:nvPr/>
        </p:nvSpPr>
        <p:spPr>
          <a:xfrm>
            <a:off x="5072066" y="1714488"/>
            <a:ext cx="978408" cy="484632"/>
          </a:xfrm>
          <a:prstGeom prst="leftArrow">
            <a:avLst/>
          </a:prstGeom>
          <a:solidFill>
            <a:srgbClr val="D99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70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Inhaltsplatzhalter 3" descr="architectureOld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785794"/>
            <a:ext cx="4500595" cy="2685265"/>
          </a:xfrm>
          <a:ln>
            <a:solidFill>
              <a:srgbClr val="D99694"/>
            </a:solidFill>
          </a:ln>
        </p:spPr>
      </p:pic>
      <p:sp>
        <p:nvSpPr>
          <p:cNvPr id="22" name="Inhaltsplatzhalter 21"/>
          <p:cNvSpPr>
            <a:spLocks noGrp="1"/>
          </p:cNvSpPr>
          <p:nvPr>
            <p:ph sz="half" idx="2"/>
          </p:nvPr>
        </p:nvSpPr>
        <p:spPr>
          <a:xfrm>
            <a:off x="4572000" y="1285860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de-DE" dirty="0" smtClean="0"/>
              <a:t>                    </a:t>
            </a:r>
          </a:p>
          <a:p>
            <a:pPr>
              <a:buNone/>
            </a:pP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all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began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24" name="Pfeil nach links 23"/>
          <p:cNvSpPr/>
          <p:nvPr/>
        </p:nvSpPr>
        <p:spPr>
          <a:xfrm>
            <a:off x="5072066" y="1714488"/>
            <a:ext cx="978408" cy="484632"/>
          </a:xfrm>
          <a:prstGeom prst="leftArrow">
            <a:avLst/>
          </a:prstGeom>
          <a:solidFill>
            <a:srgbClr val="D99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Pfeil nach rechts 34"/>
          <p:cNvSpPr/>
          <p:nvPr/>
        </p:nvSpPr>
        <p:spPr>
          <a:xfrm>
            <a:off x="3714744" y="4357694"/>
            <a:ext cx="978408" cy="484632"/>
          </a:xfrm>
          <a:prstGeom prst="rightArrow">
            <a:avLst/>
          </a:prstGeom>
          <a:solidFill>
            <a:srgbClr val="D99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6" name="Picture 4" descr="C:\Users\iuliia\Desktop\struc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3786190"/>
            <a:ext cx="1873702" cy="2185986"/>
          </a:xfrm>
          <a:prstGeom prst="rect">
            <a:avLst/>
          </a:prstGeom>
          <a:noFill/>
        </p:spPr>
      </p:pic>
      <p:pic>
        <p:nvPicPr>
          <p:cNvPr id="1026" name="Picture 2" descr="C:\Users\iuliia\Desktop\ss\ComponentDiagra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2066" y="2571744"/>
            <a:ext cx="3866214" cy="3024186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</p:pic>
      <p:sp>
        <p:nvSpPr>
          <p:cNvPr id="37" name="Textfeld 36"/>
          <p:cNvSpPr txBox="1"/>
          <p:nvPr/>
        </p:nvSpPr>
        <p:spPr>
          <a:xfrm>
            <a:off x="1285852" y="4500570"/>
            <a:ext cx="492922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de-DE" b="1" dirty="0" err="1" smtClean="0"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de-DE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de-DE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division</a:t>
            </a: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 9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components</a:t>
            </a:r>
            <a:endParaRPr lang="de-DE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achieving</a:t>
            </a: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modularity</a:t>
            </a: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implementation</a:t>
            </a: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de-DE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429388" y="5715016"/>
            <a:ext cx="1697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Times New Roman" pitchFamily="18" charset="0"/>
                <a:cs typeface="Times New Roman" pitchFamily="18" charset="0"/>
              </a:rPr>
              <a:t>Component</a:t>
            </a:r>
            <a:r>
              <a:rPr lang="de-DE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latin typeface="Times New Roman" pitchFamily="18" charset="0"/>
                <a:cs typeface="Times New Roman" pitchFamily="18" charset="0"/>
              </a:rPr>
              <a:t>Diagram</a:t>
            </a:r>
            <a:endParaRPr lang="de-DE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0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2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rmAutofit/>
          </a:bodyPr>
          <a:lstStyle/>
          <a:p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became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complicated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de-DE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Inhaltsplatzhalt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Kateryna</a:t>
            </a:r>
            <a:r>
              <a:rPr lang="de-DE" dirty="0"/>
              <a:t> </a:t>
            </a:r>
            <a:r>
              <a:rPr lang="de-DE" dirty="0" err="1"/>
              <a:t>Pryshchepa</a:t>
            </a:r>
            <a:r>
              <a:rPr lang="de-DE" dirty="0"/>
              <a:t>, </a:t>
            </a:r>
            <a:r>
              <a:rPr lang="de-DE" dirty="0" err="1"/>
              <a:t>Iuliia</a:t>
            </a:r>
            <a:r>
              <a:rPr lang="de-DE" dirty="0"/>
              <a:t> </a:t>
            </a:r>
            <a:r>
              <a:rPr lang="de-DE" dirty="0" err="1"/>
              <a:t>Guk</a:t>
            </a:r>
            <a:r>
              <a:rPr lang="de-DE" dirty="0"/>
              <a:t>, Thomas Röhl, </a:t>
            </a:r>
            <a:r>
              <a:rPr lang="de-DE" dirty="0" err="1"/>
              <a:t>Tetiana</a:t>
            </a:r>
            <a:r>
              <a:rPr lang="de-DE" dirty="0"/>
              <a:t> </a:t>
            </a:r>
            <a:r>
              <a:rPr lang="de-DE" dirty="0" err="1"/>
              <a:t>Lavrynovych</a:t>
            </a:r>
            <a:r>
              <a:rPr lang="de-DE" dirty="0"/>
              <a:t>, Sascha </a:t>
            </a:r>
            <a:r>
              <a:rPr lang="de-DE" dirty="0" err="1"/>
              <a:t>Zepf</a:t>
            </a:r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1027" name="Picture 3" descr="C:\Users\iuliia\ShopAdmin\Dokumentation\UMLDiagrams\ShopAdminGeneralClass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285860"/>
            <a:ext cx="8417804" cy="4590915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</p:pic>
      <p:sp>
        <p:nvSpPr>
          <p:cNvPr id="10" name="Textfeld 9"/>
          <p:cNvSpPr txBox="1"/>
          <p:nvPr/>
        </p:nvSpPr>
        <p:spPr>
          <a:xfrm>
            <a:off x="3786182" y="5857892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Times New Roman" pitchFamily="18" charset="0"/>
                <a:cs typeface="Times New Roman" pitchFamily="18" charset="0"/>
              </a:rPr>
              <a:t>General Class </a:t>
            </a:r>
            <a:r>
              <a:rPr lang="de-DE" sz="1400" dirty="0" err="1" smtClean="0">
                <a:latin typeface="Times New Roman" pitchFamily="18" charset="0"/>
                <a:cs typeface="Times New Roman" pitchFamily="18" charset="0"/>
              </a:rPr>
              <a:t>Diagram</a:t>
            </a:r>
            <a:endParaRPr lang="de-DE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0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rmAutofit/>
          </a:bodyPr>
          <a:lstStyle/>
          <a:p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became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complicated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de-DE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Inhaltsplatzhalt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10" name="Picture 7" descr="C:\Users\iuliia\ShopAdmin\Dokumentation\UMLDiagrams\LoginClass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214422"/>
            <a:ext cx="3571901" cy="1428760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</p:pic>
      <p:pic>
        <p:nvPicPr>
          <p:cNvPr id="11" name="Picture 5" descr="C:\Users\iuliia\ShopAdmin\Dokumentation\UMLDiagrams\TesseractClassDi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2500306"/>
            <a:ext cx="3143272" cy="2152151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</p:pic>
      <p:pic>
        <p:nvPicPr>
          <p:cNvPr id="1026" name="Picture 2" descr="C:\Users\iuliia\Desktop\xx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7686" y="1357298"/>
            <a:ext cx="4543433" cy="4250719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</p:pic>
      <p:sp>
        <p:nvSpPr>
          <p:cNvPr id="14" name="Textfeld 13"/>
          <p:cNvSpPr txBox="1"/>
          <p:nvPr/>
        </p:nvSpPr>
        <p:spPr>
          <a:xfrm>
            <a:off x="5500694" y="5857892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Times New Roman" pitchFamily="18" charset="0"/>
                <a:cs typeface="Times New Roman" pitchFamily="18" charset="0"/>
              </a:rPr>
              <a:t>Expended</a:t>
            </a:r>
            <a:r>
              <a:rPr lang="de-DE" sz="1400" dirty="0" smtClean="0">
                <a:latin typeface="Times New Roman" pitchFamily="18" charset="0"/>
                <a:cs typeface="Times New Roman" pitchFamily="18" charset="0"/>
              </a:rPr>
              <a:t> Class </a:t>
            </a:r>
            <a:r>
              <a:rPr lang="de-DE" sz="1400" dirty="0" err="1" smtClean="0">
                <a:latin typeface="Times New Roman" pitchFamily="18" charset="0"/>
                <a:cs typeface="Times New Roman" pitchFamily="18" charset="0"/>
              </a:rPr>
              <a:t>Diagrams</a:t>
            </a:r>
            <a:endParaRPr lang="de-DE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iuliia\ShopAdmin\Dokumentation\UMLDiagrams\CameraClassDiagra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282" y="4470072"/>
            <a:ext cx="2786082" cy="1708490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470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Behavior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Usecase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Diagram</a:t>
            </a:r>
            <a:endParaRPr lang="de-DE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Inhaltsplatzhalt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11" name="Picture 2" descr="C:\Users\iuliia\ShopAdmin\Dokumentation\UMLDiagrams\UseCase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878" y="1081211"/>
            <a:ext cx="8147088" cy="5063974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470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Behavior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800" b="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de-DE" sz="1800" b="0" dirty="0" err="1" smtClean="0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de-DE" sz="1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b="0" dirty="0" err="1" smtClean="0">
                <a:latin typeface="Times New Roman" pitchFamily="18" charset="0"/>
                <a:cs typeface="Times New Roman" pitchFamily="18" charset="0"/>
              </a:rPr>
              <a:t>Diagram</a:t>
            </a:r>
            <a:endParaRPr lang="de-DE" sz="18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Inhaltsplatzhalt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half" idx="2"/>
          </p:nvPr>
        </p:nvSpPr>
        <p:spPr>
          <a:xfrm>
            <a:off x="428596" y="1435100"/>
            <a:ext cx="3008313" cy="4691063"/>
          </a:xfrm>
        </p:spPr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Notation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Overview</a:t>
            </a: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10" name="Inhaltsplatzhalter 3" descr="ActivityDiagr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44" y="714356"/>
            <a:ext cx="4929222" cy="550645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2643182"/>
            <a:ext cx="1790700" cy="3257550"/>
          </a:xfrm>
          <a:prstGeom prst="rect">
            <a:avLst/>
          </a:prstGeom>
          <a:noFill/>
          <a:ln w="9525">
            <a:solidFill>
              <a:srgbClr val="D99694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0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59190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234422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532393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1475656" y="3036920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Design</a:t>
            </a:r>
          </a:p>
        </p:txBody>
      </p:sp>
      <p:sp>
        <p:nvSpPr>
          <p:cNvPr id="8" name="Rechteck 7"/>
          <p:cNvSpPr/>
          <p:nvPr/>
        </p:nvSpPr>
        <p:spPr>
          <a:xfrm>
            <a:off x="1475656" y="371237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Details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475656" y="443245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Receipt Extraction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1520" y="83671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176805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244827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338437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43204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251520" y="15567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420722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Corporate Design</a:t>
            </a: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Colors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Logo: piggybank (background in the app)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Pictures for  Menu Help</a:t>
            </a: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2" cstate="print"/>
          <a:stretch/>
        </p:blipFill>
        <p:spPr>
          <a:xfrm>
            <a:off x="6444208" y="790916"/>
            <a:ext cx="2160000" cy="2085037"/>
          </a:xfrm>
          <a:prstGeom prst="rect">
            <a:avLst/>
          </a:prstGeom>
          <a:ln>
            <a:noFill/>
          </a:ln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4782" y="2780928"/>
            <a:ext cx="1800000" cy="315338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77549" y="2780928"/>
            <a:ext cx="1800000" cy="316551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40152" y="2780928"/>
            <a:ext cx="1800000" cy="314131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84448" y="3466133"/>
            <a:ext cx="2520000" cy="75329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00192" y="4254455"/>
            <a:ext cx="2520000" cy="84173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16216" y="5131219"/>
            <a:ext cx="2520000" cy="746053"/>
          </a:xfrm>
          <a:prstGeom prst="rect">
            <a:avLst/>
          </a:prstGeom>
        </p:spPr>
      </p:pic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1470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Action Bar with Overflow Menu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Functionality: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Help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/>
          <a:stretch/>
        </p:blipFill>
        <p:spPr>
          <a:xfrm>
            <a:off x="113203" y="2620817"/>
            <a:ext cx="1872000" cy="33276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/>
          <a:stretch/>
        </p:blipFill>
        <p:spPr>
          <a:xfrm>
            <a:off x="2439848" y="2621654"/>
            <a:ext cx="1872000" cy="3327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/>
          <a:stretch/>
        </p:blipFill>
        <p:spPr>
          <a:xfrm>
            <a:off x="4766168" y="2620817"/>
            <a:ext cx="1872000" cy="33284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 cstate="print"/>
          <a:stretch/>
        </p:blipFill>
        <p:spPr>
          <a:xfrm>
            <a:off x="7092488" y="2620817"/>
            <a:ext cx="1872000" cy="33282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20464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Scheme of Screens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30" name="CustomShape 1"/>
          <p:cNvSpPr/>
          <p:nvPr/>
        </p:nvSpPr>
        <p:spPr>
          <a:xfrm flipV="1">
            <a:off x="3612600" y="1637336"/>
            <a:ext cx="1510200" cy="24588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CustomShape 2"/>
          <p:cNvSpPr/>
          <p:nvPr/>
        </p:nvSpPr>
        <p:spPr>
          <a:xfrm rot="16200000" flipH="1">
            <a:off x="3007080" y="2891216"/>
            <a:ext cx="617400" cy="81000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CustomShape 3"/>
          <p:cNvSpPr/>
          <p:nvPr/>
        </p:nvSpPr>
        <p:spPr>
          <a:xfrm rot="5400000">
            <a:off x="4418280" y="2290016"/>
            <a:ext cx="628560" cy="202356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" name="CustomShape 4"/>
          <p:cNvSpPr/>
          <p:nvPr/>
        </p:nvSpPr>
        <p:spPr>
          <a:xfrm rot="10800000">
            <a:off x="3194280" y="4974896"/>
            <a:ext cx="637560" cy="45756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F90DB6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5"/>
          <p:cNvSpPr/>
          <p:nvPr/>
        </p:nvSpPr>
        <p:spPr>
          <a:xfrm flipV="1">
            <a:off x="4350600" y="4427336"/>
            <a:ext cx="693000" cy="63000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6"/>
          <p:cNvSpPr/>
          <p:nvPr/>
        </p:nvSpPr>
        <p:spPr>
          <a:xfrm flipV="1">
            <a:off x="6420600" y="4390616"/>
            <a:ext cx="540000" cy="666360"/>
          </a:xfrm>
          <a:prstGeom prst="bentConnector3">
            <a:avLst>
              <a:gd name="adj1" fmla="val 69739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 flipH="1">
            <a:off x="3720600" y="5056976"/>
            <a:ext cx="4616640" cy="900360"/>
          </a:xfrm>
          <a:prstGeom prst="bentConnector4">
            <a:avLst>
              <a:gd name="adj1" fmla="val -5141"/>
              <a:gd name="adj2" fmla="val 115195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Grafik 45"/>
          <p:cNvPicPr/>
          <p:nvPr/>
        </p:nvPicPr>
        <p:blipFill>
          <a:blip r:embed="rId2" cstate="print"/>
          <a:stretch/>
        </p:blipFill>
        <p:spPr>
          <a:xfrm>
            <a:off x="2235960" y="692696"/>
            <a:ext cx="1376640" cy="229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Grafik 46"/>
          <p:cNvPicPr/>
          <p:nvPr/>
        </p:nvPicPr>
        <p:blipFill>
          <a:blip r:embed="rId3" cstate="print"/>
          <a:stretch/>
        </p:blipFill>
        <p:spPr>
          <a:xfrm>
            <a:off x="5133600" y="737696"/>
            <a:ext cx="1377000" cy="22946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Grafik 48"/>
          <p:cNvPicPr/>
          <p:nvPr/>
        </p:nvPicPr>
        <p:blipFill>
          <a:blip r:embed="rId4" cstate="print"/>
          <a:stretch/>
        </p:blipFill>
        <p:spPr>
          <a:xfrm>
            <a:off x="3104280" y="3605096"/>
            <a:ext cx="1377000" cy="229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0" name="Grafik 49"/>
          <p:cNvPicPr/>
          <p:nvPr/>
        </p:nvPicPr>
        <p:blipFill>
          <a:blip r:embed="rId5" cstate="print"/>
          <a:stretch/>
        </p:blipFill>
        <p:spPr>
          <a:xfrm>
            <a:off x="5043600" y="3617336"/>
            <a:ext cx="1377000" cy="229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" name="Grafik 50"/>
          <p:cNvPicPr/>
          <p:nvPr/>
        </p:nvPicPr>
        <p:blipFill>
          <a:blip r:embed="rId6" cstate="print"/>
          <a:stretch/>
        </p:blipFill>
        <p:spPr>
          <a:xfrm>
            <a:off x="6960600" y="3617336"/>
            <a:ext cx="1376640" cy="229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2" name="Grafik 51"/>
          <p:cNvPicPr/>
          <p:nvPr/>
        </p:nvPicPr>
        <p:blipFill>
          <a:blip r:embed="rId7" cstate="print"/>
          <a:stretch/>
        </p:blipFill>
        <p:spPr>
          <a:xfrm>
            <a:off x="1110960" y="3572336"/>
            <a:ext cx="1377000" cy="2295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3" name="CustomShape 5"/>
          <p:cNvSpPr/>
          <p:nvPr/>
        </p:nvSpPr>
        <p:spPr>
          <a:xfrm flipH="1" flipV="1">
            <a:off x="2487960" y="4455544"/>
            <a:ext cx="616320" cy="62964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xmlns="" val="99011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Activity Development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20" name="Rechteck 19"/>
          <p:cNvSpPr/>
          <p:nvPr/>
        </p:nvSpPr>
        <p:spPr>
          <a:xfrm>
            <a:off x="20180" y="908720"/>
            <a:ext cx="4504692" cy="436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Creation of  Register and Login View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Functionality in Register and Login view: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verifications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name, password, email, complete input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visualize user feedback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save user data in database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hide and show fields in Register view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screen flow to Main view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" name="Grafik 20"/>
          <p:cNvPicPr/>
          <p:nvPr/>
        </p:nvPicPr>
        <p:blipFill>
          <a:blip r:embed="rId2" cstate="print"/>
          <a:stretch/>
        </p:blipFill>
        <p:spPr>
          <a:xfrm>
            <a:off x="4524872" y="1327840"/>
            <a:ext cx="2103120" cy="35049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Grafik 21"/>
          <p:cNvPicPr/>
          <p:nvPr/>
        </p:nvPicPr>
        <p:blipFill>
          <a:blip r:embed="rId3" cstate="print"/>
          <a:stretch/>
        </p:blipFill>
        <p:spPr>
          <a:xfrm>
            <a:off x="6888992" y="1327120"/>
            <a:ext cx="2125080" cy="35420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04102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Activity Development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6553200" y="5634598"/>
            <a:ext cx="2133600" cy="365125"/>
          </a:xfrm>
        </p:spPr>
        <p:txBody>
          <a:bodyPr/>
          <a:lstStyle/>
          <a:p>
            <a:fld id="{C663554D-7BDA-4824-AC15-58BB57D86064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20" name="Rechteck 19"/>
          <p:cNvSpPr/>
          <p:nvPr/>
        </p:nvSpPr>
        <p:spPr>
          <a:xfrm>
            <a:off x="20180" y="908720"/>
            <a:ext cx="4504692" cy="436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Functionality in Main view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 20 latest receipts from database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Functionality in Report view	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 all receipts grouped by name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 all receipts grouped by category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expand receipts grouped by selected shop name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expand all receipts grouped by selected category 	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/>
          <a:stretch/>
        </p:blipFill>
        <p:spPr>
          <a:xfrm>
            <a:off x="7020272" y="2905248"/>
            <a:ext cx="1944069" cy="32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/>
          <p:cNvPicPr/>
          <p:nvPr/>
        </p:nvPicPr>
        <p:blipFill>
          <a:blip r:embed="rId3" cstate="print"/>
          <a:stretch/>
        </p:blipFill>
        <p:spPr>
          <a:xfrm>
            <a:off x="5068080" y="764896"/>
            <a:ext cx="3383280" cy="172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/>
          <a:stretch/>
        </p:blipFill>
        <p:spPr>
          <a:xfrm>
            <a:off x="4572000" y="2905248"/>
            <a:ext cx="1943934" cy="32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Gewinkelter Verbinder 6"/>
          <p:cNvCxnSpPr>
            <a:stCxn id="10" idx="2"/>
            <a:endCxn id="13" idx="0"/>
          </p:cNvCxnSpPr>
          <p:nvPr/>
        </p:nvCxnSpPr>
        <p:spPr>
          <a:xfrm rot="5400000">
            <a:off x="5945668" y="2091196"/>
            <a:ext cx="412352" cy="1215753"/>
          </a:xfrm>
          <a:prstGeom prst="bentConnector3">
            <a:avLst/>
          </a:prstGeom>
          <a:ln w="19050">
            <a:solidFill>
              <a:srgbClr val="D996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r Verbinder 16"/>
          <p:cNvCxnSpPr>
            <a:stCxn id="10" idx="2"/>
            <a:endCxn id="9" idx="0"/>
          </p:cNvCxnSpPr>
          <p:nvPr/>
        </p:nvCxnSpPr>
        <p:spPr>
          <a:xfrm rot="16200000" flipH="1">
            <a:off x="7169837" y="2082778"/>
            <a:ext cx="412352" cy="1232587"/>
          </a:xfrm>
          <a:prstGeom prst="bentConnector3">
            <a:avLst>
              <a:gd name="adj1" fmla="val 50000"/>
            </a:avLst>
          </a:prstGeom>
          <a:ln w="19050">
            <a:solidFill>
              <a:srgbClr val="D996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439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Manual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20" name="Rechteck 19"/>
          <p:cNvSpPr/>
          <p:nvPr/>
        </p:nvSpPr>
        <p:spPr>
          <a:xfrm>
            <a:off x="20180" y="1083434"/>
            <a:ext cx="4319028" cy="436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manual in 7 Steps: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1 Registration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2 Login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3 Main view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4 Scan receipt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5 Check results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6 Main view with summary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7 Reports view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Grafik 11"/>
          <p:cNvPicPr/>
          <p:nvPr/>
        </p:nvPicPr>
        <p:blipFill>
          <a:blip r:embed="rId2" cstate="print"/>
          <a:stretch/>
        </p:blipFill>
        <p:spPr>
          <a:xfrm>
            <a:off x="4339208" y="1249971"/>
            <a:ext cx="4553272" cy="3577879"/>
          </a:xfrm>
          <a:prstGeom prst="rect">
            <a:avLst/>
          </a:prstGeom>
          <a:ln>
            <a:noFill/>
          </a:ln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7282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59190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234422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532393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1475656" y="3036920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Design</a:t>
            </a:r>
          </a:p>
        </p:txBody>
      </p:sp>
      <p:sp>
        <p:nvSpPr>
          <p:cNvPr id="8" name="Rechteck 7"/>
          <p:cNvSpPr/>
          <p:nvPr/>
        </p:nvSpPr>
        <p:spPr>
          <a:xfrm>
            <a:off x="1475656" y="371237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Details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475656" y="443245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Receipt Extraction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1520" y="83671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173845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Optical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Character</a:t>
            </a:r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Recognition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611560" y="764704"/>
            <a:ext cx="8136904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camera orientation to rotate picture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Resize image to 2000 x 1200 pixel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Colored image to black and white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Tesseract train language </a:t>
            </a: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deu_frak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13242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611560" y="836712"/>
            <a:ext cx="8136904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 insignificant symbols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Combine single letters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Levenstein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-algorithm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 result adaption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66116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Limitations</a:t>
            </a:r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Issues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611560" y="836712"/>
            <a:ext cx="8136904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Orientation misleading - does not represent picture orientation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Tesseract can not detect bold or large fonts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 name classification highly depends on name length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Receipt sum detection is very depending on OCR results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217417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244827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338437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43204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251520" y="15567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28914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Tests &amp; statistics : How to make the photo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2"/>
          <p:cNvGraphicFramePr/>
          <p:nvPr>
            <p:extLst>
              <p:ext uri="{D42A27DB-BD31-4B8C-83A1-F6EECF244321}">
                <p14:modId xmlns:p14="http://schemas.microsoft.com/office/powerpoint/2010/main" xmlns="" val="624701637"/>
              </p:ext>
            </p:extLst>
          </p:nvPr>
        </p:nvGraphicFramePr>
        <p:xfrm>
          <a:off x="252000" y="1412776"/>
          <a:ext cx="4320000" cy="15116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4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good lighting</a:t>
                      </a:r>
                      <a:endParaRPr lang="en-US" sz="1800" b="1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flashlight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without flashlight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364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90%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85%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Table 3"/>
          <p:cNvGraphicFramePr/>
          <p:nvPr>
            <p:extLst>
              <p:ext uri="{D42A27DB-BD31-4B8C-83A1-F6EECF244321}">
                <p14:modId xmlns:p14="http://schemas.microsoft.com/office/powerpoint/2010/main" xmlns="" val="3205360364"/>
              </p:ext>
            </p:extLst>
          </p:nvPr>
        </p:nvGraphicFramePr>
        <p:xfrm>
          <a:off x="4729896" y="1412776"/>
          <a:ext cx="4234592" cy="1511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17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17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4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bad  lighting</a:t>
                      </a:r>
                      <a:endParaRPr lang="en-US" sz="1800" b="1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flashlight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without flashlight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364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85 %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5 %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8" name="Table 4"/>
          <p:cNvGraphicFramePr/>
          <p:nvPr>
            <p:extLst>
              <p:ext uri="{D42A27DB-BD31-4B8C-83A1-F6EECF244321}">
                <p14:modId xmlns:p14="http://schemas.microsoft.com/office/powerpoint/2010/main" xmlns="" val="1718736617"/>
              </p:ext>
            </p:extLst>
          </p:nvPr>
        </p:nvGraphicFramePr>
        <p:xfrm>
          <a:off x="252000" y="3645024"/>
          <a:ext cx="4320000" cy="1511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4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text style</a:t>
                      </a:r>
                      <a:endParaRPr lang="en-US" sz="1800" b="1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normal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bold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3640"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90%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1%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" name="Table 5"/>
          <p:cNvGraphicFramePr/>
          <p:nvPr>
            <p:extLst>
              <p:ext uri="{D42A27DB-BD31-4B8C-83A1-F6EECF244321}">
                <p14:modId xmlns:p14="http://schemas.microsoft.com/office/powerpoint/2010/main" xmlns="" val="1101549373"/>
              </p:ext>
            </p:extLst>
          </p:nvPr>
        </p:nvGraphicFramePr>
        <p:xfrm>
          <a:off x="4729896" y="3645024"/>
          <a:ext cx="4234592" cy="1511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17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17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4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folded receipt</a:t>
                      </a:r>
                      <a:endParaRPr lang="en-US" sz="1800" b="1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no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yes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3640"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90%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30 %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414202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244827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338437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43204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251520" y="15567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20813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Forecast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Market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611560" y="836712"/>
            <a:ext cx="8136904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 Key-functionalities couldn’t be finished during the semester. Major Topics are:	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Session handling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 functionalities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Online Database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Advanced filter possibilities for Reports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Advanced picture processing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137865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rafik 5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692696"/>
            <a:ext cx="1761076" cy="20882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40966"/>
          </a:xfrm>
        </p:spPr>
        <p:txBody>
          <a:bodyPr>
            <a:normAutofit fontScale="90000"/>
          </a:bodyPr>
          <a:lstStyle/>
          <a:p>
            <a:r>
              <a:rPr lang="en-US" sz="4900" b="1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7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 expenses app with receipt scanner</a:t>
            </a:r>
            <a:endParaRPr lang="de-DE" sz="27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772816"/>
            <a:ext cx="4038600" cy="4353347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           Vision</a:t>
            </a:r>
          </a:p>
          <a:p>
            <a:pPr>
              <a:buNone/>
            </a:pPr>
            <a:endParaRPr lang="en-US" sz="2000" i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>
                <a:latin typeface="Times New Roman" pitchFamily="18" charset="0"/>
                <a:cs typeface="Times New Roman" pitchFamily="18" charset="0"/>
              </a:rPr>
              <a:t>Whom is it for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? 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students or young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family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>
                <a:latin typeface="Times New Roman" pitchFamily="18" charset="0"/>
                <a:cs typeface="Times New Roman" pitchFamily="18" charset="0"/>
              </a:rPr>
              <a:t>Functionality: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Manually enter your outgoing transactions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Scanner auto-extract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receipt information such as shop names, data and time, amount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>
          <a:xfrm>
            <a:off x="4648200" y="1772816"/>
            <a:ext cx="4038600" cy="435334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i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i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>
                <a:latin typeface="Times New Roman" pitchFamily="18" charset="0"/>
                <a:cs typeface="Times New Roman" pitchFamily="18" charset="0"/>
              </a:rPr>
              <a:t>What problems does it solve? 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Save time for counting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expenses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>
                <a:latin typeface="Times New Roman" pitchFamily="18" charset="0"/>
                <a:cs typeface="Times New Roman" pitchFamily="18" charset="0"/>
              </a:rPr>
              <a:t>Challenges: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 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Using Android for the first time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Implementing Tesseract Library OCR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engine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Pitch Round-Up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Kateryna</a:t>
            </a:r>
            <a:r>
              <a:rPr lang="de-DE" dirty="0"/>
              <a:t> </a:t>
            </a:r>
            <a:r>
              <a:rPr lang="de-DE" dirty="0" err="1"/>
              <a:t>Pryshchepa</a:t>
            </a:r>
            <a:r>
              <a:rPr lang="de-DE" dirty="0"/>
              <a:t>, </a:t>
            </a:r>
            <a:r>
              <a:rPr lang="de-DE" dirty="0" err="1"/>
              <a:t>Iuliia</a:t>
            </a:r>
            <a:r>
              <a:rPr lang="de-DE" dirty="0"/>
              <a:t> </a:t>
            </a:r>
            <a:r>
              <a:rPr lang="de-DE" dirty="0" err="1"/>
              <a:t>Guk</a:t>
            </a:r>
            <a:r>
              <a:rPr lang="de-DE" dirty="0"/>
              <a:t>, Thomas Röhl, </a:t>
            </a:r>
            <a:r>
              <a:rPr lang="de-DE" dirty="0" err="1"/>
              <a:t>Tetiana</a:t>
            </a:r>
            <a:r>
              <a:rPr lang="de-DE" dirty="0"/>
              <a:t> </a:t>
            </a:r>
            <a:r>
              <a:rPr lang="de-DE" dirty="0" err="1"/>
              <a:t>Lavrynovych</a:t>
            </a:r>
            <a:r>
              <a:rPr lang="de-DE" dirty="0"/>
              <a:t>, Sascha </a:t>
            </a:r>
            <a:r>
              <a:rPr lang="de-DE" dirty="0" err="1"/>
              <a:t>Zepf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0290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65" name="Rechteck 64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the realization of ShopAdmin it was decided to use SCRUM</a:t>
            </a: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20897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65" name="Rechteck 64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the realization of ShopAdmin it was decided to use SCRUM</a:t>
            </a: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Multiplizieren 42"/>
          <p:cNvSpPr/>
          <p:nvPr/>
        </p:nvSpPr>
        <p:spPr>
          <a:xfrm>
            <a:off x="6989650" y="3429000"/>
            <a:ext cx="1584872" cy="79208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3004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43" name="Ovale Legende 42"/>
          <p:cNvSpPr/>
          <p:nvPr/>
        </p:nvSpPr>
        <p:spPr>
          <a:xfrm>
            <a:off x="2003294" y="986892"/>
            <a:ext cx="2533646" cy="792088"/>
          </a:xfrm>
          <a:prstGeom prst="wedgeEllipseCallout">
            <a:avLst>
              <a:gd name="adj1" fmla="val -52296"/>
              <a:gd name="adj2" fmla="val 71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Pitch described by 8 Use Cases</a:t>
            </a:r>
          </a:p>
        </p:txBody>
      </p:sp>
      <p:sp>
        <p:nvSpPr>
          <p:cNvPr id="52" name="Multiplizieren 51"/>
          <p:cNvSpPr/>
          <p:nvPr/>
        </p:nvSpPr>
        <p:spPr>
          <a:xfrm>
            <a:off x="6989650" y="3429000"/>
            <a:ext cx="1584872" cy="79208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115916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e Legende 47"/>
          <p:cNvSpPr/>
          <p:nvPr/>
        </p:nvSpPr>
        <p:spPr>
          <a:xfrm>
            <a:off x="1899240" y="5745338"/>
            <a:ext cx="3044903" cy="981003"/>
          </a:xfrm>
          <a:prstGeom prst="wedgeEllipseCallout">
            <a:avLst>
              <a:gd name="adj1" fmla="val -67565"/>
              <a:gd name="adj2" fmla="val -86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 of 8 User Stories 101 Backlog Items have been created 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66" name="Multiplizieren 65"/>
          <p:cNvSpPr/>
          <p:nvPr/>
        </p:nvSpPr>
        <p:spPr>
          <a:xfrm>
            <a:off x="6989650" y="3429000"/>
            <a:ext cx="1584872" cy="79208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138193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Ovale Legende 51"/>
          <p:cNvSpPr/>
          <p:nvPr/>
        </p:nvSpPr>
        <p:spPr>
          <a:xfrm>
            <a:off x="5594008" y="836712"/>
            <a:ext cx="2506384" cy="1211005"/>
          </a:xfrm>
          <a:prstGeom prst="wedgeEllipseCallout">
            <a:avLst>
              <a:gd name="adj1" fmla="val -62938"/>
              <a:gd name="adj2" fmla="val 95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4 Sprints 39 Backlog Items have been completed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65" name="Multiplizieren 64"/>
          <p:cNvSpPr/>
          <p:nvPr/>
        </p:nvSpPr>
        <p:spPr>
          <a:xfrm>
            <a:off x="6989650" y="3429000"/>
            <a:ext cx="1584872" cy="79208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93813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e Legende 60"/>
          <p:cNvSpPr/>
          <p:nvPr/>
        </p:nvSpPr>
        <p:spPr>
          <a:xfrm>
            <a:off x="4932040" y="5733256"/>
            <a:ext cx="3010171" cy="1123927"/>
          </a:xfrm>
          <a:prstGeom prst="wedgeEllipseCallout">
            <a:avLst>
              <a:gd name="adj1" fmla="val 24049"/>
              <a:gd name="adj2" fmla="val -89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Nevertheless a highly sophisticated product has been created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48" name="Multiplizieren 47"/>
          <p:cNvSpPr/>
          <p:nvPr/>
        </p:nvSpPr>
        <p:spPr>
          <a:xfrm>
            <a:off x="6989650" y="3429000"/>
            <a:ext cx="1584872" cy="79208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95741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1274</Words>
  <Application>Microsoft Office PowerPoint</Application>
  <PresentationFormat>Bildschirmpräsentation (4:3)</PresentationFormat>
  <Paragraphs>386</Paragraphs>
  <Slides>33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4" baseType="lpstr">
      <vt:lpstr>Larissa-Design</vt:lpstr>
      <vt:lpstr>ShopAdmin Control your expenses with receipt scanner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Project structure became more and more complicated…</vt:lpstr>
      <vt:lpstr>Project structure became more and more complicated…</vt:lpstr>
      <vt:lpstr>Usecase Diagram</vt:lpstr>
      <vt:lpstr>          Activity Diagram</vt:lpstr>
      <vt:lpstr>Folie 19</vt:lpstr>
      <vt:lpstr>Folie 20</vt:lpstr>
      <vt:lpstr>Folie 21</vt:lpstr>
      <vt:lpstr>Folie 22</vt:lpstr>
      <vt:lpstr>Folie 23</vt:lpstr>
      <vt:lpstr>Folie 24</vt:lpstr>
      <vt:lpstr>Folie 25</vt:lpstr>
      <vt:lpstr>Folie 26</vt:lpstr>
      <vt:lpstr>Folie 27</vt:lpstr>
      <vt:lpstr>Folie 28</vt:lpstr>
      <vt:lpstr>Folie 29</vt:lpstr>
      <vt:lpstr>Folie 30</vt:lpstr>
      <vt:lpstr>Folie 31</vt:lpstr>
      <vt:lpstr>Folie 32</vt:lpstr>
      <vt:lpstr>ShopAdmin              Control expenses app with receipt scanner</vt:lpstr>
    </vt:vector>
  </TitlesOfParts>
  <Company>Firmenname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Benutzer</dc:creator>
  <cp:lastModifiedBy>Benutzer</cp:lastModifiedBy>
  <cp:revision>188</cp:revision>
  <dcterms:created xsi:type="dcterms:W3CDTF">2015-11-06T13:58:39Z</dcterms:created>
  <dcterms:modified xsi:type="dcterms:W3CDTF">2016-02-29T11:01:24Z</dcterms:modified>
</cp:coreProperties>
</file>