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74" r:id="rId3"/>
    <p:sldId id="275" r:id="rId4"/>
    <p:sldId id="286" r:id="rId5"/>
    <p:sldId id="276" r:id="rId6"/>
    <p:sldId id="277" r:id="rId7"/>
    <p:sldId id="298" r:id="rId8"/>
    <p:sldId id="278" r:id="rId9"/>
    <p:sldId id="287" r:id="rId10"/>
    <p:sldId id="280" r:id="rId11"/>
    <p:sldId id="282" r:id="rId12"/>
    <p:sldId id="288" r:id="rId13"/>
    <p:sldId id="289" r:id="rId14"/>
  </p:sldIdLst>
  <p:sldSz cx="9144000" cy="6858000" type="screen4x3"/>
  <p:notesSz cx="6858000" cy="9144000"/>
  <p:defaultTextStyle>
    <a:defPPr>
      <a:defRPr lang="de-DE"/>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3F9FA"/>
    <a:srgbClr val="F5F5FC"/>
    <a:srgbClr val="E3E3F6"/>
    <a:srgbClr val="EFF7F8"/>
    <a:srgbClr val="B90F22"/>
    <a:srgbClr val="F5A3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740"/>
    <p:restoredTop sz="91097"/>
  </p:normalViewPr>
  <p:slideViewPr>
    <p:cSldViewPr snapToObjects="1" showGuides="1">
      <p:cViewPr>
        <p:scale>
          <a:sx n="80" d="100"/>
          <a:sy n="80" d="100"/>
        </p:scale>
        <p:origin x="-144" y="-144"/>
      </p:cViewPr>
      <p:guideLst>
        <p:guide orient="horz" pos="1083"/>
        <p:guide orient="horz" pos="4042"/>
        <p:guide orient="horz" pos="3895"/>
        <p:guide orient="horz" pos="4042"/>
        <p:guide pos="2923"/>
        <p:guide pos="560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7.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Grp="1" noChangeArrowheads="1"/>
          </p:cNvSpPr>
          <p:nvPr>
            <p:ph type="hdr" sz="quarter"/>
          </p:nvPr>
        </p:nvSpPr>
        <p:spPr bwMode="auto">
          <a:xfrm>
            <a:off x="190500" y="387350"/>
            <a:ext cx="5403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000" tIns="0" rIns="0" bIns="0" numCol="1" anchor="ctr" anchorCtr="0" compatLnSpc="1"/>
          <a:lstStyle>
            <a:lvl1pPr>
              <a:lnSpc>
                <a:spcPts val="1300"/>
              </a:lnSpc>
              <a:defRPr sz="1000" b="1">
                <a:latin typeface="Stafford" pitchFamily="2" charset="0"/>
              </a:defRPr>
            </a:lvl1pPr>
          </a:lstStyle>
          <a:p>
            <a:pPr marL="0" marR="0" lvl="0" indent="0" algn="l" defTabSz="914400" rtl="0" eaLnBrk="1" fontAlgn="base" latinLnBrk="0" hangingPunct="1">
              <a:lnSpc>
                <a:spcPts val="1300"/>
              </a:lnSpc>
              <a:spcBef>
                <a:spcPct val="0"/>
              </a:spcBef>
              <a:spcAft>
                <a:spcPct val="0"/>
              </a:spcAft>
              <a:buClrTx/>
              <a:buSzTx/>
              <a:buFontTx/>
              <a:buNone/>
              <a:defRPr/>
            </a:pPr>
            <a:endParaRPr kumimoji="0" lang="de-DE" sz="1000" b="1" i="0" u="none" strike="noStrike" kern="1200" cap="none" spc="0" normalizeH="0" baseline="0" noProof="0">
              <a:ln>
                <a:noFill/>
              </a:ln>
              <a:solidFill>
                <a:schemeClr val="tx1"/>
              </a:solidFill>
              <a:effectLst/>
              <a:uLnTx/>
              <a:uFillTx/>
              <a:latin typeface="Stafford" pitchFamily="2" charset="0"/>
              <a:ea typeface="+mn-ea"/>
              <a:cs typeface="+mn-cs"/>
            </a:endParaRPr>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defRPr sz="1000" b="1">
                <a:latin typeface="Stafford" pitchFamily="2"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621B907-DE4D-46B3-A97F-C9E8EE04A3FC}" type="datetime4">
              <a:rPr kumimoji="0" lang="de-DE" sz="1000" b="1" i="0" u="none" strike="noStrike" kern="1200" cap="none" spc="0" normalizeH="0" baseline="0" noProof="0">
                <a:ln>
                  <a:noFill/>
                </a:ln>
                <a:solidFill>
                  <a:schemeClr val="tx1"/>
                </a:solidFill>
                <a:effectLst/>
                <a:uLnTx/>
                <a:uFillTx/>
                <a:latin typeface="Stafford" pitchFamily="2" charset="0"/>
                <a:ea typeface="+mn-ea"/>
                <a:cs typeface="+mn-cs"/>
              </a:rPr>
            </a:fld>
            <a:endParaRPr kumimoji="0" lang="de-DE" sz="1000" b="1" i="0" u="none" strike="noStrike" kern="1200" cap="none" spc="0" normalizeH="0" baseline="0" noProof="0">
              <a:ln>
                <a:noFill/>
              </a:ln>
              <a:solidFill>
                <a:schemeClr val="tx1"/>
              </a:solidFill>
              <a:effectLst/>
              <a:uLnTx/>
              <a:uFillTx/>
              <a:latin typeface="Stafford" pitchFamily="2" charset="0"/>
              <a:ea typeface="+mn-ea"/>
              <a:cs typeface="+mn-cs"/>
            </a:endParaRPr>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defRPr sz="1000" b="1">
                <a:latin typeface="Stafford" pitchFamily="2"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de-DE" sz="1000" b="1" i="0" u="none" strike="noStrike" kern="1200" cap="none" spc="0" normalizeH="0" baseline="0" noProof="0">
                <a:ln>
                  <a:noFill/>
                </a:ln>
                <a:solidFill>
                  <a:schemeClr val="tx1"/>
                </a:solidFill>
                <a:effectLst/>
                <a:uLnTx/>
                <a:uFillTx/>
                <a:latin typeface="Stafford" pitchFamily="2" charset="0"/>
                <a:ea typeface="+mn-ea"/>
                <a:cs typeface="+mn-cs"/>
              </a:rPr>
              <a:t>|  </a:t>
            </a:r>
            <a:endParaRPr kumimoji="0" lang="de-DE" sz="1000" b="1" i="0" u="none" strike="noStrike" kern="1200" cap="none" spc="0" normalizeH="0" baseline="0" noProof="0">
              <a:ln>
                <a:noFill/>
              </a:ln>
              <a:solidFill>
                <a:schemeClr val="tx1"/>
              </a:solidFill>
              <a:effectLst/>
              <a:uLnTx/>
              <a:uFillTx/>
              <a:latin typeface="Stafford" pitchFamily="2" charset="0"/>
              <a:ea typeface="+mn-ea"/>
              <a:cs typeface="+mn-cs"/>
            </a:endParaRP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
            <a:pPr lvl="0" algn="r" eaLnBrk="1" fontAlgn="base" hangingPunct="1"/>
            <a:r>
              <a:rPr sz="1000" b="1" strike="noStrike" noProof="1" dirty="0">
                <a:latin typeface="Stafford" pitchFamily="2" charset="0"/>
                <a:ea typeface="+mn-ea"/>
                <a:cs typeface="+mn-cs"/>
              </a:rPr>
              <a:t>|  </a:t>
            </a:r>
            <a:fld id="{9A0DB2DC-4C9A-4742-B13C-FB6460FD3503}" type="slidenum">
              <a:rPr lang="de-DE" sz="1000" b="1" strike="noStrike" noProof="1" dirty="0">
                <a:latin typeface="Stafford" pitchFamily="2" charset="0"/>
                <a:ea typeface="+mn-ea"/>
                <a:cs typeface="+mn-cs"/>
              </a:rPr>
            </a:fld>
            <a:endParaRPr lang="de-DE" sz="1000" b="1" strike="noStrike" noProof="1" dirty="0">
              <a:latin typeface="Stafford" pitchFamily="2" charset="0"/>
            </a:endParaRPr>
          </a:p>
        </p:txBody>
      </p:sp>
      <p:pic>
        <p:nvPicPr>
          <p:cNvPr id="3078" name="Picture 6" descr="tud_logo"/>
          <p:cNvPicPr>
            <a:picLocks noChangeAspect="1"/>
          </p:cNvPicPr>
          <p:nvPr/>
        </p:nvPicPr>
        <p:blipFill>
          <a:blip r:embed="rId1"/>
          <a:stretch>
            <a:fillRect/>
          </a:stretch>
        </p:blipFill>
        <p:spPr>
          <a:xfrm>
            <a:off x="5740400" y="360363"/>
            <a:ext cx="928688" cy="417512"/>
          </a:xfrm>
          <a:prstGeom prst="rect">
            <a:avLst/>
          </a:prstGeom>
          <a:noFill/>
          <a:ln w="9525">
            <a:noFill/>
          </a:ln>
        </p:spPr>
      </p:pic>
      <p:sp>
        <p:nvSpPr>
          <p:cNvPr id="3079" name="Rectangle 7"/>
          <p:cNvSpPr/>
          <p:nvPr/>
        </p:nvSpPr>
        <p:spPr>
          <a:xfrm>
            <a:off x="190500" y="179388"/>
            <a:ext cx="6478588" cy="144462"/>
          </a:xfrm>
          <a:prstGeom prst="rect">
            <a:avLst/>
          </a:prstGeom>
          <a:solidFill>
            <a:srgbClr val="B5B5B5"/>
          </a:solidFill>
          <a:ln w="9525">
            <a:noFill/>
          </a:ln>
        </p:spPr>
        <p:txBody>
          <a:bodyPr wrap="none" anchor="ctr"/>
          <a:p>
            <a:pPr lvl="0" indent="0"/>
            <a:endParaRPr lang="de-CH" altLang="x-none" dirty="0"/>
          </a:p>
        </p:txBody>
      </p:sp>
      <p:sp>
        <p:nvSpPr>
          <p:cNvPr id="3080" name="Line 8"/>
          <p:cNvSpPr/>
          <p:nvPr/>
        </p:nvSpPr>
        <p:spPr>
          <a:xfrm>
            <a:off x="190500" y="360363"/>
            <a:ext cx="6478588" cy="0"/>
          </a:xfrm>
          <a:prstGeom prst="line">
            <a:avLst/>
          </a:prstGeom>
          <a:ln w="15240" cap="flat" cmpd="sng">
            <a:solidFill>
              <a:schemeClr val="tx1"/>
            </a:solidFill>
            <a:prstDash val="solid"/>
            <a:round/>
            <a:headEnd type="none" w="med" len="med"/>
            <a:tailEnd type="none" w="med" len="med"/>
          </a:ln>
        </p:spPr>
      </p:sp>
      <p:sp>
        <p:nvSpPr>
          <p:cNvPr id="3081" name="Line 9"/>
          <p:cNvSpPr/>
          <p:nvPr/>
        </p:nvSpPr>
        <p:spPr>
          <a:xfrm>
            <a:off x="190500" y="8496300"/>
            <a:ext cx="6478588" cy="0"/>
          </a:xfrm>
          <a:prstGeom prst="line">
            <a:avLst/>
          </a:prstGeom>
          <a:ln w="7620" cap="flat" cmpd="sng">
            <a:solidFill>
              <a:schemeClr val="tx1"/>
            </a:solidFill>
            <a:prstDash val="solid"/>
            <a:round/>
            <a:headEnd type="none" w="med" len="med"/>
            <a:tailEnd type="none" w="med" len="med"/>
          </a:ln>
        </p:spPr>
      </p:sp>
      <p:sp>
        <p:nvSpPr>
          <p:cNvPr id="3082" name="Line 10"/>
          <p:cNvSpPr/>
          <p:nvPr/>
        </p:nvSpPr>
        <p:spPr>
          <a:xfrm>
            <a:off x="188913" y="777875"/>
            <a:ext cx="6478587" cy="0"/>
          </a:xfrm>
          <a:prstGeom prst="line">
            <a:avLst/>
          </a:prstGeom>
          <a:ln w="7620"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7.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098" name="Picture 13" descr="tud_logo"/>
          <p:cNvPicPr>
            <a:picLocks noChangeAspect="1"/>
          </p:cNvPicPr>
          <p:nvPr/>
        </p:nvPicPr>
        <p:blipFill>
          <a:blip r:embed="rId1"/>
          <a:stretch>
            <a:fillRect/>
          </a:stretch>
        </p:blipFill>
        <p:spPr>
          <a:xfrm>
            <a:off x="5732463" y="360363"/>
            <a:ext cx="935037" cy="420687"/>
          </a:xfrm>
          <a:prstGeom prst="rect">
            <a:avLst/>
          </a:prstGeom>
          <a:noFill/>
          <a:ln w="9525">
            <a:noFill/>
          </a:ln>
        </p:spPr>
      </p:pic>
      <p:sp>
        <p:nvSpPr>
          <p:cNvPr id="3075" name="Rectangle 3"/>
          <p:cNvSpPr>
            <a:spLocks noGrp="1" noChangeArrowheads="1"/>
          </p:cNvSpPr>
          <p:nvPr>
            <p:ph type="dt" idx="1"/>
          </p:nvPr>
        </p:nvSpPr>
        <p:spPr bwMode="auto">
          <a:xfrm>
            <a:off x="188913" y="8685213"/>
            <a:ext cx="161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nSpc>
                <a:spcPts val="1300"/>
              </a:lnSpc>
              <a:defRPr sz="1000">
                <a:latin typeface="Stafford" pitchFamily="2" charset="0"/>
              </a:defRPr>
            </a:lvl1pPr>
          </a:lstStyle>
          <a:p>
            <a:pPr marL="0" marR="0" lvl="0" indent="0" algn="l" defTabSz="914400" rtl="0" eaLnBrk="1" fontAlgn="base" latinLnBrk="0" hangingPunct="1">
              <a:lnSpc>
                <a:spcPts val="1300"/>
              </a:lnSpc>
              <a:spcBef>
                <a:spcPct val="0"/>
              </a:spcBef>
              <a:spcAft>
                <a:spcPct val="0"/>
              </a:spcAft>
              <a:buClrTx/>
              <a:buSzTx/>
              <a:buFontTx/>
              <a:buNone/>
              <a:defRPr/>
            </a:pPr>
            <a:fld id="{1A3BF4A9-2F4E-41F6-A37B-E5EC5261DE65}" type="datetime4">
              <a:rPr kumimoji="0" lang="de-DE" sz="1000" b="0" i="0" u="none" strike="noStrike" kern="1200" cap="none" spc="0" normalizeH="0" baseline="0" noProof="0">
                <a:ln>
                  <a:noFill/>
                </a:ln>
                <a:solidFill>
                  <a:schemeClr val="tx1"/>
                </a:solidFill>
                <a:effectLst/>
                <a:uLnTx/>
                <a:uFillTx/>
                <a:latin typeface="Stafford" pitchFamily="2" charset="0"/>
                <a:ea typeface="+mn-ea"/>
                <a:cs typeface="+mn-cs"/>
              </a:rPr>
            </a:fld>
            <a:endParaRPr kumimoji="0" lang="de-DE" sz="1000" b="0" i="0" u="none" strike="noStrike" kern="1200" cap="none" spc="0" normalizeH="0" baseline="0" noProof="0">
              <a:ln>
                <a:noFill/>
              </a:ln>
              <a:solidFill>
                <a:schemeClr val="tx1"/>
              </a:solidFill>
              <a:effectLst/>
              <a:uLnTx/>
              <a:uFillTx/>
              <a:latin typeface="Stafford" pitchFamily="2" charset="0"/>
              <a:ea typeface="+mn-ea"/>
              <a:cs typeface="+mn-cs"/>
            </a:endParaRPr>
          </a:p>
        </p:txBody>
      </p:sp>
      <p:sp>
        <p:nvSpPr>
          <p:cNvPr id="4100" name="Rectangle 4"/>
          <p:cNvSpPr>
            <a:spLocks noRot="1" noTextEdit="1"/>
          </p:cNvSpPr>
          <p:nvPr>
            <p:ph type="sldImg"/>
          </p:nvPr>
        </p:nvSpPr>
        <p:spPr>
          <a:xfrm>
            <a:off x="1322388" y="923925"/>
            <a:ext cx="4194175" cy="3071813"/>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190500" y="4284663"/>
            <a:ext cx="64770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10000"/>
              </a:spcBef>
              <a:spcAft>
                <a:spcPct val="0"/>
              </a:spcAft>
              <a:buClrTx/>
              <a:buSzTx/>
              <a:buFontTx/>
              <a:buNone/>
              <a:defRPr/>
            </a:pPr>
            <a:r>
              <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rPr>
              <a:t>Textmasterformate durch Klicken bearbeiten</a:t>
            </a:r>
            <a:endPar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endParaRPr>
          </a:p>
          <a:p>
            <a:pPr marL="457200" marR="0" lvl="1" indent="0" algn="l" defTabSz="914400" rtl="0" eaLnBrk="0" fontAlgn="base" latinLnBrk="0" hangingPunct="0">
              <a:lnSpc>
                <a:spcPct val="100000"/>
              </a:lnSpc>
              <a:spcBef>
                <a:spcPct val="10000"/>
              </a:spcBef>
              <a:spcAft>
                <a:spcPct val="0"/>
              </a:spcAft>
              <a:buClrTx/>
              <a:buSzTx/>
              <a:buFontTx/>
              <a:buNone/>
              <a:defRPr/>
            </a:pPr>
            <a:r>
              <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rPr>
              <a:t>Zweite Ebene</a:t>
            </a:r>
            <a:endPar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endParaRPr>
          </a:p>
          <a:p>
            <a:pPr marL="914400" marR="0" lvl="2" indent="0" algn="l" defTabSz="914400" rtl="0" eaLnBrk="0" fontAlgn="base" latinLnBrk="0" hangingPunct="0">
              <a:lnSpc>
                <a:spcPct val="100000"/>
              </a:lnSpc>
              <a:spcBef>
                <a:spcPct val="10000"/>
              </a:spcBef>
              <a:spcAft>
                <a:spcPct val="0"/>
              </a:spcAft>
              <a:buClrTx/>
              <a:buSzTx/>
              <a:buFontTx/>
              <a:buNone/>
              <a:defRPr/>
            </a:pPr>
            <a:r>
              <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rPr>
              <a:t>Dritte Ebene</a:t>
            </a:r>
            <a:endPar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endParaRPr>
          </a:p>
          <a:p>
            <a:pPr marL="1371600" marR="0" lvl="3" indent="0" algn="l" defTabSz="914400" rtl="0" eaLnBrk="0" fontAlgn="base" latinLnBrk="0" hangingPunct="0">
              <a:lnSpc>
                <a:spcPct val="100000"/>
              </a:lnSpc>
              <a:spcBef>
                <a:spcPct val="10000"/>
              </a:spcBef>
              <a:spcAft>
                <a:spcPct val="0"/>
              </a:spcAft>
              <a:buClrTx/>
              <a:buSzTx/>
              <a:buFontTx/>
              <a:buNone/>
              <a:defRPr/>
            </a:pPr>
            <a:r>
              <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rPr>
              <a:t>Vierte Ebene</a:t>
            </a:r>
            <a:endPar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endParaRPr>
          </a:p>
          <a:p>
            <a:pPr marL="1828800" marR="0" lvl="4" indent="0" algn="l" defTabSz="914400" rtl="0" eaLnBrk="0" fontAlgn="base" latinLnBrk="0" hangingPunct="0">
              <a:lnSpc>
                <a:spcPct val="100000"/>
              </a:lnSpc>
              <a:spcBef>
                <a:spcPct val="10000"/>
              </a:spcBef>
              <a:spcAft>
                <a:spcPct val="0"/>
              </a:spcAft>
              <a:buClrTx/>
              <a:buSzTx/>
              <a:buFontTx/>
              <a:buNone/>
              <a:defRPr/>
            </a:pPr>
            <a:r>
              <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rPr>
              <a:t>Fünfte Ebene</a:t>
            </a:r>
            <a:endParaRPr kumimoji="0" lang="de-DE" sz="1200" b="0" i="0" u="none" strike="noStrike" kern="1200" cap="none" spc="0" normalizeH="0" baseline="0" noProof="0" smtClean="0">
              <a:ln>
                <a:noFill/>
              </a:ln>
              <a:solidFill>
                <a:schemeClr val="tx1"/>
              </a:solidFill>
              <a:effectLst/>
              <a:uLnTx/>
              <a:uFillTx/>
              <a:latin typeface="Bitstream Charter" charset="0"/>
              <a:ea typeface="+mn-ea"/>
              <a:cs typeface="+mn-cs"/>
            </a:endParaRP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nSpc>
                <a:spcPts val="1300"/>
              </a:lnSpc>
              <a:defRPr sz="1000">
                <a:latin typeface="Stafford" pitchFamily="2" charset="0"/>
              </a:defRPr>
            </a:lvl1pPr>
          </a:lstStyle>
          <a:p>
            <a:pPr marL="0" marR="0" lvl="0" indent="0" algn="l" defTabSz="914400" rtl="0" eaLnBrk="1" fontAlgn="base" latinLnBrk="0" hangingPunct="1">
              <a:lnSpc>
                <a:spcPts val="1300"/>
              </a:lnSpc>
              <a:spcBef>
                <a:spcPct val="0"/>
              </a:spcBef>
              <a:spcAft>
                <a:spcPct val="0"/>
              </a:spcAft>
              <a:buClrTx/>
              <a:buSzTx/>
              <a:buFontTx/>
              <a:buNone/>
              <a:defRPr/>
            </a:pPr>
            <a:r>
              <a:rPr kumimoji="0" lang="de-DE" sz="1000" b="0" i="0" u="none" strike="noStrike" kern="1200" cap="none" spc="0" normalizeH="0" baseline="0" noProof="0">
                <a:ln>
                  <a:noFill/>
                </a:ln>
                <a:solidFill>
                  <a:schemeClr val="tx1"/>
                </a:solidFill>
                <a:effectLst/>
                <a:uLnTx/>
                <a:uFillTx/>
                <a:latin typeface="Stafford" pitchFamily="2" charset="0"/>
                <a:ea typeface="+mn-ea"/>
                <a:cs typeface="+mn-cs"/>
              </a:rPr>
              <a:t>|  </a:t>
            </a:r>
            <a:endParaRPr kumimoji="0" lang="de-DE" sz="1000" b="0" i="0" u="none" strike="noStrike" kern="1200" cap="none" spc="0" normalizeH="0" baseline="0" noProof="0">
              <a:ln>
                <a:noFill/>
              </a:ln>
              <a:solidFill>
                <a:schemeClr val="tx1"/>
              </a:solidFill>
              <a:effectLst/>
              <a:uLnTx/>
              <a:uFillTx/>
              <a:latin typeface="Stafford" pitchFamily="2" charset="0"/>
              <a:ea typeface="+mn-ea"/>
              <a:cs typeface="+mn-cs"/>
            </a:endParaRP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
            <a:pPr lvl="0" algn="r" eaLnBrk="1" fontAlgn="base" hangingPunct="1">
              <a:lnSpc>
                <a:spcPts val="1300"/>
              </a:lnSpc>
            </a:pPr>
            <a:r>
              <a:rPr sz="1000" strike="noStrike" noProof="1" dirty="0">
                <a:latin typeface="Stafford" pitchFamily="2" charset="0"/>
                <a:ea typeface="+mn-ea"/>
                <a:cs typeface="+mn-cs"/>
              </a:rPr>
              <a:t>|  </a:t>
            </a:r>
            <a:fld id="{9A0DB2DC-4C9A-4742-B13C-FB6460FD3503}" type="slidenum">
              <a:rPr lang="de-DE" sz="1000" strike="noStrike" noProof="1" dirty="0">
                <a:latin typeface="Stafford" pitchFamily="2" charset="0"/>
                <a:ea typeface="+mn-ea"/>
                <a:cs typeface="+mn-cs"/>
              </a:rPr>
            </a:fld>
            <a:endParaRPr lang="de-DE" sz="1000" strike="noStrike" noProof="1" dirty="0">
              <a:latin typeface="Stafford" pitchFamily="2" charset="0"/>
            </a:endParaRPr>
          </a:p>
        </p:txBody>
      </p:sp>
      <p:sp>
        <p:nvSpPr>
          <p:cNvPr id="4104" name="Rectangle 8"/>
          <p:cNvSpPr/>
          <p:nvPr/>
        </p:nvSpPr>
        <p:spPr>
          <a:xfrm>
            <a:off x="190500" y="387350"/>
            <a:ext cx="5403850" cy="393700"/>
          </a:xfrm>
          <a:prstGeom prst="rect">
            <a:avLst/>
          </a:prstGeom>
          <a:noFill/>
          <a:ln w="9525">
            <a:noFill/>
          </a:ln>
        </p:spPr>
        <p:txBody>
          <a:bodyPr lIns="108000" tIns="0" rIns="0" bIns="0" anchor="ctr"/>
          <a:p>
            <a:pPr lvl="0" indent="0">
              <a:lnSpc>
                <a:spcPts val="1300"/>
              </a:lnSpc>
            </a:pPr>
            <a:endParaRPr lang="en-GB" sz="1000" b="1" dirty="0">
              <a:latin typeface="Stafford" pitchFamily="2" charset="0"/>
            </a:endParaRPr>
          </a:p>
        </p:txBody>
      </p:sp>
      <p:sp>
        <p:nvSpPr>
          <p:cNvPr id="4105" name="Rectangle 9"/>
          <p:cNvSpPr/>
          <p:nvPr/>
        </p:nvSpPr>
        <p:spPr>
          <a:xfrm>
            <a:off x="190500" y="179388"/>
            <a:ext cx="6478588" cy="144462"/>
          </a:xfrm>
          <a:prstGeom prst="rect">
            <a:avLst/>
          </a:prstGeom>
          <a:solidFill>
            <a:srgbClr val="B5B5B5"/>
          </a:solidFill>
          <a:ln w="9525">
            <a:noFill/>
          </a:ln>
        </p:spPr>
        <p:txBody>
          <a:bodyPr wrap="none" anchor="ctr"/>
          <a:p>
            <a:pPr lvl="0" indent="0"/>
            <a:endParaRPr lang="de-CH" altLang="x-none" dirty="0"/>
          </a:p>
        </p:txBody>
      </p:sp>
      <p:sp>
        <p:nvSpPr>
          <p:cNvPr id="4106" name="Line 10"/>
          <p:cNvSpPr/>
          <p:nvPr/>
        </p:nvSpPr>
        <p:spPr>
          <a:xfrm>
            <a:off x="190500" y="360363"/>
            <a:ext cx="6478588" cy="0"/>
          </a:xfrm>
          <a:prstGeom prst="line">
            <a:avLst/>
          </a:prstGeom>
          <a:ln w="15240" cap="flat" cmpd="sng">
            <a:solidFill>
              <a:schemeClr val="tx1"/>
            </a:solidFill>
            <a:prstDash val="solid"/>
            <a:round/>
            <a:headEnd type="none" w="med" len="med"/>
            <a:tailEnd type="none" w="med" len="med"/>
          </a:ln>
        </p:spPr>
      </p:sp>
      <p:sp>
        <p:nvSpPr>
          <p:cNvPr id="4107" name="Line 11"/>
          <p:cNvSpPr/>
          <p:nvPr/>
        </p:nvSpPr>
        <p:spPr>
          <a:xfrm>
            <a:off x="190500" y="781050"/>
            <a:ext cx="6478588" cy="0"/>
          </a:xfrm>
          <a:prstGeom prst="line">
            <a:avLst/>
          </a:prstGeom>
          <a:ln w="7620" cap="flat" cmpd="sng">
            <a:solidFill>
              <a:schemeClr val="tx1"/>
            </a:solidFill>
            <a:prstDash val="solid"/>
            <a:round/>
            <a:headEnd type="none" w="med" len="med"/>
            <a:tailEnd type="none" w="med" len="med"/>
          </a:ln>
        </p:spPr>
      </p:sp>
      <p:sp>
        <p:nvSpPr>
          <p:cNvPr id="4108" name="Line 12"/>
          <p:cNvSpPr/>
          <p:nvPr/>
        </p:nvSpPr>
        <p:spPr>
          <a:xfrm>
            <a:off x="190500" y="8685213"/>
            <a:ext cx="6478588" cy="0"/>
          </a:xfrm>
          <a:prstGeom prst="line">
            <a:avLst/>
          </a:prstGeom>
          <a:ln w="7620" cap="flat" cmpd="sng">
            <a:solidFill>
              <a:schemeClr val="tx1"/>
            </a:solidFill>
            <a:prstDash val="solid"/>
            <a:round/>
            <a:headEnd type="none" w="med" len="med"/>
            <a:tailEnd type="none" w="med" len="med"/>
          </a:ln>
        </p:spPr>
      </p:sp>
      <p:sp>
        <p:nvSpPr>
          <p:cNvPr id="4109" name="Line 14"/>
          <p:cNvSpPr/>
          <p:nvPr/>
        </p:nvSpPr>
        <p:spPr>
          <a:xfrm>
            <a:off x="188913" y="4103688"/>
            <a:ext cx="6478587" cy="0"/>
          </a:xfrm>
          <a:prstGeom prst="line">
            <a:avLst/>
          </a:prstGeom>
          <a:ln w="7620"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10000"/>
      </a:spcBef>
      <a:spcAft>
        <a:spcPct val="0"/>
      </a:spcAft>
      <a:defRPr sz="1200" kern="1200">
        <a:solidFill>
          <a:schemeClr val="tx1"/>
        </a:solidFill>
        <a:latin typeface="Bitstream Charter" charset="0"/>
        <a:ea typeface="+mn-ea"/>
        <a:cs typeface="+mn-cs"/>
      </a:defRPr>
    </a:lvl1pPr>
    <a:lvl2pPr marL="457200" algn="l" rtl="0" eaLnBrk="0" fontAlgn="base" hangingPunct="0">
      <a:spcBef>
        <a:spcPct val="10000"/>
      </a:spcBef>
      <a:spcAft>
        <a:spcPct val="0"/>
      </a:spcAft>
      <a:defRPr sz="1200" kern="1200">
        <a:solidFill>
          <a:schemeClr val="tx1"/>
        </a:solidFill>
        <a:latin typeface="Bitstream Charter" charset="0"/>
        <a:ea typeface="+mn-ea"/>
        <a:cs typeface="+mn-cs"/>
      </a:defRPr>
    </a:lvl2pPr>
    <a:lvl3pPr marL="914400" algn="l" rtl="0" eaLnBrk="0" fontAlgn="base" hangingPunct="0">
      <a:spcBef>
        <a:spcPct val="10000"/>
      </a:spcBef>
      <a:spcAft>
        <a:spcPct val="0"/>
      </a:spcAft>
      <a:defRPr sz="1200" kern="1200">
        <a:solidFill>
          <a:schemeClr val="tx1"/>
        </a:solidFill>
        <a:latin typeface="Bitstream Charter" charset="0"/>
        <a:ea typeface="+mn-ea"/>
        <a:cs typeface="+mn-cs"/>
      </a:defRPr>
    </a:lvl3pPr>
    <a:lvl4pPr marL="1371600" algn="l" rtl="0" eaLnBrk="0" fontAlgn="base" hangingPunct="0">
      <a:spcBef>
        <a:spcPct val="10000"/>
      </a:spcBef>
      <a:spcAft>
        <a:spcPct val="0"/>
      </a:spcAft>
      <a:defRPr sz="1200" kern="1200">
        <a:solidFill>
          <a:schemeClr val="tx1"/>
        </a:solidFill>
        <a:latin typeface="Bitstream Charter" charset="0"/>
        <a:ea typeface="+mn-ea"/>
        <a:cs typeface="+mn-cs"/>
      </a:defRPr>
    </a:lvl4pPr>
    <a:lvl5pPr marL="1828800" algn="l" rtl="0" eaLnBrk="0" fontAlgn="base" hangingPunct="0">
      <a:spcBef>
        <a:spcPct val="10000"/>
      </a:spcBef>
      <a:spcAft>
        <a:spcPct val="0"/>
      </a:spcAft>
      <a:defRPr sz="1200" kern="1200">
        <a:solidFill>
          <a:schemeClr val="tx1"/>
        </a:solidFill>
        <a:latin typeface="Bitstream Charte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Rectangle 2"/>
          <p:cNvSpPr/>
          <p:nvPr/>
        </p:nvSpPr>
        <p:spPr>
          <a:xfrm>
            <a:off x="250825" y="368300"/>
            <a:ext cx="8642350" cy="2089150"/>
          </a:xfrm>
          <a:prstGeom prst="rect">
            <a:avLst/>
          </a:prstGeom>
          <a:solidFill>
            <a:srgbClr val="F5A300"/>
          </a:solidFill>
          <a:ln w="9525">
            <a:noFill/>
          </a:ln>
        </p:spPr>
        <p:txBody>
          <a:bodyPr wrap="none" anchor="ctr"/>
          <a:p>
            <a:pPr lvl="0" indent="0" algn="ctr"/>
            <a:endParaRPr lang="en-GB" dirty="0">
              <a:latin typeface="Arial" panose="020B0604020202020204" pitchFamily="34" charset="0"/>
            </a:endParaRPr>
          </a:p>
        </p:txBody>
      </p:sp>
      <p:sp>
        <p:nvSpPr>
          <p:cNvPr id="2051" name="Rectangle 8"/>
          <p:cNvSpPr/>
          <p:nvPr/>
        </p:nvSpPr>
        <p:spPr>
          <a:xfrm>
            <a:off x="250825" y="196850"/>
            <a:ext cx="8642350" cy="144463"/>
          </a:xfrm>
          <a:prstGeom prst="rect">
            <a:avLst/>
          </a:prstGeom>
          <a:solidFill>
            <a:srgbClr val="F5A300"/>
          </a:solidFill>
          <a:ln w="3175">
            <a:noFill/>
          </a:ln>
        </p:spPr>
        <p:txBody>
          <a:bodyPr anchor="t"/>
          <a:p>
            <a:pPr lvl="0" indent="0"/>
            <a:endParaRPr lang="de-CH" altLang="x-none" dirty="0">
              <a:latin typeface="Arial" panose="020B0604020202020204" pitchFamily="34" charset="0"/>
            </a:endParaRPr>
          </a:p>
        </p:txBody>
      </p:sp>
      <p:pic>
        <p:nvPicPr>
          <p:cNvPr id="2052" name="Picture 9" descr="tud_logo"/>
          <p:cNvPicPr>
            <a:picLocks noChangeAspect="1"/>
          </p:cNvPicPr>
          <p:nvPr/>
        </p:nvPicPr>
        <p:blipFill>
          <a:blip r:embed="rId2"/>
          <a:srcRect r="5453"/>
          <a:stretch>
            <a:fillRect/>
          </a:stretch>
        </p:blipFill>
        <p:spPr>
          <a:xfrm>
            <a:off x="7172325" y="657225"/>
            <a:ext cx="1873250" cy="792163"/>
          </a:xfrm>
          <a:prstGeom prst="rect">
            <a:avLst/>
          </a:prstGeom>
          <a:noFill/>
          <a:ln w="9525">
            <a:noFill/>
          </a:ln>
        </p:spPr>
      </p:pic>
      <p:sp>
        <p:nvSpPr>
          <p:cNvPr id="2053" name="Line 15"/>
          <p:cNvSpPr/>
          <p:nvPr/>
        </p:nvSpPr>
        <p:spPr>
          <a:xfrm>
            <a:off x="252413" y="6237288"/>
            <a:ext cx="8640762" cy="0"/>
          </a:xfrm>
          <a:prstGeom prst="line">
            <a:avLst/>
          </a:prstGeom>
          <a:ln w="7620" cap="flat" cmpd="sng">
            <a:solidFill>
              <a:srgbClr val="000000"/>
            </a:solidFill>
            <a:prstDash val="solid"/>
            <a:round/>
            <a:headEnd type="none" w="med" len="med"/>
            <a:tailEnd type="none" w="med" len="med"/>
          </a:ln>
        </p:spPr>
      </p:sp>
      <p:sp>
        <p:nvSpPr>
          <p:cNvPr id="2054" name="Rectangle 18"/>
          <p:cNvSpPr/>
          <p:nvPr/>
        </p:nvSpPr>
        <p:spPr>
          <a:xfrm>
            <a:off x="250825" y="360363"/>
            <a:ext cx="8640763" cy="14287"/>
          </a:xfrm>
          <a:prstGeom prst="rect">
            <a:avLst/>
          </a:prstGeom>
          <a:solidFill>
            <a:srgbClr val="000000"/>
          </a:solidFill>
          <a:ln w="9525">
            <a:noFill/>
          </a:ln>
        </p:spPr>
        <p:txBody>
          <a:bodyPr wrap="none" anchor="ctr"/>
          <a:p>
            <a:pPr lvl="0" indent="0"/>
            <a:endParaRPr lang="de-CH" altLang="x-none" dirty="0">
              <a:latin typeface="Arial" panose="020B0604020202020204" pitchFamily="34" charset="0"/>
            </a:endParaRPr>
          </a:p>
        </p:txBody>
      </p:sp>
      <p:sp>
        <p:nvSpPr>
          <p:cNvPr id="2055" name="Rectangle 19"/>
          <p:cNvSpPr/>
          <p:nvPr/>
        </p:nvSpPr>
        <p:spPr>
          <a:xfrm>
            <a:off x="250825" y="2457450"/>
            <a:ext cx="8640763" cy="7938"/>
          </a:xfrm>
          <a:prstGeom prst="rect">
            <a:avLst/>
          </a:prstGeom>
          <a:solidFill>
            <a:srgbClr val="000000"/>
          </a:solidFill>
          <a:ln w="9525">
            <a:noFill/>
          </a:ln>
        </p:spPr>
        <p:txBody>
          <a:bodyPr wrap="none" anchor="ctr"/>
          <a:p>
            <a:pPr lvl="0" indent="0"/>
            <a:endParaRPr lang="de-CH" altLang="x-none" dirty="0">
              <a:latin typeface="Arial" panose="020B0604020202020204" pitchFamily="34" charset="0"/>
            </a:endParaRPr>
          </a:p>
        </p:txBody>
      </p:sp>
      <p:sp>
        <p:nvSpPr>
          <p:cNvPr id="2056" name="Line 20"/>
          <p:cNvSpPr/>
          <p:nvPr userDrawn="1"/>
        </p:nvSpPr>
        <p:spPr>
          <a:xfrm>
            <a:off x="252413" y="2457450"/>
            <a:ext cx="8640762" cy="0"/>
          </a:xfrm>
          <a:prstGeom prst="line">
            <a:avLst/>
          </a:prstGeom>
          <a:ln w="7620" cap="flat" cmpd="sng">
            <a:solidFill>
              <a:srgbClr val="000000"/>
            </a:solidFill>
            <a:prstDash val="solid"/>
            <a:round/>
            <a:headEnd type="none" w="med" len="med"/>
            <a:tailEnd type="none" w="med" len="med"/>
          </a:ln>
        </p:spPr>
      </p:sp>
      <p:sp>
        <p:nvSpPr>
          <p:cNvPr id="87043" name="Rectangle 3"/>
          <p:cNvSpPr>
            <a:spLocks noGrp="1" noChangeArrowheads="1"/>
          </p:cNvSpPr>
          <p:nvPr>
            <p:ph type="ctrTitle"/>
          </p:nvPr>
        </p:nvSpPr>
        <p:spPr>
          <a:xfrm>
            <a:off x="358775" y="692150"/>
            <a:ext cx="6734175" cy="577850"/>
          </a:xfrm>
        </p:spPr>
        <p:txBody>
          <a:bodyPr anchor="t"/>
          <a:lstStyle>
            <a:lvl1pPr>
              <a:defRPr sz="3600">
                <a:solidFill>
                  <a:schemeClr val="bg1"/>
                </a:solidFill>
              </a:defRPr>
            </a:lvl1pPr>
          </a:lstStyle>
          <a:p>
            <a:pPr lvl="0" fontAlgn="base"/>
            <a:r>
              <a:rPr lang="de-DE" strike="noStrike" noProof="0" smtClean="0"/>
              <a:t>Titelmasterformat durch Klicken bearbeiten</a:t>
            </a:r>
            <a:endParaRPr lang="de-DE" strike="noStrike" noProof="0" smtClean="0"/>
          </a:p>
        </p:txBody>
      </p:sp>
      <p:sp>
        <p:nvSpPr>
          <p:cNvPr id="87044" name="Rectangle 4"/>
          <p:cNvSpPr>
            <a:spLocks noGrp="1" noChangeArrowheads="1"/>
          </p:cNvSpPr>
          <p:nvPr>
            <p:ph type="subTitle" idx="1" hasCustomPrompt="1"/>
          </p:nvPr>
        </p:nvSpPr>
        <p:spPr>
          <a:xfrm>
            <a:off x="358775" y="1449388"/>
            <a:ext cx="6734175" cy="944562"/>
          </a:xfrm>
        </p:spPr>
        <p:txBody>
          <a:bodyPr lIns="0" tIns="0" rIns="0" bIns="0"/>
          <a:lstStyle>
            <a:lvl1pPr marL="0" indent="0">
              <a:spcBef>
                <a:spcPct val="0"/>
              </a:spcBef>
              <a:buFont typeface="Wingdings" panose="05000000000000000000" pitchFamily="2" charset="2"/>
              <a:buNone/>
              <a:defRPr b="1">
                <a:solidFill>
                  <a:schemeClr val="bg1"/>
                </a:solidFill>
              </a:defRPr>
            </a:lvl1pPr>
          </a:lstStyle>
          <a:p>
            <a:pPr lvl="0" fontAlgn="base"/>
            <a:r>
              <a:rPr lang="de-DE" strike="noStrike" noProof="0" smtClean="0"/>
              <a:t>Formatvorlage des </a:t>
            </a:r>
            <a:endParaRPr lang="de-DE" strike="noStrike" noProof="0" smtClean="0"/>
          </a:p>
          <a:p>
            <a:pPr lvl="0" fontAlgn="base"/>
            <a:r>
              <a:rPr lang="de-DE" strike="noStrike" noProof="0" smtClean="0"/>
              <a:t>Untertitelmasters durch </a:t>
            </a:r>
            <a:endParaRPr lang="de-DE" strike="noStrike" noProof="0" smtClean="0"/>
          </a:p>
          <a:p>
            <a:pPr lvl="0" fontAlgn="base"/>
            <a:r>
              <a:rPr lang="de-DE" strike="noStrike" noProof="0" smtClean="0"/>
              <a:t>Klicken bearbeiten</a:t>
            </a:r>
            <a:endParaRPr lang="de-DE" strike="noStrike" noProof="0" smtClean="0"/>
          </a:p>
        </p:txBody>
      </p:sp>
      <p:sp>
        <p:nvSpPr>
          <p:cNvPr id="20" name="Rectangle 17"/>
          <p:cNvSpPr>
            <a:spLocks noGrp="1" noChangeArrowheads="1"/>
          </p:cNvSpPr>
          <p:nvPr>
            <p:ph type="ftr" sz="quarter" idx="3"/>
          </p:nvPr>
        </p:nvSpPr>
        <p:spPr bwMode="auto">
          <a:xfrm>
            <a:off x="250825" y="6437313"/>
            <a:ext cx="72009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Slide Number Placeholder 1"/>
          <p:cNvSpPr>
            <a:spLocks noGrp="1"/>
          </p:cNvSpPr>
          <p:nvPr>
            <p:ph type="sldNum" sz="quarter" idx="4"/>
          </p:nvPr>
        </p:nvSpPr>
        <p:spPr>
          <a:xfrm>
            <a:off x="8243888" y="6437313"/>
            <a:ext cx="649288" cy="231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
            <a:pPr algn="r" fontAlgn="base"/>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de-CH"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488950"/>
            <a:ext cx="2159000" cy="5603875"/>
          </a:xfrm>
        </p:spPr>
        <p:txBody>
          <a:bodyPr vert="eaVert"/>
          <a:lstStyle/>
          <a:p>
            <a:pPr fontAlgn="base"/>
            <a:r>
              <a:rPr lang="en-US" strike="noStrike" noProof="1" smtClean="0"/>
              <a:t>Click to edit Master title style</a:t>
            </a:r>
            <a:endParaRPr lang="de-CH" strike="noStrike" noProof="1"/>
          </a:p>
        </p:txBody>
      </p:sp>
      <p:sp>
        <p:nvSpPr>
          <p:cNvPr id="3" name="Vertical Text Placeholder 2"/>
          <p:cNvSpPr>
            <a:spLocks noGrp="1"/>
          </p:cNvSpPr>
          <p:nvPr>
            <p:ph type="body" orient="vert" idx="1"/>
          </p:nvPr>
        </p:nvSpPr>
        <p:spPr>
          <a:xfrm>
            <a:off x="250825" y="488950"/>
            <a:ext cx="6329363" cy="560387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8775" y="488950"/>
            <a:ext cx="6877050" cy="838200"/>
          </a:xfrm>
        </p:spPr>
        <p:txBody>
          <a:bodyPr/>
          <a:lstStyle/>
          <a:p>
            <a:pPr fontAlgn="base"/>
            <a:r>
              <a:rPr lang="en-US" strike="noStrike" noProof="1" smtClean="0"/>
              <a:t>Click to edit Master title style</a:t>
            </a:r>
            <a:endParaRPr lang="de-CH" strike="noStrike" noProof="1"/>
          </a:p>
        </p:txBody>
      </p:sp>
      <p:sp>
        <p:nvSpPr>
          <p:cNvPr id="3" name="Text Placeholder 2"/>
          <p:cNvSpPr>
            <a:spLocks noGrp="1"/>
          </p:cNvSpPr>
          <p:nvPr>
            <p:ph type="body" sz="half" idx="1"/>
          </p:nvPr>
        </p:nvSpPr>
        <p:spPr>
          <a:xfrm>
            <a:off x="250825" y="1592263"/>
            <a:ext cx="4243388" cy="45005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4" name="Content Placeholder 3"/>
          <p:cNvSpPr>
            <a:spLocks noGrp="1"/>
          </p:cNvSpPr>
          <p:nvPr>
            <p:ph sz="quarter" idx="2"/>
          </p:nvPr>
        </p:nvSpPr>
        <p:spPr>
          <a:xfrm>
            <a:off x="4646613" y="1592263"/>
            <a:ext cx="4244975" cy="21732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5" name="Content Placeholder 4"/>
          <p:cNvSpPr>
            <a:spLocks noGrp="1"/>
          </p:cNvSpPr>
          <p:nvPr>
            <p:ph sz="quarter" idx="3"/>
          </p:nvPr>
        </p:nvSpPr>
        <p:spPr>
          <a:xfrm>
            <a:off x="4646613" y="3917950"/>
            <a:ext cx="4244975" cy="21748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6" name="Footer Placeholder 5"/>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pPr fontAlgn="base"/>
            <a:r>
              <a:rPr lang="en-US" strike="noStrike" noProof="1" dirty="0" smtClean="0"/>
              <a:t>Click to edit Master title style</a:t>
            </a:r>
            <a:endParaRPr lang="de-CH" strike="noStrike" noProof="1" dirty="0"/>
          </a:p>
        </p:txBody>
      </p:sp>
      <p:sp>
        <p:nvSpPr>
          <p:cNvPr id="3" name="Content Placeholder 2"/>
          <p:cNvSpPr>
            <a:spLocks noGrp="1"/>
          </p:cNvSpPr>
          <p:nvPr>
            <p:ph idx="1"/>
          </p:nvPr>
        </p:nvSpPr>
        <p:spPr/>
        <p:txBody>
          <a:bodyPr/>
          <a:lstStyle>
            <a:lvl1pPr marL="342265" indent="-342265">
              <a:lnSpc>
                <a:spcPct val="110000"/>
              </a:lnSpc>
              <a:buClr>
                <a:srgbClr val="F5A300"/>
              </a:buClr>
              <a:buFont typeface="Wingdings" panose="05000000000000000000" pitchFamily="2" charset="2"/>
              <a:buChar char="v"/>
              <a:defRPr sz="2400"/>
            </a:lvl1pPr>
            <a:lvl2pPr marL="741680" indent="-284480">
              <a:lnSpc>
                <a:spcPct val="120000"/>
              </a:lnSpc>
              <a:spcBef>
                <a:spcPts val="25"/>
              </a:spcBef>
              <a:buClr>
                <a:srgbClr val="F5A300"/>
              </a:buClr>
              <a:buFont typeface="Wingdings" panose="05000000000000000000" pitchFamily="2" charset="2"/>
              <a:buChar char="Ø"/>
              <a:defRPr sz="2000"/>
            </a:lvl2pPr>
            <a:lvl3pPr marL="1144905" indent="-230505">
              <a:lnSpc>
                <a:spcPct val="120000"/>
              </a:lnSpc>
              <a:buClr>
                <a:srgbClr val="F5A300"/>
              </a:buClr>
              <a:defRPr/>
            </a:lvl3pPr>
            <a:lvl4pPr marL="1562100" indent="-230505">
              <a:lnSpc>
                <a:spcPct val="120000"/>
              </a:lnSpc>
              <a:buClr>
                <a:srgbClr val="F5A300"/>
              </a:buClr>
              <a:defRPr sz="1800"/>
            </a:lvl4pPr>
            <a:lvl5pPr marL="1979930" indent="-230505">
              <a:lnSpc>
                <a:spcPct val="120000"/>
              </a:lnSpc>
              <a:spcBef>
                <a:spcPts val="25"/>
              </a:spcBef>
              <a:buClr>
                <a:srgbClr val="F5A300"/>
              </a:buClr>
              <a:defRPr sz="1800"/>
            </a:lvl5pPr>
          </a:lstStyle>
          <a:p>
            <a:pPr lvl="0" fontAlgn="base"/>
            <a:r>
              <a:rPr lang="en-US" strike="noStrike" noProof="1" dirty="0" smtClean="0"/>
              <a:t>Click to edit Master text styles</a:t>
            </a:r>
            <a:endParaRPr lang="en-US" strike="noStrike" noProof="1" dirty="0" smtClean="0"/>
          </a:p>
          <a:p>
            <a:pPr lvl="1" fontAlgn="base"/>
            <a:r>
              <a:rPr lang="en-US" strike="noStrike" noProof="1" dirty="0" smtClean="0"/>
              <a:t>Second level</a:t>
            </a:r>
            <a:endParaRPr lang="en-US" strike="noStrike" noProof="1" dirty="0" smtClean="0"/>
          </a:p>
          <a:p>
            <a:pPr lvl="2" fontAlgn="base"/>
            <a:r>
              <a:rPr lang="en-US" strike="noStrike" noProof="1" dirty="0" smtClean="0"/>
              <a:t>Third level</a:t>
            </a:r>
            <a:endParaRPr lang="en-US" strike="noStrike" noProof="1" dirty="0" smtClean="0"/>
          </a:p>
          <a:p>
            <a:pPr lvl="3" fontAlgn="base"/>
            <a:r>
              <a:rPr lang="en-US" strike="noStrike" noProof="1" dirty="0" smtClean="0"/>
              <a:t>Fourth level</a:t>
            </a:r>
            <a:endParaRPr lang="en-US" strike="noStrike" noProof="1" dirty="0" smtClean="0"/>
          </a:p>
          <a:p>
            <a:pPr lvl="4" fontAlgn="base"/>
            <a:r>
              <a:rPr lang="en-US" strike="noStrike" noProof="1" dirty="0" smtClean="0"/>
              <a:t>Fifth level</a:t>
            </a:r>
            <a:endParaRPr lang="de-CH" strike="noStrike" noProof="1" dirty="0"/>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de-CH"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Footer Placeholder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de-CH" strike="noStrike" noProof="1"/>
          </a:p>
        </p:txBody>
      </p:sp>
      <p:sp>
        <p:nvSpPr>
          <p:cNvPr id="3" name="Content Placeholder 2"/>
          <p:cNvSpPr>
            <a:spLocks noGrp="1"/>
          </p:cNvSpPr>
          <p:nvPr>
            <p:ph sz="half" idx="1"/>
          </p:nvPr>
        </p:nvSpPr>
        <p:spPr>
          <a:xfrm>
            <a:off x="250825" y="1592263"/>
            <a:ext cx="4243388" cy="4500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4" name="Content Placeholder 3"/>
          <p:cNvSpPr>
            <a:spLocks noGrp="1"/>
          </p:cNvSpPr>
          <p:nvPr>
            <p:ph sz="half" idx="2"/>
          </p:nvPr>
        </p:nvSpPr>
        <p:spPr>
          <a:xfrm>
            <a:off x="4646613" y="1592263"/>
            <a:ext cx="4244975" cy="4500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de-CH"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7" name="Footer Placeholder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de-CH" strike="noStrike" noProof="1"/>
          </a:p>
        </p:txBody>
      </p:sp>
      <p:sp>
        <p:nvSpPr>
          <p:cNvPr id="3" name="Footer Placeholder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de-CH"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de-CH"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de-CH"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de-CH"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Footer Placeholder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1"/>
          </p:nvPr>
        </p:nvSpPr>
        <p:spPr/>
        <p:txBody>
          <a:bodyPr/>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13"/>
          <p:cNvSpPr/>
          <p:nvPr/>
        </p:nvSpPr>
        <p:spPr>
          <a:xfrm>
            <a:off x="250825" y="368300"/>
            <a:ext cx="8642350" cy="1081088"/>
          </a:xfrm>
          <a:prstGeom prst="rect">
            <a:avLst/>
          </a:prstGeom>
          <a:noFill/>
          <a:ln w="9525">
            <a:noFill/>
          </a:ln>
        </p:spPr>
        <p:txBody>
          <a:bodyPr wrap="none" anchor="ctr"/>
          <a:p>
            <a:pPr lvl="0" indent="0"/>
            <a:endParaRPr lang="de-CH" altLang="x-none" dirty="0">
              <a:latin typeface="Arial" panose="020B0604020202020204" pitchFamily="34" charset="0"/>
            </a:endParaRPr>
          </a:p>
        </p:txBody>
      </p:sp>
      <p:sp>
        <p:nvSpPr>
          <p:cNvPr id="1027" name="Rectangle 2"/>
          <p:cNvSpPr>
            <a:spLocks noGrp="1"/>
          </p:cNvSpPr>
          <p:nvPr>
            <p:ph type="title"/>
          </p:nvPr>
        </p:nvSpPr>
        <p:spPr>
          <a:xfrm>
            <a:off x="358775" y="488950"/>
            <a:ext cx="6877050" cy="838200"/>
          </a:xfrm>
          <a:prstGeom prst="rect">
            <a:avLst/>
          </a:prstGeom>
          <a:noFill/>
          <a:ln w="9525">
            <a:noFill/>
          </a:ln>
        </p:spPr>
        <p:txBody>
          <a:bodyPr lIns="0" tIns="0" rIns="0" bIns="0" anchor="ctr"/>
          <a:p>
            <a:pPr lvl="0"/>
            <a:r>
              <a:rPr lang="en-GB" dirty="0"/>
              <a:t>Titelmasterformat durch Klicken bearbeiten</a:t>
            </a:r>
            <a:endParaRPr lang="en-GB" dirty="0"/>
          </a:p>
        </p:txBody>
      </p:sp>
      <p:sp>
        <p:nvSpPr>
          <p:cNvPr id="1028" name="Rectangle 3"/>
          <p:cNvSpPr>
            <a:spLocks noGrp="1"/>
          </p:cNvSpPr>
          <p:nvPr>
            <p:ph type="body"/>
          </p:nvPr>
        </p:nvSpPr>
        <p:spPr>
          <a:xfrm>
            <a:off x="250825" y="1592263"/>
            <a:ext cx="8640763" cy="4500562"/>
          </a:xfrm>
          <a:prstGeom prst="rect">
            <a:avLst/>
          </a:prstGeom>
          <a:noFill/>
          <a:ln w="9525">
            <a:noFill/>
          </a:ln>
        </p:spPr>
        <p:txBody>
          <a:bodyPr anchor="t"/>
          <a:p>
            <a:pPr lvl="0" indent="-179705"/>
            <a:r>
              <a:rPr lang="en-GB" dirty="0"/>
              <a:t>Textmasterformate durch Klicken bearbeiten</a:t>
            </a:r>
            <a:endParaRPr lang="en-GB" dirty="0"/>
          </a:p>
          <a:p>
            <a:pPr lvl="1" indent="-168275"/>
            <a:r>
              <a:rPr lang="en-GB" dirty="0"/>
              <a:t>Zweite Ebene</a:t>
            </a:r>
            <a:endParaRPr lang="en-GB" dirty="0"/>
          </a:p>
          <a:p>
            <a:pPr lvl="2" indent="-187325"/>
            <a:r>
              <a:rPr lang="en-GB" dirty="0"/>
              <a:t>Dritte Ebene</a:t>
            </a:r>
            <a:endParaRPr lang="en-GB" dirty="0"/>
          </a:p>
          <a:p>
            <a:pPr lvl="3" indent="-172720"/>
            <a:r>
              <a:rPr lang="en-GB" dirty="0"/>
              <a:t>Vierte Ebene</a:t>
            </a:r>
            <a:endParaRPr lang="en-GB" dirty="0"/>
          </a:p>
          <a:p>
            <a:pPr lvl="4" indent="-188595"/>
            <a:r>
              <a:rPr lang="en-GB" dirty="0"/>
              <a:t>Fünfte Ebene</a:t>
            </a:r>
            <a:endParaRPr lang="en-GB" dirty="0"/>
          </a:p>
        </p:txBody>
      </p:sp>
      <p:sp>
        <p:nvSpPr>
          <p:cNvPr id="1029" name="Rectangle 5"/>
          <p:cNvSpPr>
            <a:spLocks noGrp="1" noChangeArrowheads="1"/>
          </p:cNvSpPr>
          <p:nvPr>
            <p:ph type="ftr" sz="quarter" idx="3"/>
          </p:nvPr>
        </p:nvSpPr>
        <p:spPr bwMode="auto">
          <a:xfrm>
            <a:off x="250825" y="6437313"/>
            <a:ext cx="72009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defRPr sz="10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n-ea"/>
                <a:cs typeface="+mn-cs"/>
              </a:rPr>
              <a:t>Peer-to-Peer Systems Engineering |  Prof. Dr. David Hausheer</a:t>
            </a:r>
            <a:endParaRPr kumimoji="0" lang="de-DE" sz="10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8"/>
          <p:cNvSpPr/>
          <p:nvPr/>
        </p:nvSpPr>
        <p:spPr>
          <a:xfrm>
            <a:off x="250825" y="196850"/>
            <a:ext cx="8642350" cy="144463"/>
          </a:xfrm>
          <a:prstGeom prst="rect">
            <a:avLst/>
          </a:prstGeom>
          <a:solidFill>
            <a:srgbClr val="F5A300"/>
          </a:solidFill>
          <a:ln w="3175">
            <a:noFill/>
          </a:ln>
        </p:spPr>
        <p:txBody>
          <a:bodyPr anchor="t"/>
          <a:p>
            <a:pPr lvl="0" indent="0"/>
            <a:endParaRPr lang="de-CH" altLang="x-none" dirty="0">
              <a:latin typeface="Arial" panose="020B0604020202020204" pitchFamily="34" charset="0"/>
            </a:endParaRPr>
          </a:p>
        </p:txBody>
      </p:sp>
      <p:pic>
        <p:nvPicPr>
          <p:cNvPr id="1031" name="Picture 9" descr="tud_logo"/>
          <p:cNvPicPr>
            <a:picLocks noChangeAspect="1"/>
          </p:cNvPicPr>
          <p:nvPr/>
        </p:nvPicPr>
        <p:blipFill>
          <a:blip r:embed="rId13"/>
          <a:srcRect r="5453"/>
          <a:stretch>
            <a:fillRect/>
          </a:stretch>
        </p:blipFill>
        <p:spPr>
          <a:xfrm>
            <a:off x="7167563" y="512763"/>
            <a:ext cx="1873250" cy="792162"/>
          </a:xfrm>
          <a:prstGeom prst="rect">
            <a:avLst/>
          </a:prstGeom>
          <a:noFill/>
          <a:ln w="9525">
            <a:noFill/>
          </a:ln>
        </p:spPr>
      </p:pic>
      <p:sp>
        <p:nvSpPr>
          <p:cNvPr id="1032" name="Line 14"/>
          <p:cNvSpPr/>
          <p:nvPr/>
        </p:nvSpPr>
        <p:spPr>
          <a:xfrm>
            <a:off x="250825" y="1449388"/>
            <a:ext cx="8640763" cy="0"/>
          </a:xfrm>
          <a:prstGeom prst="line">
            <a:avLst/>
          </a:prstGeom>
          <a:ln w="7620" cap="flat" cmpd="sng">
            <a:solidFill>
              <a:srgbClr val="000000"/>
            </a:solidFill>
            <a:prstDash val="solid"/>
            <a:round/>
            <a:headEnd type="none" w="med" len="med"/>
            <a:tailEnd type="none" w="med" len="med"/>
          </a:ln>
        </p:spPr>
      </p:sp>
      <p:sp>
        <p:nvSpPr>
          <p:cNvPr id="1033" name="Line 15"/>
          <p:cNvSpPr/>
          <p:nvPr/>
        </p:nvSpPr>
        <p:spPr>
          <a:xfrm>
            <a:off x="252413" y="6237288"/>
            <a:ext cx="8640762" cy="0"/>
          </a:xfrm>
          <a:prstGeom prst="line">
            <a:avLst/>
          </a:prstGeom>
          <a:ln w="7620" cap="flat" cmpd="sng">
            <a:solidFill>
              <a:srgbClr val="000000"/>
            </a:solidFill>
            <a:prstDash val="solid"/>
            <a:round/>
            <a:headEnd type="none" w="med" len="med"/>
            <a:tailEnd type="none" w="med" len="med"/>
          </a:ln>
        </p:spPr>
      </p:sp>
      <p:sp>
        <p:nvSpPr>
          <p:cNvPr id="1034" name="Rectangle 16"/>
          <p:cNvSpPr/>
          <p:nvPr/>
        </p:nvSpPr>
        <p:spPr>
          <a:xfrm>
            <a:off x="250825" y="366713"/>
            <a:ext cx="8640763" cy="14287"/>
          </a:xfrm>
          <a:prstGeom prst="rect">
            <a:avLst/>
          </a:prstGeom>
          <a:solidFill>
            <a:srgbClr val="000000"/>
          </a:solidFill>
          <a:ln w="9525">
            <a:noFill/>
          </a:ln>
        </p:spPr>
        <p:txBody>
          <a:bodyPr wrap="none" anchor="ctr"/>
          <a:p>
            <a:pPr lvl="0" indent="0"/>
            <a:endParaRPr lang="de-CH" altLang="x-none" dirty="0">
              <a:latin typeface="Arial" panose="020B0604020202020204" pitchFamily="34" charset="0"/>
            </a:endParaRPr>
          </a:p>
        </p:txBody>
      </p:sp>
      <p:sp>
        <p:nvSpPr>
          <p:cNvPr id="15" name="Slide Number Placeholder 1"/>
          <p:cNvSpPr>
            <a:spLocks noGrp="1"/>
          </p:cNvSpPr>
          <p:nvPr>
            <p:ph type="sldNum" sz="quarter" idx="4"/>
          </p:nvPr>
        </p:nvSpPr>
        <p:spPr>
          <a:xfrm>
            <a:off x="8243888" y="6437313"/>
            <a:ext cx="649288" cy="2317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a:defRPr sz="1000">
                <a:latin typeface="Verdana" panose="020B0604030504040204" pitchFamily="34" charset="0"/>
              </a:defRPr>
            </a:lvl1pPr>
          </a:lstStyle>
          <a:p>
            <a:pPr lvl="0" eaLnBrk="1" fontAlgn="base" hangingPunct="1"/>
            <a:fld id="{9A0DB2DC-4C9A-4742-B13C-FB6460FD3503}" type="slidenum">
              <a:rPr lang="de-CH" altLang="x-none" strike="noStrike" noProof="1" dirty="0">
                <a:latin typeface="Verdana" panose="020B0604030504040204" pitchFamily="34" charset="0"/>
                <a:ea typeface="+mn-ea"/>
                <a:cs typeface="+mn-cs"/>
              </a:rPr>
            </a:fld>
            <a:endParaRPr lang="de-CH" altLang="x-none"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anose="020B0604030504040204" pitchFamily="34" charset="0"/>
        </a:defRPr>
      </a:lvl2pPr>
      <a:lvl3pPr algn="l" rtl="0" eaLnBrk="0" fontAlgn="base" hangingPunct="0">
        <a:spcBef>
          <a:spcPct val="0"/>
        </a:spcBef>
        <a:spcAft>
          <a:spcPct val="0"/>
        </a:spcAft>
        <a:defRPr sz="2800" b="1">
          <a:solidFill>
            <a:schemeClr val="tx1"/>
          </a:solidFill>
          <a:latin typeface="Verdana" panose="020B0604030504040204" pitchFamily="34" charset="0"/>
        </a:defRPr>
      </a:lvl3pPr>
      <a:lvl4pPr algn="l" rtl="0" eaLnBrk="0" fontAlgn="base" hangingPunct="0">
        <a:spcBef>
          <a:spcPct val="0"/>
        </a:spcBef>
        <a:spcAft>
          <a:spcPct val="0"/>
        </a:spcAft>
        <a:defRPr sz="2800" b="1">
          <a:solidFill>
            <a:schemeClr val="tx1"/>
          </a:solidFill>
          <a:latin typeface="Verdana" panose="020B0604030504040204" pitchFamily="34" charset="0"/>
        </a:defRPr>
      </a:lvl4pPr>
      <a:lvl5pPr algn="l" rtl="0" eaLnBrk="0" fontAlgn="base" hangingPunct="0">
        <a:spcBef>
          <a:spcPct val="0"/>
        </a:spcBef>
        <a:spcAft>
          <a:spcPct val="0"/>
        </a:spcAft>
        <a:defRPr sz="2800" b="1">
          <a:solidFill>
            <a:schemeClr val="tx1"/>
          </a:solidFill>
          <a:latin typeface="Verdana" panose="020B0604030504040204" pitchFamily="34" charset="0"/>
        </a:defRPr>
      </a:lvl5pPr>
      <a:lvl6pPr marL="457200" algn="l" rtl="0" fontAlgn="base">
        <a:spcBef>
          <a:spcPct val="0"/>
        </a:spcBef>
        <a:spcAft>
          <a:spcPct val="0"/>
        </a:spcAft>
        <a:defRPr sz="2800" b="1">
          <a:solidFill>
            <a:schemeClr val="tx1"/>
          </a:solidFill>
          <a:latin typeface="Verdana" panose="020B0604030504040204" pitchFamily="34" charset="0"/>
        </a:defRPr>
      </a:lvl6pPr>
      <a:lvl7pPr marL="914400" algn="l" rtl="0" fontAlgn="base">
        <a:spcBef>
          <a:spcPct val="0"/>
        </a:spcBef>
        <a:spcAft>
          <a:spcPct val="0"/>
        </a:spcAft>
        <a:defRPr sz="2800" b="1">
          <a:solidFill>
            <a:schemeClr val="tx1"/>
          </a:solidFill>
          <a:latin typeface="Verdana" panose="020B0604030504040204" pitchFamily="34" charset="0"/>
        </a:defRPr>
      </a:lvl7pPr>
      <a:lvl8pPr marL="1371600" algn="l" rtl="0" fontAlgn="base">
        <a:spcBef>
          <a:spcPct val="0"/>
        </a:spcBef>
        <a:spcAft>
          <a:spcPct val="0"/>
        </a:spcAft>
        <a:defRPr sz="2800" b="1">
          <a:solidFill>
            <a:schemeClr val="tx1"/>
          </a:solidFill>
          <a:latin typeface="Verdana" panose="020B0604030504040204" pitchFamily="34" charset="0"/>
        </a:defRPr>
      </a:lvl8pPr>
      <a:lvl9pPr marL="1828800" algn="l" rtl="0" fontAlgn="base">
        <a:spcBef>
          <a:spcPct val="0"/>
        </a:spcBef>
        <a:spcAft>
          <a:spcPct val="0"/>
        </a:spcAft>
        <a:defRPr sz="2800" b="1">
          <a:solidFill>
            <a:schemeClr val="tx1"/>
          </a:solidFill>
          <a:latin typeface="Verdana" panose="020B0604030504040204" pitchFamily="34" charset="0"/>
        </a:defRPr>
      </a:lvl9pPr>
    </p:titleStyle>
    <p:bodyStyle>
      <a:lvl1pPr marL="179705" indent="-179705"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cs typeface="+mn-cs"/>
        </a:defRPr>
      </a:lvl1pPr>
      <a:lvl2pPr marL="349250" indent="-168275" algn="l" rtl="0" eaLnBrk="0" fontAlgn="base" hangingPunct="0">
        <a:spcBef>
          <a:spcPct val="20000"/>
        </a:spcBef>
        <a:spcAft>
          <a:spcPct val="0"/>
        </a:spcAft>
        <a:buFont typeface="Wingdings" panose="05000000000000000000" pitchFamily="2" charset="2"/>
        <a:buChar char="§"/>
        <a:defRPr>
          <a:solidFill>
            <a:schemeClr val="tx1"/>
          </a:solidFill>
          <a:latin typeface="+mn-lt"/>
        </a:defRPr>
      </a:lvl2pPr>
      <a:lvl3pPr marL="538480" indent="-187325" algn="l" rtl="0" eaLnBrk="0" fontAlgn="base" hangingPunct="0">
        <a:spcBef>
          <a:spcPct val="20000"/>
        </a:spcBef>
        <a:spcAft>
          <a:spcPct val="0"/>
        </a:spcAft>
        <a:buFont typeface="Wingdings" panose="05000000000000000000" pitchFamily="2" charset="2"/>
        <a:buChar char="§"/>
        <a:defRPr>
          <a:solidFill>
            <a:schemeClr val="tx1"/>
          </a:solidFill>
          <a:latin typeface="+mn-lt"/>
        </a:defRPr>
      </a:lvl3pPr>
      <a:lvl4pPr marL="717550" indent="-173355" algn="l" rtl="0" eaLnBrk="0" fontAlgn="base" hangingPunct="0">
        <a:spcBef>
          <a:spcPct val="20000"/>
        </a:spcBef>
        <a:spcAft>
          <a:spcPct val="0"/>
        </a:spcAft>
        <a:buFont typeface="Wingdings" panose="05000000000000000000" pitchFamily="2" charset="2"/>
        <a:buChar char="§"/>
        <a:defRPr sz="1600">
          <a:solidFill>
            <a:schemeClr val="tx1"/>
          </a:solidFill>
          <a:latin typeface="+mn-lt"/>
        </a:defRPr>
      </a:lvl4pPr>
      <a:lvl5pPr marL="908050" indent="-189230" algn="l" rtl="0" eaLnBrk="0" fontAlgn="base" hangingPunct="0">
        <a:spcBef>
          <a:spcPct val="20000"/>
        </a:spcBef>
        <a:spcAft>
          <a:spcPct val="0"/>
        </a:spcAft>
        <a:buFont typeface="Wingdings" panose="05000000000000000000" pitchFamily="2" charset="2"/>
        <a:buChar char="§"/>
        <a:defRPr sz="1600">
          <a:solidFill>
            <a:schemeClr val="tx1"/>
          </a:solidFill>
          <a:latin typeface="+mn-lt"/>
        </a:defRPr>
      </a:lvl5pPr>
      <a:lvl6pPr marL="1365250" indent="-189230" algn="l" rtl="0" fontAlgn="base">
        <a:spcBef>
          <a:spcPct val="20000"/>
        </a:spcBef>
        <a:spcAft>
          <a:spcPct val="0"/>
        </a:spcAft>
        <a:buFont typeface="Wingdings" panose="05000000000000000000" pitchFamily="2" charset="2"/>
        <a:buChar char="§"/>
        <a:defRPr sz="1600">
          <a:solidFill>
            <a:schemeClr val="tx1"/>
          </a:solidFill>
          <a:latin typeface="+mn-lt"/>
        </a:defRPr>
      </a:lvl6pPr>
      <a:lvl7pPr marL="1822450" indent="-189230" algn="l" rtl="0" fontAlgn="base">
        <a:spcBef>
          <a:spcPct val="20000"/>
        </a:spcBef>
        <a:spcAft>
          <a:spcPct val="0"/>
        </a:spcAft>
        <a:buFont typeface="Wingdings" panose="05000000000000000000" pitchFamily="2" charset="2"/>
        <a:buChar char="§"/>
        <a:defRPr sz="1600">
          <a:solidFill>
            <a:schemeClr val="tx1"/>
          </a:solidFill>
          <a:latin typeface="+mn-lt"/>
        </a:defRPr>
      </a:lvl7pPr>
      <a:lvl8pPr marL="2279650" indent="-189230" algn="l" rtl="0" fontAlgn="base">
        <a:spcBef>
          <a:spcPct val="20000"/>
        </a:spcBef>
        <a:spcAft>
          <a:spcPct val="0"/>
        </a:spcAft>
        <a:buFont typeface="Wingdings" panose="05000000000000000000" pitchFamily="2" charset="2"/>
        <a:buChar char="§"/>
        <a:defRPr sz="1600">
          <a:solidFill>
            <a:schemeClr val="tx1"/>
          </a:solidFill>
          <a:latin typeface="+mn-lt"/>
        </a:defRPr>
      </a:lvl8pPr>
      <a:lvl9pPr marL="2736850" indent="-189230" algn="l" rtl="0" fontAlgn="base">
        <a:spcBef>
          <a:spcPct val="20000"/>
        </a:spcBef>
        <a:spcAft>
          <a:spcPct val="0"/>
        </a:spcAft>
        <a:buFont typeface="Wingdings" panose="05000000000000000000"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edium.com/human-in-a-machine-world/mae-and-rmse-which-metric-is-better-e60ac3bde13d" TargetMode="External"/><Relationship Id="rId1" Type="http://schemas.openxmlformats.org/officeDocument/2006/relationships/hyperlink" Target="http://sci2s.ugr.es/keel/pdf/algorithm/congreso/1992-Quinlan-AI.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hesai.org/Downloads/SpecialIssueNo10/Paper_3-A_comparative_study_of_decision_tree_ID3_and_C4.5.pdf" TargetMode="Externa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p:txBody>
          <a:bodyPr/>
          <a:p>
            <a:r>
              <a:rPr lang="en-US" altLang="en-GB"/>
              <a:t>Project 2 - DMML 17/18 </a:t>
            </a:r>
            <a:endParaRPr lang="en-US" altLang="en-GB"/>
          </a:p>
        </p:txBody>
      </p:sp>
      <p:sp>
        <p:nvSpPr>
          <p:cNvPr id="3" name="Subtitle 2"/>
          <p:cNvSpPr>
            <a:spLocks noGrp="1" noChangeArrowheads="1"/>
          </p:cNvSpPr>
          <p:nvPr>
            <p:ph type="subTitle" idx="1"/>
          </p:nvPr>
        </p:nvSpPr>
        <p:spPr/>
        <p:txBody>
          <a:bodyPr/>
          <a:p>
            <a:r>
              <a:rPr lang="en-US" altLang="en-GB">
                <a:sym typeface="+mn-ea"/>
              </a:rPr>
              <a:t>by Yimin Xie, Yantao Shi, Jeong-Eun Choi</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Ex.3 - Regression Trees</a:t>
            </a:r>
            <a:endParaRPr lang="en-US" altLang="en-GB"/>
          </a:p>
        </p:txBody>
      </p:sp>
      <p:sp>
        <p:nvSpPr>
          <p:cNvPr id="3" name="Content Placeholder 2"/>
          <p:cNvSpPr>
            <a:spLocks noGrp="1"/>
          </p:cNvSpPr>
          <p:nvPr>
            <p:ph idx="1"/>
          </p:nvPr>
        </p:nvSpPr>
        <p:spPr/>
        <p:txBody>
          <a:bodyPr/>
          <a:p>
            <a:r>
              <a:rPr lang="en-US" altLang="en-GB"/>
              <a:t>Goal: Analyze the results of M5P by testing it on five regression datasets</a:t>
            </a:r>
            <a:endParaRPr lang="en-US" altLang="en-GB"/>
          </a:p>
          <a:p>
            <a:r>
              <a:rPr lang="en-US" altLang="en-GB"/>
              <a:t>Condition:</a:t>
            </a:r>
            <a:endParaRPr lang="en-US" altLang="en-GB"/>
          </a:p>
          <a:p>
            <a:pPr lvl="1"/>
            <a:r>
              <a:rPr lang="en-US" altLang="en-GB" sz="2000"/>
              <a:t>using datasets:</a:t>
            </a:r>
            <a:r>
              <a:rPr lang="en-US" altLang="en-GB" sz="2000">
                <a:solidFill>
                  <a:srgbClr val="0070C0"/>
                </a:solidFill>
              </a:rPr>
              <a:t>auto-price, concrete, housing, stock, wine-quality </a:t>
            </a:r>
            <a:r>
              <a:rPr lang="en-US" altLang="en-GB" sz="2000">
                <a:solidFill>
                  <a:schemeClr val="tx1"/>
                </a:solidFill>
              </a:rPr>
              <a:t>(no filter used)</a:t>
            </a:r>
            <a:endParaRPr lang="en-US" altLang="en-GB" sz="2000">
              <a:solidFill>
                <a:schemeClr val="tx1"/>
              </a:solidFill>
            </a:endParaRPr>
          </a:p>
          <a:p>
            <a:pPr lvl="1"/>
            <a:r>
              <a:rPr lang="en-US" altLang="en-GB" sz="2000"/>
              <a:t>using M5P with and without pruning (all other values to default)</a:t>
            </a:r>
            <a:endParaRPr lang="en-US" altLang="en-GB" sz="2000"/>
          </a:p>
          <a:p>
            <a:pPr lvl="1"/>
            <a:r>
              <a:rPr lang="en-US" altLang="en-GB" sz="2000"/>
              <a:t>using M5P with regression tree and model tree</a:t>
            </a:r>
            <a:endParaRPr lang="en-US" altLang="en-GB" sz="2000"/>
          </a:p>
          <a:p>
            <a:pPr lvl="1"/>
            <a:r>
              <a:rPr lang="en-US" altLang="en-GB" sz="2000"/>
              <a:t>10 Cross Validation (as instructed)</a:t>
            </a:r>
            <a:endParaRPr lang="en-US" altLang="en-GB" sz="2000"/>
          </a:p>
          <a:p>
            <a:pPr lvl="1"/>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Ex.3 - Prediction</a:t>
            </a:r>
            <a:endParaRPr lang="en-US" altLang="en-GB"/>
          </a:p>
        </p:txBody>
      </p:sp>
      <p:sp>
        <p:nvSpPr>
          <p:cNvPr id="3" name="Content Placeholder 2"/>
          <p:cNvSpPr>
            <a:spLocks noGrp="1"/>
          </p:cNvSpPr>
          <p:nvPr>
            <p:ph idx="1"/>
          </p:nvPr>
        </p:nvSpPr>
        <p:spPr/>
        <p:txBody>
          <a:bodyPr/>
          <a:p>
            <a:r>
              <a:rPr lang="en-US" altLang="en-GB" sz="1200" b="1">
                <a:solidFill>
                  <a:srgbClr val="0070C0"/>
                </a:solidFill>
              </a:rPr>
              <a:t>M5</a:t>
            </a:r>
            <a:r>
              <a:rPr lang="en-US" altLang="en-GB" sz="1200"/>
              <a:t>: In weka the M5P implementes base routines for generating M5 Model trees and rules. It can also create a regression tree. M5 “builds tree-based models but, whereas regression trees have values at their leaves, the tres constructed by M5 can have multivariate linear models; these model trees are thus analogous to piecewise linear functions. [...] The advantage of M5 over CART is that model trees are generally much smaller than regresstion trees.”</a:t>
            </a:r>
            <a:endParaRPr lang="en-US" altLang="en-GB" sz="1200"/>
          </a:p>
          <a:p>
            <a:r>
              <a:rPr lang="en-US" altLang="en-GB" sz="1200" b="1">
                <a:solidFill>
                  <a:srgbClr val="0070C0"/>
                </a:solidFill>
              </a:rPr>
              <a:t>Regression Trees</a:t>
            </a:r>
            <a:r>
              <a:rPr lang="en-US" altLang="en-GB" sz="1200"/>
              <a:t> just have constant fitted mean of the response in each node which is then used for the prediction. </a:t>
            </a:r>
            <a:r>
              <a:rPr lang="en-US" altLang="en-GB" sz="1200" b="1">
                <a:solidFill>
                  <a:srgbClr val="0070C0"/>
                </a:solidFill>
              </a:rPr>
              <a:t>Model Trees</a:t>
            </a:r>
            <a:r>
              <a:rPr lang="en-US" altLang="en-GB" sz="1200"/>
              <a:t> can fit a regression model within each node of the tree. I.e. it can </a:t>
            </a:r>
            <a:r>
              <a:rPr lang="zh-CN" altLang="zh-CN" sz="1200" dirty="0">
                <a:sym typeface="+mn-ea"/>
              </a:rPr>
              <a:t>set the leaf nodes as piecewise linear functions, where piecewise linear means The model consists of multiple linear segments, which is the model tree. The interpretability of the model tree is one of its characteristics superior to the regression tree. In addition, the model tree also has a more accurate prediction accuracy.</a:t>
            </a:r>
            <a:endParaRPr lang="zh-CN" altLang="zh-CN" sz="1200" dirty="0">
              <a:sym typeface="+mn-ea"/>
            </a:endParaRPr>
          </a:p>
          <a:p>
            <a:r>
              <a:rPr lang="en-US" altLang="en-GB" sz="1200"/>
              <a:t>There are various of error fuctions that can be used for regression tasks like MAE (Mean Absolute Error) and RMSE (Root Mean Squared Error) </a:t>
            </a:r>
            <a:r>
              <a:rPr lang="en-US" altLang="en-GB" sz="1200" b="1">
                <a:solidFill>
                  <a:srgbClr val="0070C0"/>
                </a:solidFill>
              </a:rPr>
              <a:t>MAE </a:t>
            </a:r>
            <a:r>
              <a:rPr lang="en-US" altLang="en-GB" sz="1200"/>
              <a:t>is the average magnitude of the errors in a set of predictions without weighting the errors of each individuals. </a:t>
            </a:r>
            <a:r>
              <a:rPr lang="en-US" altLang="en-GB" sz="1200" b="1">
                <a:solidFill>
                  <a:srgbClr val="0070C0"/>
                </a:solidFill>
              </a:rPr>
              <a:t>RMSE </a:t>
            </a:r>
            <a:r>
              <a:rPr lang="en-US" altLang="en-GB" sz="1200"/>
              <a:t>also measure the magnitude of error but it is the square root of the average of squared differences between prediction and actual observation. Both measurements are indifferent to the direction of erros and lowever values are the better ones. By squaring the errors before they are averaged, it gives higher weight to large errors. Therefore, RMSE is always bigger or equal to MAE, while if MAE = RMSE, all errors have the same magnitude.</a:t>
            </a:r>
            <a:endParaRPr lang="en-US" altLang="en-GB" sz="1200"/>
          </a:p>
          <a:p>
            <a:r>
              <a:rPr lang="en-US" altLang="en-GB" sz="1200" b="1">
                <a:solidFill>
                  <a:srgbClr val="0070C0"/>
                </a:solidFill>
              </a:rPr>
              <a:t>Prediction</a:t>
            </a:r>
            <a:r>
              <a:rPr lang="en-US" altLang="en-GB" sz="1200"/>
              <a:t>:Overall </a:t>
            </a:r>
            <a:r>
              <a:rPr lang="en-US" altLang="en-GB" sz="1200" b="1"/>
              <a:t>Model Trees will achieve better accuracy</a:t>
            </a:r>
            <a:r>
              <a:rPr lang="en-US" altLang="en-GB" sz="1200"/>
              <a:t> then Regression Trees. The RMSE will always be larger or equal to MAE, however, we predicted that with </a:t>
            </a:r>
            <a:r>
              <a:rPr lang="en-US" altLang="en-GB" sz="1200" b="1"/>
              <a:t>pruning the RMSE might be lower</a:t>
            </a:r>
            <a:r>
              <a:rPr lang="en-US" altLang="en-GB" sz="1200"/>
              <a:t>, since pruning might prevent overfittig effect i.e. smaller magnitude of errors.</a:t>
            </a:r>
            <a:endParaRPr lang="en-US" altLang="en-GB" sz="1200"/>
          </a:p>
        </p:txBody>
      </p:sp>
      <p:sp>
        <p:nvSpPr>
          <p:cNvPr id="4" name="Text Box 3"/>
          <p:cNvSpPr txBox="1"/>
          <p:nvPr/>
        </p:nvSpPr>
        <p:spPr>
          <a:xfrm>
            <a:off x="617855" y="6280150"/>
            <a:ext cx="7315835" cy="460375"/>
          </a:xfrm>
          <a:prstGeom prst="rect">
            <a:avLst/>
          </a:prstGeom>
          <a:noFill/>
        </p:spPr>
        <p:txBody>
          <a:bodyPr wrap="square" rtlCol="0">
            <a:spAutoFit/>
          </a:bodyPr>
          <a:p>
            <a:r>
              <a:rPr lang="en-US" altLang="en-GB" sz="1200"/>
              <a:t>Source: Learning with Continous Classes (</a:t>
            </a:r>
            <a:r>
              <a:rPr lang="en-US" altLang="en-GB" sz="1200">
                <a:hlinkClick r:id="rId1" tooltip=""/>
              </a:rPr>
              <a:t>link</a:t>
            </a:r>
            <a:r>
              <a:rPr lang="en-US" altLang="en-GB" sz="1200"/>
              <a:t>)</a:t>
            </a:r>
            <a:endParaRPr lang="en-US" altLang="en-GB" sz="1200"/>
          </a:p>
          <a:p>
            <a:r>
              <a:rPr lang="en-US" altLang="en-GB" sz="1200"/>
              <a:t>Source: MAE and RMSE - Which Metric is Better? (</a:t>
            </a:r>
            <a:r>
              <a:rPr lang="en-US" altLang="en-GB" sz="1200">
                <a:hlinkClick r:id="rId2" tooltip="" action="ppaction://hlinkfile"/>
              </a:rPr>
              <a:t>link</a:t>
            </a:r>
            <a:r>
              <a:rPr lang="en-US" altLang="en-GB" sz="1200"/>
              <a:t>)</a:t>
            </a:r>
            <a:endParaRPr lang="en-US" altLang="en-GB"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Ex.3 Results &amp; Explanation</a:t>
            </a:r>
            <a:endParaRPr lang="en-US" altLang="en-GB"/>
          </a:p>
        </p:txBody>
      </p:sp>
      <p:graphicFrame>
        <p:nvGraphicFramePr>
          <p:cNvPr id="5" name="Content Placeholder 4"/>
          <p:cNvGraphicFramePr/>
          <p:nvPr>
            <p:ph idx="1"/>
          </p:nvPr>
        </p:nvGraphicFramePr>
        <p:xfrm>
          <a:off x="194945" y="1490345"/>
          <a:ext cx="8753475" cy="3169920"/>
        </p:xfrm>
        <a:graphic>
          <a:graphicData uri="http://schemas.openxmlformats.org/drawingml/2006/table">
            <a:tbl>
              <a:tblPr firstRow="1">
                <a:tableStyleId>{35758FB7-9AC5-4552-8A53-C91805E547FA}</a:tableStyleId>
              </a:tblPr>
              <a:tblGrid>
                <a:gridCol w="1769110"/>
                <a:gridCol w="856933"/>
                <a:gridCol w="875348"/>
                <a:gridCol w="875348"/>
                <a:gridCol w="875348"/>
                <a:gridCol w="875348"/>
                <a:gridCol w="875348"/>
                <a:gridCol w="875348"/>
                <a:gridCol w="875348"/>
              </a:tblGrid>
              <a:tr h="365760">
                <a:tc>
                  <a:txBody>
                    <a:bodyPr/>
                    <a:p>
                      <a:pPr>
                        <a:buNone/>
                      </a:pPr>
                      <a:endParaRPr lang="en-US" altLang="en-GB" sz="900"/>
                    </a:p>
                  </a:txBody>
                  <a:tcPr>
                    <a:lnR w="12700">
                      <a:solidFill>
                        <a:schemeClr val="accent5">
                          <a:lumMod val="75000"/>
                        </a:schemeClr>
                      </a:solidFill>
                      <a:prstDash val="solid"/>
                    </a:lnR>
                  </a:tcPr>
                </a:tc>
                <a:tc gridSpan="4">
                  <a:txBody>
                    <a:bodyPr/>
                    <a:p>
                      <a:pPr>
                        <a:buNone/>
                      </a:pPr>
                      <a:r>
                        <a:rPr lang="en-US" altLang="en-GB" sz="900"/>
                        <a:t>with pruning</a:t>
                      </a:r>
                      <a:endParaRPr lang="en-US" altLang="en-GB" sz="900"/>
                    </a:p>
                  </a:txBody>
                  <a:tcPr>
                    <a:lnL w="12700">
                      <a:solidFill>
                        <a:schemeClr val="accent5">
                          <a:lumMod val="75000"/>
                        </a:schemeClr>
                      </a:solidFill>
                      <a:prstDash val="solid"/>
                    </a:lnL>
                    <a:lnR w="12700">
                      <a:solidFill>
                        <a:schemeClr val="accent5">
                          <a:lumMod val="75000"/>
                        </a:schemeClr>
                      </a:solidFill>
                      <a:prstDash val="solid"/>
                    </a:lnR>
                    <a:lnT w="12700">
                      <a:solidFill>
                        <a:schemeClr val="accent5">
                          <a:lumMod val="75000"/>
                        </a:schemeClr>
                      </a:solidFill>
                      <a:prstDash val="solid"/>
                    </a:lnT>
                    <a:solidFill>
                      <a:schemeClr val="accent5">
                        <a:lumMod val="90000"/>
                      </a:schemeClr>
                    </a:solidFill>
                  </a:tcPr>
                </a:tc>
                <a:tc hMerge="1">
                  <a:tcPr>
                    <a:lnT w="12700">
                      <a:solidFill>
                        <a:schemeClr val="accent5">
                          <a:lumMod val="75000"/>
                        </a:schemeClr>
                      </a:solidFill>
                      <a:prstDash val="solid"/>
                    </a:lnT>
                  </a:tcPr>
                </a:tc>
                <a:tc hMerge="1">
                  <a:tcPr>
                    <a:lnT w="12700">
                      <a:solidFill>
                        <a:schemeClr val="accent5">
                          <a:lumMod val="75000"/>
                        </a:schemeClr>
                      </a:solidFill>
                      <a:prstDash val="solid"/>
                    </a:lnT>
                  </a:tcPr>
                </a:tc>
                <a:tc hMerge="1">
                  <a:tcPr>
                    <a:lnR w="12700">
                      <a:solidFill>
                        <a:schemeClr val="accent5">
                          <a:lumMod val="75000"/>
                        </a:schemeClr>
                      </a:solidFill>
                      <a:prstDash val="solid"/>
                    </a:lnR>
                    <a:lnT w="12700">
                      <a:solidFill>
                        <a:schemeClr val="accent5">
                          <a:lumMod val="75000"/>
                        </a:schemeClr>
                      </a:solidFill>
                      <a:prstDash val="solid"/>
                    </a:lnT>
                  </a:tcPr>
                </a:tc>
                <a:tc gridSpan="4">
                  <a:txBody>
                    <a:bodyPr/>
                    <a:p>
                      <a:pPr>
                        <a:buNone/>
                      </a:pPr>
                      <a:r>
                        <a:rPr lang="en-US" altLang="en-GB" sz="900"/>
                        <a:t>without pruning</a:t>
                      </a:r>
                      <a:endParaRPr lang="en-US" altLang="en-GB" sz="900"/>
                    </a:p>
                  </a:txBody>
                  <a:tcPr>
                    <a:lnL w="12700">
                      <a:solidFill>
                        <a:schemeClr val="accent5">
                          <a:lumMod val="75000"/>
                        </a:schemeClr>
                      </a:solidFill>
                      <a:prstDash val="solid"/>
                    </a:lnL>
                    <a:lnR w="12700">
                      <a:solidFill>
                        <a:schemeClr val="accent6">
                          <a:lumMod val="40000"/>
                          <a:lumOff val="60000"/>
                        </a:schemeClr>
                      </a:solidFill>
                      <a:prstDash val="solid"/>
                    </a:lnR>
                    <a:lnT w="12700">
                      <a:solidFill>
                        <a:schemeClr val="accent6">
                          <a:lumMod val="40000"/>
                          <a:lumOff val="60000"/>
                        </a:schemeClr>
                      </a:solidFill>
                      <a:prstDash val="solid"/>
                    </a:lnT>
                    <a:solidFill>
                      <a:schemeClr val="accent6">
                        <a:lumMod val="20000"/>
                        <a:lumOff val="80000"/>
                      </a:schemeClr>
                    </a:solidFill>
                  </a:tcPr>
                </a:tc>
                <a:tc hMerge="1">
                  <a:tcPr>
                    <a:lnT w="12700">
                      <a:solidFill>
                        <a:schemeClr val="accent6">
                          <a:lumMod val="40000"/>
                          <a:lumOff val="60000"/>
                        </a:schemeClr>
                      </a:solidFill>
                      <a:prstDash val="solid"/>
                    </a:lnT>
                  </a:tcPr>
                </a:tc>
                <a:tc hMerge="1">
                  <a:tcPr>
                    <a:lnT w="12700">
                      <a:solidFill>
                        <a:schemeClr val="accent6">
                          <a:lumMod val="40000"/>
                          <a:lumOff val="60000"/>
                        </a:schemeClr>
                      </a:solidFill>
                      <a:prstDash val="solid"/>
                    </a:lnT>
                  </a:tcPr>
                </a:tc>
                <a:tc hMerge="1">
                  <a:tcPr>
                    <a:lnR w="12700">
                      <a:solidFill>
                        <a:schemeClr val="accent6">
                          <a:lumMod val="40000"/>
                          <a:lumOff val="60000"/>
                        </a:schemeClr>
                      </a:solidFill>
                      <a:prstDash val="solid"/>
                    </a:lnR>
                    <a:lnT w="12700">
                      <a:solidFill>
                        <a:schemeClr val="accent6">
                          <a:lumMod val="40000"/>
                          <a:lumOff val="60000"/>
                        </a:schemeClr>
                      </a:solidFill>
                      <a:prstDash val="solid"/>
                    </a:lnT>
                  </a:tcPr>
                </a:tc>
              </a:tr>
              <a:tr h="365760">
                <a:tc>
                  <a:txBody>
                    <a:bodyPr/>
                    <a:p>
                      <a:pPr>
                        <a:buNone/>
                      </a:pPr>
                      <a:r>
                        <a:rPr lang="en-US" altLang="en-GB" sz="800"/>
                        <a:t>MeanAverageError(MAE)</a:t>
                      </a:r>
                      <a:endParaRPr lang="en-US" altLang="en-GB" sz="800"/>
                    </a:p>
                    <a:p>
                      <a:pPr>
                        <a:buNone/>
                      </a:pPr>
                      <a:r>
                        <a:rPr lang="en-US" altLang="en-GB" sz="800"/>
                        <a:t>/RootMeanSquaredError(RMSE)</a:t>
                      </a:r>
                      <a:endParaRPr lang="en-US" altLang="en-GB" sz="800"/>
                    </a:p>
                  </a:txBody>
                  <a:tcPr>
                    <a:lnR w="12700">
                      <a:solidFill>
                        <a:schemeClr val="accent5">
                          <a:lumMod val="75000"/>
                        </a:schemeClr>
                      </a:solidFill>
                      <a:prstDash val="solid"/>
                    </a:lnR>
                  </a:tcPr>
                </a:tc>
                <a:tc gridSpan="2">
                  <a:txBody>
                    <a:bodyPr/>
                    <a:p>
                      <a:pPr>
                        <a:buNone/>
                      </a:pPr>
                      <a:r>
                        <a:rPr lang="en-US" altLang="en-GB" sz="900"/>
                        <a:t>MAE</a:t>
                      </a:r>
                      <a:endParaRPr lang="en-US" altLang="en-GB" sz="900"/>
                    </a:p>
                  </a:txBody>
                  <a:tcPr>
                    <a:lnL w="12700">
                      <a:solidFill>
                        <a:schemeClr val="accent5">
                          <a:lumMod val="75000"/>
                        </a:schemeClr>
                      </a:solidFill>
                      <a:prstDash val="solid"/>
                    </a:lnL>
                    <a:lnR w="12700">
                      <a:solidFill>
                        <a:schemeClr val="accent5">
                          <a:lumMod val="75000"/>
                        </a:schemeClr>
                      </a:solidFill>
                      <a:prstDash val="solid"/>
                    </a:lnR>
                    <a:solidFill>
                      <a:schemeClr val="accent5"/>
                    </a:solidFill>
                  </a:tcPr>
                </a:tc>
                <a:tc hMerge="1">
                  <a:tcPr>
                    <a:lnR w="12700">
                      <a:solidFill>
                        <a:schemeClr val="accent5">
                          <a:lumMod val="75000"/>
                        </a:schemeClr>
                      </a:solidFill>
                      <a:prstDash val="solid"/>
                    </a:lnR>
                  </a:tcPr>
                </a:tc>
                <a:tc gridSpan="2">
                  <a:txBody>
                    <a:bodyPr/>
                    <a:p>
                      <a:pPr>
                        <a:buNone/>
                      </a:pPr>
                      <a:r>
                        <a:rPr lang="en-US" altLang="en-GB" sz="900"/>
                        <a:t>RMSE</a:t>
                      </a:r>
                      <a:endParaRPr lang="en-US" altLang="en-GB" sz="900"/>
                    </a:p>
                  </a:txBody>
                  <a:tcPr>
                    <a:lnL w="12700">
                      <a:solidFill>
                        <a:schemeClr val="accent5">
                          <a:lumMod val="75000"/>
                        </a:schemeClr>
                      </a:solidFill>
                      <a:prstDash val="solid"/>
                    </a:lnL>
                    <a:lnR w="12700">
                      <a:solidFill>
                        <a:schemeClr val="accent5">
                          <a:lumMod val="75000"/>
                        </a:schemeClr>
                      </a:solidFill>
                      <a:prstDash val="solid"/>
                    </a:lnR>
                    <a:solidFill>
                      <a:schemeClr val="accent5"/>
                    </a:solidFill>
                  </a:tcPr>
                </a:tc>
                <a:tc hMerge="1">
                  <a:tcPr>
                    <a:lnR w="12700">
                      <a:solidFill>
                        <a:schemeClr val="accent5">
                          <a:lumMod val="75000"/>
                        </a:schemeClr>
                      </a:solidFill>
                      <a:prstDash val="solid"/>
                    </a:lnR>
                  </a:tcPr>
                </a:tc>
                <a:tc gridSpan="2">
                  <a:txBody>
                    <a:bodyPr/>
                    <a:p>
                      <a:pPr>
                        <a:buNone/>
                      </a:pPr>
                      <a:r>
                        <a:rPr lang="en-US" altLang="en-GB" sz="900"/>
                        <a:t>MAE</a:t>
                      </a:r>
                      <a:endParaRPr lang="en-US" altLang="en-GB" sz="900"/>
                    </a:p>
                  </a:txBody>
                  <a:tcPr>
                    <a:lnL w="12700">
                      <a:solidFill>
                        <a:schemeClr val="accent5">
                          <a:lumMod val="75000"/>
                        </a:schemeClr>
                      </a:solidFill>
                      <a:prstDash val="solid"/>
                    </a:lnL>
                    <a:lnR w="12700">
                      <a:solidFill>
                        <a:schemeClr val="accent6">
                          <a:lumMod val="40000"/>
                          <a:lumOff val="60000"/>
                        </a:schemeClr>
                      </a:solidFill>
                      <a:prstDash val="solid"/>
                    </a:lnR>
                    <a:solidFill>
                      <a:srgbClr val="E3E3F6"/>
                    </a:solidFill>
                  </a:tcPr>
                </a:tc>
                <a:tc hMerge="1">
                  <a:tcPr>
                    <a:lnR w="12700">
                      <a:solidFill>
                        <a:schemeClr val="accent6">
                          <a:lumMod val="40000"/>
                          <a:lumOff val="60000"/>
                        </a:schemeClr>
                      </a:solidFill>
                      <a:prstDash val="solid"/>
                    </a:lnR>
                  </a:tcPr>
                </a:tc>
                <a:tc gridSpan="2">
                  <a:txBody>
                    <a:bodyPr/>
                    <a:p>
                      <a:pPr>
                        <a:buNone/>
                      </a:pPr>
                      <a:r>
                        <a:rPr lang="en-US" altLang="en-GB" sz="900"/>
                        <a:t>RMSE</a:t>
                      </a:r>
                      <a:endParaRPr lang="en-US" altLang="en-GB" sz="900"/>
                    </a:p>
                  </a:txBody>
                  <a:tcPr>
                    <a:lnL w="12700">
                      <a:solidFill>
                        <a:schemeClr val="accent6">
                          <a:lumMod val="40000"/>
                          <a:lumOff val="60000"/>
                        </a:schemeClr>
                      </a:solidFill>
                      <a:prstDash val="solid"/>
                    </a:lnL>
                    <a:lnR w="12700">
                      <a:solidFill>
                        <a:schemeClr val="accent6">
                          <a:lumMod val="40000"/>
                          <a:lumOff val="60000"/>
                        </a:schemeClr>
                      </a:solidFill>
                      <a:prstDash val="solid"/>
                    </a:lnR>
                    <a:solidFill>
                      <a:srgbClr val="E3E3F6"/>
                    </a:solidFill>
                  </a:tcPr>
                </a:tc>
                <a:tc hMerge="1">
                  <a:tcPr>
                    <a:lnR w="12700">
                      <a:solidFill>
                        <a:schemeClr val="accent6">
                          <a:lumMod val="40000"/>
                          <a:lumOff val="60000"/>
                        </a:schemeClr>
                      </a:solidFill>
                      <a:prstDash val="solid"/>
                    </a:lnR>
                  </a:tcPr>
                </a:tc>
              </a:tr>
              <a:tr h="365760">
                <a:tc>
                  <a:txBody>
                    <a:bodyPr/>
                    <a:p>
                      <a:pPr>
                        <a:buNone/>
                      </a:pPr>
                      <a:r>
                        <a:rPr lang="en-US" altLang="en-GB" sz="800"/>
                        <a:t>RegressionTree(RT)</a:t>
                      </a:r>
                      <a:endParaRPr lang="en-US" altLang="en-GB" sz="800"/>
                    </a:p>
                    <a:p>
                      <a:pPr>
                        <a:buNone/>
                      </a:pPr>
                      <a:r>
                        <a:rPr lang="en-US" altLang="en-GB" sz="800"/>
                        <a:t>/ModelTree(MT)</a:t>
                      </a:r>
                      <a:endParaRPr lang="en-US" altLang="en-GB" sz="800"/>
                    </a:p>
                  </a:txBody>
                  <a:tcPr>
                    <a:lnR w="12700">
                      <a:solidFill>
                        <a:schemeClr val="accent5">
                          <a:lumMod val="75000"/>
                        </a:schemeClr>
                      </a:solidFill>
                      <a:prstDash val="solid"/>
                    </a:lnR>
                  </a:tcPr>
                </a:tc>
                <a:tc>
                  <a:txBody>
                    <a:bodyPr/>
                    <a:p>
                      <a:pPr>
                        <a:buNone/>
                      </a:pPr>
                      <a:r>
                        <a:rPr lang="en-US" altLang="en-GB" sz="900"/>
                        <a:t>RT</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MT</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RT</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MT</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RT</a:t>
                      </a:r>
                      <a:endParaRPr lang="en-US" altLang="en-GB" sz="900"/>
                    </a:p>
                  </a:txBody>
                  <a:tcPr>
                    <a:lnL w="12700">
                      <a:solidFill>
                        <a:schemeClr val="accent5">
                          <a:lumMod val="75000"/>
                        </a:schemeClr>
                      </a:solidFill>
                      <a:prstDash val="solid"/>
                    </a:lnL>
                    <a:solidFill>
                      <a:srgbClr val="E3E3F6"/>
                    </a:solidFill>
                  </a:tcPr>
                </a:tc>
                <a:tc>
                  <a:txBody>
                    <a:bodyPr/>
                    <a:p>
                      <a:pPr>
                        <a:buNone/>
                      </a:pPr>
                      <a:r>
                        <a:rPr lang="en-US" altLang="en-GB" sz="900"/>
                        <a:t>MT</a:t>
                      </a:r>
                      <a:endParaRPr lang="en-US" altLang="en-GB" sz="900"/>
                    </a:p>
                  </a:txBody>
                  <a:tcPr>
                    <a:lnR w="12700">
                      <a:solidFill>
                        <a:schemeClr val="accent6">
                          <a:lumMod val="40000"/>
                          <a:lumOff val="60000"/>
                        </a:schemeClr>
                      </a:solidFill>
                      <a:prstDash val="solid"/>
                    </a:lnR>
                    <a:solidFill>
                      <a:srgbClr val="F5F5FC"/>
                    </a:solidFill>
                  </a:tcPr>
                </a:tc>
                <a:tc>
                  <a:txBody>
                    <a:bodyPr/>
                    <a:p>
                      <a:pPr>
                        <a:buNone/>
                      </a:pPr>
                      <a:r>
                        <a:rPr lang="en-US" altLang="en-GB" sz="900"/>
                        <a:t>RT</a:t>
                      </a:r>
                      <a:endParaRPr lang="en-US" altLang="en-GB" sz="900"/>
                    </a:p>
                  </a:txBody>
                  <a:tcPr>
                    <a:lnL w="12700">
                      <a:solidFill>
                        <a:schemeClr val="accent6">
                          <a:lumMod val="40000"/>
                          <a:lumOff val="60000"/>
                        </a:schemeClr>
                      </a:solidFill>
                      <a:prstDash val="solid"/>
                    </a:lnL>
                    <a:solidFill>
                      <a:srgbClr val="E3E3F6"/>
                    </a:solidFill>
                  </a:tcPr>
                </a:tc>
                <a:tc>
                  <a:txBody>
                    <a:bodyPr/>
                    <a:p>
                      <a:pPr>
                        <a:buNone/>
                      </a:pPr>
                      <a:r>
                        <a:rPr lang="en-US" altLang="en-GB" sz="900"/>
                        <a:t>MT</a:t>
                      </a:r>
                      <a:endParaRPr lang="en-US" altLang="en-GB" sz="900"/>
                    </a:p>
                  </a:txBody>
                  <a:tcPr>
                    <a:lnR w="12700">
                      <a:solidFill>
                        <a:schemeClr val="accent6">
                          <a:lumMod val="40000"/>
                          <a:lumOff val="60000"/>
                        </a:schemeClr>
                      </a:solidFill>
                      <a:prstDash val="solid"/>
                    </a:lnR>
                    <a:solidFill>
                      <a:srgbClr val="F5F5FC"/>
                    </a:solidFill>
                  </a:tcPr>
                </a:tc>
              </a:tr>
              <a:tr h="365760">
                <a:tc>
                  <a:txBody>
                    <a:bodyPr/>
                    <a:p>
                      <a:pPr>
                        <a:buNone/>
                      </a:pPr>
                      <a:r>
                        <a:rPr lang="en-US" altLang="en-GB" sz="900"/>
                        <a:t>#1auto-price</a:t>
                      </a:r>
                      <a:endParaRPr lang="en-US" altLang="en-GB" sz="900"/>
                    </a:p>
                  </a:txBody>
                  <a:tcPr>
                    <a:lnR w="12700">
                      <a:solidFill>
                        <a:schemeClr val="accent5">
                          <a:lumMod val="75000"/>
                        </a:schemeClr>
                      </a:solidFill>
                      <a:prstDash val="solid"/>
                    </a:lnR>
                  </a:tcPr>
                </a:tc>
                <a:tc>
                  <a:txBody>
                    <a:bodyPr/>
                    <a:p>
                      <a:pPr>
                        <a:buNone/>
                      </a:pPr>
                      <a:r>
                        <a:rPr lang="en-US" altLang="en-GB" sz="900"/>
                        <a:t>2096.3675</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1466.5565</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3336.3692</a:t>
                      </a:r>
                      <a:endParaRPr lang="en-US" altLang="en-GB" sz="900"/>
                    </a:p>
                    <a:p>
                      <a:pPr>
                        <a:buNone/>
                      </a:pP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2171.1561</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2075.0678</a:t>
                      </a:r>
                      <a:endParaRPr lang="en-US" altLang="en-GB" sz="900"/>
                    </a:p>
                  </a:txBody>
                  <a:tcPr>
                    <a:lnL w="12700">
                      <a:solidFill>
                        <a:schemeClr val="accent5">
                          <a:lumMod val="75000"/>
                        </a:schemeClr>
                      </a:solidFill>
                      <a:prstDash val="solid"/>
                    </a:lnL>
                    <a:solidFill>
                      <a:srgbClr val="E3E3F6"/>
                    </a:solidFill>
                  </a:tcPr>
                </a:tc>
                <a:tc>
                  <a:txBody>
                    <a:bodyPr/>
                    <a:p>
                      <a:pPr>
                        <a:buNone/>
                      </a:pPr>
                      <a:r>
                        <a:rPr lang="en-US" altLang="en-GB" sz="900"/>
                        <a:t>1403.2007</a:t>
                      </a:r>
                      <a:endParaRPr lang="en-US" altLang="en-GB" sz="900"/>
                    </a:p>
                  </a:txBody>
                  <a:tcPr>
                    <a:lnR w="12700">
                      <a:solidFill>
                        <a:schemeClr val="accent6">
                          <a:lumMod val="40000"/>
                          <a:lumOff val="60000"/>
                        </a:schemeClr>
                      </a:solidFill>
                      <a:prstDash val="solid"/>
                    </a:lnR>
                    <a:solidFill>
                      <a:srgbClr val="F5F5FC"/>
                    </a:solidFill>
                  </a:tcPr>
                </a:tc>
                <a:tc>
                  <a:txBody>
                    <a:bodyPr/>
                    <a:p>
                      <a:pPr>
                        <a:buNone/>
                      </a:pPr>
                      <a:r>
                        <a:rPr lang="en-US" altLang="en-GB" sz="900"/>
                        <a:t>3287.1186</a:t>
                      </a:r>
                      <a:endParaRPr lang="en-US" altLang="en-GB" sz="900"/>
                    </a:p>
                  </a:txBody>
                  <a:tcPr>
                    <a:lnL w="12700">
                      <a:solidFill>
                        <a:schemeClr val="accent6">
                          <a:lumMod val="40000"/>
                          <a:lumOff val="60000"/>
                        </a:schemeClr>
                      </a:solidFill>
                      <a:prstDash val="solid"/>
                    </a:lnL>
                    <a:solidFill>
                      <a:srgbClr val="E3E3F6"/>
                    </a:solidFill>
                  </a:tcPr>
                </a:tc>
                <a:tc>
                  <a:txBody>
                    <a:bodyPr/>
                    <a:p>
                      <a:pPr>
                        <a:buNone/>
                      </a:pPr>
                      <a:r>
                        <a:rPr lang="en-US" altLang="en-GB" sz="900"/>
                        <a:t>2094.5903</a:t>
                      </a:r>
                      <a:endParaRPr lang="en-US" altLang="en-GB" sz="900"/>
                    </a:p>
                  </a:txBody>
                  <a:tcPr>
                    <a:lnR w="12700">
                      <a:solidFill>
                        <a:schemeClr val="accent6">
                          <a:lumMod val="40000"/>
                          <a:lumOff val="60000"/>
                        </a:schemeClr>
                      </a:solidFill>
                      <a:prstDash val="solid"/>
                    </a:lnR>
                    <a:solidFill>
                      <a:srgbClr val="F5F5FC"/>
                    </a:solidFill>
                  </a:tcPr>
                </a:tc>
              </a:tr>
              <a:tr h="365760">
                <a:tc>
                  <a:txBody>
                    <a:bodyPr/>
                    <a:p>
                      <a:pPr>
                        <a:buNone/>
                      </a:pPr>
                      <a:r>
                        <a:rPr lang="en-US" altLang="en-GB" sz="900"/>
                        <a:t>#2concrete</a:t>
                      </a:r>
                      <a:endParaRPr lang="en-US" altLang="en-GB" sz="900"/>
                    </a:p>
                  </a:txBody>
                  <a:tcPr>
                    <a:lnR w="12700">
                      <a:solidFill>
                        <a:schemeClr val="accent5">
                          <a:lumMod val="75000"/>
                        </a:schemeClr>
                      </a:solidFill>
                      <a:prstDash val="solid"/>
                    </a:lnR>
                  </a:tcPr>
                </a:tc>
                <a:tc>
                  <a:txBody>
                    <a:bodyPr/>
                    <a:p>
                      <a:pPr>
                        <a:buNone/>
                      </a:pPr>
                      <a:r>
                        <a:rPr lang="en-US" altLang="en-GB" sz="900"/>
                        <a:t>6.7866</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4.7397</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8.6751</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6.3652</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6.4819</a:t>
                      </a:r>
                      <a:endParaRPr lang="en-US" altLang="en-GB" sz="900"/>
                    </a:p>
                  </a:txBody>
                  <a:tcPr>
                    <a:lnL w="12700">
                      <a:solidFill>
                        <a:schemeClr val="accent5">
                          <a:lumMod val="75000"/>
                        </a:schemeClr>
                      </a:solidFill>
                      <a:prstDash val="solid"/>
                    </a:lnL>
                    <a:solidFill>
                      <a:srgbClr val="E3E3F6"/>
                    </a:solidFill>
                  </a:tcPr>
                </a:tc>
                <a:tc>
                  <a:txBody>
                    <a:bodyPr/>
                    <a:p>
                      <a:pPr>
                        <a:buNone/>
                      </a:pPr>
                      <a:r>
                        <a:rPr lang="en-US" altLang="en-GB" sz="900"/>
                        <a:t>4.2748</a:t>
                      </a:r>
                      <a:endParaRPr lang="en-US" altLang="en-GB" sz="900"/>
                    </a:p>
                  </a:txBody>
                  <a:tcPr>
                    <a:lnR w="12700">
                      <a:solidFill>
                        <a:schemeClr val="accent6">
                          <a:lumMod val="40000"/>
                          <a:lumOff val="60000"/>
                        </a:schemeClr>
                      </a:solidFill>
                      <a:prstDash val="solid"/>
                    </a:lnR>
                    <a:solidFill>
                      <a:srgbClr val="F5F5FC"/>
                    </a:solidFill>
                  </a:tcPr>
                </a:tc>
                <a:tc>
                  <a:txBody>
                    <a:bodyPr/>
                    <a:p>
                      <a:pPr>
                        <a:buNone/>
                      </a:pPr>
                      <a:r>
                        <a:rPr lang="en-US" altLang="en-GB" sz="900"/>
                        <a:t>8.3325</a:t>
                      </a:r>
                      <a:endParaRPr lang="en-US" altLang="en-GB" sz="900"/>
                    </a:p>
                  </a:txBody>
                  <a:tcPr>
                    <a:lnL w="12700">
                      <a:solidFill>
                        <a:schemeClr val="accent6">
                          <a:lumMod val="40000"/>
                          <a:lumOff val="60000"/>
                        </a:schemeClr>
                      </a:solidFill>
                      <a:prstDash val="solid"/>
                    </a:lnL>
                    <a:solidFill>
                      <a:srgbClr val="E3E3F6"/>
                    </a:solidFill>
                  </a:tcPr>
                </a:tc>
                <a:tc>
                  <a:txBody>
                    <a:bodyPr/>
                    <a:p>
                      <a:pPr>
                        <a:buNone/>
                      </a:pPr>
                      <a:r>
                        <a:rPr lang="en-US" altLang="en-GB" sz="900"/>
                        <a:t>5.8917</a:t>
                      </a:r>
                      <a:endParaRPr lang="en-US" altLang="en-GB" sz="900"/>
                    </a:p>
                  </a:txBody>
                  <a:tcPr>
                    <a:lnR w="12700">
                      <a:solidFill>
                        <a:schemeClr val="accent6">
                          <a:lumMod val="40000"/>
                          <a:lumOff val="60000"/>
                        </a:schemeClr>
                      </a:solidFill>
                      <a:prstDash val="solid"/>
                    </a:lnR>
                    <a:solidFill>
                      <a:srgbClr val="F5F5FC"/>
                    </a:solidFill>
                  </a:tcPr>
                </a:tc>
              </a:tr>
              <a:tr h="365760">
                <a:tc>
                  <a:txBody>
                    <a:bodyPr/>
                    <a:p>
                      <a:pPr>
                        <a:buNone/>
                      </a:pPr>
                      <a:r>
                        <a:rPr lang="en-US" altLang="en-GB" sz="900"/>
                        <a:t>#3housing</a:t>
                      </a:r>
                      <a:endParaRPr lang="en-US" altLang="en-GB" sz="900"/>
                    </a:p>
                  </a:txBody>
                  <a:tcPr>
                    <a:lnR w="12700">
                      <a:solidFill>
                        <a:schemeClr val="accent5">
                          <a:lumMod val="75000"/>
                        </a:schemeClr>
                      </a:solidFill>
                      <a:prstDash val="solid"/>
                    </a:lnR>
                  </a:tcPr>
                </a:tc>
                <a:tc>
                  <a:txBody>
                    <a:bodyPr/>
                    <a:p>
                      <a:pPr>
                        <a:buNone/>
                      </a:pPr>
                      <a:r>
                        <a:rPr lang="en-US" altLang="en-GB" sz="900"/>
                        <a:t>3.2864</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2.5047</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4.8185</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3.7502</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3.1955</a:t>
                      </a:r>
                      <a:endParaRPr lang="en-US" altLang="en-GB" sz="900"/>
                    </a:p>
                  </a:txBody>
                  <a:tcPr>
                    <a:lnL w="12700">
                      <a:solidFill>
                        <a:schemeClr val="accent5">
                          <a:lumMod val="75000"/>
                        </a:schemeClr>
                      </a:solidFill>
                      <a:prstDash val="solid"/>
                    </a:lnL>
                    <a:solidFill>
                      <a:srgbClr val="E3E3F6"/>
                    </a:solidFill>
                  </a:tcPr>
                </a:tc>
                <a:tc>
                  <a:txBody>
                    <a:bodyPr/>
                    <a:p>
                      <a:pPr>
                        <a:buNone/>
                      </a:pPr>
                      <a:r>
                        <a:rPr lang="en-US" altLang="en-GB" sz="900"/>
                        <a:t>2.385</a:t>
                      </a:r>
                      <a:endParaRPr lang="en-US" altLang="en-GB" sz="900"/>
                    </a:p>
                  </a:txBody>
                  <a:tcPr>
                    <a:lnR w="12700">
                      <a:solidFill>
                        <a:schemeClr val="accent6">
                          <a:lumMod val="40000"/>
                          <a:lumOff val="60000"/>
                        </a:schemeClr>
                      </a:solidFill>
                      <a:prstDash val="solid"/>
                    </a:lnR>
                    <a:solidFill>
                      <a:srgbClr val="F5F5FC"/>
                    </a:solidFill>
                  </a:tcPr>
                </a:tc>
                <a:tc>
                  <a:txBody>
                    <a:bodyPr/>
                    <a:p>
                      <a:pPr>
                        <a:buNone/>
                      </a:pPr>
                      <a:r>
                        <a:rPr lang="en-US" altLang="en-GB" sz="900"/>
                        <a:t>4.7203</a:t>
                      </a:r>
                      <a:endParaRPr lang="en-US" altLang="en-GB" sz="900"/>
                    </a:p>
                  </a:txBody>
                  <a:tcPr>
                    <a:lnL w="12700">
                      <a:solidFill>
                        <a:schemeClr val="accent6">
                          <a:lumMod val="40000"/>
                          <a:lumOff val="60000"/>
                        </a:schemeClr>
                      </a:solidFill>
                      <a:prstDash val="solid"/>
                    </a:lnL>
                    <a:solidFill>
                      <a:srgbClr val="E3E3F6"/>
                    </a:solidFill>
                  </a:tcPr>
                </a:tc>
                <a:tc>
                  <a:txBody>
                    <a:bodyPr/>
                    <a:p>
                      <a:pPr>
                        <a:buNone/>
                      </a:pPr>
                      <a:r>
                        <a:rPr lang="en-US" altLang="en-GB" sz="900"/>
                        <a:t>3.7105</a:t>
                      </a:r>
                      <a:endParaRPr lang="en-US" altLang="en-GB" sz="900"/>
                    </a:p>
                  </a:txBody>
                  <a:tcPr>
                    <a:lnR w="12700">
                      <a:solidFill>
                        <a:schemeClr val="accent6">
                          <a:lumMod val="40000"/>
                          <a:lumOff val="60000"/>
                        </a:schemeClr>
                      </a:solidFill>
                      <a:prstDash val="solid"/>
                    </a:lnR>
                    <a:solidFill>
                      <a:srgbClr val="F5F5FC"/>
                    </a:solidFill>
                  </a:tcPr>
                </a:tc>
              </a:tr>
              <a:tr h="365760">
                <a:tc>
                  <a:txBody>
                    <a:bodyPr/>
                    <a:p>
                      <a:pPr>
                        <a:buNone/>
                      </a:pPr>
                      <a:r>
                        <a:rPr lang="en-US" altLang="en-GB" sz="900"/>
                        <a:t>#4stock</a:t>
                      </a:r>
                      <a:endParaRPr lang="en-US" altLang="en-GB" sz="900"/>
                    </a:p>
                  </a:txBody>
                  <a:tcPr>
                    <a:lnR w="12700">
                      <a:solidFill>
                        <a:schemeClr val="accent5">
                          <a:lumMod val="75000"/>
                        </a:schemeClr>
                      </a:solidFill>
                      <a:prstDash val="solid"/>
                    </a:lnR>
                  </a:tcPr>
                </a:tc>
                <a:tc>
                  <a:txBody>
                    <a:bodyPr/>
                    <a:p>
                      <a:pPr>
                        <a:buNone/>
                      </a:pPr>
                      <a:r>
                        <a:rPr lang="en-US" altLang="en-GB" sz="900"/>
                        <a:t>1.1874</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0.6707</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1.6019</a:t>
                      </a:r>
                      <a:endParaRPr lang="en-US" altLang="en-GB" sz="900"/>
                    </a:p>
                  </a:txBody>
                  <a:tcPr>
                    <a:lnL w="12700">
                      <a:solidFill>
                        <a:schemeClr val="accent5">
                          <a:lumMod val="75000"/>
                        </a:schemeClr>
                      </a:solidFill>
                      <a:prstDash val="solid"/>
                    </a:lnL>
                    <a:solidFill>
                      <a:schemeClr val="accent5"/>
                    </a:solidFill>
                  </a:tcPr>
                </a:tc>
                <a:tc>
                  <a:txBody>
                    <a:bodyPr/>
                    <a:p>
                      <a:pPr>
                        <a:buNone/>
                      </a:pPr>
                      <a:r>
                        <a:rPr lang="en-US" altLang="en-GB" sz="900"/>
                        <a:t>0.9429</a:t>
                      </a:r>
                      <a:endParaRPr lang="en-US" altLang="en-GB" sz="900"/>
                    </a:p>
                  </a:txBody>
                  <a:tcPr>
                    <a:lnR w="12700">
                      <a:solidFill>
                        <a:schemeClr val="accent5">
                          <a:lumMod val="75000"/>
                        </a:schemeClr>
                      </a:solidFill>
                      <a:prstDash val="solid"/>
                    </a:lnR>
                    <a:solidFill>
                      <a:srgbClr val="F3F9FA"/>
                    </a:solidFill>
                  </a:tcPr>
                </a:tc>
                <a:tc>
                  <a:txBody>
                    <a:bodyPr/>
                    <a:p>
                      <a:pPr>
                        <a:buNone/>
                      </a:pPr>
                      <a:r>
                        <a:rPr lang="en-US" altLang="en-GB" sz="900"/>
                        <a:t>1.1731</a:t>
                      </a:r>
                      <a:endParaRPr lang="en-US" altLang="en-GB" sz="900"/>
                    </a:p>
                  </a:txBody>
                  <a:tcPr>
                    <a:lnL w="12700">
                      <a:solidFill>
                        <a:schemeClr val="accent5">
                          <a:lumMod val="75000"/>
                        </a:schemeClr>
                      </a:solidFill>
                      <a:prstDash val="solid"/>
                    </a:lnL>
                    <a:solidFill>
                      <a:srgbClr val="E3E3F6"/>
                    </a:solidFill>
                  </a:tcPr>
                </a:tc>
                <a:tc>
                  <a:txBody>
                    <a:bodyPr/>
                    <a:p>
                      <a:pPr>
                        <a:buNone/>
                      </a:pPr>
                      <a:r>
                        <a:rPr lang="en-US" altLang="en-GB" sz="900"/>
                        <a:t>0.6656</a:t>
                      </a:r>
                      <a:endParaRPr lang="en-US" altLang="en-GB" sz="900"/>
                    </a:p>
                  </a:txBody>
                  <a:tcPr>
                    <a:lnR w="12700">
                      <a:solidFill>
                        <a:schemeClr val="accent6">
                          <a:lumMod val="40000"/>
                          <a:lumOff val="60000"/>
                        </a:schemeClr>
                      </a:solidFill>
                      <a:prstDash val="solid"/>
                    </a:lnR>
                    <a:solidFill>
                      <a:srgbClr val="F5F5FC"/>
                    </a:solidFill>
                  </a:tcPr>
                </a:tc>
                <a:tc>
                  <a:txBody>
                    <a:bodyPr/>
                    <a:p>
                      <a:pPr>
                        <a:buNone/>
                      </a:pPr>
                      <a:r>
                        <a:rPr lang="en-US" altLang="en-GB" sz="900"/>
                        <a:t>1.5874</a:t>
                      </a:r>
                      <a:endParaRPr lang="en-US" altLang="en-GB" sz="900"/>
                    </a:p>
                  </a:txBody>
                  <a:tcPr>
                    <a:lnL w="12700">
                      <a:solidFill>
                        <a:schemeClr val="accent6">
                          <a:lumMod val="40000"/>
                          <a:lumOff val="60000"/>
                        </a:schemeClr>
                      </a:solidFill>
                      <a:prstDash val="solid"/>
                    </a:lnL>
                    <a:solidFill>
                      <a:srgbClr val="E3E3F6"/>
                    </a:solidFill>
                  </a:tcPr>
                </a:tc>
                <a:tc>
                  <a:txBody>
                    <a:bodyPr/>
                    <a:p>
                      <a:pPr>
                        <a:buNone/>
                      </a:pPr>
                      <a:r>
                        <a:rPr lang="en-US" altLang="en-GB" sz="900"/>
                        <a:t>0.9274</a:t>
                      </a:r>
                      <a:endParaRPr lang="en-US" altLang="en-GB" sz="900"/>
                    </a:p>
                  </a:txBody>
                  <a:tcPr>
                    <a:lnR w="12700">
                      <a:solidFill>
                        <a:schemeClr val="accent6">
                          <a:lumMod val="40000"/>
                          <a:lumOff val="60000"/>
                        </a:schemeClr>
                      </a:solidFill>
                      <a:prstDash val="solid"/>
                    </a:lnR>
                    <a:solidFill>
                      <a:srgbClr val="F5F5FC"/>
                    </a:solidFill>
                  </a:tcPr>
                </a:tc>
              </a:tr>
              <a:tr h="365760">
                <a:tc>
                  <a:txBody>
                    <a:bodyPr/>
                    <a:p>
                      <a:pPr>
                        <a:buNone/>
                      </a:pPr>
                      <a:r>
                        <a:rPr lang="en-US" altLang="en-GB" sz="900"/>
                        <a:t>#5winequality</a:t>
                      </a:r>
                      <a:endParaRPr lang="en-US" altLang="en-GB" sz="900"/>
                    </a:p>
                  </a:txBody>
                  <a:tcPr>
                    <a:lnR w="12700">
                      <a:solidFill>
                        <a:schemeClr val="accent5">
                          <a:lumMod val="75000"/>
                        </a:schemeClr>
                      </a:solidFill>
                      <a:prstDash val="solid"/>
                    </a:lnR>
                  </a:tcPr>
                </a:tc>
                <a:tc>
                  <a:txBody>
                    <a:bodyPr/>
                    <a:p>
                      <a:pPr>
                        <a:buNone/>
                      </a:pPr>
                      <a:r>
                        <a:rPr lang="en-US" altLang="en-GB" sz="900"/>
                        <a:t>0.5549</a:t>
                      </a:r>
                      <a:endParaRPr lang="en-US" altLang="en-GB" sz="900"/>
                    </a:p>
                  </a:txBody>
                  <a:tcPr>
                    <a:lnL w="12700">
                      <a:solidFill>
                        <a:schemeClr val="accent5">
                          <a:lumMod val="75000"/>
                        </a:schemeClr>
                      </a:solidFill>
                      <a:prstDash val="solid"/>
                    </a:lnL>
                    <a:lnB w="12700">
                      <a:solidFill>
                        <a:schemeClr val="accent5">
                          <a:lumMod val="75000"/>
                        </a:schemeClr>
                      </a:solidFill>
                      <a:prstDash val="solid"/>
                    </a:lnB>
                    <a:solidFill>
                      <a:schemeClr val="accent5"/>
                    </a:solidFill>
                  </a:tcPr>
                </a:tc>
                <a:tc>
                  <a:txBody>
                    <a:bodyPr/>
                    <a:p>
                      <a:pPr>
                        <a:buNone/>
                      </a:pPr>
                      <a:r>
                        <a:rPr lang="en-US" altLang="en-GB" sz="900"/>
                        <a:t>0.5484</a:t>
                      </a:r>
                      <a:endParaRPr lang="en-US" altLang="en-GB" sz="900"/>
                    </a:p>
                  </a:txBody>
                  <a:tcPr>
                    <a:lnR w="12700">
                      <a:solidFill>
                        <a:schemeClr val="accent5">
                          <a:lumMod val="75000"/>
                        </a:schemeClr>
                      </a:solidFill>
                      <a:prstDash val="solid"/>
                    </a:lnR>
                    <a:lnB w="12700">
                      <a:solidFill>
                        <a:schemeClr val="accent5">
                          <a:lumMod val="75000"/>
                        </a:schemeClr>
                      </a:solidFill>
                      <a:prstDash val="solid"/>
                    </a:lnB>
                    <a:solidFill>
                      <a:srgbClr val="F3F9FA"/>
                    </a:solidFill>
                  </a:tcPr>
                </a:tc>
                <a:tc>
                  <a:txBody>
                    <a:bodyPr/>
                    <a:p>
                      <a:pPr>
                        <a:buNone/>
                      </a:pPr>
                      <a:r>
                        <a:rPr lang="en-US" altLang="en-GB" sz="900"/>
                        <a:t>0.7211</a:t>
                      </a:r>
                      <a:endParaRPr lang="en-US" altLang="en-GB" sz="900"/>
                    </a:p>
                  </a:txBody>
                  <a:tcPr>
                    <a:lnL w="12700">
                      <a:solidFill>
                        <a:schemeClr val="accent5">
                          <a:lumMod val="75000"/>
                        </a:schemeClr>
                      </a:solidFill>
                      <a:prstDash val="solid"/>
                    </a:lnL>
                    <a:lnB w="12700">
                      <a:solidFill>
                        <a:schemeClr val="accent5">
                          <a:lumMod val="75000"/>
                        </a:schemeClr>
                      </a:solidFill>
                      <a:prstDash val="solid"/>
                    </a:lnB>
                    <a:solidFill>
                      <a:schemeClr val="accent5"/>
                    </a:solidFill>
                  </a:tcPr>
                </a:tc>
                <a:tc>
                  <a:txBody>
                    <a:bodyPr/>
                    <a:p>
                      <a:pPr>
                        <a:buNone/>
                      </a:pPr>
                      <a:r>
                        <a:rPr lang="en-US" altLang="en-GB" sz="900"/>
                        <a:t>0.7092</a:t>
                      </a:r>
                      <a:endParaRPr lang="en-US" altLang="en-GB" sz="900"/>
                    </a:p>
                  </a:txBody>
                  <a:tcPr>
                    <a:lnR w="12700">
                      <a:solidFill>
                        <a:schemeClr val="accent5">
                          <a:lumMod val="75000"/>
                        </a:schemeClr>
                      </a:solidFill>
                      <a:prstDash val="solid"/>
                    </a:lnR>
                    <a:lnB w="12700">
                      <a:solidFill>
                        <a:schemeClr val="accent5">
                          <a:lumMod val="75000"/>
                        </a:schemeClr>
                      </a:solidFill>
                      <a:prstDash val="solid"/>
                    </a:lnB>
                    <a:solidFill>
                      <a:srgbClr val="F3F9FA"/>
                    </a:solidFill>
                  </a:tcPr>
                </a:tc>
                <a:tc>
                  <a:txBody>
                    <a:bodyPr/>
                    <a:p>
                      <a:pPr>
                        <a:buNone/>
                      </a:pPr>
                      <a:r>
                        <a:rPr lang="en-US" altLang="en-GB" sz="900"/>
                        <a:t>0.5325</a:t>
                      </a:r>
                      <a:endParaRPr lang="en-US" altLang="en-GB" sz="900"/>
                    </a:p>
                  </a:txBody>
                  <a:tcPr>
                    <a:lnL w="12700">
                      <a:solidFill>
                        <a:schemeClr val="accent5">
                          <a:lumMod val="75000"/>
                        </a:schemeClr>
                      </a:solidFill>
                      <a:prstDash val="solid"/>
                    </a:lnL>
                    <a:lnB w="12700">
                      <a:solidFill>
                        <a:schemeClr val="accent6">
                          <a:lumMod val="40000"/>
                          <a:lumOff val="60000"/>
                        </a:schemeClr>
                      </a:solidFill>
                      <a:prstDash val="solid"/>
                    </a:lnB>
                    <a:solidFill>
                      <a:srgbClr val="E3E3F6"/>
                    </a:solidFill>
                  </a:tcPr>
                </a:tc>
                <a:tc>
                  <a:txBody>
                    <a:bodyPr/>
                    <a:p>
                      <a:pPr>
                        <a:buNone/>
                      </a:pPr>
                      <a:r>
                        <a:rPr lang="en-US" altLang="en-GB" sz="900"/>
                        <a:t>0.5147</a:t>
                      </a:r>
                      <a:endParaRPr lang="en-US" altLang="en-GB" sz="900"/>
                    </a:p>
                  </a:txBody>
                  <a:tcPr>
                    <a:lnR w="12700">
                      <a:solidFill>
                        <a:schemeClr val="accent6">
                          <a:lumMod val="40000"/>
                          <a:lumOff val="60000"/>
                        </a:schemeClr>
                      </a:solidFill>
                      <a:prstDash val="solid"/>
                    </a:lnR>
                    <a:lnB w="12700">
                      <a:solidFill>
                        <a:schemeClr val="accent6">
                          <a:lumMod val="40000"/>
                          <a:lumOff val="60000"/>
                        </a:schemeClr>
                      </a:solidFill>
                      <a:prstDash val="solid"/>
                    </a:lnB>
                    <a:solidFill>
                      <a:srgbClr val="F5F5FC"/>
                    </a:solidFill>
                  </a:tcPr>
                </a:tc>
                <a:tc>
                  <a:txBody>
                    <a:bodyPr/>
                    <a:p>
                      <a:pPr>
                        <a:buNone/>
                      </a:pPr>
                      <a:r>
                        <a:rPr lang="en-US" altLang="en-GB" sz="900"/>
                        <a:t>0.6983</a:t>
                      </a:r>
                      <a:endParaRPr lang="en-US" altLang="en-GB" sz="900"/>
                    </a:p>
                  </a:txBody>
                  <a:tcPr>
                    <a:lnL w="12700">
                      <a:solidFill>
                        <a:schemeClr val="accent6">
                          <a:lumMod val="40000"/>
                          <a:lumOff val="60000"/>
                        </a:schemeClr>
                      </a:solidFill>
                      <a:prstDash val="solid"/>
                    </a:lnL>
                    <a:lnB w="12700">
                      <a:solidFill>
                        <a:schemeClr val="accent6">
                          <a:lumMod val="40000"/>
                          <a:lumOff val="60000"/>
                        </a:schemeClr>
                      </a:solidFill>
                      <a:prstDash val="solid"/>
                    </a:lnB>
                    <a:solidFill>
                      <a:srgbClr val="E3E3F6"/>
                    </a:solidFill>
                  </a:tcPr>
                </a:tc>
                <a:tc>
                  <a:txBody>
                    <a:bodyPr/>
                    <a:p>
                      <a:pPr>
                        <a:buNone/>
                      </a:pPr>
                      <a:r>
                        <a:rPr lang="en-US" altLang="en-GB" sz="900"/>
                        <a:t>0.6811</a:t>
                      </a:r>
                      <a:endParaRPr lang="en-US" altLang="en-GB" sz="900"/>
                    </a:p>
                  </a:txBody>
                  <a:tcPr>
                    <a:lnR w="12700">
                      <a:solidFill>
                        <a:schemeClr val="accent6">
                          <a:lumMod val="40000"/>
                          <a:lumOff val="60000"/>
                        </a:schemeClr>
                      </a:solidFill>
                      <a:prstDash val="solid"/>
                    </a:lnR>
                    <a:lnB w="12700">
                      <a:solidFill>
                        <a:schemeClr val="accent6">
                          <a:lumMod val="40000"/>
                          <a:lumOff val="60000"/>
                        </a:schemeClr>
                      </a:solidFill>
                      <a:prstDash val="solid"/>
                    </a:lnB>
                    <a:solidFill>
                      <a:srgbClr val="F5F5FC"/>
                    </a:solidFill>
                  </a:tcPr>
                </a:tc>
              </a:tr>
            </a:tbl>
          </a:graphicData>
        </a:graphic>
      </p:graphicFrame>
      <p:sp>
        <p:nvSpPr>
          <p:cNvPr id="3" name="Text Box 2"/>
          <p:cNvSpPr txBox="1"/>
          <p:nvPr/>
        </p:nvSpPr>
        <p:spPr>
          <a:xfrm>
            <a:off x="337820" y="4426585"/>
            <a:ext cx="8467090" cy="1814830"/>
          </a:xfrm>
          <a:prstGeom prst="rect">
            <a:avLst/>
          </a:prstGeom>
          <a:noFill/>
        </p:spPr>
        <p:txBody>
          <a:bodyPr wrap="square" rtlCol="0">
            <a:spAutoFit/>
          </a:bodyPr>
          <a:p>
            <a:pPr marL="285750" indent="-285750">
              <a:buClr>
                <a:srgbClr val="F5A300"/>
              </a:buClr>
              <a:buFont typeface="Wingdings" panose="05000000000000000000" charset="0"/>
              <a:buChar char=""/>
            </a:pPr>
            <a:r>
              <a:rPr lang="en-US" altLang="en-GB" sz="1400"/>
              <a:t>As expected, the Model Tree achieves always better results then Regression Trees. Considering accuracy only without pruning achieved better results. In our experiment accuracy gained by not pruning is higher than can be gained through pruning (by preventing overfitting amd decreasing large errors). However,whether to choose with pruning instead or without depends on the purpose of the regression task. For example when we are predicting auto-prices, large errors on guessing the prices might not be particularly important to consider (bargaining for final price). One might therefore use with pruning so that less resource is required for the tree. For stock or for winequality, one might favor more accuracy and lower large errors, then one would chosse without pruning instead.</a:t>
            </a:r>
            <a:endParaRPr lang="en-US" altLang="en-GB"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Ex.1 - Decision Trees</a:t>
            </a:r>
            <a:endParaRPr lang="en-US" altLang="en-GB"/>
          </a:p>
        </p:txBody>
      </p:sp>
      <p:sp>
        <p:nvSpPr>
          <p:cNvPr id="3" name="Content Placeholder 2"/>
          <p:cNvSpPr>
            <a:spLocks noGrp="1"/>
          </p:cNvSpPr>
          <p:nvPr>
            <p:ph idx="1"/>
          </p:nvPr>
        </p:nvSpPr>
        <p:spPr>
          <a:xfrm>
            <a:off x="250825" y="1592580"/>
            <a:ext cx="8668385" cy="4824095"/>
          </a:xfrm>
        </p:spPr>
        <p:txBody>
          <a:bodyPr/>
          <a:p>
            <a:r>
              <a:rPr lang="en-US" altLang="en-GB" sz="1800"/>
              <a:t>Goal: compare J48 and ID3</a:t>
            </a:r>
            <a:endParaRPr lang="en-US" altLang="en-GB" sz="1800"/>
          </a:p>
          <a:p>
            <a:r>
              <a:rPr lang="en-US" altLang="en-GB" sz="1800"/>
              <a:t>Condition:</a:t>
            </a:r>
            <a:endParaRPr lang="en-US" altLang="en-GB" sz="1800"/>
          </a:p>
          <a:p>
            <a:pPr lvl="1"/>
            <a:r>
              <a:rPr lang="en-US" altLang="en-GB" sz="1600"/>
              <a:t>Two</a:t>
            </a:r>
            <a:r>
              <a:rPr lang="en-US" altLang="en-GB"/>
              <a:t> </a:t>
            </a:r>
            <a:r>
              <a:rPr lang="en-US" altLang="en-GB" sz="1600"/>
              <a:t>Classification Datset: </a:t>
            </a:r>
            <a:r>
              <a:rPr lang="en-US" altLang="en-GB" sz="1800">
                <a:solidFill>
                  <a:srgbClr val="0070C0"/>
                </a:solidFill>
              </a:rPr>
              <a:t>diabetes.arff and ionosphere.arff</a:t>
            </a:r>
            <a:endParaRPr lang="en-US" altLang="en-GB" sz="1800">
              <a:solidFill>
                <a:srgbClr val="0070C0"/>
              </a:solidFill>
            </a:endParaRPr>
          </a:p>
          <a:p>
            <a:pPr lvl="2"/>
            <a:r>
              <a:rPr lang="en-US" altLang="en-GB" sz="1600"/>
              <a:t>with only two classes in order to compare the ROC curves (otherwise need to compare all the curves of each classes)</a:t>
            </a:r>
            <a:endParaRPr lang="en-US" altLang="en-GB" sz="1600"/>
          </a:p>
          <a:p>
            <a:pPr lvl="1"/>
            <a:r>
              <a:rPr lang="en-US" altLang="en-GB" sz="1600"/>
              <a:t>J48 with and w</a:t>
            </a:r>
            <a:r>
              <a:rPr lang="en-US" altLang="en-GB" sz="1600"/>
              <a:t>ithout pruning (all other values to default)</a:t>
            </a:r>
            <a:endParaRPr lang="en-US" altLang="en-GB" sz="1600"/>
          </a:p>
          <a:p>
            <a:pPr lvl="1"/>
            <a:r>
              <a:rPr lang="en-US" altLang="en-GB" sz="1600"/>
              <a:t>ID3 (all values to default)</a:t>
            </a:r>
            <a:endParaRPr lang="en-US" altLang="en-GB" sz="1600"/>
          </a:p>
          <a:p>
            <a:pPr lvl="1"/>
            <a:r>
              <a:rPr lang="en-US" altLang="en-GB" sz="1600"/>
              <a:t>Use 10x10 CrossValidation (randomness to achieve better result)</a:t>
            </a:r>
            <a:endParaRPr lang="en-US" altLang="en-GB" sz="1600"/>
          </a:p>
          <a:p>
            <a:pPr lvl="0"/>
            <a:r>
              <a:rPr lang="en-US" altLang="en-GB" sz="1800"/>
              <a:t>Problem: ID3 only takes nomial values</a:t>
            </a:r>
            <a:endParaRPr lang="en-US" altLang="en-GB" sz="1800"/>
          </a:p>
          <a:p>
            <a:pPr lvl="1"/>
            <a:r>
              <a:rPr lang="en-US" altLang="en-GB" sz="1600"/>
              <a:t>use filter:</a:t>
            </a:r>
            <a:r>
              <a:rPr lang="en-US" altLang="en-GB" sz="1800">
                <a:solidFill>
                  <a:srgbClr val="0070C0"/>
                </a:solidFill>
              </a:rPr>
              <a:t>filters.supervised.attribute.Discretize-Rfirst-last-precision6</a:t>
            </a:r>
            <a:endParaRPr lang="en-US" altLang="en-GB" sz="1800">
              <a:solidFill>
                <a:srgbClr val="0070C0"/>
              </a:solidFill>
            </a:endParaRPr>
          </a:p>
          <a:p>
            <a:pPr lvl="1"/>
            <a:r>
              <a:rPr lang="en-US" altLang="en-GB" sz="1600"/>
              <a:t>additional question: need to use the filtered dataset for J48 and ID3? </a:t>
            </a:r>
            <a:endParaRPr lang="en-US" altLang="en-GB" sz="1600"/>
          </a:p>
          <a:p>
            <a:pPr lvl="2"/>
            <a:r>
              <a:rPr lang="en-US" altLang="en-GB" sz="1600"/>
              <a:t>we used for both J48 and ID3 filtered data so that we have fixed data to compare with</a:t>
            </a:r>
            <a:endParaRPr lang="en-US" altLang="en-GB"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Ex.1 - Prediction</a:t>
            </a:r>
            <a:endParaRPr lang="en-US" altLang="en-GB"/>
          </a:p>
        </p:txBody>
      </p:sp>
      <p:sp>
        <p:nvSpPr>
          <p:cNvPr id="3" name="Content Placeholder 2"/>
          <p:cNvSpPr>
            <a:spLocks noGrp="1"/>
          </p:cNvSpPr>
          <p:nvPr>
            <p:ph idx="1"/>
          </p:nvPr>
        </p:nvSpPr>
        <p:spPr>
          <a:xfrm>
            <a:off x="250825" y="1592580"/>
            <a:ext cx="8641080" cy="4587240"/>
          </a:xfrm>
        </p:spPr>
        <p:txBody>
          <a:bodyPr/>
          <a:p>
            <a:r>
              <a:rPr lang="en-US" altLang="en-GB" sz="1400" b="1">
                <a:solidFill>
                  <a:srgbClr val="0070C0"/>
                </a:solidFill>
              </a:rPr>
              <a:t>ID3</a:t>
            </a:r>
            <a:r>
              <a:rPr lang="en-US" altLang="en-GB" sz="1400"/>
              <a:t>: The implementation in weka is constructing an unpruned decision tree based on the ID3 algorithm. </a:t>
            </a:r>
            <a:r>
              <a:rPr lang="en-US" altLang="en-GB" sz="1400">
                <a:sym typeface="+mn-ea"/>
              </a:rPr>
              <a:t>The core is to apply information gain criteria selection features on each sub-node of the decision tree to construct the decision tree recursively. However, i</a:t>
            </a:r>
            <a:r>
              <a:rPr lang="en-US" altLang="en-GB" sz="1400"/>
              <a:t>t </a:t>
            </a:r>
            <a:r>
              <a:rPr lang="en-US" altLang="en-GB" sz="1400">
                <a:solidFill>
                  <a:schemeClr val="accent1">
                    <a:lumMod val="50000"/>
                  </a:schemeClr>
                </a:solidFill>
              </a:rPr>
              <a:t>can not handle missing values</a:t>
            </a:r>
            <a:r>
              <a:rPr lang="en-US" altLang="en-GB" sz="1400"/>
              <a:t> and </a:t>
            </a:r>
            <a:r>
              <a:rPr lang="en-US" altLang="en-GB" sz="1400">
                <a:solidFill>
                  <a:schemeClr val="accent1">
                    <a:lumMod val="50000"/>
                  </a:schemeClr>
                </a:solidFill>
              </a:rPr>
              <a:t>requires nominal attributes</a:t>
            </a:r>
            <a:r>
              <a:rPr lang="en-US" altLang="en-GB" sz="1400"/>
              <a:t> to compute. It uses a heuristic for choosing an attribute - attribute with the </a:t>
            </a:r>
            <a:r>
              <a:rPr lang="en-US" altLang="en-GB" sz="1400">
                <a:solidFill>
                  <a:schemeClr val="accent1">
                    <a:lumMod val="50000"/>
                  </a:schemeClr>
                </a:solidFill>
              </a:rPr>
              <a:t>highest information gain</a:t>
            </a:r>
            <a:r>
              <a:rPr lang="en-US" altLang="en-GB" sz="1400"/>
              <a:t> is chosen</a:t>
            </a:r>
            <a:endParaRPr lang="en-US" altLang="en-GB" sz="1400"/>
          </a:p>
          <a:p>
            <a:r>
              <a:rPr lang="en-US" altLang="en-GB" sz="1400" b="1">
                <a:solidFill>
                  <a:srgbClr val="0070C0"/>
                </a:solidFill>
              </a:rPr>
              <a:t>J48</a:t>
            </a:r>
            <a:r>
              <a:rPr lang="en-US" altLang="en-GB" sz="1400"/>
              <a:t>: The implementation in weka is generating a </a:t>
            </a:r>
            <a:r>
              <a:rPr lang="en-US" altLang="en-GB" sz="1400">
                <a:solidFill>
                  <a:schemeClr val="accent6">
                    <a:lumMod val="60000"/>
                    <a:lumOff val="40000"/>
                  </a:schemeClr>
                </a:solidFill>
              </a:rPr>
              <a:t>pruned or unpruned</a:t>
            </a:r>
            <a:r>
              <a:rPr lang="en-US" altLang="en-GB" sz="1400"/>
              <a:t> C4.5 decision tree. C4.5 is an improved algorithm of ID3 that </a:t>
            </a:r>
            <a:r>
              <a:rPr lang="en-US" altLang="en-GB" sz="1400">
                <a:solidFill>
                  <a:schemeClr val="accent6">
                    <a:lumMod val="60000"/>
                    <a:lumOff val="40000"/>
                  </a:schemeClr>
                </a:solidFill>
              </a:rPr>
              <a:t>can handle missing values</a:t>
            </a:r>
            <a:r>
              <a:rPr lang="en-US" altLang="en-GB" sz="1400"/>
              <a:t> and does </a:t>
            </a:r>
            <a:r>
              <a:rPr lang="en-US" altLang="en-GB" sz="1400">
                <a:solidFill>
                  <a:schemeClr val="accent6">
                    <a:lumMod val="60000"/>
                    <a:lumOff val="40000"/>
                  </a:schemeClr>
                </a:solidFill>
              </a:rPr>
              <a:t>NOT require nominal attributes</a:t>
            </a:r>
            <a:r>
              <a:rPr lang="en-US" altLang="en-GB" sz="1400"/>
              <a:t> to compute. Furthermore, it uses a heuristic for choosing the attribute - it uses the normalized information gain that results from choosing an attribute for splitting the data. The attribute with the highest </a:t>
            </a:r>
            <a:r>
              <a:rPr lang="en-US" altLang="en-GB" sz="1400">
                <a:solidFill>
                  <a:schemeClr val="accent6">
                    <a:lumMod val="60000"/>
                    <a:lumOff val="40000"/>
                  </a:schemeClr>
                </a:solidFill>
              </a:rPr>
              <a:t>normalized information</a:t>
            </a:r>
            <a:r>
              <a:rPr lang="en-US" altLang="en-GB" sz="1400"/>
              <a:t> gain is chosen</a:t>
            </a:r>
            <a:endParaRPr lang="en-US" altLang="en-GB" sz="1400"/>
          </a:p>
          <a:p>
            <a:endParaRPr lang="en-US" altLang="en-GB" sz="1200"/>
          </a:p>
          <a:p>
            <a:r>
              <a:rPr lang="en-US" altLang="en-GB" sz="1400" b="1">
                <a:solidFill>
                  <a:srgbClr val="0070C0"/>
                </a:solidFill>
              </a:rPr>
              <a:t>Prediction</a:t>
            </a:r>
            <a:r>
              <a:rPr lang="en-US" altLang="en-GB" sz="1400"/>
              <a:t>: since J48 can prune the tree, we expect that the </a:t>
            </a:r>
            <a:r>
              <a:rPr lang="en-US" altLang="en-GB" sz="1400" b="1"/>
              <a:t>tree of J48 is much smaller</a:t>
            </a:r>
            <a:r>
              <a:rPr lang="en-US" altLang="en-GB" sz="1400"/>
              <a:t> than the one from ID3. Moreover, we expect that the heuristic of choosing the attribute with normalized information gain is better than pure information gain. Therefore, even if we use </a:t>
            </a:r>
            <a:r>
              <a:rPr lang="en-US" altLang="en-GB" sz="1400" b="1"/>
              <a:t>J48 unpruned, the tree will be smaller</a:t>
            </a:r>
            <a:r>
              <a:rPr lang="en-US" altLang="en-GB" sz="1400"/>
              <a:t> than the one from ID3. Since we are doing </a:t>
            </a:r>
            <a:r>
              <a:rPr lang="en-US" altLang="en-GB" sz="1400" b="1"/>
              <a:t>10x10 cross-validation</a:t>
            </a:r>
            <a:r>
              <a:rPr lang="en-US" altLang="en-GB" sz="1400"/>
              <a:t>, the accuracy of J48 will be better since it prevents overfitting through pruning. In case of </a:t>
            </a:r>
            <a:r>
              <a:rPr lang="en-US" altLang="en-GB" sz="1400" b="1"/>
              <a:t>training set</a:t>
            </a:r>
            <a:r>
              <a:rPr lang="en-US" altLang="en-GB" sz="1400"/>
              <a:t>, the accuracy of ID3 will be higher, since it aims to maximize the accuracy to the training data given, while J48 prunes, which would result lower accuracy.</a:t>
            </a:r>
            <a:endParaRPr lang="en-US" altLang="en-GB" sz="1400"/>
          </a:p>
        </p:txBody>
      </p:sp>
      <p:sp>
        <p:nvSpPr>
          <p:cNvPr id="4" name="Text Box 3"/>
          <p:cNvSpPr txBox="1"/>
          <p:nvPr/>
        </p:nvSpPr>
        <p:spPr>
          <a:xfrm>
            <a:off x="250825" y="6340475"/>
            <a:ext cx="8343900" cy="368300"/>
          </a:xfrm>
          <a:prstGeom prst="rect">
            <a:avLst/>
          </a:prstGeom>
          <a:noFill/>
        </p:spPr>
        <p:txBody>
          <a:bodyPr wrap="square" rtlCol="0">
            <a:spAutoFit/>
          </a:bodyPr>
          <a:p>
            <a:r>
              <a:rPr lang="en-US" altLang="en-GB"/>
              <a:t>Source: A comparative study of decision tree ID3 and C4.5 (</a:t>
            </a:r>
            <a:r>
              <a:rPr lang="en-US" altLang="en-GB">
                <a:hlinkClick r:id="rId1" tooltip="" action="ppaction://hlinkfile"/>
              </a:rPr>
              <a:t>link</a:t>
            </a:r>
            <a:r>
              <a:rPr lang="en-US" altLang="en-GB"/>
              <a:t>)</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Ex.1 a) - ROC Curves</a:t>
            </a:r>
            <a:endParaRPr lang="en-US" altLang="en-GB"/>
          </a:p>
        </p:txBody>
      </p:sp>
      <p:pic>
        <p:nvPicPr>
          <p:cNvPr id="4" name="Content Placeholder 3"/>
          <p:cNvPicPr>
            <a:picLocks noChangeAspect="1"/>
          </p:cNvPicPr>
          <p:nvPr>
            <p:ph sz="half" idx="1"/>
          </p:nvPr>
        </p:nvPicPr>
        <p:blipFill>
          <a:blip r:embed="rId1"/>
          <a:srcRect l="1404" t="5929" r="1709" b="3429"/>
          <a:stretch>
            <a:fillRect/>
          </a:stretch>
        </p:blipFill>
        <p:spPr>
          <a:xfrm>
            <a:off x="358775" y="1628140"/>
            <a:ext cx="3888105" cy="2152650"/>
          </a:xfrm>
          <a:prstGeom prst="rect">
            <a:avLst/>
          </a:prstGeom>
          <a:ln>
            <a:solidFill>
              <a:schemeClr val="tx1"/>
            </a:solidFill>
          </a:ln>
        </p:spPr>
      </p:pic>
      <p:pic>
        <p:nvPicPr>
          <p:cNvPr id="6" name="Picture 5"/>
          <p:cNvPicPr>
            <a:picLocks noChangeAspect="1"/>
          </p:cNvPicPr>
          <p:nvPr/>
        </p:nvPicPr>
        <p:blipFill>
          <a:blip r:embed="rId2"/>
          <a:srcRect l="1404" t="5702" r="1694" b="3526"/>
          <a:stretch>
            <a:fillRect/>
          </a:stretch>
        </p:blipFill>
        <p:spPr>
          <a:xfrm>
            <a:off x="4578350" y="1628140"/>
            <a:ext cx="4148455" cy="2152650"/>
          </a:xfrm>
          <a:prstGeom prst="rect">
            <a:avLst/>
          </a:prstGeom>
          <a:ln>
            <a:solidFill>
              <a:schemeClr val="tx1"/>
            </a:solidFill>
          </a:ln>
        </p:spPr>
      </p:pic>
      <p:sp>
        <p:nvSpPr>
          <p:cNvPr id="8" name="Text Box 7"/>
          <p:cNvSpPr txBox="1"/>
          <p:nvPr/>
        </p:nvSpPr>
        <p:spPr>
          <a:xfrm>
            <a:off x="1054100" y="3788410"/>
            <a:ext cx="2426970" cy="245110"/>
          </a:xfrm>
          <a:prstGeom prst="rect">
            <a:avLst/>
          </a:prstGeom>
          <a:noFill/>
        </p:spPr>
        <p:txBody>
          <a:bodyPr wrap="square" rtlCol="0">
            <a:spAutoFit/>
          </a:bodyPr>
          <a:p>
            <a:r>
              <a:rPr lang="en-US" altLang="en-GB" sz="1000"/>
              <a:t>Fig1. diabetes J48 pruned vs. unpruned</a:t>
            </a:r>
            <a:endParaRPr lang="en-US" altLang="en-GB" sz="1000"/>
          </a:p>
        </p:txBody>
      </p:sp>
      <p:sp>
        <p:nvSpPr>
          <p:cNvPr id="9" name="Text Box 8"/>
          <p:cNvSpPr txBox="1"/>
          <p:nvPr/>
        </p:nvSpPr>
        <p:spPr>
          <a:xfrm>
            <a:off x="5584190" y="3788410"/>
            <a:ext cx="2114550" cy="245110"/>
          </a:xfrm>
          <a:prstGeom prst="rect">
            <a:avLst/>
          </a:prstGeom>
          <a:noFill/>
        </p:spPr>
        <p:txBody>
          <a:bodyPr wrap="square" rtlCol="0">
            <a:spAutoFit/>
          </a:bodyPr>
          <a:p>
            <a:r>
              <a:rPr lang="en-US" altLang="en-GB" sz="1000"/>
              <a:t>Fig2. diabetes J48 pruned vs. ID3</a:t>
            </a:r>
            <a:endParaRPr lang="en-US" altLang="en-GB" sz="1000"/>
          </a:p>
        </p:txBody>
      </p:sp>
      <p:sp>
        <p:nvSpPr>
          <p:cNvPr id="10" name="Text Box 9"/>
          <p:cNvSpPr txBox="1"/>
          <p:nvPr/>
        </p:nvSpPr>
        <p:spPr>
          <a:xfrm>
            <a:off x="970915" y="6165850"/>
            <a:ext cx="2593340" cy="245110"/>
          </a:xfrm>
          <a:prstGeom prst="rect">
            <a:avLst/>
          </a:prstGeom>
          <a:solidFill>
            <a:schemeClr val="bg1"/>
          </a:solidFill>
        </p:spPr>
        <p:txBody>
          <a:bodyPr wrap="square" rtlCol="0">
            <a:spAutoFit/>
          </a:bodyPr>
          <a:p>
            <a:r>
              <a:rPr lang="en-US" altLang="en-GB" sz="1000"/>
              <a:t>Fig3. ionosphere J48 pruned vs. unpruned</a:t>
            </a:r>
            <a:endParaRPr lang="en-US" altLang="en-GB" sz="1000"/>
          </a:p>
        </p:txBody>
      </p:sp>
      <p:sp>
        <p:nvSpPr>
          <p:cNvPr id="11" name="Text Box 10"/>
          <p:cNvSpPr txBox="1"/>
          <p:nvPr/>
        </p:nvSpPr>
        <p:spPr>
          <a:xfrm>
            <a:off x="5516880" y="6165850"/>
            <a:ext cx="2265680" cy="245110"/>
          </a:xfrm>
          <a:prstGeom prst="rect">
            <a:avLst/>
          </a:prstGeom>
          <a:solidFill>
            <a:schemeClr val="bg1"/>
          </a:solidFill>
        </p:spPr>
        <p:txBody>
          <a:bodyPr wrap="square" rtlCol="0">
            <a:spAutoFit/>
          </a:bodyPr>
          <a:p>
            <a:r>
              <a:rPr lang="en-US" altLang="en-GB" sz="1000"/>
              <a:t>Fig4. ionosphere J48 pruned vs. ID3</a:t>
            </a:r>
            <a:endParaRPr lang="en-US" altLang="en-GB" sz="1000"/>
          </a:p>
        </p:txBody>
      </p:sp>
      <p:pic>
        <p:nvPicPr>
          <p:cNvPr id="12" name="Picture 11"/>
          <p:cNvPicPr>
            <a:picLocks noChangeAspect="1"/>
          </p:cNvPicPr>
          <p:nvPr/>
        </p:nvPicPr>
        <p:blipFill>
          <a:blip r:embed="rId3"/>
          <a:stretch>
            <a:fillRect/>
          </a:stretch>
        </p:blipFill>
        <p:spPr>
          <a:xfrm>
            <a:off x="4570730" y="4033520"/>
            <a:ext cx="4156710" cy="2048510"/>
          </a:xfrm>
          <a:prstGeom prst="rect">
            <a:avLst/>
          </a:prstGeom>
          <a:ln>
            <a:solidFill>
              <a:schemeClr val="tx1"/>
            </a:solidFill>
          </a:ln>
        </p:spPr>
      </p:pic>
      <p:pic>
        <p:nvPicPr>
          <p:cNvPr id="13" name="Picture 12"/>
          <p:cNvPicPr>
            <a:picLocks noChangeAspect="1"/>
          </p:cNvPicPr>
          <p:nvPr/>
        </p:nvPicPr>
        <p:blipFill>
          <a:blip r:embed="rId4"/>
          <a:stretch>
            <a:fillRect/>
          </a:stretch>
        </p:blipFill>
        <p:spPr>
          <a:xfrm>
            <a:off x="358775" y="4033520"/>
            <a:ext cx="3888105" cy="204851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Ex.1 b&amp;c) - Accuracy and Tree</a:t>
            </a:r>
            <a:endParaRPr lang="en-US" altLang="en-GB"/>
          </a:p>
        </p:txBody>
      </p:sp>
      <p:graphicFrame>
        <p:nvGraphicFramePr>
          <p:cNvPr id="4" name="Table 3"/>
          <p:cNvGraphicFramePr/>
          <p:nvPr/>
        </p:nvGraphicFramePr>
        <p:xfrm>
          <a:off x="358775" y="1609090"/>
          <a:ext cx="3988435" cy="4298315"/>
        </p:xfrm>
        <a:graphic>
          <a:graphicData uri="http://schemas.openxmlformats.org/drawingml/2006/table">
            <a:tbl>
              <a:tblPr firstRow="1" bandRow="1">
                <a:tableStyleId>{5C22544A-7EE6-4342-B048-85BDC9FD1C3A}</a:tableStyleId>
              </a:tblPr>
              <a:tblGrid>
                <a:gridCol w="1136650"/>
                <a:gridCol w="950595"/>
                <a:gridCol w="950595"/>
                <a:gridCol w="950595"/>
              </a:tblGrid>
              <a:tr h="614045">
                <a:tc>
                  <a:txBody>
                    <a:bodyPr/>
                    <a:p>
                      <a:pPr>
                        <a:buNone/>
                      </a:pPr>
                      <a:r>
                        <a:rPr lang="en-US" altLang="en-GB" sz="900">
                          <a:solidFill>
                            <a:srgbClr val="0070C0"/>
                          </a:solidFill>
                        </a:rPr>
                        <a:t>10x10 CV</a:t>
                      </a:r>
                      <a:endParaRPr lang="en-US" altLang="en-GB" sz="900">
                        <a:solidFill>
                          <a:srgbClr val="0070C0"/>
                        </a:solidFill>
                      </a:endParaRPr>
                    </a:p>
                  </a:txBody>
                  <a:tcPr anchor="ctr" anchorCtr="0"/>
                </a:tc>
                <a:tc>
                  <a:txBody>
                    <a:bodyPr/>
                    <a:p>
                      <a:pPr>
                        <a:buNone/>
                      </a:pPr>
                      <a:r>
                        <a:rPr lang="en-US" altLang="en-GB" sz="900"/>
                        <a:t>Accuracy (%)</a:t>
                      </a:r>
                      <a:endParaRPr lang="en-US" altLang="en-GB" sz="900"/>
                    </a:p>
                  </a:txBody>
                  <a:tcPr anchor="ctr" anchorCtr="0"/>
                </a:tc>
                <a:tc>
                  <a:txBody>
                    <a:bodyPr/>
                    <a:p>
                      <a:pPr>
                        <a:buNone/>
                      </a:pPr>
                      <a:r>
                        <a:rPr lang="en-US" altLang="en-GB" sz="900"/>
                        <a:t>#Nodes</a:t>
                      </a:r>
                      <a:endParaRPr lang="en-US" altLang="en-GB" sz="900"/>
                    </a:p>
                  </a:txBody>
                  <a:tcPr anchor="ctr" anchorCtr="0"/>
                </a:tc>
                <a:tc>
                  <a:txBody>
                    <a:bodyPr/>
                    <a:p>
                      <a:pPr>
                        <a:buNone/>
                      </a:pPr>
                      <a:r>
                        <a:rPr lang="en-US" altLang="en-GB" sz="900"/>
                        <a:t>#Leaves</a:t>
                      </a:r>
                      <a:endParaRPr lang="en-US" altLang="en-GB" sz="900"/>
                    </a:p>
                  </a:txBody>
                  <a:tcPr anchor="ctr" anchorCtr="0"/>
                </a:tc>
              </a:tr>
              <a:tr h="614045">
                <a:tc>
                  <a:txBody>
                    <a:bodyPr/>
                    <a:p>
                      <a:pPr>
                        <a:buNone/>
                      </a:pPr>
                      <a:r>
                        <a:rPr lang="en-US" altLang="en-GB" sz="900"/>
                        <a:t>ionosphere</a:t>
                      </a:r>
                      <a:endParaRPr lang="en-US" altLang="en-GB" sz="900"/>
                    </a:p>
                    <a:p>
                      <a:pPr>
                        <a:buNone/>
                      </a:pPr>
                      <a:r>
                        <a:rPr lang="en-US" altLang="en-GB" sz="900"/>
                        <a:t>(J48 unpruned)</a:t>
                      </a:r>
                      <a:endParaRPr lang="en-US" altLang="en-GB" sz="900"/>
                    </a:p>
                  </a:txBody>
                  <a:tcPr anchor="ctr" anchorCtr="0">
                    <a:solidFill>
                      <a:schemeClr val="accent5"/>
                    </a:solidFill>
                  </a:tcPr>
                </a:tc>
                <a:tc>
                  <a:txBody>
                    <a:bodyPr/>
                    <a:p>
                      <a:pPr>
                        <a:buNone/>
                      </a:pPr>
                      <a:r>
                        <a:rPr lang="en-US" altLang="en-GB" sz="900"/>
                        <a:t>90.3134</a:t>
                      </a:r>
                      <a:endParaRPr lang="en-US" altLang="en-GB" sz="900"/>
                    </a:p>
                  </a:txBody>
                  <a:tcPr anchor="ctr" anchorCtr="0">
                    <a:solidFill>
                      <a:schemeClr val="accent5"/>
                    </a:solidFill>
                  </a:tcPr>
                </a:tc>
                <a:tc>
                  <a:txBody>
                    <a:bodyPr/>
                    <a:p>
                      <a:pPr>
                        <a:buNone/>
                      </a:pPr>
                      <a:r>
                        <a:rPr lang="en-US" altLang="en-GB" sz="900"/>
                        <a:t>57</a:t>
                      </a:r>
                      <a:endParaRPr lang="en-US" altLang="en-GB" sz="900"/>
                    </a:p>
                  </a:txBody>
                  <a:tcPr anchor="ctr" anchorCtr="0">
                    <a:solidFill>
                      <a:schemeClr val="accent5"/>
                    </a:solidFill>
                  </a:tcPr>
                </a:tc>
                <a:tc>
                  <a:txBody>
                    <a:bodyPr/>
                    <a:p>
                      <a:pPr>
                        <a:buNone/>
                      </a:pPr>
                      <a:r>
                        <a:rPr lang="en-US" altLang="en-GB" sz="900"/>
                        <a:t>44</a:t>
                      </a:r>
                      <a:endParaRPr lang="en-US" altLang="en-GB" sz="900"/>
                    </a:p>
                  </a:txBody>
                  <a:tcPr anchor="ctr" anchorCtr="0">
                    <a:solidFill>
                      <a:schemeClr val="accent5"/>
                    </a:solidFill>
                  </a:tcPr>
                </a:tc>
              </a:tr>
              <a:tr h="614045">
                <a:tc>
                  <a:txBody>
                    <a:bodyPr/>
                    <a:p>
                      <a:pPr>
                        <a:buNone/>
                      </a:pPr>
                      <a:r>
                        <a:rPr lang="en-US" altLang="en-GB" sz="900">
                          <a:sym typeface="+mn-ea"/>
                        </a:rPr>
                        <a:t>ionosphere</a:t>
                      </a:r>
                      <a:endParaRPr lang="en-US" altLang="en-GB" sz="900">
                        <a:sym typeface="+mn-ea"/>
                      </a:endParaRPr>
                    </a:p>
                    <a:p>
                      <a:pPr>
                        <a:buNone/>
                      </a:pPr>
                      <a:r>
                        <a:rPr lang="en-US" altLang="en-GB" sz="900"/>
                        <a:t>(J48 pruned)</a:t>
                      </a:r>
                      <a:endParaRPr lang="en-US" altLang="en-GB" sz="900"/>
                    </a:p>
                  </a:txBody>
                  <a:tcPr anchor="ctr" anchorCtr="0">
                    <a:solidFill>
                      <a:schemeClr val="accent5"/>
                    </a:solidFill>
                  </a:tcPr>
                </a:tc>
                <a:tc>
                  <a:txBody>
                    <a:bodyPr/>
                    <a:p>
                      <a:pPr>
                        <a:buNone/>
                      </a:pPr>
                      <a:r>
                        <a:rPr lang="en-US" altLang="en-GB" sz="900"/>
                        <a:t>89.4587</a:t>
                      </a:r>
                      <a:endParaRPr lang="en-US" altLang="en-GB" sz="900"/>
                    </a:p>
                  </a:txBody>
                  <a:tcPr anchor="ctr" anchorCtr="0">
                    <a:solidFill>
                      <a:schemeClr val="accent5"/>
                    </a:solidFill>
                  </a:tcPr>
                </a:tc>
                <a:tc>
                  <a:txBody>
                    <a:bodyPr/>
                    <a:p>
                      <a:pPr>
                        <a:buNone/>
                      </a:pPr>
                      <a:r>
                        <a:rPr lang="en-US" altLang="en-GB" sz="900"/>
                        <a:t>27</a:t>
                      </a:r>
                      <a:endParaRPr lang="en-US" altLang="en-GB" sz="900"/>
                    </a:p>
                  </a:txBody>
                  <a:tcPr anchor="ctr" anchorCtr="0">
                    <a:solidFill>
                      <a:schemeClr val="accent5"/>
                    </a:solidFill>
                  </a:tcPr>
                </a:tc>
                <a:tc>
                  <a:txBody>
                    <a:bodyPr/>
                    <a:p>
                      <a:pPr>
                        <a:buNone/>
                      </a:pPr>
                      <a:r>
                        <a:rPr lang="en-US" altLang="en-GB" sz="900"/>
                        <a:t>21</a:t>
                      </a:r>
                      <a:endParaRPr lang="en-US" altLang="en-GB" sz="900"/>
                    </a:p>
                  </a:txBody>
                  <a:tcPr anchor="ctr" anchorCtr="0">
                    <a:solidFill>
                      <a:schemeClr val="accent5"/>
                    </a:solidFill>
                  </a:tcPr>
                </a:tc>
              </a:tr>
              <a:tr h="614045">
                <a:tc>
                  <a:txBody>
                    <a:bodyPr/>
                    <a:p>
                      <a:pPr>
                        <a:buNone/>
                      </a:pPr>
                      <a:r>
                        <a:rPr lang="en-US" altLang="en-GB" sz="900">
                          <a:sym typeface="+mn-ea"/>
                        </a:rPr>
                        <a:t>ionosphere</a:t>
                      </a:r>
                      <a:endParaRPr lang="en-US" altLang="en-GB" sz="900">
                        <a:sym typeface="+mn-ea"/>
                      </a:endParaRPr>
                    </a:p>
                    <a:p>
                      <a:pPr>
                        <a:buNone/>
                      </a:pPr>
                      <a:r>
                        <a:rPr lang="en-US" altLang="en-GB" sz="900"/>
                        <a:t>(ID3)</a:t>
                      </a:r>
                      <a:endParaRPr lang="en-US" altLang="en-GB" sz="900"/>
                    </a:p>
                  </a:txBody>
                  <a:tcPr anchor="ctr" anchorCtr="0">
                    <a:solidFill>
                      <a:schemeClr val="accent5"/>
                    </a:solidFill>
                  </a:tcPr>
                </a:tc>
                <a:tc>
                  <a:txBody>
                    <a:bodyPr/>
                    <a:p>
                      <a:pPr>
                        <a:buNone/>
                      </a:pPr>
                      <a:r>
                        <a:rPr lang="en-US" altLang="en-GB" sz="900"/>
                        <a:t>88.8889</a:t>
                      </a:r>
                      <a:endParaRPr lang="en-US" altLang="en-GB" sz="900"/>
                    </a:p>
                  </a:txBody>
                  <a:tcPr anchor="ctr" anchorCtr="0">
                    <a:solidFill>
                      <a:schemeClr val="accent5"/>
                    </a:solidFill>
                  </a:tcPr>
                </a:tc>
                <a:tc>
                  <a:txBody>
                    <a:bodyPr/>
                    <a:p>
                      <a:pPr>
                        <a:buNone/>
                      </a:pPr>
                      <a:r>
                        <a:rPr lang="en-US" altLang="en-GB" sz="900"/>
                        <a:t>89</a:t>
                      </a:r>
                      <a:endParaRPr lang="en-US" altLang="en-GB" sz="900"/>
                    </a:p>
                  </a:txBody>
                  <a:tcPr anchor="ctr" anchorCtr="0">
                    <a:solidFill>
                      <a:schemeClr val="accent5"/>
                    </a:solidFill>
                  </a:tcPr>
                </a:tc>
                <a:tc>
                  <a:txBody>
                    <a:bodyPr/>
                    <a:p>
                      <a:pPr>
                        <a:buNone/>
                      </a:pPr>
                      <a:r>
                        <a:rPr lang="en-US" altLang="en-GB" sz="900"/>
                        <a:t>71</a:t>
                      </a:r>
                      <a:endParaRPr lang="en-US" altLang="en-GB" sz="900"/>
                    </a:p>
                  </a:txBody>
                  <a:tcPr anchor="ctr" anchorCtr="0">
                    <a:solidFill>
                      <a:schemeClr val="accent5"/>
                    </a:solidFill>
                  </a:tcPr>
                </a:tc>
              </a:tr>
              <a:tr h="614045">
                <a:tc>
                  <a:txBody>
                    <a:bodyPr/>
                    <a:p>
                      <a:pPr>
                        <a:buNone/>
                      </a:pPr>
                      <a:r>
                        <a:rPr lang="en-US" altLang="en-GB" sz="900"/>
                        <a:t>diabetes</a:t>
                      </a:r>
                      <a:endParaRPr lang="en-US" altLang="en-GB" sz="900"/>
                    </a:p>
                    <a:p>
                      <a:pPr>
                        <a:buNone/>
                      </a:pPr>
                      <a:r>
                        <a:rPr lang="en-US" altLang="en-GB" sz="900"/>
                        <a:t>(J48 unpruned)</a:t>
                      </a:r>
                      <a:endParaRPr lang="en-US" altLang="en-GB" sz="900"/>
                    </a:p>
                  </a:txBody>
                  <a:tcPr anchor="ctr" anchorCtr="0">
                    <a:solidFill>
                      <a:srgbClr val="EFF7F8"/>
                    </a:solidFill>
                  </a:tcPr>
                </a:tc>
                <a:tc>
                  <a:txBody>
                    <a:bodyPr/>
                    <a:p>
                      <a:pPr>
                        <a:buNone/>
                      </a:pPr>
                      <a:r>
                        <a:rPr lang="en-US" altLang="en-GB" sz="900"/>
                        <a:t>76.0417</a:t>
                      </a:r>
                      <a:endParaRPr lang="en-US" altLang="en-GB" sz="900"/>
                    </a:p>
                  </a:txBody>
                  <a:tcPr anchor="ctr" anchorCtr="0">
                    <a:solidFill>
                      <a:srgbClr val="EFF7F8"/>
                    </a:solidFill>
                  </a:tcPr>
                </a:tc>
                <a:tc>
                  <a:txBody>
                    <a:bodyPr/>
                    <a:p>
                      <a:pPr>
                        <a:buNone/>
                      </a:pPr>
                      <a:r>
                        <a:rPr lang="en-US" altLang="en-GB" sz="900"/>
                        <a:t>54</a:t>
                      </a:r>
                      <a:endParaRPr lang="en-US" altLang="en-GB" sz="900"/>
                    </a:p>
                  </a:txBody>
                  <a:tcPr anchor="ctr" anchorCtr="0">
                    <a:solidFill>
                      <a:srgbClr val="EFF7F8"/>
                    </a:solidFill>
                  </a:tcPr>
                </a:tc>
                <a:tc>
                  <a:txBody>
                    <a:bodyPr/>
                    <a:p>
                      <a:pPr>
                        <a:buNone/>
                      </a:pPr>
                      <a:r>
                        <a:rPr lang="en-US" altLang="en-GB" sz="900"/>
                        <a:t>31</a:t>
                      </a:r>
                      <a:endParaRPr lang="en-US" altLang="en-GB" sz="900"/>
                    </a:p>
                  </a:txBody>
                  <a:tcPr anchor="ctr" anchorCtr="0">
                    <a:solidFill>
                      <a:srgbClr val="EFF7F8"/>
                    </a:solidFill>
                  </a:tcPr>
                </a:tc>
              </a:tr>
              <a:tr h="614045">
                <a:tc>
                  <a:txBody>
                    <a:bodyPr/>
                    <a:p>
                      <a:pPr>
                        <a:buNone/>
                      </a:pPr>
                      <a:r>
                        <a:rPr lang="en-US" altLang="en-GB" sz="900">
                          <a:sym typeface="+mn-ea"/>
                        </a:rPr>
                        <a:t>diabetes</a:t>
                      </a:r>
                      <a:endParaRPr lang="en-US" altLang="en-GB" sz="900">
                        <a:sym typeface="+mn-ea"/>
                      </a:endParaRPr>
                    </a:p>
                    <a:p>
                      <a:pPr>
                        <a:buNone/>
                      </a:pPr>
                      <a:r>
                        <a:rPr lang="en-US" altLang="en-GB" sz="900"/>
                        <a:t>(J48 pruned)</a:t>
                      </a:r>
                      <a:endParaRPr lang="en-US" altLang="en-GB" sz="900"/>
                    </a:p>
                  </a:txBody>
                  <a:tcPr anchor="ctr" anchorCtr="0">
                    <a:solidFill>
                      <a:srgbClr val="EFF7F8"/>
                    </a:solidFill>
                  </a:tcPr>
                </a:tc>
                <a:tc>
                  <a:txBody>
                    <a:bodyPr/>
                    <a:p>
                      <a:pPr>
                        <a:buNone/>
                      </a:pPr>
                      <a:r>
                        <a:rPr lang="en-US" altLang="en-GB" sz="900"/>
                        <a:t>77.7344</a:t>
                      </a:r>
                      <a:endParaRPr lang="en-US" altLang="en-GB" sz="900"/>
                    </a:p>
                  </a:txBody>
                  <a:tcPr anchor="ctr" anchorCtr="0">
                    <a:solidFill>
                      <a:srgbClr val="EFF7F8"/>
                    </a:solidFill>
                  </a:tcPr>
                </a:tc>
                <a:tc>
                  <a:txBody>
                    <a:bodyPr/>
                    <a:p>
                      <a:pPr>
                        <a:buNone/>
                      </a:pPr>
                      <a:r>
                        <a:rPr lang="en-US" altLang="en-GB" sz="900"/>
                        <a:t>22</a:t>
                      </a:r>
                      <a:endParaRPr lang="en-US" altLang="en-GB" sz="900"/>
                    </a:p>
                  </a:txBody>
                  <a:tcPr anchor="ctr" anchorCtr="0">
                    <a:solidFill>
                      <a:srgbClr val="EFF7F8"/>
                    </a:solidFill>
                  </a:tcPr>
                </a:tc>
                <a:tc>
                  <a:txBody>
                    <a:bodyPr/>
                    <a:p>
                      <a:pPr>
                        <a:buNone/>
                      </a:pPr>
                      <a:r>
                        <a:rPr lang="en-US" altLang="en-GB" sz="900"/>
                        <a:t>13</a:t>
                      </a:r>
                      <a:endParaRPr lang="en-US" altLang="en-GB" sz="900"/>
                    </a:p>
                  </a:txBody>
                  <a:tcPr anchor="ctr" anchorCtr="0">
                    <a:solidFill>
                      <a:srgbClr val="EFF7F8"/>
                    </a:solidFill>
                  </a:tcPr>
                </a:tc>
              </a:tr>
              <a:tr h="614045">
                <a:tc>
                  <a:txBody>
                    <a:bodyPr/>
                    <a:p>
                      <a:pPr>
                        <a:buNone/>
                      </a:pPr>
                      <a:r>
                        <a:rPr lang="en-US" altLang="en-GB" sz="900">
                          <a:sym typeface="+mn-ea"/>
                        </a:rPr>
                        <a:t>diabetes</a:t>
                      </a:r>
                      <a:r>
                        <a:rPr lang="en-US" altLang="en-GB" sz="900"/>
                        <a:t>(ID3)</a:t>
                      </a:r>
                      <a:endParaRPr lang="en-US" altLang="en-GB" sz="900"/>
                    </a:p>
                  </a:txBody>
                  <a:tcPr anchor="ctr" anchorCtr="0">
                    <a:solidFill>
                      <a:srgbClr val="EFF7F8"/>
                    </a:solidFill>
                  </a:tcPr>
                </a:tc>
                <a:tc>
                  <a:txBody>
                    <a:bodyPr/>
                    <a:p>
                      <a:pPr>
                        <a:buNone/>
                      </a:pPr>
                      <a:r>
                        <a:rPr lang="en-US" altLang="en-GB" sz="900"/>
                        <a:t>76.5625</a:t>
                      </a:r>
                      <a:endParaRPr lang="en-US" altLang="en-GB" sz="900"/>
                    </a:p>
                  </a:txBody>
                  <a:tcPr anchor="ctr" anchorCtr="0">
                    <a:solidFill>
                      <a:srgbClr val="EFF7F8"/>
                    </a:solidFill>
                  </a:tcPr>
                </a:tc>
                <a:tc>
                  <a:txBody>
                    <a:bodyPr/>
                    <a:p>
                      <a:pPr>
                        <a:buNone/>
                      </a:pPr>
                      <a:r>
                        <a:rPr lang="en-US" altLang="en-GB" sz="900"/>
                        <a:t>173</a:t>
                      </a:r>
                      <a:endParaRPr lang="en-US" altLang="en-GB" sz="900"/>
                    </a:p>
                  </a:txBody>
                  <a:tcPr anchor="ctr" anchorCtr="0">
                    <a:solidFill>
                      <a:srgbClr val="EFF7F8"/>
                    </a:solidFill>
                  </a:tcPr>
                </a:tc>
                <a:tc>
                  <a:txBody>
                    <a:bodyPr/>
                    <a:p>
                      <a:pPr>
                        <a:buNone/>
                      </a:pPr>
                      <a:r>
                        <a:rPr lang="en-US" altLang="en-GB" sz="900"/>
                        <a:t>94</a:t>
                      </a:r>
                      <a:endParaRPr lang="en-US" altLang="en-GB" sz="900"/>
                    </a:p>
                  </a:txBody>
                  <a:tcPr anchor="ctr" anchorCtr="0">
                    <a:solidFill>
                      <a:srgbClr val="EFF7F8"/>
                    </a:solidFill>
                  </a:tcPr>
                </a:tc>
              </a:tr>
            </a:tbl>
          </a:graphicData>
        </a:graphic>
      </p:graphicFrame>
      <p:graphicFrame>
        <p:nvGraphicFramePr>
          <p:cNvPr id="5" name="Content Placeholder 4"/>
          <p:cNvGraphicFramePr/>
          <p:nvPr>
            <p:ph idx="1"/>
          </p:nvPr>
        </p:nvGraphicFramePr>
        <p:xfrm>
          <a:off x="4769485" y="1605915"/>
          <a:ext cx="4122420" cy="2433320"/>
        </p:xfrm>
        <a:graphic>
          <a:graphicData uri="http://schemas.openxmlformats.org/drawingml/2006/table">
            <a:tbl>
              <a:tblPr firstRow="1" bandRow="1">
                <a:tableStyleId>{5C22544A-7EE6-4342-B048-85BDC9FD1C3A}</a:tableStyleId>
              </a:tblPr>
              <a:tblGrid>
                <a:gridCol w="1220470"/>
                <a:gridCol w="967740"/>
                <a:gridCol w="967105"/>
                <a:gridCol w="967105"/>
              </a:tblGrid>
              <a:tr h="608330">
                <a:tc>
                  <a:txBody>
                    <a:bodyPr/>
                    <a:p>
                      <a:pPr>
                        <a:buNone/>
                      </a:pPr>
                      <a:r>
                        <a:rPr lang="en-US" altLang="en-GB" sz="900">
                          <a:solidFill>
                            <a:srgbClr val="0070C0"/>
                          </a:solidFill>
                        </a:rPr>
                        <a:t>TRAININGSET</a:t>
                      </a:r>
                      <a:endParaRPr lang="en-US" altLang="en-GB" sz="900">
                        <a:solidFill>
                          <a:srgbClr val="0070C0"/>
                        </a:solidFill>
                      </a:endParaRPr>
                    </a:p>
                  </a:txBody>
                  <a:tcPr anchor="ctr" anchorCtr="0"/>
                </a:tc>
                <a:tc>
                  <a:txBody>
                    <a:bodyPr/>
                    <a:p>
                      <a:pPr>
                        <a:buNone/>
                      </a:pPr>
                      <a:r>
                        <a:rPr lang="en-US" altLang="en-GB" sz="900"/>
                        <a:t>Accuracy(%)</a:t>
                      </a:r>
                      <a:endParaRPr lang="en-US" altLang="en-GB" sz="900"/>
                    </a:p>
                  </a:txBody>
                  <a:tcPr anchor="ctr" anchorCtr="0"/>
                </a:tc>
                <a:tc>
                  <a:txBody>
                    <a:bodyPr/>
                    <a:p>
                      <a:pPr>
                        <a:buNone/>
                      </a:pPr>
                      <a:r>
                        <a:rPr lang="en-US" altLang="en-GB" sz="900"/>
                        <a:t>#Nodes</a:t>
                      </a:r>
                      <a:endParaRPr lang="en-US" altLang="en-GB" sz="900"/>
                    </a:p>
                  </a:txBody>
                  <a:tcPr anchor="ctr" anchorCtr="0"/>
                </a:tc>
                <a:tc>
                  <a:txBody>
                    <a:bodyPr/>
                    <a:p>
                      <a:pPr>
                        <a:buNone/>
                      </a:pPr>
                      <a:r>
                        <a:rPr lang="en-US" altLang="en-GB" sz="900"/>
                        <a:t>#Leaves</a:t>
                      </a:r>
                      <a:endParaRPr lang="en-US" altLang="en-GB" sz="900"/>
                    </a:p>
                  </a:txBody>
                  <a:tcPr anchor="ctr" anchorCtr="0"/>
                </a:tc>
              </a:tr>
              <a:tr h="608330">
                <a:tc>
                  <a:txBody>
                    <a:bodyPr/>
                    <a:p>
                      <a:pPr>
                        <a:buNone/>
                      </a:pPr>
                      <a:r>
                        <a:rPr lang="en-US" altLang="en-GB" sz="900">
                          <a:sym typeface="+mn-ea"/>
                        </a:rPr>
                        <a:t>ionosphere</a:t>
                      </a:r>
                      <a:endParaRPr lang="en-US" altLang="en-GB" sz="900">
                        <a:sym typeface="+mn-ea"/>
                      </a:endParaRPr>
                    </a:p>
                    <a:p>
                      <a:pPr>
                        <a:buNone/>
                      </a:pPr>
                      <a:r>
                        <a:rPr lang="en-US" altLang="en-GB" sz="900">
                          <a:sym typeface="+mn-ea"/>
                        </a:rPr>
                        <a:t>(J48 unpruned)</a:t>
                      </a:r>
                      <a:endParaRPr lang="en-US" altLang="en-GB" sz="900"/>
                    </a:p>
                  </a:txBody>
                  <a:tcPr anchor="ctr" anchorCtr="0">
                    <a:solidFill>
                      <a:schemeClr val="accent5"/>
                    </a:solidFill>
                  </a:tcPr>
                </a:tc>
                <a:tc>
                  <a:txBody>
                    <a:bodyPr/>
                    <a:p>
                      <a:pPr>
                        <a:buNone/>
                      </a:pPr>
                      <a:r>
                        <a:rPr lang="en-US" altLang="en-GB" sz="900"/>
                        <a:t>98.2906</a:t>
                      </a:r>
                      <a:endParaRPr lang="en-US" altLang="en-GB" sz="900"/>
                    </a:p>
                  </a:txBody>
                  <a:tcPr anchor="ctr" anchorCtr="0">
                    <a:solidFill>
                      <a:schemeClr val="accent5"/>
                    </a:solidFill>
                  </a:tcPr>
                </a:tc>
                <a:tc>
                  <a:txBody>
                    <a:bodyPr/>
                    <a:p>
                      <a:pPr>
                        <a:buNone/>
                      </a:pPr>
                      <a:r>
                        <a:rPr lang="en-US" altLang="en-GB" sz="900"/>
                        <a:t>57</a:t>
                      </a:r>
                      <a:endParaRPr lang="en-US" altLang="en-GB" sz="900"/>
                    </a:p>
                  </a:txBody>
                  <a:tcPr anchor="ctr" anchorCtr="0">
                    <a:solidFill>
                      <a:schemeClr val="accent5"/>
                    </a:solidFill>
                  </a:tcPr>
                </a:tc>
                <a:tc>
                  <a:txBody>
                    <a:bodyPr/>
                    <a:p>
                      <a:pPr>
                        <a:buNone/>
                      </a:pPr>
                      <a:r>
                        <a:rPr lang="en-US" altLang="en-GB" sz="900"/>
                        <a:t>44</a:t>
                      </a:r>
                      <a:endParaRPr lang="en-US" altLang="en-GB" sz="900"/>
                    </a:p>
                  </a:txBody>
                  <a:tcPr anchor="ctr" anchorCtr="0">
                    <a:solidFill>
                      <a:schemeClr val="accent5"/>
                    </a:solidFill>
                  </a:tcPr>
                </a:tc>
              </a:tr>
              <a:tr h="608330">
                <a:tc>
                  <a:txBody>
                    <a:bodyPr/>
                    <a:p>
                      <a:pPr>
                        <a:buNone/>
                      </a:pPr>
                      <a:r>
                        <a:rPr lang="en-US" altLang="en-GB" sz="900">
                          <a:sym typeface="+mn-ea"/>
                        </a:rPr>
                        <a:t>ionosphere</a:t>
                      </a:r>
                      <a:endParaRPr lang="en-US" altLang="en-GB" sz="900">
                        <a:sym typeface="+mn-ea"/>
                      </a:endParaRPr>
                    </a:p>
                    <a:p>
                      <a:pPr>
                        <a:buNone/>
                      </a:pPr>
                      <a:r>
                        <a:rPr lang="en-US" altLang="en-GB" sz="900">
                          <a:sym typeface="+mn-ea"/>
                        </a:rPr>
                        <a:t>(J48 pruned)</a:t>
                      </a:r>
                      <a:endParaRPr lang="en-US" altLang="en-GB" sz="900"/>
                    </a:p>
                  </a:txBody>
                  <a:tcPr anchor="ctr" anchorCtr="0">
                    <a:solidFill>
                      <a:schemeClr val="accent5"/>
                    </a:solidFill>
                  </a:tcPr>
                </a:tc>
                <a:tc>
                  <a:txBody>
                    <a:bodyPr/>
                    <a:p>
                      <a:pPr>
                        <a:buNone/>
                      </a:pPr>
                      <a:r>
                        <a:rPr lang="en-US" altLang="en-GB" sz="900"/>
                        <a:t>95.4416</a:t>
                      </a:r>
                      <a:endParaRPr lang="en-US" altLang="en-GB" sz="900"/>
                    </a:p>
                  </a:txBody>
                  <a:tcPr anchor="ctr" anchorCtr="0">
                    <a:solidFill>
                      <a:schemeClr val="accent5"/>
                    </a:solidFill>
                  </a:tcPr>
                </a:tc>
                <a:tc>
                  <a:txBody>
                    <a:bodyPr/>
                    <a:p>
                      <a:pPr>
                        <a:buNone/>
                      </a:pPr>
                      <a:r>
                        <a:rPr lang="en-US" altLang="en-GB" sz="900"/>
                        <a:t>27</a:t>
                      </a:r>
                      <a:endParaRPr lang="en-US" altLang="en-GB" sz="900"/>
                    </a:p>
                  </a:txBody>
                  <a:tcPr anchor="ctr" anchorCtr="0">
                    <a:solidFill>
                      <a:schemeClr val="accent5"/>
                    </a:solidFill>
                  </a:tcPr>
                </a:tc>
                <a:tc>
                  <a:txBody>
                    <a:bodyPr/>
                    <a:p>
                      <a:pPr>
                        <a:buNone/>
                      </a:pPr>
                      <a:r>
                        <a:rPr lang="en-US" altLang="en-GB" sz="900"/>
                        <a:t>21</a:t>
                      </a:r>
                      <a:endParaRPr lang="en-US" altLang="en-GB" sz="900"/>
                    </a:p>
                  </a:txBody>
                  <a:tcPr anchor="ctr" anchorCtr="0">
                    <a:solidFill>
                      <a:schemeClr val="accent5"/>
                    </a:solidFill>
                  </a:tcPr>
                </a:tc>
              </a:tr>
              <a:tr h="608330">
                <a:tc>
                  <a:txBody>
                    <a:bodyPr/>
                    <a:p>
                      <a:pPr>
                        <a:buNone/>
                      </a:pPr>
                      <a:r>
                        <a:rPr lang="en-US" altLang="en-GB" sz="900">
                          <a:sym typeface="+mn-ea"/>
                        </a:rPr>
                        <a:t>ionosphere</a:t>
                      </a:r>
                      <a:endParaRPr lang="en-US" altLang="en-GB" sz="900">
                        <a:sym typeface="+mn-ea"/>
                      </a:endParaRPr>
                    </a:p>
                    <a:p>
                      <a:pPr>
                        <a:buNone/>
                      </a:pPr>
                      <a:r>
                        <a:rPr lang="en-US" altLang="en-GB" sz="900"/>
                        <a:t>(ID3)</a:t>
                      </a:r>
                      <a:endParaRPr lang="en-US" altLang="en-GB" sz="900"/>
                    </a:p>
                  </a:txBody>
                  <a:tcPr anchor="ctr" anchorCtr="0">
                    <a:solidFill>
                      <a:schemeClr val="accent5"/>
                    </a:solidFill>
                  </a:tcPr>
                </a:tc>
                <a:tc>
                  <a:txBody>
                    <a:bodyPr/>
                    <a:p>
                      <a:pPr>
                        <a:buNone/>
                      </a:pPr>
                      <a:r>
                        <a:rPr lang="en-US" altLang="en-GB" sz="900" b="1">
                          <a:solidFill>
                            <a:srgbClr val="FF0000"/>
                          </a:solidFill>
                        </a:rPr>
                        <a:t>100</a:t>
                      </a:r>
                      <a:endParaRPr lang="en-US" altLang="en-GB" sz="900" b="1">
                        <a:solidFill>
                          <a:srgbClr val="FF0000"/>
                        </a:solidFill>
                      </a:endParaRPr>
                    </a:p>
                  </a:txBody>
                  <a:tcPr anchor="ctr" anchorCtr="0">
                    <a:solidFill>
                      <a:schemeClr val="accent5"/>
                    </a:solidFill>
                  </a:tcPr>
                </a:tc>
                <a:tc>
                  <a:txBody>
                    <a:bodyPr/>
                    <a:p>
                      <a:pPr>
                        <a:buNone/>
                      </a:pPr>
                      <a:r>
                        <a:rPr lang="en-US" altLang="en-GB" sz="900"/>
                        <a:t>89</a:t>
                      </a:r>
                      <a:endParaRPr lang="en-US" altLang="en-GB" sz="900"/>
                    </a:p>
                  </a:txBody>
                  <a:tcPr anchor="ctr" anchorCtr="0">
                    <a:solidFill>
                      <a:schemeClr val="accent5"/>
                    </a:solidFill>
                  </a:tcPr>
                </a:tc>
                <a:tc>
                  <a:txBody>
                    <a:bodyPr/>
                    <a:p>
                      <a:pPr>
                        <a:buNone/>
                      </a:pPr>
                      <a:r>
                        <a:rPr lang="en-US" altLang="en-GB" sz="900"/>
                        <a:t>71</a:t>
                      </a:r>
                      <a:endParaRPr lang="en-US" altLang="en-GB" sz="900"/>
                    </a:p>
                  </a:txBody>
                  <a:tcPr anchor="ctr" anchorCtr="0">
                    <a:solidFill>
                      <a:schemeClr val="accent5"/>
                    </a:solidFill>
                  </a:tcPr>
                </a:tc>
              </a:tr>
            </a:tbl>
          </a:graphicData>
        </a:graphic>
      </p:graphicFrame>
      <p:sp>
        <p:nvSpPr>
          <p:cNvPr id="8" name="Text Box 7"/>
          <p:cNvSpPr txBox="1"/>
          <p:nvPr/>
        </p:nvSpPr>
        <p:spPr>
          <a:xfrm>
            <a:off x="1555115" y="5950585"/>
            <a:ext cx="1739265" cy="245110"/>
          </a:xfrm>
          <a:prstGeom prst="rect">
            <a:avLst/>
          </a:prstGeom>
          <a:noFill/>
        </p:spPr>
        <p:txBody>
          <a:bodyPr wrap="square" rtlCol="0">
            <a:spAutoFit/>
          </a:bodyPr>
          <a:p>
            <a:r>
              <a:rPr lang="en-US" altLang="en-GB" sz="1000"/>
              <a:t>Fig5. J48 &amp; ID3 - 10x10CV</a:t>
            </a:r>
            <a:endParaRPr lang="en-US" altLang="en-GB" sz="1000"/>
          </a:p>
        </p:txBody>
      </p:sp>
      <p:sp>
        <p:nvSpPr>
          <p:cNvPr id="9" name="Text Box 8"/>
          <p:cNvSpPr txBox="1"/>
          <p:nvPr/>
        </p:nvSpPr>
        <p:spPr>
          <a:xfrm>
            <a:off x="5888990" y="4134485"/>
            <a:ext cx="1883410" cy="245110"/>
          </a:xfrm>
          <a:prstGeom prst="rect">
            <a:avLst/>
          </a:prstGeom>
          <a:noFill/>
        </p:spPr>
        <p:txBody>
          <a:bodyPr wrap="square" rtlCol="0">
            <a:spAutoFit/>
          </a:bodyPr>
          <a:p>
            <a:r>
              <a:rPr lang="en-US" altLang="en-GB" sz="1000"/>
              <a:t>Fig6. J48 &amp; ID3 - TrainingSet</a:t>
            </a:r>
            <a:endParaRPr lang="en-US" altLang="en-GB"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Ex.1 Explanation &amp; Conclusion</a:t>
            </a:r>
            <a:endParaRPr lang="en-US" altLang="en-GB"/>
          </a:p>
        </p:txBody>
      </p:sp>
      <p:sp>
        <p:nvSpPr>
          <p:cNvPr id="3" name="Content Placeholder 2"/>
          <p:cNvSpPr>
            <a:spLocks noGrp="1"/>
          </p:cNvSpPr>
          <p:nvPr>
            <p:ph idx="1"/>
          </p:nvPr>
        </p:nvSpPr>
        <p:spPr/>
        <p:txBody>
          <a:bodyPr/>
          <a:p>
            <a:r>
              <a:rPr lang="en-US" altLang="en-GB" sz="1200"/>
              <a:t>For this experiment, we always took the class of “recurrence events” to generate ROC-curves. X-axis stands for 'false positive rate' and Y-axis for 'true positive rate'. So, the area under ROC-curve also represents the </a:t>
            </a:r>
            <a:r>
              <a:rPr lang="en-US" altLang="en-GB" sz="1200" b="1"/>
              <a:t>accuracy </a:t>
            </a:r>
            <a:r>
              <a:rPr lang="en-US" altLang="en-GB" sz="1200"/>
              <a:t>of the algorithm used. The results from J48 unpruned always achieved the biggest area under ROC curve, which matches to our expectation that J48 would reach the higher accuracy than ID3. It is also interesting to compare the curves between pruned and unpruned J48, since you can see how pruning affected the curves (Fig1. and Fig3.). In ID3 we can observe that parts of the curves are quite linear (Fig2. and Fig4.), which might be a</a:t>
            </a:r>
            <a:r>
              <a:rPr lang="en-US" altLang="en-GB" sz="1200" b="1"/>
              <a:t> reflection of the algorithm</a:t>
            </a:r>
            <a:r>
              <a:rPr lang="en-US" altLang="en-GB" sz="1200"/>
              <a:t> ID3. Moreover, we can learn about the </a:t>
            </a:r>
            <a:r>
              <a:rPr lang="en-US" altLang="en-GB" sz="1200" b="1"/>
              <a:t>dataset</a:t>
            </a:r>
            <a:r>
              <a:rPr lang="en-US" altLang="en-GB" sz="1200"/>
              <a:t>. For example, 'ionosphere' can reach quite high rate of true positive rate with relatively low false positive rate(Fig3. and Fig4.). So, this represents that this dataset is already quite </a:t>
            </a:r>
            <a:r>
              <a:rPr lang="en-US" altLang="en-GB" sz="1200" i="1"/>
              <a:t>suitable </a:t>
            </a:r>
            <a:r>
              <a:rPr lang="en-US" altLang="en-GB" sz="1200"/>
              <a:t>(and has suitable attributes) to classify, while for 'diabetes' one might include some other attirbutes (or weight each attribute differently) in order to make it more </a:t>
            </a:r>
            <a:r>
              <a:rPr lang="en-US" altLang="en-GB" sz="1200" i="1"/>
              <a:t>suitable </a:t>
            </a:r>
            <a:r>
              <a:rPr lang="en-US" altLang="en-GB" sz="1200"/>
              <a:t>to classify.</a:t>
            </a:r>
            <a:endParaRPr lang="en-US" altLang="en-GB" sz="1200"/>
          </a:p>
          <a:p>
            <a:r>
              <a:rPr lang="en-US" altLang="en-GB" sz="1200"/>
              <a:t>As expected, the trees of </a:t>
            </a:r>
            <a:r>
              <a:rPr lang="en-US" altLang="en-GB" sz="1200" b="1"/>
              <a:t>ID3 is much bigger</a:t>
            </a:r>
            <a:r>
              <a:rPr lang="en-US" altLang="en-GB" sz="1200"/>
              <a:t> than those of J48 either pruned or unpruned.(Fig.5) Of course, pruned J48 generated much smaller tree and lost only small range of accuracy. In case of 'diabetes' it actually reached highest accuracy, which might be a proof of 'preventing overfitting'. When we observe the results of </a:t>
            </a:r>
            <a:r>
              <a:rPr lang="en-US" altLang="en-GB" sz="1200" b="1"/>
              <a:t>'training set'</a:t>
            </a:r>
            <a:r>
              <a:rPr lang="en-US" altLang="en-GB" sz="1200"/>
              <a:t>(Fig.6), we see that ID3 reached 100% of accuracy. So, ID3 creates a 'full-tree' for a training set it uses which leads to overfitting. It is also interesting to see that once the tree is generated that the trees are NOT being updated which is a important chracteristics of ID3 and J48 (Fig5. and Fig6.)</a:t>
            </a:r>
            <a:endParaRPr lang="en-US" altLang="en-GB" sz="1200"/>
          </a:p>
          <a:p>
            <a:r>
              <a:rPr lang="en-US" altLang="en-GB" sz="1200"/>
              <a:t>As a conclusion, ID3 has the tendency of overfitting and creates too large tree. J48 even without pruning generates smaller trees due to better heristics of choosing attributes. However, even if we prune the tree we do not loose a lot of accuracy and sometime gain from 'preventing overfitting'  and creates the smallest trees. </a:t>
            </a:r>
            <a:r>
              <a:rPr lang="en-US" altLang="en-GB" sz="1200" b="1"/>
              <a:t>So, J48 pruned appears to be the best to use.</a:t>
            </a:r>
            <a:endParaRPr lang="en-US" altLang="en-GB" sz="1200" b="1"/>
          </a:p>
          <a:p>
            <a:endParaRPr lang="en-US" altLang="en-GB"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Ex.2 - NearestNeighbor, k-NN</a:t>
            </a:r>
            <a:endParaRPr lang="en-US" altLang="en-GB"/>
          </a:p>
        </p:txBody>
      </p:sp>
      <p:sp>
        <p:nvSpPr>
          <p:cNvPr id="3" name="Content Placeholder 2"/>
          <p:cNvSpPr>
            <a:spLocks noGrp="1"/>
          </p:cNvSpPr>
          <p:nvPr>
            <p:ph idx="1"/>
          </p:nvPr>
        </p:nvSpPr>
        <p:spPr/>
        <p:txBody>
          <a:bodyPr/>
          <a:p>
            <a:r>
              <a:rPr lang="en-US" altLang="en-GB"/>
              <a:t>Goal: test and find which k reaches highest accuracy by using k-NN</a:t>
            </a:r>
            <a:endParaRPr lang="en-US" altLang="en-GB"/>
          </a:p>
          <a:p>
            <a:r>
              <a:rPr lang="en-US" altLang="en-GB"/>
              <a:t>Condition:</a:t>
            </a:r>
            <a:endParaRPr lang="en-US" altLang="en-GB"/>
          </a:p>
          <a:p>
            <a:pPr lvl="1"/>
            <a:r>
              <a:rPr lang="en-US" altLang="en-GB" sz="2000"/>
              <a:t>use k-NN (IBk, with default parameters)</a:t>
            </a:r>
            <a:endParaRPr lang="en-US" altLang="en-GB" sz="2000"/>
          </a:p>
          <a:p>
            <a:pPr lvl="2"/>
            <a:endParaRPr lang="en-US" altLang="en-GB" sz="5"/>
          </a:p>
          <a:p>
            <a:pPr lvl="3"/>
            <a:r>
              <a:rPr lang="en-US" altLang="en-GB" sz="1800"/>
              <a:t>while </a:t>
            </a:r>
            <a:endParaRPr lang="en-US" altLang="en-GB" sz="1800"/>
          </a:p>
          <a:p>
            <a:pPr lvl="1"/>
            <a:r>
              <a:rPr lang="en-US" altLang="en-GB"/>
              <a:t>use the same dataset from the previous Exercise 1 with the same filter</a:t>
            </a:r>
            <a:endParaRPr lang="en-US" altLang="en-GB"/>
          </a:p>
          <a:p>
            <a:pPr lvl="1"/>
            <a:r>
              <a:rPr lang="en-US" altLang="en-GB"/>
              <a:t>10x10 Cross Validation</a:t>
            </a:r>
            <a:endParaRPr lang="en-US" altLang="en-GB"/>
          </a:p>
        </p:txBody>
      </p:sp>
      <p:graphicFrame>
        <p:nvGraphicFramePr>
          <p:cNvPr id="6" name="Content Placeholder 5">
            <a:hlinkClick r:id="" action="ppaction://ole?verb="/>
          </p:cNvPr>
          <p:cNvGraphicFramePr>
            <a:graphicFrameLocks noChangeAspect="1"/>
          </p:cNvGraphicFramePr>
          <p:nvPr>
            <p:ph sz="half" idx="2"/>
          </p:nvPr>
        </p:nvGraphicFramePr>
        <p:xfrm>
          <a:off x="2591435" y="3376930"/>
          <a:ext cx="1560830" cy="3683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Picture 1024"/>
                      <p:cNvPicPr/>
                      <p:nvPr/>
                    </p:nvPicPr>
                    <p:blipFill>
                      <a:blip r:embed="rId2"/>
                      <a:stretch>
                        <a:fillRect/>
                      </a:stretch>
                    </p:blipFill>
                    <p:spPr>
                      <a:xfrm>
                        <a:off x="2591435" y="3376930"/>
                        <a:ext cx="1560830" cy="3683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Ex.2 - Prediction</a:t>
            </a:r>
            <a:endParaRPr lang="en-US" altLang="en-GB"/>
          </a:p>
        </p:txBody>
      </p:sp>
      <p:sp>
        <p:nvSpPr>
          <p:cNvPr id="3" name="Content Placeholder 2"/>
          <p:cNvSpPr>
            <a:spLocks noGrp="1"/>
          </p:cNvSpPr>
          <p:nvPr>
            <p:ph idx="1"/>
          </p:nvPr>
        </p:nvSpPr>
        <p:spPr/>
        <p:txBody>
          <a:bodyPr/>
          <a:p>
            <a:pPr marL="341630" indent="-341630" eaLnBrk="1">
              <a:lnSpc>
                <a:spcPct val="110000"/>
              </a:lnSpc>
              <a:spcBef>
                <a:spcPts val="500"/>
              </a:spcBef>
              <a:buClr>
                <a:srgbClr val="F5A300"/>
              </a:buClr>
              <a:buChar char="❖"/>
            </a:pPr>
            <a:r>
              <a:rPr lang="en-US" altLang="zh-CN" sz="1600"/>
              <a:t>The </a:t>
            </a:r>
            <a:r>
              <a:rPr lang="en-US" altLang="zh-CN" sz="1600" b="1">
                <a:solidFill>
                  <a:srgbClr val="0070C0"/>
                </a:solidFill>
              </a:rPr>
              <a:t>K-NN</a:t>
            </a:r>
            <a:r>
              <a:rPr lang="en-US" altLang="zh-CN" sz="1600"/>
              <a:t> uses aTraining Set to predict the value of a variable of interest for each member of a target data set (lazy approach). </a:t>
            </a:r>
            <a:r>
              <a:rPr lang="zh-CN" altLang="zh-CN" sz="1600"/>
              <a:t>An object is classified by a majority vote of its neighbors, with the object being assigned to the class most common among its k nearest neighbors. </a:t>
            </a:r>
            <a:r>
              <a:rPr lang="en-US" altLang="zh-CN" sz="1600"/>
              <a:t>k represents a certain 'distance' like Euclidian distance.</a:t>
            </a:r>
            <a:endParaRPr lang="en-US" altLang="zh-CN" sz="1600"/>
          </a:p>
          <a:p>
            <a:pPr marL="341630" indent="-341630" eaLnBrk="1">
              <a:lnSpc>
                <a:spcPct val="110000"/>
              </a:lnSpc>
              <a:spcBef>
                <a:spcPts val="500"/>
              </a:spcBef>
              <a:buClr>
                <a:srgbClr val="F5A300"/>
              </a:buClr>
              <a:buChar char="❖"/>
            </a:pPr>
            <a:r>
              <a:rPr lang="en-US" altLang="zh-CN" sz="1600" b="1" dirty="0">
                <a:solidFill>
                  <a:srgbClr val="0070C0"/>
                </a:solidFill>
                <a:sym typeface="+mn-ea"/>
              </a:rPr>
              <a:t>Prediction</a:t>
            </a:r>
            <a:r>
              <a:rPr lang="en-US" altLang="zh-CN" sz="1600" dirty="0">
                <a:sym typeface="+mn-ea"/>
              </a:rPr>
              <a:t>: If k = 1, then it gurantees an error rate of no worse than twice the minimum achievable error rate given the distirbution of the data. So, k = 1 is more like our baseline. However, if k is too big, this would increase the probabilty of taking unsuitable data into account. Therefore, we assume that </a:t>
            </a:r>
            <a:r>
              <a:rPr lang="en-US" altLang="zh-CN" sz="1600" dirty="0">
                <a:solidFill>
                  <a:schemeClr val="accent2"/>
                </a:solidFill>
                <a:sym typeface="+mn-ea"/>
              </a:rPr>
              <a:t> </a:t>
            </a:r>
            <a:r>
              <a:rPr lang="en-US" altLang="zh-CN" sz="1600" b="1" dirty="0">
                <a:solidFill>
                  <a:schemeClr val="tx1"/>
                </a:solidFill>
                <a:sym typeface="+mn-ea"/>
              </a:rPr>
              <a:t>k =3 or 5 </a:t>
            </a:r>
            <a:r>
              <a:rPr lang="en-US" altLang="zh-CN" sz="1600" dirty="0">
                <a:sym typeface="+mn-ea"/>
              </a:rPr>
              <a:t>would be the best k-value, since our datasets are not very big. 'diabetes' has 768 instances and only 9 attributes. 'ionosphere' has only 351 instance and 35 attributes.</a:t>
            </a:r>
            <a:endParaRPr lang="en-US" altLang="zh-CN" sz="1600" dirty="0">
              <a:sym typeface="+mn-ea"/>
            </a:endParaRPr>
          </a:p>
          <a:p>
            <a:endParaRPr lang="en-US" altLang="zh-CN" sz="16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Ex.2 - Results &amp; Explanation</a:t>
            </a:r>
            <a:endParaRPr lang="en-US" altLang="en-GB"/>
          </a:p>
        </p:txBody>
      </p:sp>
      <p:graphicFrame>
        <p:nvGraphicFramePr>
          <p:cNvPr id="4" name="Content Placeholder 3"/>
          <p:cNvGraphicFramePr/>
          <p:nvPr>
            <p:ph idx="1"/>
          </p:nvPr>
        </p:nvGraphicFramePr>
        <p:xfrm>
          <a:off x="251460" y="2029778"/>
          <a:ext cx="8641080" cy="1524000"/>
        </p:xfrm>
        <a:graphic>
          <a:graphicData uri="http://schemas.openxmlformats.org/drawingml/2006/table">
            <a:tbl>
              <a:tblPr firstRow="1" bandRow="1">
                <a:tableStyleId>{5C22544A-7EE6-4342-B048-85BDC9FD1C3A}</a:tableStyleId>
              </a:tblPr>
              <a:tblGrid>
                <a:gridCol w="1234440"/>
                <a:gridCol w="1234440"/>
                <a:gridCol w="1234440"/>
                <a:gridCol w="1234440"/>
                <a:gridCol w="1234440"/>
                <a:gridCol w="1234440"/>
                <a:gridCol w="1234440"/>
              </a:tblGrid>
              <a:tr h="381000">
                <a:tc>
                  <a:txBody>
                    <a:bodyPr/>
                    <a:p>
                      <a:pPr>
                        <a:buNone/>
                      </a:pPr>
                      <a:endParaRPr lang="en-GB" altLang="en-US"/>
                    </a:p>
                  </a:txBody>
                  <a:tcPr/>
                </a:tc>
                <a:tc>
                  <a:txBody>
                    <a:bodyPr/>
                    <a:p>
                      <a:pPr>
                        <a:buNone/>
                      </a:pPr>
                      <a:r>
                        <a:rPr lang="en-US" altLang="en-GB"/>
                        <a:t>k = 1</a:t>
                      </a:r>
                      <a:endParaRPr lang="en-US" altLang="en-GB"/>
                    </a:p>
                  </a:txBody>
                  <a:tcPr/>
                </a:tc>
                <a:tc>
                  <a:txBody>
                    <a:bodyPr/>
                    <a:p>
                      <a:pPr>
                        <a:buNone/>
                      </a:pPr>
                      <a:r>
                        <a:rPr lang="en-US" altLang="en-GB"/>
                        <a:t>k = 3</a:t>
                      </a:r>
                      <a:endParaRPr lang="en-US" altLang="en-GB"/>
                    </a:p>
                  </a:txBody>
                  <a:tcPr/>
                </a:tc>
                <a:tc>
                  <a:txBody>
                    <a:bodyPr/>
                    <a:p>
                      <a:pPr>
                        <a:buNone/>
                      </a:pPr>
                      <a:r>
                        <a:rPr lang="en-US" altLang="en-GB"/>
                        <a:t>k = 5</a:t>
                      </a:r>
                      <a:endParaRPr lang="en-US" altLang="en-GB"/>
                    </a:p>
                  </a:txBody>
                  <a:tcPr/>
                </a:tc>
                <a:tc>
                  <a:txBody>
                    <a:bodyPr/>
                    <a:p>
                      <a:pPr>
                        <a:buNone/>
                      </a:pPr>
                      <a:r>
                        <a:rPr lang="en-US" altLang="en-GB"/>
                        <a:t>k = 7</a:t>
                      </a:r>
                      <a:endParaRPr lang="en-US" altLang="en-GB"/>
                    </a:p>
                  </a:txBody>
                  <a:tcPr/>
                </a:tc>
                <a:tc>
                  <a:txBody>
                    <a:bodyPr/>
                    <a:p>
                      <a:pPr>
                        <a:buNone/>
                      </a:pPr>
                      <a:r>
                        <a:rPr lang="en-US" altLang="en-GB"/>
                        <a:t>k = 9</a:t>
                      </a:r>
                      <a:endParaRPr lang="en-US" altLang="en-GB"/>
                    </a:p>
                  </a:txBody>
                  <a:tcPr/>
                </a:tc>
                <a:tc>
                  <a:txBody>
                    <a:bodyPr/>
                    <a:p>
                      <a:pPr>
                        <a:buNone/>
                      </a:pPr>
                      <a:r>
                        <a:rPr lang="en-US" altLang="en-GB"/>
                        <a:t>k = 11</a:t>
                      </a:r>
                      <a:endParaRPr lang="en-US" altLang="en-GB"/>
                    </a:p>
                  </a:txBody>
                  <a:tcPr/>
                </a:tc>
              </a:tr>
              <a:tr h="381000">
                <a:tc>
                  <a:txBody>
                    <a:bodyPr/>
                    <a:p>
                      <a:pPr>
                        <a:buNone/>
                      </a:pPr>
                      <a:r>
                        <a:rPr lang="en-US" altLang="en-GB"/>
                        <a:t>#ionosphere</a:t>
                      </a:r>
                      <a:endParaRPr lang="en-US" altLang="en-GB"/>
                    </a:p>
                  </a:txBody>
                  <a:tcPr/>
                </a:tc>
                <a:tc>
                  <a:txBody>
                    <a:bodyPr/>
                    <a:p>
                      <a:pPr>
                        <a:buNone/>
                      </a:pPr>
                      <a:r>
                        <a:rPr lang="en-US" altLang="en-GB">
                          <a:solidFill>
                            <a:srgbClr val="FF0000"/>
                          </a:solidFill>
                        </a:rPr>
                        <a:t>94.0171</a:t>
                      </a:r>
                      <a:endParaRPr lang="en-US" altLang="en-GB">
                        <a:solidFill>
                          <a:srgbClr val="FF0000"/>
                        </a:solidFill>
                      </a:endParaRPr>
                    </a:p>
                  </a:txBody>
                  <a:tcPr/>
                </a:tc>
                <a:tc>
                  <a:txBody>
                    <a:bodyPr/>
                    <a:p>
                      <a:pPr>
                        <a:buNone/>
                      </a:pPr>
                      <a:r>
                        <a:rPr lang="en-US" altLang="en-GB">
                          <a:solidFill>
                            <a:schemeClr val="tx1"/>
                          </a:solidFill>
                        </a:rPr>
                        <a:t>90.5983</a:t>
                      </a:r>
                      <a:endParaRPr lang="en-US" altLang="en-GB">
                        <a:solidFill>
                          <a:schemeClr val="tx1"/>
                        </a:solidFill>
                      </a:endParaRPr>
                    </a:p>
                  </a:txBody>
                  <a:tcPr/>
                </a:tc>
                <a:tc>
                  <a:txBody>
                    <a:bodyPr/>
                    <a:p>
                      <a:pPr>
                        <a:buNone/>
                      </a:pPr>
                      <a:r>
                        <a:rPr lang="en-US" altLang="en-GB"/>
                        <a:t>90.0285</a:t>
                      </a:r>
                      <a:endParaRPr lang="en-US" altLang="en-GB"/>
                    </a:p>
                  </a:txBody>
                  <a:tcPr/>
                </a:tc>
                <a:tc>
                  <a:txBody>
                    <a:bodyPr/>
                    <a:p>
                      <a:pPr>
                        <a:buNone/>
                      </a:pPr>
                      <a:r>
                        <a:rPr lang="en-US" altLang="en-GB"/>
                        <a:t>89.7436</a:t>
                      </a:r>
                      <a:endParaRPr lang="en-US" altLang="en-GB"/>
                    </a:p>
                  </a:txBody>
                  <a:tcPr/>
                </a:tc>
                <a:tc>
                  <a:txBody>
                    <a:bodyPr/>
                    <a:p>
                      <a:pPr>
                        <a:buNone/>
                      </a:pPr>
                      <a:r>
                        <a:rPr lang="en-US" altLang="en-GB"/>
                        <a:t>89.4587</a:t>
                      </a:r>
                      <a:endParaRPr lang="en-US" altLang="en-GB"/>
                    </a:p>
                  </a:txBody>
                  <a:tcPr/>
                </a:tc>
                <a:tc>
                  <a:txBody>
                    <a:bodyPr/>
                    <a:p>
                      <a:pPr>
                        <a:buNone/>
                      </a:pPr>
                      <a:r>
                        <a:rPr lang="en-US" altLang="en-GB"/>
                        <a:t>89.1738</a:t>
                      </a:r>
                      <a:endParaRPr lang="en-US" altLang="en-GB"/>
                    </a:p>
                  </a:txBody>
                  <a:tcPr/>
                </a:tc>
              </a:tr>
              <a:tr h="381000">
                <a:tc>
                  <a:txBody>
                    <a:bodyPr/>
                    <a:p>
                      <a:pPr>
                        <a:buNone/>
                      </a:pPr>
                      <a:r>
                        <a:rPr lang="en-US" altLang="en-GB"/>
                        <a:t>#diabetes</a:t>
                      </a:r>
                      <a:endParaRPr lang="en-US" altLang="en-GB"/>
                    </a:p>
                  </a:txBody>
                  <a:tcPr/>
                </a:tc>
                <a:tc>
                  <a:txBody>
                    <a:bodyPr/>
                    <a:p>
                      <a:pPr>
                        <a:buNone/>
                      </a:pPr>
                      <a:r>
                        <a:rPr lang="en-US" altLang="en-GB">
                          <a:solidFill>
                            <a:srgbClr val="FF0000"/>
                          </a:solidFill>
                        </a:rPr>
                        <a:t>77.0833</a:t>
                      </a:r>
                      <a:endParaRPr lang="en-US" altLang="en-GB">
                        <a:solidFill>
                          <a:srgbClr val="FF0000"/>
                        </a:solidFill>
                      </a:endParaRPr>
                    </a:p>
                  </a:txBody>
                  <a:tcPr/>
                </a:tc>
                <a:tc>
                  <a:txBody>
                    <a:bodyPr/>
                    <a:p>
                      <a:pPr>
                        <a:buNone/>
                      </a:pPr>
                      <a:r>
                        <a:rPr lang="en-US" altLang="en-GB"/>
                        <a:t>76.6927</a:t>
                      </a:r>
                      <a:endParaRPr lang="en-US" altLang="en-GB"/>
                    </a:p>
                  </a:txBody>
                  <a:tcPr/>
                </a:tc>
                <a:tc>
                  <a:txBody>
                    <a:bodyPr/>
                    <a:p>
                      <a:pPr>
                        <a:buNone/>
                      </a:pPr>
                      <a:r>
                        <a:rPr lang="en-US" altLang="en-GB">
                          <a:solidFill>
                            <a:schemeClr val="tx1"/>
                          </a:solidFill>
                        </a:rPr>
                        <a:t>76.8229</a:t>
                      </a:r>
                      <a:endParaRPr lang="en-US" altLang="en-GB">
                        <a:solidFill>
                          <a:schemeClr val="tx1"/>
                        </a:solidFill>
                      </a:endParaRPr>
                    </a:p>
                  </a:txBody>
                  <a:tcPr/>
                </a:tc>
                <a:tc>
                  <a:txBody>
                    <a:bodyPr/>
                    <a:p>
                      <a:pPr>
                        <a:buNone/>
                      </a:pPr>
                      <a:r>
                        <a:rPr lang="en-US" altLang="en-GB"/>
                        <a:t>76.8229</a:t>
                      </a:r>
                      <a:endParaRPr lang="en-US" altLang="en-GB"/>
                    </a:p>
                  </a:txBody>
                  <a:tcPr/>
                </a:tc>
                <a:tc>
                  <a:txBody>
                    <a:bodyPr/>
                    <a:p>
                      <a:pPr>
                        <a:buNone/>
                      </a:pPr>
                      <a:r>
                        <a:rPr lang="en-US" altLang="en-GB"/>
                        <a:t>75.9115</a:t>
                      </a:r>
                      <a:endParaRPr lang="en-US" altLang="en-GB"/>
                    </a:p>
                  </a:txBody>
                  <a:tcPr/>
                </a:tc>
                <a:tc>
                  <a:txBody>
                    <a:bodyPr/>
                    <a:p>
                      <a:pPr>
                        <a:buNone/>
                      </a:pPr>
                      <a:r>
                        <a:rPr lang="en-US" altLang="en-GB"/>
                        <a:t>75.2604</a:t>
                      </a:r>
                      <a:endParaRPr lang="en-US" altLang="en-GB"/>
                    </a:p>
                  </a:txBody>
                  <a:tcPr/>
                </a:tc>
              </a:tr>
            </a:tbl>
          </a:graphicData>
        </a:graphic>
      </p:graphicFrame>
      <p:sp>
        <p:nvSpPr>
          <p:cNvPr id="5" name="Text Box 4"/>
          <p:cNvSpPr txBox="1"/>
          <p:nvPr/>
        </p:nvSpPr>
        <p:spPr>
          <a:xfrm>
            <a:off x="321310" y="4153535"/>
            <a:ext cx="8501380" cy="1476375"/>
          </a:xfrm>
          <a:prstGeom prst="rect">
            <a:avLst/>
          </a:prstGeom>
          <a:noFill/>
        </p:spPr>
        <p:txBody>
          <a:bodyPr wrap="square" rtlCol="0">
            <a:spAutoFit/>
          </a:bodyPr>
          <a:p>
            <a:pPr marL="285750" indent="-285750">
              <a:buClr>
                <a:srgbClr val="F5A300"/>
              </a:buClr>
              <a:buFont typeface="Wingdings" panose="05000000000000000000" charset="0"/>
              <a:buChar char=""/>
            </a:pPr>
            <a:r>
              <a:rPr lang="en-US" altLang="en-GB"/>
              <a:t>Different from our expectation, we could achieve the best results from k = 1. </a:t>
            </a:r>
            <a:r>
              <a:rPr lang="zh-CN" altLang="zh-CN" dirty="0">
                <a:cs typeface="Arial" panose="020B0604020202020204" pitchFamily="34" charset="0"/>
                <a:sym typeface="Arial" panose="020B0604020202020204" pitchFamily="34" charset="0"/>
              </a:rPr>
              <a:t>Theoretically, if the number of samples is infinite, the bigger the k, the better. </a:t>
            </a:r>
            <a:r>
              <a:rPr lang="en-US" altLang="zh-CN" dirty="0">
                <a:cs typeface="Arial" panose="020B0604020202020204" pitchFamily="34" charset="0"/>
                <a:sym typeface="Arial" panose="020B0604020202020204" pitchFamily="34" charset="0"/>
              </a:rPr>
              <a:t>In our experment,</a:t>
            </a:r>
            <a:r>
              <a:rPr lang="en-US" altLang="en-GB"/>
              <a:t> it appears that the dataset is small so that k = 1 is already good enough and the algorithm is not very sensitive to noise (or there is not much noise in the dataset). </a:t>
            </a:r>
            <a:endParaRPr lang="en-US" altLang="en-GB"/>
          </a:p>
        </p:txBody>
      </p:sp>
      <p:sp>
        <p:nvSpPr>
          <p:cNvPr id="3" name="Text Box 2"/>
          <p:cNvSpPr txBox="1"/>
          <p:nvPr/>
        </p:nvSpPr>
        <p:spPr>
          <a:xfrm>
            <a:off x="3511550" y="3785235"/>
            <a:ext cx="2120900" cy="368300"/>
          </a:xfrm>
          <a:prstGeom prst="rect">
            <a:avLst/>
          </a:prstGeom>
          <a:noFill/>
        </p:spPr>
        <p:txBody>
          <a:bodyPr wrap="square" rtlCol="0">
            <a:spAutoFit/>
          </a:bodyPr>
          <a:p>
            <a:r>
              <a:rPr lang="en-US" altLang="en-GB"/>
              <a:t>Fig7. k-NN results</a:t>
            </a:r>
            <a:endParaRPr lang="en-US" altLang="en-GB"/>
          </a:p>
        </p:txBody>
      </p:sp>
    </p:spTree>
  </p:cSld>
  <p:clrMapOvr>
    <a:masterClrMapping/>
  </p:clrMapOvr>
</p:sld>
</file>

<file path=ppt/theme/theme1.xml><?xml version="1.0" encoding="utf-8"?>
<a:theme xmlns:a="http://schemas.openxmlformats.org/drawingml/2006/main" name="powerpointvorlage">
  <a:themeElements>
    <a:clrScheme name="powerpoin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werpointvorlag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owerpoin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werpoin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werpoin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werpoin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werpoin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werpoin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werpoin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werpoin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werpoin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werpoin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werpoin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werpoin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powerpointvorlage</Template>
  <TotalTime>0</TotalTime>
  <Words>10434</Words>
  <Application>WPS Presentation</Application>
  <PresentationFormat>On-screen Show (4:3)</PresentationFormat>
  <Paragraphs>377</Paragraphs>
  <Slides>12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5" baseType="lpstr">
      <vt:lpstr>Arial</vt:lpstr>
      <vt:lpstr>SimSun</vt:lpstr>
      <vt:lpstr>Wingdings</vt:lpstr>
      <vt:lpstr>Verdana</vt:lpstr>
      <vt:lpstr>Stafford</vt:lpstr>
      <vt:lpstr>Bitstream Charter</vt:lpstr>
      <vt:lpstr>Microsoft YaHei</vt:lpstr>
      <vt:lpstr/>
      <vt:lpstr>Arial Unicode MS</vt:lpstr>
      <vt:lpstr>Segoe Print</vt:lpstr>
      <vt:lpstr>Wingdings</vt:lpstr>
      <vt:lpstr>powerpointvorlage</vt:lpstr>
      <vt:lpstr>Equation.KSEE3</vt:lpstr>
      <vt:lpstr>Project 2 - DMML 17/18 </vt:lpstr>
      <vt:lpstr>Ex.1 - Decision Trees</vt:lpstr>
      <vt:lpstr>Ex.1 - Prediction</vt:lpstr>
      <vt:lpstr>Ex.1 a) - ROC Curves</vt:lpstr>
      <vt:lpstr>Ex.1 b&amp;c) - Accuracy and Tree</vt:lpstr>
      <vt:lpstr>PowerPoint 演示文稿</vt:lpstr>
      <vt:lpstr>Ex.2 - NearestNeighbor, k-NN</vt:lpstr>
      <vt:lpstr>Ex.2 - Prediction</vt:lpstr>
      <vt:lpstr>Ex.2 - Results</vt:lpstr>
      <vt:lpstr>Ex.3 - Regression Trees</vt:lpstr>
      <vt:lpstr>Ex.3 - Prediction</vt:lpstr>
      <vt:lpstr>Ex3 total results</vt:lpstr>
    </vt:vector>
  </TitlesOfParts>
  <Company>TUD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feuck</dc:creator>
  <cp:lastModifiedBy>jeong</cp:lastModifiedBy>
  <cp:revision>47</cp:revision>
  <dcterms:created xsi:type="dcterms:W3CDTF">2008-04-04T07:18:00Z</dcterms:created>
  <dcterms:modified xsi:type="dcterms:W3CDTF">2017-12-29T22:52:10Z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2057-10.2.0.5978</vt:lpwstr>
  </property>
</Properties>
</file>