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4" r:id="rId3"/>
    <p:sldId id="275" r:id="rId4"/>
    <p:sldId id="286" r:id="rId5"/>
    <p:sldId id="276" r:id="rId6"/>
    <p:sldId id="277" r:id="rId7"/>
    <p:sldId id="278" r:id="rId8"/>
    <p:sldId id="287" r:id="rId9"/>
    <p:sldId id="280" r:id="rId10"/>
    <p:sldId id="282" r:id="rId11"/>
    <p:sldId id="288" r:id="rId12"/>
    <p:sldId id="283" r:id="rId13"/>
    <p:sldId id="284" r:id="rId14"/>
    <p:sldId id="289" r:id="rId15"/>
    <p:sldId id="285" r:id="rId16"/>
  </p:sldIdLst>
  <p:sldSz cx="9144000" cy="6858000" type="screen4x3"/>
  <p:notesSz cx="6858000" cy="9144000"/>
  <p:defaultTextStyle>
    <a:defPPr>
      <a:defRPr lang="de-DE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B90F22"/>
    <a:srgbClr val="F5A3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40"/>
    <p:restoredTop sz="91097"/>
  </p:normalViewPr>
  <p:slideViewPr>
    <p:cSldViewPr snapToObjects="1" showGuides="1">
      <p:cViewPr>
        <p:scale>
          <a:sx n="80" d="100"/>
          <a:sy n="80" d="100"/>
        </p:scale>
        <p:origin x="-144" y="-144"/>
      </p:cViewPr>
      <p:guideLst>
        <p:guide orient="horz" pos="1083"/>
        <p:guide orient="horz" pos="4011"/>
        <p:guide orient="horz" pos="3895"/>
        <p:guide orient="horz" pos="4055"/>
        <p:guide pos="2880"/>
        <p:guide pos="56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tafford" pitchFamily="2" charset="0"/>
              <a:ea typeface="+mn-ea"/>
              <a:cs typeface="+mn-cs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itchFamily="2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21B907-DE4D-46B3-A97F-C9E8EE04A3FC}" type="datetime4"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tafford" pitchFamily="2" charset="0"/>
                <a:ea typeface="+mn-ea"/>
                <a:cs typeface="+mn-cs"/>
              </a:rPr>
            </a:fld>
            <a:endParaRPr kumimoji="0" lang="de-DE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tafford" pitchFamily="2" charset="0"/>
              <a:ea typeface="+mn-ea"/>
              <a:cs typeface="+mn-cs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itchFamily="2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tafford" pitchFamily="2" charset="0"/>
                <a:ea typeface="+mn-ea"/>
                <a:cs typeface="+mn-cs"/>
              </a:rPr>
              <a:t>|  </a:t>
            </a:r>
            <a:endParaRPr kumimoji="0" lang="de-DE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tafford" pitchFamily="2" charset="0"/>
              <a:ea typeface="+mn-ea"/>
              <a:cs typeface="+mn-cs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p>
            <a:pPr lvl="0" algn="r" eaLnBrk="1" fontAlgn="base" hangingPunct="1"/>
            <a:r>
              <a:rPr sz="1000" b="1" strike="noStrike" noProof="1" dirty="0">
                <a:latin typeface="Stafford" pitchFamily="2" charset="0"/>
                <a:ea typeface="+mn-ea"/>
                <a:cs typeface="+mn-cs"/>
              </a:rPr>
              <a:t>|  </a:t>
            </a:r>
            <a:fld id="{9A0DB2DC-4C9A-4742-B13C-FB6460FD3503}" type="slidenum">
              <a:rPr lang="de-DE" sz="1000" b="1" strike="noStrike" noProof="1" dirty="0">
                <a:latin typeface="Stafford" pitchFamily="2" charset="0"/>
                <a:ea typeface="+mn-ea"/>
                <a:cs typeface="+mn-cs"/>
              </a:rPr>
            </a:fld>
            <a:endParaRPr lang="de-DE" sz="1000" b="1" strike="noStrike" noProof="1" dirty="0">
              <a:latin typeface="Stafford" pitchFamily="2" charset="0"/>
            </a:endParaRPr>
          </a:p>
        </p:txBody>
      </p:sp>
      <p:pic>
        <p:nvPicPr>
          <p:cNvPr id="3078" name="Picture 6" descr="tud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0" y="360363"/>
            <a:ext cx="928688" cy="417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9" name="Rectangle 7"/>
          <p:cNvSpPr/>
          <p:nvPr/>
        </p:nvSpPr>
        <p:spPr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</a:ln>
        </p:spPr>
        <p:txBody>
          <a:bodyPr wrap="none" anchor="ctr"/>
          <a:p>
            <a:pPr lvl="0" indent="0"/>
            <a:endParaRPr lang="de-CH" altLang="x-none" dirty="0"/>
          </a:p>
        </p:txBody>
      </p:sp>
      <p:sp>
        <p:nvSpPr>
          <p:cNvPr id="3080" name="Line 8"/>
          <p:cNvSpPr/>
          <p:nvPr/>
        </p:nvSpPr>
        <p:spPr>
          <a:xfrm>
            <a:off x="190500" y="360363"/>
            <a:ext cx="6478588" cy="0"/>
          </a:xfrm>
          <a:prstGeom prst="line">
            <a:avLst/>
          </a:prstGeom>
          <a:ln w="1524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Line 9"/>
          <p:cNvSpPr/>
          <p:nvPr/>
        </p:nvSpPr>
        <p:spPr>
          <a:xfrm>
            <a:off x="190500" y="8496300"/>
            <a:ext cx="6478588" cy="0"/>
          </a:xfrm>
          <a:prstGeom prst="line">
            <a:avLst/>
          </a:prstGeom>
          <a:ln w="762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" name="Line 10"/>
          <p:cNvSpPr/>
          <p:nvPr/>
        </p:nvSpPr>
        <p:spPr>
          <a:xfrm>
            <a:off x="188913" y="777875"/>
            <a:ext cx="6478587" cy="0"/>
          </a:xfrm>
          <a:prstGeom prst="line">
            <a:avLst/>
          </a:prstGeom>
          <a:ln w="762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3" descr="tud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2463" y="360363"/>
            <a:ext cx="935037" cy="420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3BF4A9-2F4E-41F6-A37B-E5EC5261DE65}" type="datetime4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tafford" pitchFamily="2" charset="0"/>
                <a:ea typeface="+mn-ea"/>
                <a:cs typeface="+mn-cs"/>
              </a:rPr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tafford" pitchFamily="2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/>
          </p:nvPr>
        </p:nvSpPr>
        <p:spPr>
          <a:xfrm>
            <a:off x="1322388" y="923925"/>
            <a:ext cx="4194175" cy="30718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Charter" charset="0"/>
                <a:ea typeface="+mn-ea"/>
                <a:cs typeface="+mn-cs"/>
              </a:rPr>
              <a:t>Textmasterformate durch Klicken bearbeiten</a:t>
            </a:r>
            <a:endParaRPr kumimoji="0" lang="de-DE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Charter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Charter" charset="0"/>
                <a:ea typeface="+mn-ea"/>
                <a:cs typeface="+mn-cs"/>
              </a:rPr>
              <a:t>Zweite Ebene</a:t>
            </a:r>
            <a:endParaRPr kumimoji="0" lang="de-DE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Charter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Charter" charset="0"/>
                <a:ea typeface="+mn-ea"/>
                <a:cs typeface="+mn-cs"/>
              </a:rPr>
              <a:t>Dritte Ebene</a:t>
            </a:r>
            <a:endParaRPr kumimoji="0" lang="de-DE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Charter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Charter" charset="0"/>
                <a:ea typeface="+mn-ea"/>
                <a:cs typeface="+mn-cs"/>
              </a:rPr>
              <a:t>Vierte Ebene</a:t>
            </a:r>
            <a:endParaRPr kumimoji="0" lang="de-DE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Charter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Charter" charset="0"/>
                <a:ea typeface="+mn-ea"/>
                <a:cs typeface="+mn-cs"/>
              </a:rPr>
              <a:t>Fünfte Ebene</a:t>
            </a:r>
            <a:endParaRPr kumimoji="0" lang="de-DE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Charter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tafford" pitchFamily="2" charset="0"/>
                <a:ea typeface="+mn-ea"/>
                <a:cs typeface="+mn-cs"/>
              </a:rPr>
              <a:t>|  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tafford" pitchFamily="2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>
              <a:lnSpc>
                <a:spcPts val="1300"/>
              </a:lnSpc>
            </a:pPr>
            <a:r>
              <a:rPr sz="1000" strike="noStrike" noProof="1" dirty="0">
                <a:latin typeface="Stafford" pitchFamily="2" charset="0"/>
                <a:ea typeface="+mn-ea"/>
                <a:cs typeface="+mn-cs"/>
              </a:rPr>
              <a:t>|  </a:t>
            </a:r>
            <a:fld id="{9A0DB2DC-4C9A-4742-B13C-FB6460FD3503}" type="slidenum">
              <a:rPr lang="de-DE" sz="1000" strike="noStrike" noProof="1" dirty="0">
                <a:latin typeface="Stafford" pitchFamily="2" charset="0"/>
                <a:ea typeface="+mn-ea"/>
                <a:cs typeface="+mn-cs"/>
              </a:rPr>
            </a:fld>
            <a:endParaRPr lang="de-DE" sz="1000" strike="noStrike" noProof="1" dirty="0">
              <a:latin typeface="Stafford" pitchFamily="2" charset="0"/>
            </a:endParaRPr>
          </a:p>
        </p:txBody>
      </p:sp>
      <p:sp>
        <p:nvSpPr>
          <p:cNvPr id="4104" name="Rectangle 8"/>
          <p:cNvSpPr/>
          <p:nvPr/>
        </p:nvSpPr>
        <p:spPr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</a:ln>
        </p:spPr>
        <p:txBody>
          <a:bodyPr lIns="108000" tIns="0" rIns="0" bIns="0" anchor="ctr"/>
          <a:p>
            <a:pPr lvl="0" indent="0">
              <a:lnSpc>
                <a:spcPts val="1300"/>
              </a:lnSpc>
            </a:pPr>
            <a:endParaRPr lang="en-GB" sz="1000" b="1" dirty="0">
              <a:latin typeface="Stafford" pitchFamily="2" charset="0"/>
            </a:endParaRPr>
          </a:p>
        </p:txBody>
      </p:sp>
      <p:sp>
        <p:nvSpPr>
          <p:cNvPr id="4105" name="Rectangle 9"/>
          <p:cNvSpPr/>
          <p:nvPr/>
        </p:nvSpPr>
        <p:spPr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</a:ln>
        </p:spPr>
        <p:txBody>
          <a:bodyPr wrap="none" anchor="ctr"/>
          <a:p>
            <a:pPr lvl="0" indent="0"/>
            <a:endParaRPr lang="de-CH" altLang="x-none" dirty="0"/>
          </a:p>
        </p:txBody>
      </p:sp>
      <p:sp>
        <p:nvSpPr>
          <p:cNvPr id="4106" name="Line 10"/>
          <p:cNvSpPr/>
          <p:nvPr/>
        </p:nvSpPr>
        <p:spPr>
          <a:xfrm>
            <a:off x="190500" y="360363"/>
            <a:ext cx="6478588" cy="0"/>
          </a:xfrm>
          <a:prstGeom prst="line">
            <a:avLst/>
          </a:prstGeom>
          <a:ln w="1524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7" name="Line 11"/>
          <p:cNvSpPr/>
          <p:nvPr/>
        </p:nvSpPr>
        <p:spPr>
          <a:xfrm>
            <a:off x="190500" y="781050"/>
            <a:ext cx="6478588" cy="0"/>
          </a:xfrm>
          <a:prstGeom prst="line">
            <a:avLst/>
          </a:prstGeom>
          <a:ln w="762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8" name="Line 12"/>
          <p:cNvSpPr/>
          <p:nvPr/>
        </p:nvSpPr>
        <p:spPr>
          <a:xfrm>
            <a:off x="190500" y="8685213"/>
            <a:ext cx="6478588" cy="0"/>
          </a:xfrm>
          <a:prstGeom prst="line">
            <a:avLst/>
          </a:prstGeom>
          <a:ln w="762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9" name="Line 14"/>
          <p:cNvSpPr/>
          <p:nvPr/>
        </p:nvSpPr>
        <p:spPr>
          <a:xfrm>
            <a:off x="188913" y="4103688"/>
            <a:ext cx="6478587" cy="0"/>
          </a:xfrm>
          <a:prstGeom prst="line">
            <a:avLst/>
          </a:prstGeom>
          <a:ln w="762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/>
          <p:nvPr/>
        </p:nvSpPr>
        <p:spPr>
          <a:xfrm>
            <a:off x="250825" y="368300"/>
            <a:ext cx="8642350" cy="2089150"/>
          </a:xfrm>
          <a:prstGeom prst="rect">
            <a:avLst/>
          </a:prstGeom>
          <a:solidFill>
            <a:srgbClr val="F5A300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2051" name="Rectangle 8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</a:ln>
        </p:spPr>
        <p:txBody>
          <a:bodyPr anchor="t"/>
          <a:p>
            <a:pPr lvl="0" indent="0"/>
            <a:endParaRPr lang="de-CH" altLang="x-none" dirty="0">
              <a:latin typeface="Arial" panose="020B0604020202020204" pitchFamily="34" charset="0"/>
            </a:endParaRPr>
          </a:p>
        </p:txBody>
      </p:sp>
      <p:pic>
        <p:nvPicPr>
          <p:cNvPr id="2052" name="Picture 9" descr="tud_logo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Line 15"/>
          <p:cNvSpPr/>
          <p:nvPr/>
        </p:nvSpPr>
        <p:spPr>
          <a:xfrm>
            <a:off x="252413" y="6237288"/>
            <a:ext cx="8640762" cy="0"/>
          </a:xfrm>
          <a:prstGeom prst="line">
            <a:avLst/>
          </a:prstGeom>
          <a:ln w="762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4" name="Rectangle 18"/>
          <p:cNvSpPr/>
          <p:nvPr/>
        </p:nvSpPr>
        <p:spPr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wrap="none" anchor="ctr"/>
          <a:p>
            <a:pPr lvl="0" indent="0"/>
            <a:endParaRPr lang="de-CH" altLang="x-none" dirty="0">
              <a:latin typeface="Arial" panose="020B0604020202020204" pitchFamily="34" charset="0"/>
            </a:endParaRPr>
          </a:p>
        </p:txBody>
      </p:sp>
      <p:sp>
        <p:nvSpPr>
          <p:cNvPr id="2055" name="Rectangle 19"/>
          <p:cNvSpPr/>
          <p:nvPr/>
        </p:nvSpPr>
        <p:spPr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wrap="none" anchor="ctr"/>
          <a:p>
            <a:pPr lvl="0" indent="0"/>
            <a:endParaRPr lang="de-CH" altLang="x-none" dirty="0">
              <a:latin typeface="Arial" panose="020B0604020202020204" pitchFamily="34" charset="0"/>
            </a:endParaRPr>
          </a:p>
        </p:txBody>
      </p:sp>
      <p:sp>
        <p:nvSpPr>
          <p:cNvPr id="2056" name="Line 20"/>
          <p:cNvSpPr/>
          <p:nvPr userDrawn="1"/>
        </p:nvSpPr>
        <p:spPr>
          <a:xfrm>
            <a:off x="252413" y="2457450"/>
            <a:ext cx="8640762" cy="0"/>
          </a:xfrm>
          <a:prstGeom prst="line">
            <a:avLst/>
          </a:prstGeom>
          <a:ln w="762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692150"/>
            <a:ext cx="6734175" cy="577850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de-DE" strike="noStrike" noProof="0" smtClean="0"/>
              <a:t>Titelmasterformat durch Klicken bearbeiten</a:t>
            </a:r>
            <a:endParaRPr lang="de-DE" strike="noStrike" noProof="0" smtClean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de-DE" strike="noStrike" noProof="0" smtClean="0"/>
              <a:t>Formatvorlage des </a:t>
            </a:r>
            <a:endParaRPr lang="de-DE" strike="noStrike" noProof="0" smtClean="0"/>
          </a:p>
          <a:p>
            <a:pPr lvl="0" fontAlgn="base"/>
            <a:r>
              <a:rPr lang="de-DE" strike="noStrike" noProof="0" smtClean="0"/>
              <a:t>Untertitelmasters durch </a:t>
            </a:r>
            <a:endParaRPr lang="de-DE" strike="noStrike" noProof="0" smtClean="0"/>
          </a:p>
          <a:p>
            <a:pPr lvl="0" fontAlgn="base"/>
            <a:r>
              <a:rPr lang="de-DE" strike="noStrike" noProof="0" smtClean="0"/>
              <a:t>Klicken bearbeiten</a:t>
            </a:r>
            <a:endParaRPr lang="de-DE" strike="noStrike" noProof="0" smtClean="0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437313"/>
            <a:ext cx="72009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43888" y="6437313"/>
            <a:ext cx="649288" cy="23177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p>
            <a:pPr algn="r" fontAlgn="base"/>
            <a:fld id="{9A0DB2DC-4C9A-4742-B13C-FB6460FD3503}" type="slidenum">
              <a:rPr lang="de-CH" altLang="x-none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de-CH" altLang="x-none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de-CH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de-CH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de-CH" altLang="x-none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de-CH" altLang="x-none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6038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de-CH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6038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de-CH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de-CH" altLang="x-none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de-CH" altLang="x-none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de-CH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500562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de-CH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592263"/>
            <a:ext cx="4244975" cy="2173287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de-CH" strike="noStrike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917950"/>
            <a:ext cx="4244975" cy="217487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de-CH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de-CH" altLang="x-none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de-CH" altLang="x-none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de-CH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265" indent="-342265">
              <a:lnSpc>
                <a:spcPct val="110000"/>
              </a:lnSpc>
              <a:buClr>
                <a:srgbClr val="F5A300"/>
              </a:buClr>
              <a:buFont typeface="Wingdings" panose="05000000000000000000" pitchFamily="2" charset="2"/>
              <a:buChar char="v"/>
              <a:defRPr sz="2400"/>
            </a:lvl1pPr>
            <a:lvl2pPr marL="741680" indent="-284480">
              <a:lnSpc>
                <a:spcPct val="120000"/>
              </a:lnSpc>
              <a:spcBef>
                <a:spcPts val="25"/>
              </a:spcBef>
              <a:buClr>
                <a:srgbClr val="F5A300"/>
              </a:buClr>
              <a:buFont typeface="Wingdings" panose="05000000000000000000" pitchFamily="2" charset="2"/>
              <a:buChar char="Ø"/>
              <a:defRPr sz="2000"/>
            </a:lvl2pPr>
            <a:lvl3pPr marL="1144905" indent="-230505">
              <a:lnSpc>
                <a:spcPct val="120000"/>
              </a:lnSpc>
              <a:buClr>
                <a:srgbClr val="F5A300"/>
              </a:buClr>
              <a:defRPr/>
            </a:lvl3pPr>
            <a:lvl4pPr marL="1562100" indent="-230505">
              <a:lnSpc>
                <a:spcPct val="120000"/>
              </a:lnSpc>
              <a:buClr>
                <a:srgbClr val="F5A300"/>
              </a:buClr>
              <a:defRPr sz="1800"/>
            </a:lvl4pPr>
            <a:lvl5pPr marL="1979930" indent="-230505">
              <a:lnSpc>
                <a:spcPct val="120000"/>
              </a:lnSpc>
              <a:spcBef>
                <a:spcPts val="25"/>
              </a:spcBef>
              <a:buClr>
                <a:srgbClr val="F5A300"/>
              </a:buClr>
              <a:defRPr sz="1800"/>
            </a:lvl5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de-CH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de-CH" altLang="x-none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de-CH" altLang="x-none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de-CH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de-CH" altLang="x-none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de-CH" altLang="x-none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de-CH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500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de-CH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500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de-CH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de-CH" altLang="x-none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de-CH" altLang="x-none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de-CH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de-CH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de-CH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de-CH" altLang="x-none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de-CH" altLang="x-none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de-CH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de-CH" altLang="x-none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de-CH" altLang="x-none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de-CH" altLang="x-none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de-CH" altLang="x-none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de-CH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de-CH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de-CH" altLang="x-none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de-CH" altLang="x-none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de-CH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de-CH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de-CH" altLang="x-none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de-CH" altLang="x-none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3"/>
          <p:cNvSpPr/>
          <p:nvPr/>
        </p:nvSpPr>
        <p:spPr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 indent="0"/>
            <a:endParaRPr lang="de-CH" altLang="x-none" dirty="0"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lvl="0"/>
            <a:r>
              <a:rPr lang="en-GB" dirty="0"/>
              <a:t>Titelmasterformat durch Klicken bearbeiten</a:t>
            </a:r>
            <a:endParaRPr lang="en-GB" dirty="0"/>
          </a:p>
        </p:txBody>
      </p:sp>
      <p:sp>
        <p:nvSpPr>
          <p:cNvPr id="1028" name="Rectangle 3"/>
          <p:cNvSpPr>
            <a:spLocks noGrp="1"/>
          </p:cNvSpPr>
          <p:nvPr>
            <p:ph type="body"/>
          </p:nvPr>
        </p:nvSpPr>
        <p:spPr>
          <a:xfrm>
            <a:off x="250825" y="1592263"/>
            <a:ext cx="8640763" cy="4500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9705"/>
            <a:r>
              <a:rPr lang="en-GB" dirty="0"/>
              <a:t>Textmasterformate durch Klicken bearbeiten</a:t>
            </a:r>
            <a:endParaRPr lang="en-GB" dirty="0"/>
          </a:p>
          <a:p>
            <a:pPr lvl="1" indent="-168275"/>
            <a:r>
              <a:rPr lang="en-GB" dirty="0"/>
              <a:t>Zweite Ebene</a:t>
            </a:r>
            <a:endParaRPr lang="en-GB" dirty="0"/>
          </a:p>
          <a:p>
            <a:pPr lvl="2" indent="-187325"/>
            <a:r>
              <a:rPr lang="en-GB" dirty="0"/>
              <a:t>Dritte Ebene</a:t>
            </a:r>
            <a:endParaRPr lang="en-GB" dirty="0"/>
          </a:p>
          <a:p>
            <a:pPr lvl="3" indent="-172720"/>
            <a:r>
              <a:rPr lang="en-GB" dirty="0"/>
              <a:t>Vierte Ebene</a:t>
            </a:r>
            <a:endParaRPr lang="en-GB" dirty="0"/>
          </a:p>
          <a:p>
            <a:pPr lvl="4" indent="-188595"/>
            <a:r>
              <a:rPr lang="en-GB" dirty="0"/>
              <a:t>Fünfte Ebene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437313"/>
            <a:ext cx="72009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8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</a:ln>
        </p:spPr>
        <p:txBody>
          <a:bodyPr anchor="t"/>
          <a:p>
            <a:pPr lvl="0" indent="0"/>
            <a:endParaRPr lang="de-CH" altLang="x-none" dirty="0">
              <a:latin typeface="Arial" panose="020B0604020202020204" pitchFamily="34" charset="0"/>
            </a:endParaRPr>
          </a:p>
        </p:txBody>
      </p:sp>
      <p:pic>
        <p:nvPicPr>
          <p:cNvPr id="1031" name="Picture 9" descr="tud_logo"/>
          <p:cNvPicPr>
            <a:picLocks noChangeAspect="1"/>
          </p:cNvPicPr>
          <p:nvPr/>
        </p:nvPicPr>
        <p:blipFill>
          <a:blip r:embed="rId13"/>
          <a:srcRect r="5453"/>
          <a:stretch>
            <a:fillRect/>
          </a:stretch>
        </p:blipFill>
        <p:spPr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Line 14"/>
          <p:cNvSpPr/>
          <p:nvPr/>
        </p:nvSpPr>
        <p:spPr>
          <a:xfrm>
            <a:off x="250825" y="1449388"/>
            <a:ext cx="8640763" cy="0"/>
          </a:xfrm>
          <a:prstGeom prst="line">
            <a:avLst/>
          </a:prstGeom>
          <a:ln w="762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Line 15"/>
          <p:cNvSpPr/>
          <p:nvPr/>
        </p:nvSpPr>
        <p:spPr>
          <a:xfrm>
            <a:off x="252413" y="6237288"/>
            <a:ext cx="8640762" cy="0"/>
          </a:xfrm>
          <a:prstGeom prst="line">
            <a:avLst/>
          </a:prstGeom>
          <a:ln w="762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" name="Rectangle 16"/>
          <p:cNvSpPr/>
          <p:nvPr/>
        </p:nvSpPr>
        <p:spPr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wrap="none" anchor="ctr"/>
          <a:p>
            <a:pPr lvl="0" indent="0"/>
            <a:endParaRPr lang="de-CH" altLang="x-none" dirty="0">
              <a:latin typeface="Arial" panose="020B0604020202020204" pitchFamily="34" charset="0"/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43888" y="6437313"/>
            <a:ext cx="649288" cy="23177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>
              <a:defRPr sz="1000">
                <a:latin typeface="Verdan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de-CH" altLang="x-none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de-CH" altLang="x-none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179705" indent="-17970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538480" indent="-18732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35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923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923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en-GB"/>
              <a:t>Project 2 - DMML 17/18 </a:t>
            </a:r>
            <a:endParaRPr lang="en-US" altLang="en-GB"/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en-US" altLang="en-GB">
                <a:sym typeface="+mn-ea"/>
              </a:rPr>
              <a:t>by Yimin Xie, Yantao Shi, Jeong-Eun Choi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Ex.3 - Prediction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What is M5? with and without pruning</a:t>
            </a:r>
            <a:endParaRPr lang="en-US" altLang="en-GB"/>
          </a:p>
          <a:p>
            <a:r>
              <a:rPr lang="en-US" altLang="en-GB"/>
              <a:t>what is MAE and RMSE</a:t>
            </a:r>
            <a:endParaRPr lang="en-US" altLang="en-GB"/>
          </a:p>
          <a:p>
            <a:r>
              <a:rPr lang="en-US" altLang="en-GB"/>
              <a:t>What is model tree and regression tree</a:t>
            </a:r>
            <a:endParaRPr lang="en-US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Ex.3 a) - with and without Pruning</a:t>
            </a:r>
            <a:endParaRPr lang="en-US" altLang="en-GB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250825" y="1592263"/>
          <a:ext cx="864235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70"/>
                <a:gridCol w="1728470"/>
                <a:gridCol w="1728470"/>
                <a:gridCol w="1728470"/>
                <a:gridCol w="17284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en-GB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with</a:t>
                      </a:r>
                      <a:endParaRPr lang="en-US" altLang="en-GB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without</a:t>
                      </a:r>
                      <a:endParaRPr lang="en-US" altLang="en-GB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RT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MAE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RMSE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MAE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RMSE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#auto-price1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2096.3675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3336.3692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#2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#3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#4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#5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59740" y="4591050"/>
            <a:ext cx="8001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Explanation</a:t>
            </a:r>
            <a:endParaRPr lang="en-US" altLang="en-GB"/>
          </a:p>
          <a:p>
            <a:endParaRPr lang="en-US" altLang="en-GB"/>
          </a:p>
          <a:p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Ex.3 b) - Model Trees vs. Regression Trees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model - linear (more error possible)</a:t>
            </a:r>
            <a:endParaRPr lang="en-US" altLang="en-GB"/>
          </a:p>
          <a:p>
            <a:r>
              <a:rPr lang="en-US" altLang="en-GB"/>
              <a:t>regression - non-linear (less error)</a:t>
            </a:r>
            <a:endParaRPr lang="en-US" altLang="en-GB"/>
          </a:p>
          <a:p>
            <a:r>
              <a:rPr lang="en-US" altLang="en-GB"/>
              <a:t>(model,regression) x (with and witout pruning)</a:t>
            </a:r>
            <a:endParaRPr lang="en-US" alt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Ex3 total results</a:t>
            </a:r>
            <a:endParaRPr lang="en-US" altLang="en-GB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250825" y="1592580"/>
          <a:ext cx="87534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695"/>
                <a:gridCol w="875348"/>
                <a:gridCol w="875348"/>
                <a:gridCol w="875348"/>
                <a:gridCol w="875348"/>
                <a:gridCol w="875348"/>
                <a:gridCol w="875348"/>
                <a:gridCol w="875348"/>
                <a:gridCol w="875348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en-GB" sz="1000"/>
                    </a:p>
                  </a:txBody>
                  <a:tcPr/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with</a:t>
                      </a:r>
                      <a:endParaRPr lang="en-US" altLang="en-GB" sz="10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without</a:t>
                      </a:r>
                      <a:endParaRPr lang="en-US" altLang="en-GB" sz="10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en-GB" sz="1000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MAE</a:t>
                      </a:r>
                      <a:endParaRPr lang="en-US" altLang="en-GB" sz="100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RMSE</a:t>
                      </a:r>
                      <a:endParaRPr lang="en-US" altLang="en-GB" sz="100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MAE</a:t>
                      </a:r>
                      <a:endParaRPr lang="en-US" altLang="en-GB" sz="100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RMSE</a:t>
                      </a:r>
                      <a:endParaRPr lang="en-US" altLang="en-GB" sz="1000"/>
                    </a:p>
                  </a:txBody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RT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MT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RT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MT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RT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MT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RT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MT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#1auto-price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2096.3675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1466.5565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>
                          <a:sym typeface="+mn-ea"/>
                        </a:rPr>
                        <a:t>3336.3692</a:t>
                      </a:r>
                      <a:endParaRPr lang="en-US" altLang="en-GB" sz="10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GB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2171.1561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2075.0678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1403.2007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3287.1186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2094.5903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#2concrete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6.7866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4.7397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>
                          <a:sym typeface="+mn-ea"/>
                        </a:rPr>
                        <a:t>8.6751</a:t>
                      </a:r>
                      <a:endParaRPr lang="en-GB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6.3652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6.4819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4.2748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8.3325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5.8917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#3housing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3.2864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2.5047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4.8185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3.7502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3.1955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2.385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4.7203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3.7105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#4stock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1.1874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0.6707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1.6019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0.9429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1.1731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0.6656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1.5874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0.9274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#5winequality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0.5549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0.5484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0.7211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0.7092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0.5325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0.5147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0.6983</a:t>
                      </a:r>
                      <a:endParaRPr lang="en-US" alt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0.6811</a:t>
                      </a:r>
                      <a:endParaRPr lang="en-US" altLang="en-GB" sz="10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Ex.3 a&amp;b) - Explanation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Ex.1 - Decision Trees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Goal: compare J48 and ID3</a:t>
            </a:r>
            <a:endParaRPr lang="en-US" altLang="en-GB"/>
          </a:p>
          <a:p>
            <a:r>
              <a:rPr lang="en-US" altLang="en-GB"/>
              <a:t>Condition:</a:t>
            </a:r>
            <a:endParaRPr lang="en-US" altLang="en-GB"/>
          </a:p>
          <a:p>
            <a:pPr lvl="1"/>
            <a:r>
              <a:rPr lang="en-US" altLang="en-GB"/>
              <a:t>Two Classification Datset:</a:t>
            </a:r>
            <a:r>
              <a:rPr lang="en-US" altLang="en-GB">
                <a:solidFill>
                  <a:srgbClr val="0070C0"/>
                </a:solidFill>
              </a:rPr>
              <a:t> diabetes.arff and ionesphere.arff</a:t>
            </a:r>
            <a:endParaRPr lang="en-US" altLang="en-GB">
              <a:solidFill>
                <a:srgbClr val="0070C0"/>
              </a:solidFill>
            </a:endParaRPr>
          </a:p>
          <a:p>
            <a:pPr lvl="1"/>
            <a:r>
              <a:rPr lang="en-US" altLang="en-GB"/>
              <a:t>J48 with and without pruning (all other values to default)</a:t>
            </a:r>
            <a:endParaRPr lang="en-US" altLang="en-GB"/>
          </a:p>
          <a:p>
            <a:pPr lvl="1"/>
            <a:r>
              <a:rPr lang="en-US" altLang="en-GB"/>
              <a:t>ID3 (all values to default)</a:t>
            </a:r>
            <a:endParaRPr lang="en-US" altLang="en-GB"/>
          </a:p>
          <a:p>
            <a:pPr lvl="1"/>
            <a:r>
              <a:rPr lang="en-US" altLang="en-GB"/>
              <a:t>Use 10x10 CrossValidation (randomness to achieve better result)</a:t>
            </a:r>
            <a:endParaRPr lang="en-US" altLang="en-GB"/>
          </a:p>
          <a:p>
            <a:pPr lvl="0"/>
            <a:r>
              <a:rPr lang="en-US" altLang="en-GB"/>
              <a:t>Problem: ID3 only takes nomial values</a:t>
            </a:r>
            <a:endParaRPr lang="en-US" altLang="en-GB"/>
          </a:p>
          <a:p>
            <a:pPr lvl="1"/>
            <a:r>
              <a:rPr lang="en-US" altLang="en-GB"/>
              <a:t>use filter supervised.discritize (with default parameters)</a:t>
            </a:r>
            <a:endParaRPr lang="en-US" altLang="en-GB"/>
          </a:p>
          <a:p>
            <a:pPr lvl="1"/>
            <a:r>
              <a:rPr lang="en-US" altLang="en-GB"/>
              <a:t>additional question:</a:t>
            </a:r>
            <a:endParaRPr lang="en-US" altLang="en-GB"/>
          </a:p>
          <a:p>
            <a:pPr lvl="2"/>
            <a:r>
              <a:rPr lang="en-US" altLang="en-GB"/>
              <a:t>need to use the same filtered dataset for J48 and ID3? - use for both filtered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Ex.1 - Prediction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J48: what is it? what is the prediction?</a:t>
            </a:r>
            <a:endParaRPr lang="en-US" altLang="en-GB"/>
          </a:p>
          <a:p>
            <a:r>
              <a:rPr lang="en-US" altLang="en-GB"/>
              <a:t>ID3: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Ex.1 a) - ROC Curves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roc curves and values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Ex.1 b&amp;c) - Accuracy and Tree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905" y="1609090"/>
            <a:ext cx="4318000" cy="4483735"/>
          </a:xfrm>
        </p:spPr>
        <p:txBody>
          <a:bodyPr/>
          <a:p>
            <a:pPr marL="0" indent="0">
              <a:buNone/>
            </a:pPr>
            <a:r>
              <a:rPr lang="en-US" altLang="en-GB"/>
              <a:t>Explanation</a:t>
            </a:r>
            <a:endParaRPr lang="en-US" altLang="en-GB"/>
          </a:p>
        </p:txBody>
      </p:sp>
      <p:graphicFrame>
        <p:nvGraphicFramePr>
          <p:cNvPr id="4" name="Table 3"/>
          <p:cNvGraphicFramePr/>
          <p:nvPr/>
        </p:nvGraphicFramePr>
        <p:xfrm>
          <a:off x="358775" y="1609090"/>
          <a:ext cx="4132580" cy="4485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45"/>
                <a:gridCol w="1033145"/>
                <a:gridCol w="1033145"/>
                <a:gridCol w="103314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endParaRPr lang="en-GB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Accuracy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#Nodes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#Leaves</a:t>
                      </a:r>
                      <a:endParaRPr lang="en-US" altLang="en-GB" sz="1000"/>
                    </a:p>
                  </a:txBody>
                  <a:tcPr anchor="ctr" anchorCtr="0"/>
                </a:tc>
              </a:tr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ionosphere(J48)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90.3134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57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44</a:t>
                      </a:r>
                      <a:endParaRPr lang="en-US" altLang="en-GB" sz="1000"/>
                    </a:p>
                  </a:txBody>
                  <a:tcPr anchor="ctr" anchorCtr="0"/>
                </a:tc>
              </a:tr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>
                          <a:sym typeface="+mn-ea"/>
                        </a:rPr>
                        <a:t>ionosphere</a:t>
                      </a:r>
                      <a:r>
                        <a:rPr lang="en-US" altLang="en-GB" sz="1000"/>
                        <a:t>(J48 w P)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89.4587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27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21</a:t>
                      </a:r>
                      <a:endParaRPr lang="en-US" altLang="en-GB" sz="1000"/>
                    </a:p>
                  </a:txBody>
                  <a:tcPr anchor="ctr" anchorCtr="0"/>
                </a:tc>
              </a:tr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>
                          <a:sym typeface="+mn-ea"/>
                        </a:rPr>
                        <a:t>ionosphere</a:t>
                      </a:r>
                      <a:r>
                        <a:rPr lang="en-US" altLang="en-GB" sz="1000"/>
                        <a:t>(ID3)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88.8889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bigger(89)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71</a:t>
                      </a:r>
                      <a:endParaRPr lang="en-US" altLang="en-GB" sz="1000"/>
                    </a:p>
                  </a:txBody>
                  <a:tcPr anchor="ctr" anchorCtr="0"/>
                </a:tc>
              </a:tr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diabetes(J48)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76.0417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54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31</a:t>
                      </a:r>
                      <a:endParaRPr lang="en-US" altLang="en-GB" sz="1000"/>
                    </a:p>
                  </a:txBody>
                  <a:tcPr anchor="ctr" anchorCtr="0"/>
                </a:tc>
              </a:tr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>
                          <a:sym typeface="+mn-ea"/>
                        </a:rPr>
                        <a:t>diabetes</a:t>
                      </a:r>
                      <a:r>
                        <a:rPr lang="en-US" altLang="en-GB" sz="1000"/>
                        <a:t>(J48 w P)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77.7344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22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13</a:t>
                      </a:r>
                      <a:endParaRPr lang="en-US" altLang="en-GB" sz="1000"/>
                    </a:p>
                  </a:txBody>
                  <a:tcPr anchor="ctr" anchorCtr="0"/>
                </a:tc>
              </a:tr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>
                          <a:sym typeface="+mn-ea"/>
                        </a:rPr>
                        <a:t>diabetes</a:t>
                      </a:r>
                      <a:r>
                        <a:rPr lang="en-US" altLang="en-GB" sz="1000"/>
                        <a:t>(ID3)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000"/>
                        <a:t>76.5625</a:t>
                      </a:r>
                      <a:endParaRPr lang="en-US" altLang="en-GB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 sz="10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Ex.2 - NearestNeighbor, k-NN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Goal: test and find which k reaches highest accuracy by using k-NN</a:t>
            </a:r>
            <a:endParaRPr lang="en-US" altLang="en-GB"/>
          </a:p>
          <a:p>
            <a:r>
              <a:rPr lang="en-US" altLang="en-GB"/>
              <a:t>Condition:</a:t>
            </a:r>
            <a:endParaRPr lang="en-US" altLang="en-GB"/>
          </a:p>
          <a:p>
            <a:pPr lvl="1"/>
            <a:r>
              <a:rPr lang="en-US" altLang="en-GB" sz="2000"/>
              <a:t>use k-NN (IBk, with default parameters)</a:t>
            </a:r>
            <a:endParaRPr lang="en-US" altLang="en-GB" sz="2000"/>
          </a:p>
          <a:p>
            <a:pPr lvl="1"/>
            <a:r>
              <a:rPr lang="en-US" altLang="en-GB"/>
              <a:t>use the same dataset from the previous task with filter (compare with ex1)</a:t>
            </a:r>
            <a:endParaRPr lang="en-US" altLang="en-GB"/>
          </a:p>
          <a:p>
            <a:pPr lvl="1"/>
            <a:r>
              <a:rPr lang="en-US" altLang="en-GB"/>
              <a:t>10x10 Cross Validation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Ex.2 - Prediction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What is k-NN? prediction?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Ex.2 - Results</a:t>
            </a:r>
            <a:endParaRPr lang="en-US" altLang="en-GB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320675" y="2029778"/>
          <a:ext cx="86410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  <a:gridCol w="1234440"/>
                <a:gridCol w="12344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k = 1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k = 3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k = 5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k = 7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k = 9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k = 11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#ionosphere1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94.0171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90.5983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90.0285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89.7436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89.4587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89.1738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#diabetes2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77.0833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76.6927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76.8229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76.8229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75.9115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75.2604</a:t>
                      </a:r>
                      <a:endParaRPr lang="en-US" alt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90525" y="4153535"/>
            <a:ext cx="85013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Interpretation..</a:t>
            </a:r>
            <a:endParaRPr lang="en-US" altLang="en-GB"/>
          </a:p>
          <a:p>
            <a:endParaRPr lang="en-US" altLang="en-GB"/>
          </a:p>
          <a:p>
            <a:endParaRPr lang="en-US" altLang="en-GB"/>
          </a:p>
          <a:p>
            <a:endParaRPr lang="en-US" altLang="en-GB"/>
          </a:p>
          <a:p>
            <a:endParaRPr lang="en-US" altLang="en-GB"/>
          </a:p>
          <a:p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Ex.3 - Regression Trees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Goal: Analyze the results of M5P by testing it on five regression datasets</a:t>
            </a:r>
            <a:endParaRPr lang="en-US" altLang="en-GB"/>
          </a:p>
          <a:p>
            <a:r>
              <a:rPr lang="en-US" altLang="en-GB"/>
              <a:t>Condition:</a:t>
            </a:r>
            <a:endParaRPr lang="en-US" altLang="en-GB"/>
          </a:p>
          <a:p>
            <a:pPr lvl="1"/>
            <a:r>
              <a:rPr lang="en-US" altLang="en-GB" sz="2000"/>
              <a:t>using datasets:....</a:t>
            </a:r>
            <a:endParaRPr lang="en-US" altLang="en-GB" sz="2000"/>
          </a:p>
          <a:p>
            <a:pPr lvl="1"/>
            <a:r>
              <a:rPr lang="en-US" altLang="en-GB" sz="2000"/>
              <a:t>using M5P with and without pruning (all other values to default)</a:t>
            </a:r>
            <a:endParaRPr lang="en-US" altLang="en-GB" sz="2000"/>
          </a:p>
          <a:p>
            <a:pPr lvl="1"/>
            <a:r>
              <a:rPr lang="en-US" altLang="en-GB" sz="2000"/>
              <a:t>using M5P with regression tree and model tree</a:t>
            </a:r>
            <a:endParaRPr lang="en-US" altLang="en-GB" sz="2000"/>
          </a:p>
          <a:p>
            <a:pPr lvl="1"/>
            <a:r>
              <a:rPr lang="en-US" altLang="en-GB" sz="2000"/>
              <a:t>10 Cross Validation (as instructed)</a:t>
            </a:r>
            <a:endParaRPr lang="en-US" altLang="en-GB" sz="2000"/>
          </a:p>
          <a:p>
            <a:pPr lvl="1"/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vorlage">
  <a:themeElements>
    <a:clrScheme name="powerpoint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vorla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powerpointvorlage</Template>
  <TotalTime>0</TotalTime>
  <Words>2397</Words>
  <Application>WPS Presentation</Application>
  <PresentationFormat>On-screen Show (4:3)</PresentationFormat>
  <Paragraphs>346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Verdana</vt:lpstr>
      <vt:lpstr>Bitstream Charter</vt:lpstr>
      <vt:lpstr>Stafford</vt:lpstr>
      <vt:lpstr>Microsoft YaHei</vt:lpstr>
      <vt:lpstr>Arial Unicode MS</vt:lpstr>
      <vt:lpstr>Segoe Print</vt:lpstr>
      <vt:lpstr>Calibri Light</vt:lpstr>
      <vt:lpstr/>
      <vt:lpstr>powerpointvorlage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feuck</dc:creator>
  <cp:lastModifiedBy>jeong</cp:lastModifiedBy>
  <cp:revision>41</cp:revision>
  <dcterms:created xsi:type="dcterms:W3CDTF">2008-04-04T07:18:15Z</dcterms:created>
  <dcterms:modified xsi:type="dcterms:W3CDTF">2017-12-23T16:39:16Z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2057-10.2.0.5978</vt:lpwstr>
  </property>
</Properties>
</file>