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6" r:id="rId2"/>
    <p:sldId id="269" r:id="rId3"/>
    <p:sldId id="270" r:id="rId4"/>
    <p:sldId id="272" r:id="rId5"/>
    <p:sldId id="273" r:id="rId6"/>
  </p:sldIdLst>
  <p:sldSz cx="9144000" cy="6858000" type="screen4x3"/>
  <p:notesSz cx="6858000" cy="9144000"/>
  <p:defaultTextStyle>
    <a:defPPr>
      <a:defRPr lang="de-DE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B90F22"/>
    <a:srgbClr val="F5A300"/>
    <a:srgbClr val="B5B5B5"/>
    <a:srgbClr val="E9503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740"/>
    <p:restoredTop sz="91097"/>
  </p:normalViewPr>
  <p:slideViewPr>
    <p:cSldViewPr snapToObjects="1" showGuides="1">
      <p:cViewPr>
        <p:scale>
          <a:sx n="80" d="100"/>
          <a:sy n="80" d="100"/>
        </p:scale>
        <p:origin x="-1838" y="-53"/>
      </p:cViewPr>
      <p:guideLst>
        <p:guide orient="horz" pos="1042"/>
        <p:guide orient="horz" pos="4011"/>
        <p:guide orient="horz" pos="3950"/>
        <p:guide orient="horz" pos="4055"/>
        <p:guide pos="2879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tafford" pitchFamily="2" charset="0"/>
              <a:ea typeface="+mn-ea"/>
              <a:cs typeface="+mn-cs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itchFamily="2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21B907-DE4D-46B3-A97F-C9E8EE04A3FC}" type="datetime4"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tafford" pitchFamily="2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25. Januar 2018</a:t>
            </a:fld>
            <a:endParaRPr kumimoji="0" lang="de-DE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tafford" pitchFamily="2" charset="0"/>
              <a:ea typeface="+mn-ea"/>
              <a:cs typeface="+mn-cs"/>
            </a:endParaRP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itchFamily="2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tafford" pitchFamily="2" charset="0"/>
                <a:ea typeface="+mn-ea"/>
                <a:cs typeface="+mn-cs"/>
              </a:rPr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 algn="r" eaLnBrk="1" hangingPunct="1"/>
            <a:r>
              <a:rPr sz="1000" b="1" dirty="0">
                <a:latin typeface="Stafford" pitchFamily="2" charset="0"/>
              </a:rPr>
              <a:t>|  </a:t>
            </a:r>
            <a:fld id="{9A0DB2DC-4C9A-4742-B13C-FB6460FD3503}" type="slidenum">
              <a:rPr lang="de-DE" sz="1000" b="1" dirty="0">
                <a:latin typeface="Stafford" pitchFamily="2" charset="0"/>
              </a:rPr>
              <a:pPr lvl="0" algn="r" eaLnBrk="1" hangingPunct="1"/>
              <a:t>‹#›</a:t>
            </a:fld>
            <a:endParaRPr lang="de-DE" sz="1000" b="1" dirty="0">
              <a:latin typeface="Stafford" pitchFamily="2" charset="0"/>
            </a:endParaRPr>
          </a:p>
        </p:txBody>
      </p:sp>
      <p:pic>
        <p:nvPicPr>
          <p:cNvPr id="7174" name="Picture 6" descr="tud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0" y="360363"/>
            <a:ext cx="928688" cy="417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5" name="Rectangle 7"/>
          <p:cNvSpPr/>
          <p:nvPr/>
        </p:nvSpPr>
        <p:spPr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</a:ln>
        </p:spPr>
        <p:txBody>
          <a:bodyPr wrap="none" anchor="ctr"/>
          <a:lstStyle/>
          <a:p>
            <a:pPr lvl="0" eaLnBrk="1" hangingPunct="1"/>
            <a:endParaRPr lang="de-CH" altLang="x-none" dirty="0"/>
          </a:p>
        </p:txBody>
      </p:sp>
      <p:sp>
        <p:nvSpPr>
          <p:cNvPr id="7176" name="Line 8"/>
          <p:cNvSpPr/>
          <p:nvPr/>
        </p:nvSpPr>
        <p:spPr>
          <a:xfrm>
            <a:off x="190500" y="360363"/>
            <a:ext cx="6478588" cy="0"/>
          </a:xfrm>
          <a:prstGeom prst="line">
            <a:avLst/>
          </a:prstGeom>
          <a:ln w="1524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7" name="Line 9"/>
          <p:cNvSpPr/>
          <p:nvPr/>
        </p:nvSpPr>
        <p:spPr>
          <a:xfrm>
            <a:off x="190500" y="8496300"/>
            <a:ext cx="6478588" cy="0"/>
          </a:xfrm>
          <a:prstGeom prst="line">
            <a:avLst/>
          </a:prstGeom>
          <a:ln w="762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8" name="Line 10"/>
          <p:cNvSpPr/>
          <p:nvPr/>
        </p:nvSpPr>
        <p:spPr>
          <a:xfrm>
            <a:off x="188913" y="777875"/>
            <a:ext cx="6478587" cy="0"/>
          </a:xfrm>
          <a:prstGeom prst="line">
            <a:avLst/>
          </a:prstGeom>
          <a:ln w="762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3" descr="tud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463" y="360363"/>
            <a:ext cx="935037" cy="420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3BF4A9-2F4E-41F6-A37B-E5EC5261DE65}" type="datetime4"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tafford" pitchFamily="2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ts val="1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25. Januar 2018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tafford" pitchFamily="2" charset="0"/>
              <a:ea typeface="+mn-ea"/>
              <a:cs typeface="+mn-cs"/>
            </a:endParaRPr>
          </a:p>
        </p:txBody>
      </p:sp>
      <p:sp>
        <p:nvSpPr>
          <p:cNvPr id="6148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22388" y="923925"/>
            <a:ext cx="4194175" cy="30718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itstream Charter" charset="0"/>
                <a:ea typeface="+mn-ea"/>
                <a:cs typeface="+mn-cs"/>
              </a:rPr>
              <a:t>Textmasterformate durch Klicken bearbeiten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itstream Charter" charset="0"/>
                <a:ea typeface="+mn-ea"/>
                <a:cs typeface="+mn-cs"/>
              </a:rPr>
              <a:t>Zweite Ebene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itstream Charter" charset="0"/>
                <a:ea typeface="+mn-ea"/>
                <a:cs typeface="+mn-cs"/>
              </a:rPr>
              <a:t>Dritte Ebene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itstream Charter" charset="0"/>
                <a:ea typeface="+mn-ea"/>
                <a:cs typeface="+mn-cs"/>
              </a:rPr>
              <a:t>Vierte Ebene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itstream Charter" charset="0"/>
                <a:ea typeface="+mn-ea"/>
                <a:cs typeface="+mn-cs"/>
              </a:rPr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tafford" pitchFamily="2" charset="0"/>
                <a:ea typeface="+mn-ea"/>
                <a:cs typeface="+mn-cs"/>
              </a:rPr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algn="r" eaLnBrk="1" hangingPunct="1">
              <a:lnSpc>
                <a:spcPts val="1300"/>
              </a:lnSpc>
            </a:pPr>
            <a:r>
              <a:rPr sz="1000" dirty="0">
                <a:latin typeface="Stafford" pitchFamily="2" charset="0"/>
              </a:rPr>
              <a:t>|  </a:t>
            </a:r>
            <a:fld id="{9A0DB2DC-4C9A-4742-B13C-FB6460FD3503}" type="slidenum">
              <a:rPr lang="de-DE" sz="1000" dirty="0">
                <a:latin typeface="Stafford" pitchFamily="2" charset="0"/>
              </a:rPr>
              <a:pPr lvl="0" algn="r" eaLnBrk="1" hangingPunct="1">
                <a:lnSpc>
                  <a:spcPts val="1300"/>
                </a:lnSpc>
              </a:pPr>
              <a:t>‹#›</a:t>
            </a:fld>
            <a:endParaRPr lang="de-DE" sz="1000" dirty="0">
              <a:latin typeface="Stafford" pitchFamily="2" charset="0"/>
            </a:endParaRPr>
          </a:p>
        </p:txBody>
      </p:sp>
      <p:sp>
        <p:nvSpPr>
          <p:cNvPr id="6152" name="Rectangle 8"/>
          <p:cNvSpPr/>
          <p:nvPr/>
        </p:nvSpPr>
        <p:spPr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</a:ln>
        </p:spPr>
        <p:txBody>
          <a:bodyPr lIns="108000" tIns="0" rIns="0" bIns="0" anchor="ctr"/>
          <a:lstStyle/>
          <a:p>
            <a:pPr lvl="0" eaLnBrk="1" hangingPunct="1">
              <a:lnSpc>
                <a:spcPts val="1300"/>
              </a:lnSpc>
            </a:pPr>
            <a:endParaRPr sz="1000" b="1" dirty="0">
              <a:latin typeface="Stafford" pitchFamily="2" charset="0"/>
            </a:endParaRPr>
          </a:p>
        </p:txBody>
      </p:sp>
      <p:sp>
        <p:nvSpPr>
          <p:cNvPr id="6153" name="Rectangle 9"/>
          <p:cNvSpPr/>
          <p:nvPr/>
        </p:nvSpPr>
        <p:spPr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</a:ln>
        </p:spPr>
        <p:txBody>
          <a:bodyPr wrap="none" anchor="ctr"/>
          <a:lstStyle/>
          <a:p>
            <a:pPr lvl="0" eaLnBrk="1" hangingPunct="1"/>
            <a:endParaRPr lang="de-CH" altLang="x-none" dirty="0"/>
          </a:p>
        </p:txBody>
      </p:sp>
      <p:sp>
        <p:nvSpPr>
          <p:cNvPr id="6154" name="Line 10"/>
          <p:cNvSpPr/>
          <p:nvPr/>
        </p:nvSpPr>
        <p:spPr>
          <a:xfrm>
            <a:off x="190500" y="360363"/>
            <a:ext cx="6478588" cy="0"/>
          </a:xfrm>
          <a:prstGeom prst="line">
            <a:avLst/>
          </a:prstGeom>
          <a:ln w="1524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5" name="Line 11"/>
          <p:cNvSpPr/>
          <p:nvPr/>
        </p:nvSpPr>
        <p:spPr>
          <a:xfrm>
            <a:off x="190500" y="781050"/>
            <a:ext cx="6478588" cy="0"/>
          </a:xfrm>
          <a:prstGeom prst="line">
            <a:avLst/>
          </a:prstGeom>
          <a:ln w="762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6" name="Line 12"/>
          <p:cNvSpPr/>
          <p:nvPr/>
        </p:nvSpPr>
        <p:spPr>
          <a:xfrm>
            <a:off x="190500" y="8685213"/>
            <a:ext cx="6478588" cy="0"/>
          </a:xfrm>
          <a:prstGeom prst="line">
            <a:avLst/>
          </a:prstGeom>
          <a:ln w="762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7" name="Line 14"/>
          <p:cNvSpPr/>
          <p:nvPr/>
        </p:nvSpPr>
        <p:spPr>
          <a:xfrm>
            <a:off x="188913" y="4103688"/>
            <a:ext cx="6478587" cy="0"/>
          </a:xfrm>
          <a:prstGeom prst="line">
            <a:avLst/>
          </a:prstGeom>
          <a:ln w="762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charset="0"/>
        <a:ea typeface="+mn-ea"/>
        <a:cs typeface="+mn-cs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charset="0"/>
        <a:ea typeface="+mn-ea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charset="0"/>
        <a:ea typeface="+mn-ea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charset="0"/>
        <a:ea typeface="+mn-ea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/>
          <p:nvPr/>
        </p:nvSpPr>
        <p:spPr>
          <a:xfrm>
            <a:off x="250825" y="368300"/>
            <a:ext cx="8642350" cy="2089150"/>
          </a:xfrm>
          <a:prstGeom prst="rect">
            <a:avLst/>
          </a:prstGeom>
          <a:solidFill>
            <a:srgbClr val="F5A300"/>
          </a:solidFill>
          <a:ln w="9525">
            <a:noFill/>
          </a:ln>
        </p:spPr>
        <p:txBody>
          <a:bodyPr wrap="none" anchor="ctr"/>
          <a:lstStyle/>
          <a:p>
            <a:pPr lvl="0" algn="ctr" eaLnBrk="1" hangingPunct="1"/>
            <a:endParaRPr dirty="0">
              <a:latin typeface="Arial" panose="020B0604020202020204" pitchFamily="34" charset="0"/>
            </a:endParaRPr>
          </a:p>
        </p:txBody>
      </p:sp>
      <p:sp>
        <p:nvSpPr>
          <p:cNvPr id="2051" name="Rectangle 8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</a:ln>
        </p:spPr>
        <p:txBody>
          <a:bodyPr/>
          <a:lstStyle/>
          <a:p>
            <a:pPr lvl="0" eaLnBrk="1" hangingPunct="1"/>
            <a:endParaRPr lang="de-CH" altLang="x-none" dirty="0">
              <a:latin typeface="Arial" panose="020B0604020202020204" pitchFamily="34" charset="0"/>
            </a:endParaRPr>
          </a:p>
        </p:txBody>
      </p:sp>
      <p:pic>
        <p:nvPicPr>
          <p:cNvPr id="2052" name="Picture 9" descr="tud_logo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3" name="Line 15"/>
          <p:cNvSpPr/>
          <p:nvPr/>
        </p:nvSpPr>
        <p:spPr>
          <a:xfrm>
            <a:off x="252413" y="6237288"/>
            <a:ext cx="8640762" cy="0"/>
          </a:xfrm>
          <a:prstGeom prst="line">
            <a:avLst/>
          </a:prstGeom>
          <a:ln w="762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4" name="Rectangle 18"/>
          <p:cNvSpPr/>
          <p:nvPr/>
        </p:nvSpPr>
        <p:spPr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 wrap="none" anchor="ctr"/>
          <a:lstStyle/>
          <a:p>
            <a:pPr lvl="0" eaLnBrk="1" hangingPunct="1"/>
            <a:endParaRPr lang="de-CH" altLang="x-none" dirty="0">
              <a:latin typeface="Arial" panose="020B0604020202020204" pitchFamily="34" charset="0"/>
            </a:endParaRPr>
          </a:p>
        </p:txBody>
      </p:sp>
      <p:sp>
        <p:nvSpPr>
          <p:cNvPr id="2055" name="Rectangle 19"/>
          <p:cNvSpPr/>
          <p:nvPr/>
        </p:nvSpPr>
        <p:spPr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 wrap="none" anchor="ctr"/>
          <a:lstStyle/>
          <a:p>
            <a:pPr lvl="0" eaLnBrk="1" hangingPunct="1"/>
            <a:endParaRPr lang="de-CH" altLang="x-none" dirty="0">
              <a:latin typeface="Arial" panose="020B0604020202020204" pitchFamily="34" charset="0"/>
            </a:endParaRPr>
          </a:p>
        </p:txBody>
      </p:sp>
      <p:sp>
        <p:nvSpPr>
          <p:cNvPr id="2056" name="Line 20"/>
          <p:cNvSpPr/>
          <p:nvPr userDrawn="1"/>
        </p:nvSpPr>
        <p:spPr>
          <a:xfrm>
            <a:off x="252413" y="2457450"/>
            <a:ext cx="8640762" cy="0"/>
          </a:xfrm>
          <a:prstGeom prst="line">
            <a:avLst/>
          </a:prstGeom>
          <a:ln w="762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692150"/>
            <a:ext cx="6734175" cy="577850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Formatvorlage des </a:t>
            </a:r>
          </a:p>
          <a:p>
            <a:pPr lvl="0"/>
            <a:r>
              <a:rPr lang="de-DE" noProof="0" smtClean="0"/>
              <a:t>Untertitelmasters durch </a:t>
            </a:r>
          </a:p>
          <a:p>
            <a:pPr lvl="0"/>
            <a:r>
              <a:rPr lang="de-DE" noProof="0" smtClean="0"/>
              <a:t>Klicken bearbeiten</a:t>
            </a:r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437313"/>
            <a:ext cx="7200900" cy="231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Peer-to-Peer Systems Engineering |  Prof. Dr. David Hausheer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243888" y="6437313"/>
            <a:ext cx="649288" cy="2317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algn="r"/>
            <a:fld id="{9A0DB2DC-4C9A-4742-B13C-FB6460FD3503}" type="slidenum">
              <a:rPr lang="de-CH" altLang="x-none" dirty="0">
                <a:latin typeface="Verdana" panose="020B0604030504040204" pitchFamily="34" charset="0"/>
              </a:rPr>
              <a:pPr algn="r"/>
              <a:t>‹#›</a:t>
            </a:fld>
            <a:endParaRPr lang="de-CH" altLang="x-none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Peer-to-Peer Systems Engineering |  Prof. Dr. David Hausheer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de-CH" altLang="x-none" dirty="0"/>
              <a:pPr lvl="0" eaLnBrk="1" hangingPunct="1"/>
              <a:t>‹#›</a:t>
            </a:fld>
            <a:endParaRPr lang="de-CH" altLang="x-non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603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603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Peer-to-Peer Systems Engineering |  Prof. Dr. David Hausheer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de-CH" altLang="x-none" dirty="0"/>
              <a:pPr lvl="0" eaLnBrk="1" hangingPunct="1"/>
              <a:t>‹#›</a:t>
            </a:fld>
            <a:endParaRPr lang="de-CH" altLang="x-non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500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592263"/>
            <a:ext cx="4244975" cy="21732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917950"/>
            <a:ext cx="4244975" cy="2174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Peer-to-Peer Systems Engineering |  Prof. Dr. David Hausheer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de-CH" altLang="x-none" dirty="0"/>
              <a:pPr lvl="0" eaLnBrk="1" hangingPunct="1"/>
              <a:t>‹#›</a:t>
            </a:fld>
            <a:endParaRPr lang="de-CH" altLang="x-non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265" indent="-342265">
              <a:lnSpc>
                <a:spcPct val="110000"/>
              </a:lnSpc>
              <a:buClr>
                <a:srgbClr val="F5A300"/>
              </a:buClr>
              <a:buFont typeface="Wingdings" panose="05000000000000000000" pitchFamily="2" charset="2"/>
              <a:buChar char="v"/>
              <a:defRPr sz="2400"/>
            </a:lvl1pPr>
            <a:lvl2pPr marL="741680" indent="-284480">
              <a:lnSpc>
                <a:spcPct val="120000"/>
              </a:lnSpc>
              <a:spcBef>
                <a:spcPts val="25"/>
              </a:spcBef>
              <a:buClr>
                <a:srgbClr val="F5A300"/>
              </a:buClr>
              <a:buFont typeface="Wingdings" panose="05000000000000000000" pitchFamily="2" charset="2"/>
              <a:buChar char="Ø"/>
              <a:defRPr sz="2000"/>
            </a:lvl2pPr>
            <a:lvl3pPr marL="1144905" indent="-230505">
              <a:lnSpc>
                <a:spcPct val="120000"/>
              </a:lnSpc>
              <a:buClr>
                <a:srgbClr val="F5A300"/>
              </a:buClr>
              <a:defRPr/>
            </a:lvl3pPr>
            <a:lvl4pPr marL="1562100" indent="-230505">
              <a:lnSpc>
                <a:spcPct val="120000"/>
              </a:lnSpc>
              <a:buClr>
                <a:srgbClr val="F5A300"/>
              </a:buClr>
              <a:defRPr sz="1800"/>
            </a:lvl4pPr>
            <a:lvl5pPr marL="1979930" indent="-230505">
              <a:lnSpc>
                <a:spcPct val="120000"/>
              </a:lnSpc>
              <a:spcBef>
                <a:spcPts val="25"/>
              </a:spcBef>
              <a:buClr>
                <a:srgbClr val="F5A300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Peer-to-Peer Systems Engineering |  Prof. Dr. David Hausheer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de-CH" altLang="x-none" dirty="0"/>
              <a:pPr lvl="0" eaLnBrk="1" hangingPunct="1"/>
              <a:t>‹#›</a:t>
            </a:fld>
            <a:endParaRPr lang="de-CH" altLang="x-non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Peer-to-Peer Systems Engineering |  Prof. Dr. David Hausheer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de-CH" altLang="x-none" dirty="0"/>
              <a:pPr lvl="0" eaLnBrk="1" hangingPunct="1"/>
              <a:t>‹#›</a:t>
            </a:fld>
            <a:endParaRPr lang="de-CH" altLang="x-non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500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500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Peer-to-Peer Systems Engineering |  Prof. Dr. David Hausheer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de-CH" altLang="x-none" dirty="0"/>
              <a:pPr lvl="0" eaLnBrk="1" hangingPunct="1"/>
              <a:t>‹#›</a:t>
            </a:fld>
            <a:endParaRPr lang="de-CH" altLang="x-non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Peer-to-Peer Systems Engineering |  Prof. Dr. David Hausheer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de-CH" altLang="x-none" dirty="0"/>
              <a:pPr lvl="0" eaLnBrk="1" hangingPunct="1"/>
              <a:t>‹#›</a:t>
            </a:fld>
            <a:endParaRPr lang="de-CH" altLang="x-non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Peer-to-Peer Systems Engineering |  Prof. Dr. David Hausheer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de-CH" altLang="x-none" dirty="0"/>
              <a:pPr lvl="0" eaLnBrk="1" hangingPunct="1"/>
              <a:t>‹#›</a:t>
            </a:fld>
            <a:endParaRPr lang="de-CH" altLang="x-non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Peer-to-Peer Systems Engineering |  Prof. Dr. David Hausheer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de-CH" altLang="x-none" dirty="0"/>
              <a:pPr lvl="0" eaLnBrk="1" hangingPunct="1"/>
              <a:t>‹#›</a:t>
            </a:fld>
            <a:endParaRPr lang="de-CH" altLang="x-non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Peer-to-Peer Systems Engineering |  Prof. Dr. David Hausheer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de-CH" altLang="x-none" dirty="0"/>
              <a:pPr lvl="0" eaLnBrk="1" hangingPunct="1"/>
              <a:t>‹#›</a:t>
            </a:fld>
            <a:endParaRPr lang="de-CH" altLang="x-non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de-CH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Peer-to-Peer Systems Engineering |  Prof. Dr. David Hausheer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de-CH" altLang="x-none" dirty="0"/>
              <a:pPr lvl="0" eaLnBrk="1" hangingPunct="1"/>
              <a:t>‹#›</a:t>
            </a:fld>
            <a:endParaRPr lang="de-CH" altLang="x-non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/>
          <p:nvPr/>
        </p:nvSpPr>
        <p:spPr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lvl="0" eaLnBrk="1" hangingPunct="1"/>
            <a:endParaRPr lang="de-CH" altLang="x-none" dirty="0">
              <a:latin typeface="Arial" panose="020B0604020202020204" pitchFamily="34" charset="0"/>
            </a:endParaRPr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pPr lvl="0"/>
            <a:r>
              <a:rPr dirty="0"/>
              <a:t>Titelmasterformat durch Klicken bearbeiten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250825" y="1592263"/>
            <a:ext cx="8640763" cy="45005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Textmasterformate durch Klicken bearbeiten</a:t>
            </a:r>
          </a:p>
          <a:p>
            <a:pPr lvl="1"/>
            <a:r>
              <a:rPr dirty="0"/>
              <a:t>Zweite Ebene</a:t>
            </a:r>
          </a:p>
          <a:p>
            <a:pPr lvl="2"/>
            <a:r>
              <a:rPr dirty="0"/>
              <a:t>Dritte Ebene</a:t>
            </a:r>
          </a:p>
          <a:p>
            <a:pPr lvl="3"/>
            <a:r>
              <a:rPr dirty="0"/>
              <a:t>Vierte Ebene</a:t>
            </a:r>
          </a:p>
          <a:p>
            <a:pPr lvl="4"/>
            <a:r>
              <a:rPr dirty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437313"/>
            <a:ext cx="7200900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Peer-to-Peer Systems Engineering |  Prof. Dr. David Hausheer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Rectangle 8"/>
          <p:cNvSpPr/>
          <p:nvPr/>
        </p:nvSpPr>
        <p:spPr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</a:ln>
        </p:spPr>
        <p:txBody>
          <a:bodyPr/>
          <a:lstStyle/>
          <a:p>
            <a:pPr lvl="0" eaLnBrk="1" hangingPunct="1"/>
            <a:endParaRPr lang="de-CH" altLang="x-none" dirty="0">
              <a:latin typeface="Arial" panose="020B0604020202020204" pitchFamily="34" charset="0"/>
            </a:endParaRPr>
          </a:p>
        </p:txBody>
      </p:sp>
      <p:pic>
        <p:nvPicPr>
          <p:cNvPr id="1031" name="Picture 9" descr="tud_logo"/>
          <p:cNvPicPr>
            <a:picLocks noChangeAspect="1"/>
          </p:cNvPicPr>
          <p:nvPr/>
        </p:nvPicPr>
        <p:blipFill>
          <a:blip r:embed="rId14"/>
          <a:srcRect r="5453"/>
          <a:stretch>
            <a:fillRect/>
          </a:stretch>
        </p:blipFill>
        <p:spPr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Line 14"/>
          <p:cNvSpPr/>
          <p:nvPr/>
        </p:nvSpPr>
        <p:spPr>
          <a:xfrm>
            <a:off x="250825" y="1449388"/>
            <a:ext cx="8640763" cy="0"/>
          </a:xfrm>
          <a:prstGeom prst="line">
            <a:avLst/>
          </a:prstGeom>
          <a:ln w="762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3" name="Line 15"/>
          <p:cNvSpPr/>
          <p:nvPr/>
        </p:nvSpPr>
        <p:spPr>
          <a:xfrm>
            <a:off x="252413" y="6237288"/>
            <a:ext cx="8640762" cy="0"/>
          </a:xfrm>
          <a:prstGeom prst="line">
            <a:avLst/>
          </a:prstGeom>
          <a:ln w="762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" name="Rectangle 16"/>
          <p:cNvSpPr/>
          <p:nvPr/>
        </p:nvSpPr>
        <p:spPr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 wrap="none" anchor="ctr"/>
          <a:lstStyle/>
          <a:p>
            <a:pPr lvl="0" eaLnBrk="1" hangingPunct="1"/>
            <a:endParaRPr lang="de-CH" altLang="x-none" dirty="0">
              <a:latin typeface="Arial" panose="020B0604020202020204" pitchFamily="34" charset="0"/>
            </a:endParaRP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243888" y="6437313"/>
            <a:ext cx="649288" cy="23177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>
              <a:defRPr sz="1000">
                <a:latin typeface="Verdana" panose="020B060403050404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de-CH" altLang="x-none" dirty="0"/>
              <a:pPr lvl="0" eaLnBrk="1" hangingPunct="1"/>
              <a:t>‹#›</a:t>
            </a:fld>
            <a:endParaRPr lang="de-CH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anose="020B0604030504040204" pitchFamily="34" charset="0"/>
        </a:defRPr>
      </a:lvl9pPr>
    </p:titleStyle>
    <p:bodyStyle>
      <a:lvl1pPr marL="179705" indent="-17970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538480" indent="-18732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35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923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923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923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923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923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GB" dirty="0"/>
              <a:t>DMML </a:t>
            </a:r>
            <a:r>
              <a:rPr lang="en-US" altLang="en-GB" dirty="0" smtClean="0"/>
              <a:t>– Project3</a:t>
            </a:r>
            <a:endParaRPr lang="en-US" altLang="en-GB" dirty="0"/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GB" dirty="0"/>
              <a:t>by </a:t>
            </a:r>
            <a:r>
              <a:rPr lang="en-US" altLang="en-GB" dirty="0" err="1"/>
              <a:t>Yimin</a:t>
            </a:r>
            <a:r>
              <a:rPr lang="en-US" altLang="en-GB"/>
              <a:t> Xie, Yantao Shi, Jeong-Eun Choi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9885" y="429260"/>
            <a:ext cx="7895590" cy="1032510"/>
          </a:xfrm>
        </p:spPr>
        <p:txBody>
          <a:bodyPr>
            <a:noAutofit/>
          </a:bodyPr>
          <a:lstStyle/>
          <a:p>
            <a:r>
              <a:rPr lang="en-US" altLang="en-GB" sz="2000" dirty="0"/>
              <a:t>Exercise 1 </a:t>
            </a:r>
            <a:r>
              <a:rPr lang="en-US" altLang="en-GB" sz="2000" dirty="0" smtClean="0"/>
              <a:t>- </a:t>
            </a:r>
            <a:r>
              <a:rPr lang="en-US" altLang="zh-CN" sz="2000" dirty="0" smtClean="0"/>
              <a:t>Ensemble-</a:t>
            </a:r>
            <a:r>
              <a:rPr lang="en-US" altLang="zh-CN" sz="2000" dirty="0" err="1" smtClean="0"/>
              <a:t>Lernen</a:t>
            </a:r>
            <a:endParaRPr lang="en-US" altLang="en-GB" sz="2000" dirty="0">
              <a:sym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884" y="2354041"/>
            <a:ext cx="822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a) </a:t>
            </a:r>
            <a:r>
              <a:rPr lang="de-DE" altLang="zh-CN" dirty="0" smtClean="0"/>
              <a:t>The accuracy of Regular J48 based following datasets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9885" y="1643050"/>
            <a:ext cx="8436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smtClean="0"/>
              <a:t>Using the datasets </a:t>
            </a:r>
            <a:r>
              <a:rPr lang="zh-CN" altLang="en-US" dirty="0" smtClean="0"/>
              <a:t>“</a:t>
            </a:r>
            <a:r>
              <a:rPr lang="de-DE" altLang="zh-CN" dirty="0" smtClean="0"/>
              <a:t>labor</a:t>
            </a:r>
            <a:r>
              <a:rPr lang="zh-CN" altLang="en-US" dirty="0" smtClean="0"/>
              <a:t>”</a:t>
            </a:r>
            <a:r>
              <a:rPr lang="de-DE" altLang="zh-CN" dirty="0" smtClean="0"/>
              <a:t>,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yeast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</a:t>
            </a:r>
            <a:r>
              <a:rPr lang="en-US" altLang="zh-CN" dirty="0" smtClean="0"/>
              <a:t>und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car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to compare the accuracy of  different ensemble methods. 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714348" y="3071811"/>
          <a:ext cx="6096000" cy="8572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</a:tblGrid>
              <a:tr h="42733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labor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yeast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 car</a:t>
                      </a:r>
                      <a:endParaRPr lang="zh-CN" altLang="en-US" dirty="0"/>
                    </a:p>
                  </a:txBody>
                  <a:tcPr/>
                </a:tc>
              </a:tr>
              <a:tr h="42992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73.6482%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55.9973%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92.3611%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sz="2000" dirty="0" smtClean="0"/>
              <a:t>Exercise 1 - </a:t>
            </a:r>
            <a:r>
              <a:rPr lang="en-US" altLang="zh-CN" sz="2000" dirty="0" smtClean="0"/>
              <a:t>Ensemble-</a:t>
            </a:r>
            <a:r>
              <a:rPr lang="en-US" altLang="zh-CN" sz="2000" dirty="0" err="1" smtClean="0"/>
              <a:t>Lernen</a:t>
            </a:r>
            <a:endParaRPr lang="en-US" altLang="en-GB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58775" y="1714488"/>
            <a:ext cx="807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b)  Using Bagging with J48 and </a:t>
            </a:r>
            <a:r>
              <a:rPr lang="en-US" altLang="zh-CN" dirty="0" err="1" smtClean="0"/>
              <a:t>AdaBoost</a:t>
            </a:r>
            <a:r>
              <a:rPr lang="en-US" altLang="zh-CN" dirty="0" smtClean="0"/>
              <a:t> with J48: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28650" y="2428868"/>
          <a:ext cx="6096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Datasets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labor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yeast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car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Bagging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85.9649%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59.097%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93.1134%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AdaBoost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89.4737%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56.4016%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96.1227%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28650" y="4000504"/>
            <a:ext cx="8229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Explanation :according to the above accuracies , we can find that the accuracy of </a:t>
            </a:r>
            <a:r>
              <a:rPr lang="en-US" altLang="zh-CN" dirty="0" err="1" smtClean="0"/>
              <a:t>AdaBoost</a:t>
            </a:r>
            <a:r>
              <a:rPr lang="en-US" altLang="zh-CN" dirty="0" smtClean="0"/>
              <a:t> with J48 is the best for most datasets . The accuracy of Bagging with J48 is better than regular J48,too. </a:t>
            </a:r>
            <a:r>
              <a:rPr lang="en-US" altLang="zh-CN" dirty="0" err="1" smtClean="0"/>
              <a:t>AdaBoost</a:t>
            </a:r>
            <a:r>
              <a:rPr lang="en-US" altLang="zh-CN" dirty="0" smtClean="0"/>
              <a:t> Algorithm combines the</a:t>
            </a:r>
            <a:r>
              <a:rPr lang="en-US" dirty="0" smtClean="0"/>
              <a:t> </a:t>
            </a:r>
            <a:r>
              <a:rPr lang="en-US" dirty="0" smtClean="0"/>
              <a:t>output of </a:t>
            </a:r>
            <a:r>
              <a:rPr lang="en-US" dirty="0" smtClean="0"/>
              <a:t>other </a:t>
            </a:r>
            <a:r>
              <a:rPr lang="en-US" dirty="0" smtClean="0"/>
              <a:t>learning algorithms ('weak learners') </a:t>
            </a:r>
            <a:r>
              <a:rPr lang="en-US" dirty="0" smtClean="0"/>
              <a:t>into </a:t>
            </a:r>
            <a:r>
              <a:rPr lang="en-US" dirty="0" smtClean="0"/>
              <a:t>a weighted sum that represents the final output of the boosted classifier. </a:t>
            </a:r>
            <a:r>
              <a:rPr lang="en-US" dirty="0" smtClean="0"/>
              <a:t>In addition , </a:t>
            </a:r>
            <a:r>
              <a:rPr lang="en-US" dirty="0" err="1" smtClean="0"/>
              <a:t>AdaBoost</a:t>
            </a:r>
            <a:r>
              <a:rPr lang="en-US" dirty="0" smtClean="0"/>
              <a:t> </a:t>
            </a:r>
            <a:r>
              <a:rPr lang="en-US" dirty="0" smtClean="0"/>
              <a:t>is adaptive in the sense that subsequent weak learners are tweaked in favor of those instances misclassified by previous classifiers.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sz="2000" dirty="0" smtClean="0">
                <a:sym typeface="+mn-ea"/>
              </a:rPr>
              <a:t>Exercise 2 - </a:t>
            </a:r>
            <a:r>
              <a:rPr lang="en-US" altLang="zh-CN" sz="2000" dirty="0" smtClean="0"/>
              <a:t>Pre-Processing</a:t>
            </a:r>
            <a:endParaRPr lang="en-GB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58775" y="1744136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Choosing three datasets of classification : breast-cancer , colic , and diabetes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2214554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a) The accuracies based on J48 with help of Cross-Validation: 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42910" y="2928934"/>
          <a:ext cx="8072492" cy="14287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8123"/>
                <a:gridCol w="2053842"/>
                <a:gridCol w="1982404"/>
                <a:gridCol w="2018123"/>
              </a:tblGrid>
              <a:tr h="5248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Datasets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breast-cancer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colic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diabetes</a:t>
                      </a:r>
                      <a:endParaRPr lang="zh-CN" altLang="en-US" dirty="0"/>
                    </a:p>
                  </a:txBody>
                  <a:tcPr/>
                </a:tc>
              </a:tr>
              <a:tr h="47528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Primary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75.5245%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85.3261%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73.8281%</a:t>
                      </a:r>
                      <a:endParaRPr lang="zh-CN" altLang="en-US" dirty="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Discrete 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75.8741%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85.5978%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73.9583%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sz="2000" dirty="0" smtClean="0">
                <a:sym typeface="+mn-ea"/>
              </a:rPr>
              <a:t>Exercise 2 - </a:t>
            </a:r>
            <a:r>
              <a:rPr lang="en-US" altLang="zh-CN" sz="2000" dirty="0" smtClean="0"/>
              <a:t>Pre-Processing</a:t>
            </a:r>
            <a:endParaRPr lang="en-GB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58775" y="1714488"/>
            <a:ext cx="82137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b) Explanation: according to the above data , we can find that the datasets through discretization for pre-processing step  present the better accuracies.</a:t>
            </a:r>
            <a:r>
              <a:rPr lang="en-US" dirty="0" smtClean="0"/>
              <a:t> </a:t>
            </a:r>
            <a:r>
              <a:rPr lang="en-US" dirty="0" smtClean="0"/>
              <a:t> Discretization </a:t>
            </a:r>
            <a:r>
              <a:rPr lang="en-US" dirty="0" smtClean="0"/>
              <a:t>acts as a variable selection method in addition to transforming the continuous values of the variable to discrete ones.  Discretization </a:t>
            </a:r>
            <a:r>
              <a:rPr lang="en-US" dirty="0" smtClean="0"/>
              <a:t>can </a:t>
            </a:r>
            <a:r>
              <a:rPr lang="en-US" dirty="0" smtClean="0"/>
              <a:t>significantly impact the performance of classification algorithms used in the analysis of high-dimensional biomedical data. </a:t>
            </a:r>
            <a:r>
              <a:rPr lang="en-US" altLang="zh-CN" dirty="0" smtClean="0"/>
              <a:t> And in the comparisons we have used three datasets related to the biomedicine , the accuracies perform indeed well.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werpointvorlage">
  <a:themeElements>
    <a:clrScheme name="powerpoint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werpointvorlag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powerpointvorlage</Template>
  <TotalTime>84</TotalTime>
  <Words>300</Words>
  <Application>WPS Presentation</Application>
  <PresentationFormat>全屏显示(4:3)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powerpointvorlage</vt:lpstr>
      <vt:lpstr>DMML – Project3</vt:lpstr>
      <vt:lpstr>Exercise 1 - Ensemble-Lernen</vt:lpstr>
      <vt:lpstr>Exercise 1 - Ensemble-Lernen</vt:lpstr>
      <vt:lpstr>Exercise 2 - Pre-Processing</vt:lpstr>
      <vt:lpstr>Exercise 2 - Pre-Processing</vt:lpstr>
    </vt:vector>
  </TitlesOfParts>
  <Company>TUD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feuck</dc:creator>
  <cp:lastModifiedBy>DELL</cp:lastModifiedBy>
  <cp:revision>56</cp:revision>
  <dcterms:created xsi:type="dcterms:W3CDTF">2008-04-04T07:18:00Z</dcterms:created>
  <dcterms:modified xsi:type="dcterms:W3CDTF">2018-01-25T16:15:28Z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2057-10.2.0.5978</vt:lpwstr>
  </property>
</Properties>
</file>