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81" r:id="rId5"/>
    <p:sldId id="257" r:id="rId6"/>
    <p:sldId id="261" r:id="rId7"/>
    <p:sldId id="273" r:id="rId8"/>
    <p:sldId id="276" r:id="rId9"/>
    <p:sldId id="278" r:id="rId10"/>
    <p:sldId id="277" r:id="rId11"/>
    <p:sldId id="280" r:id="rId12"/>
    <p:sldId id="282" r:id="rId13"/>
    <p:sldId id="279" r:id="rId14"/>
    <p:sldId id="272" r:id="rId15"/>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38" name="PlaceHolder 2"/>
          <p:cNvSpPr>
            <a:spLocks noGrp="1"/>
          </p:cNvSpPr>
          <p:nvPr>
            <p:ph type="body"/>
          </p:nvPr>
        </p:nvSpPr>
        <p:spPr>
          <a:xfrm>
            <a:off x="479880" y="1620000"/>
            <a:ext cx="909756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39" name="PlaceHolder 3"/>
          <p:cNvSpPr>
            <a:spLocks noGrp="1"/>
          </p:cNvSpPr>
          <p:nvPr>
            <p:ph type="body"/>
          </p:nvPr>
        </p:nvSpPr>
        <p:spPr>
          <a:xfrm>
            <a:off x="479880" y="3960000"/>
            <a:ext cx="909756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body"/>
          </p:nvPr>
        </p:nvSpPr>
        <p:spPr>
          <a:xfrm>
            <a:off x="479880" y="162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42" name="PlaceHolder 3"/>
          <p:cNvSpPr>
            <a:spLocks noGrp="1"/>
          </p:cNvSpPr>
          <p:nvPr>
            <p:ph type="body"/>
          </p:nvPr>
        </p:nvSpPr>
        <p:spPr>
          <a:xfrm>
            <a:off x="5141880" y="162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43" name="PlaceHolder 4"/>
          <p:cNvSpPr>
            <a:spLocks noGrp="1"/>
          </p:cNvSpPr>
          <p:nvPr>
            <p:ph type="body"/>
          </p:nvPr>
        </p:nvSpPr>
        <p:spPr>
          <a:xfrm>
            <a:off x="5141880" y="396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44" name="PlaceHolder 5"/>
          <p:cNvSpPr>
            <a:spLocks noGrp="1"/>
          </p:cNvSpPr>
          <p:nvPr>
            <p:ph type="body"/>
          </p:nvPr>
        </p:nvSpPr>
        <p:spPr>
          <a:xfrm>
            <a:off x="479880" y="396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479880" y="1620000"/>
            <a:ext cx="909756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479880" y="1620000"/>
            <a:ext cx="909756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pic>
        <p:nvPicPr>
          <p:cNvPr id="48" name="图片 47"/>
          <p:cNvPicPr/>
          <p:nvPr/>
        </p:nvPicPr>
        <p:blipFill>
          <a:blip r:embed="rId2"/>
          <a:stretch>
            <a:fillRect/>
          </a:stretch>
        </p:blipFill>
        <p:spPr>
          <a:xfrm>
            <a:off x="2221200" y="1619640"/>
            <a:ext cx="5614200" cy="4479480"/>
          </a:xfrm>
          <a:prstGeom prst="rect">
            <a:avLst/>
          </a:prstGeom>
          <a:ln>
            <a:noFill/>
          </a:ln>
        </p:spPr>
      </p:pic>
      <p:pic>
        <p:nvPicPr>
          <p:cNvPr id="49" name="图片 48"/>
          <p:cNvPicPr/>
          <p:nvPr/>
        </p:nvPicPr>
        <p:blipFill>
          <a:blip r:embed="rId2"/>
          <a:stretch>
            <a:fillRect/>
          </a:stretch>
        </p:blipFill>
        <p:spPr>
          <a:xfrm>
            <a:off x="2221200" y="1619640"/>
            <a:ext cx="5614200" cy="44794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subTitle"/>
          </p:nvPr>
        </p:nvSpPr>
        <p:spPr>
          <a:xfrm>
            <a:off x="479880" y="1620000"/>
            <a:ext cx="9097560" cy="447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62" name="PlaceHolder 2"/>
          <p:cNvSpPr>
            <a:spLocks noGrp="1"/>
          </p:cNvSpPr>
          <p:nvPr>
            <p:ph type="body"/>
          </p:nvPr>
        </p:nvSpPr>
        <p:spPr>
          <a:xfrm>
            <a:off x="479880" y="1620000"/>
            <a:ext cx="909756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64" name="PlaceHolder 2"/>
          <p:cNvSpPr>
            <a:spLocks noGrp="1"/>
          </p:cNvSpPr>
          <p:nvPr>
            <p:ph type="body"/>
          </p:nvPr>
        </p:nvSpPr>
        <p:spPr>
          <a:xfrm>
            <a:off x="479880" y="1620000"/>
            <a:ext cx="443952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65" name="PlaceHolder 3"/>
          <p:cNvSpPr>
            <a:spLocks noGrp="1"/>
          </p:cNvSpPr>
          <p:nvPr>
            <p:ph type="body"/>
          </p:nvPr>
        </p:nvSpPr>
        <p:spPr>
          <a:xfrm>
            <a:off x="5141880" y="1620000"/>
            <a:ext cx="443952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478440" y="488880"/>
            <a:ext cx="8855640" cy="388440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69" name="PlaceHolder 2"/>
          <p:cNvSpPr>
            <a:spLocks noGrp="1"/>
          </p:cNvSpPr>
          <p:nvPr>
            <p:ph type="body"/>
          </p:nvPr>
        </p:nvSpPr>
        <p:spPr>
          <a:xfrm>
            <a:off x="479880" y="162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70" name="PlaceHolder 3"/>
          <p:cNvSpPr>
            <a:spLocks noGrp="1"/>
          </p:cNvSpPr>
          <p:nvPr>
            <p:ph type="body"/>
          </p:nvPr>
        </p:nvSpPr>
        <p:spPr>
          <a:xfrm>
            <a:off x="479880" y="396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71" name="PlaceHolder 4"/>
          <p:cNvSpPr>
            <a:spLocks noGrp="1"/>
          </p:cNvSpPr>
          <p:nvPr>
            <p:ph type="body"/>
          </p:nvPr>
        </p:nvSpPr>
        <p:spPr>
          <a:xfrm>
            <a:off x="5141880" y="1620000"/>
            <a:ext cx="443952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17" name="PlaceHolder 2"/>
          <p:cNvSpPr>
            <a:spLocks noGrp="1"/>
          </p:cNvSpPr>
          <p:nvPr>
            <p:ph type="subTitle"/>
          </p:nvPr>
        </p:nvSpPr>
        <p:spPr>
          <a:xfrm>
            <a:off x="479880" y="1620000"/>
            <a:ext cx="9097560" cy="447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body"/>
          </p:nvPr>
        </p:nvSpPr>
        <p:spPr>
          <a:xfrm>
            <a:off x="479880" y="1620000"/>
            <a:ext cx="443952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74" name="PlaceHolder 3"/>
          <p:cNvSpPr>
            <a:spLocks noGrp="1"/>
          </p:cNvSpPr>
          <p:nvPr>
            <p:ph type="body"/>
          </p:nvPr>
        </p:nvSpPr>
        <p:spPr>
          <a:xfrm>
            <a:off x="5141880" y="162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75" name="PlaceHolder 4"/>
          <p:cNvSpPr>
            <a:spLocks noGrp="1"/>
          </p:cNvSpPr>
          <p:nvPr>
            <p:ph type="body"/>
          </p:nvPr>
        </p:nvSpPr>
        <p:spPr>
          <a:xfrm>
            <a:off x="5141880" y="396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77" name="PlaceHolder 2"/>
          <p:cNvSpPr>
            <a:spLocks noGrp="1"/>
          </p:cNvSpPr>
          <p:nvPr>
            <p:ph type="body"/>
          </p:nvPr>
        </p:nvSpPr>
        <p:spPr>
          <a:xfrm>
            <a:off x="479880" y="162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78" name="PlaceHolder 3"/>
          <p:cNvSpPr>
            <a:spLocks noGrp="1"/>
          </p:cNvSpPr>
          <p:nvPr>
            <p:ph type="body"/>
          </p:nvPr>
        </p:nvSpPr>
        <p:spPr>
          <a:xfrm>
            <a:off x="5141880" y="162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79" name="PlaceHolder 4"/>
          <p:cNvSpPr>
            <a:spLocks noGrp="1"/>
          </p:cNvSpPr>
          <p:nvPr>
            <p:ph type="body"/>
          </p:nvPr>
        </p:nvSpPr>
        <p:spPr>
          <a:xfrm>
            <a:off x="479880" y="3960000"/>
            <a:ext cx="909756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81" name="PlaceHolder 2"/>
          <p:cNvSpPr>
            <a:spLocks noGrp="1"/>
          </p:cNvSpPr>
          <p:nvPr>
            <p:ph type="body"/>
          </p:nvPr>
        </p:nvSpPr>
        <p:spPr>
          <a:xfrm>
            <a:off x="479880" y="1620000"/>
            <a:ext cx="909756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82" name="PlaceHolder 3"/>
          <p:cNvSpPr>
            <a:spLocks noGrp="1"/>
          </p:cNvSpPr>
          <p:nvPr>
            <p:ph type="body"/>
          </p:nvPr>
        </p:nvSpPr>
        <p:spPr>
          <a:xfrm>
            <a:off x="479880" y="3960000"/>
            <a:ext cx="909756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84" name="PlaceHolder 2"/>
          <p:cNvSpPr>
            <a:spLocks noGrp="1"/>
          </p:cNvSpPr>
          <p:nvPr>
            <p:ph type="body"/>
          </p:nvPr>
        </p:nvSpPr>
        <p:spPr>
          <a:xfrm>
            <a:off x="479880" y="162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85" name="PlaceHolder 3"/>
          <p:cNvSpPr>
            <a:spLocks noGrp="1"/>
          </p:cNvSpPr>
          <p:nvPr>
            <p:ph type="body"/>
          </p:nvPr>
        </p:nvSpPr>
        <p:spPr>
          <a:xfrm>
            <a:off x="5141880" y="162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86" name="PlaceHolder 4"/>
          <p:cNvSpPr>
            <a:spLocks noGrp="1"/>
          </p:cNvSpPr>
          <p:nvPr>
            <p:ph type="body"/>
          </p:nvPr>
        </p:nvSpPr>
        <p:spPr>
          <a:xfrm>
            <a:off x="5141880" y="396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87" name="PlaceHolder 5"/>
          <p:cNvSpPr>
            <a:spLocks noGrp="1"/>
          </p:cNvSpPr>
          <p:nvPr>
            <p:ph type="body"/>
          </p:nvPr>
        </p:nvSpPr>
        <p:spPr>
          <a:xfrm>
            <a:off x="479880" y="396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89" name="PlaceHolder 2"/>
          <p:cNvSpPr>
            <a:spLocks noGrp="1"/>
          </p:cNvSpPr>
          <p:nvPr>
            <p:ph type="body"/>
          </p:nvPr>
        </p:nvSpPr>
        <p:spPr>
          <a:xfrm>
            <a:off x="479880" y="1620000"/>
            <a:ext cx="909756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90" name="PlaceHolder 3"/>
          <p:cNvSpPr>
            <a:spLocks noGrp="1"/>
          </p:cNvSpPr>
          <p:nvPr>
            <p:ph type="body"/>
          </p:nvPr>
        </p:nvSpPr>
        <p:spPr>
          <a:xfrm>
            <a:off x="479880" y="1620000"/>
            <a:ext cx="909756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pic>
        <p:nvPicPr>
          <p:cNvPr id="91" name="图片 90"/>
          <p:cNvPicPr/>
          <p:nvPr/>
        </p:nvPicPr>
        <p:blipFill>
          <a:blip r:embed="rId2"/>
          <a:stretch>
            <a:fillRect/>
          </a:stretch>
        </p:blipFill>
        <p:spPr>
          <a:xfrm>
            <a:off x="2221200" y="1619640"/>
            <a:ext cx="5614200" cy="4479480"/>
          </a:xfrm>
          <a:prstGeom prst="rect">
            <a:avLst/>
          </a:prstGeom>
          <a:ln>
            <a:noFill/>
          </a:ln>
        </p:spPr>
      </p:pic>
      <p:pic>
        <p:nvPicPr>
          <p:cNvPr id="92" name="图片 91"/>
          <p:cNvPicPr/>
          <p:nvPr/>
        </p:nvPicPr>
        <p:blipFill>
          <a:blip r:embed="rId2"/>
          <a:stretch>
            <a:fillRect/>
          </a:stretch>
        </p:blipFill>
        <p:spPr>
          <a:xfrm>
            <a:off x="2221200" y="1619640"/>
            <a:ext cx="5614200" cy="44794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19" name="PlaceHolder 2"/>
          <p:cNvSpPr>
            <a:spLocks noGrp="1"/>
          </p:cNvSpPr>
          <p:nvPr>
            <p:ph type="body"/>
          </p:nvPr>
        </p:nvSpPr>
        <p:spPr>
          <a:xfrm>
            <a:off x="479880" y="1620000"/>
            <a:ext cx="909756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21" name="PlaceHolder 2"/>
          <p:cNvSpPr>
            <a:spLocks noGrp="1"/>
          </p:cNvSpPr>
          <p:nvPr>
            <p:ph type="body"/>
          </p:nvPr>
        </p:nvSpPr>
        <p:spPr>
          <a:xfrm>
            <a:off x="479880" y="1620000"/>
            <a:ext cx="443952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22" name="PlaceHolder 3"/>
          <p:cNvSpPr>
            <a:spLocks noGrp="1"/>
          </p:cNvSpPr>
          <p:nvPr>
            <p:ph type="body"/>
          </p:nvPr>
        </p:nvSpPr>
        <p:spPr>
          <a:xfrm>
            <a:off x="5141880" y="1620000"/>
            <a:ext cx="443952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478440" y="488880"/>
            <a:ext cx="8855640" cy="388440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479880" y="162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479880" y="396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28" name="PlaceHolder 4"/>
          <p:cNvSpPr>
            <a:spLocks noGrp="1"/>
          </p:cNvSpPr>
          <p:nvPr>
            <p:ph type="body"/>
          </p:nvPr>
        </p:nvSpPr>
        <p:spPr>
          <a:xfrm>
            <a:off x="5141880" y="1620000"/>
            <a:ext cx="443952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30" name="PlaceHolder 2"/>
          <p:cNvSpPr>
            <a:spLocks noGrp="1"/>
          </p:cNvSpPr>
          <p:nvPr>
            <p:ph type="body"/>
          </p:nvPr>
        </p:nvSpPr>
        <p:spPr>
          <a:xfrm>
            <a:off x="479880" y="1620000"/>
            <a:ext cx="4439520" cy="447948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31" name="PlaceHolder 3"/>
          <p:cNvSpPr>
            <a:spLocks noGrp="1"/>
          </p:cNvSpPr>
          <p:nvPr>
            <p:ph type="body"/>
          </p:nvPr>
        </p:nvSpPr>
        <p:spPr>
          <a:xfrm>
            <a:off x="5141880" y="162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32" name="PlaceHolder 4"/>
          <p:cNvSpPr>
            <a:spLocks noGrp="1"/>
          </p:cNvSpPr>
          <p:nvPr>
            <p:ph type="body"/>
          </p:nvPr>
        </p:nvSpPr>
        <p:spPr>
          <a:xfrm>
            <a:off x="5141880" y="396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78440" y="488880"/>
            <a:ext cx="8855640" cy="837720"/>
          </a:xfrm>
          <a:prstGeom prst="rect">
            <a:avLst/>
          </a:prstGeom>
        </p:spPr>
        <p:txBody>
          <a:bodyPr lIns="0" tIns="0" rIns="0" bIns="0" anchor="ctr"/>
          <a:p>
            <a:endParaRPr lang="de-DE" sz="18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479880" y="162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5141880" y="1620000"/>
            <a:ext cx="443952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
        <p:nvSpPr>
          <p:cNvPr id="36" name="PlaceHolder 4"/>
          <p:cNvSpPr>
            <a:spLocks noGrp="1"/>
          </p:cNvSpPr>
          <p:nvPr>
            <p:ph type="body"/>
          </p:nvPr>
        </p:nvSpPr>
        <p:spPr>
          <a:xfrm>
            <a:off x="479880" y="3960000"/>
            <a:ext cx="9097560" cy="2136600"/>
          </a:xfrm>
          <a:prstGeom prst="rect">
            <a:avLst/>
          </a:prstGeom>
        </p:spPr>
        <p:txBody>
          <a:bodyPr lIns="0" tIns="0" rIns="0" bIns="0"/>
          <a:p>
            <a:endParaRPr lang="de-DE" sz="20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CustomShape 1" hidden="1"/>
          <p:cNvSpPr/>
          <p:nvPr/>
        </p:nvSpPr>
        <p:spPr>
          <a:xfrm>
            <a:off x="334440" y="368280"/>
            <a:ext cx="11522880" cy="1080720"/>
          </a:xfrm>
          <a:prstGeom prst="rect">
            <a:avLst/>
          </a:prstGeom>
          <a:noFill/>
          <a:ln w="9360">
            <a:noFill/>
          </a:ln>
        </p:spPr>
        <p:style>
          <a:lnRef idx="0">
            <a:srgbClr val="FFFFFF"/>
          </a:lnRef>
          <a:fillRef idx="0">
            <a:srgbClr val="FFFFFF"/>
          </a:fillRef>
          <a:effectRef idx="0">
            <a:srgbClr val="FFFFFF"/>
          </a:effectRef>
          <a:fontRef idx="minor"/>
        </p:style>
      </p:sp>
      <p:sp>
        <p:nvSpPr>
          <p:cNvPr id="2" name="CustomShape 2" hidden="1"/>
          <p:cNvSpPr/>
          <p:nvPr/>
        </p:nvSpPr>
        <p:spPr>
          <a:xfrm>
            <a:off x="334440" y="196920"/>
            <a:ext cx="11522880" cy="144000"/>
          </a:xfrm>
          <a:prstGeom prst="rect">
            <a:avLst/>
          </a:prstGeom>
          <a:solidFill>
            <a:srgbClr val="3333CC"/>
          </a:solidFill>
          <a:ln w="3240">
            <a:noFill/>
          </a:ln>
        </p:spPr>
        <p:style>
          <a:lnRef idx="0">
            <a:srgbClr val="FFFFFF"/>
          </a:lnRef>
          <a:fillRef idx="0">
            <a:srgbClr val="FFFFFF"/>
          </a:fillRef>
          <a:effectRef idx="0">
            <a:srgbClr val="FFFFFF"/>
          </a:effectRef>
          <a:fontRef idx="minor"/>
        </p:style>
      </p:sp>
      <p:pic>
        <p:nvPicPr>
          <p:cNvPr id="3" name="Picture 9"/>
          <p:cNvPicPr/>
          <p:nvPr/>
        </p:nvPicPr>
        <p:blipFill>
          <a:blip r:embed="rId13"/>
          <a:srcRect r="5448"/>
          <a:stretch>
            <a:fillRect/>
          </a:stretch>
        </p:blipFill>
        <p:spPr>
          <a:xfrm>
            <a:off x="9556920" y="512640"/>
            <a:ext cx="2497320" cy="791640"/>
          </a:xfrm>
          <a:prstGeom prst="rect">
            <a:avLst/>
          </a:prstGeom>
          <a:ln w="9360">
            <a:noFill/>
          </a:ln>
        </p:spPr>
      </p:pic>
      <p:sp>
        <p:nvSpPr>
          <p:cNvPr id="4" name="Line 3"/>
          <p:cNvSpPr/>
          <p:nvPr/>
        </p:nvSpPr>
        <p:spPr>
          <a:xfrm>
            <a:off x="334080" y="1449360"/>
            <a:ext cx="11521080" cy="360"/>
          </a:xfrm>
          <a:prstGeom prst="line">
            <a:avLst/>
          </a:prstGeom>
          <a:ln w="7560">
            <a:solidFill>
              <a:srgbClr val="000000"/>
            </a:solidFill>
            <a:round/>
          </a:ln>
        </p:spPr>
        <p:style>
          <a:lnRef idx="0">
            <a:srgbClr val="FFFFFF"/>
          </a:lnRef>
          <a:fillRef idx="0">
            <a:srgbClr val="FFFFFF"/>
          </a:fillRef>
          <a:effectRef idx="0">
            <a:srgbClr val="FFFFFF"/>
          </a:effectRef>
          <a:fontRef idx="minor"/>
        </p:style>
      </p:sp>
      <p:sp>
        <p:nvSpPr>
          <p:cNvPr id="5" name="CustomShape 4" hidden="1"/>
          <p:cNvSpPr/>
          <p:nvPr/>
        </p:nvSpPr>
        <p:spPr>
          <a:xfrm>
            <a:off x="334440" y="366840"/>
            <a:ext cx="11520720" cy="14040"/>
          </a:xfrm>
          <a:prstGeom prst="rect">
            <a:avLst/>
          </a:prstGeom>
          <a:solidFill>
            <a:srgbClr val="000000"/>
          </a:solidFill>
          <a:ln w="9360">
            <a:noFill/>
          </a:ln>
        </p:spPr>
        <p:style>
          <a:lnRef idx="0">
            <a:srgbClr val="FFFFFF"/>
          </a:lnRef>
          <a:fillRef idx="0">
            <a:srgbClr val="FFFFFF"/>
          </a:fillRef>
          <a:effectRef idx="0">
            <a:srgbClr val="FFFFFF"/>
          </a:effectRef>
          <a:fontRef idx="minor"/>
        </p:style>
      </p:sp>
      <p:sp>
        <p:nvSpPr>
          <p:cNvPr id="6" name="Line 5"/>
          <p:cNvSpPr/>
          <p:nvPr/>
        </p:nvSpPr>
        <p:spPr>
          <a:xfrm>
            <a:off x="336240" y="6357600"/>
            <a:ext cx="11521080" cy="360"/>
          </a:xfrm>
          <a:prstGeom prst="line">
            <a:avLst/>
          </a:prstGeom>
          <a:ln w="7560">
            <a:solidFill>
              <a:srgbClr val="000000"/>
            </a:solidFill>
            <a:round/>
          </a:ln>
        </p:spPr>
        <p:style>
          <a:lnRef idx="0">
            <a:srgbClr val="FFFFFF"/>
          </a:lnRef>
          <a:fillRef idx="0">
            <a:srgbClr val="FFFFFF"/>
          </a:fillRef>
          <a:effectRef idx="0">
            <a:srgbClr val="FFFFFF"/>
          </a:effectRef>
          <a:fontRef idx="minor"/>
        </p:style>
      </p:sp>
      <p:sp>
        <p:nvSpPr>
          <p:cNvPr id="7" name="CustomShape 6" hidden="1"/>
          <p:cNvSpPr/>
          <p:nvPr/>
        </p:nvSpPr>
        <p:spPr>
          <a:xfrm>
            <a:off x="336600" y="6489720"/>
            <a:ext cx="9600840" cy="231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00" b="0" strike="noStrike" spc="-1">
                <a:solidFill>
                  <a:srgbClr val="000000"/>
                </a:solidFill>
                <a:uFill>
                  <a:solidFill>
                    <a:srgbClr val="FFFFFF"/>
                  </a:solidFill>
                </a:uFill>
                <a:latin typeface="Arial" panose="020B0604020202020204"/>
              </a:rPr>
              <a:t>12/19/18  | Lennart Stobbe, Marwin Acker, Tianyang Zhou |  </a:t>
            </a:r>
            <a:fld id="{FCBF2861-E55D-4760-BAE4-BBE985CFD3DE}" type="slidenum">
              <a:rPr lang="en-US" sz="1000" b="0" strike="noStrike" spc="-1">
                <a:solidFill>
                  <a:srgbClr val="000000"/>
                </a:solidFill>
                <a:uFill>
                  <a:solidFill>
                    <a:srgbClr val="FFFFFF"/>
                  </a:solidFill>
                </a:uFill>
                <a:latin typeface="Arial" panose="020B0604020202020204"/>
              </a:rPr>
            </a:fld>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8" name="CustomShape 7"/>
          <p:cNvSpPr/>
          <p:nvPr/>
        </p:nvSpPr>
        <p:spPr>
          <a:xfrm>
            <a:off x="334440" y="368280"/>
            <a:ext cx="11522880" cy="2088720"/>
          </a:xfrm>
          <a:prstGeom prst="rect">
            <a:avLst/>
          </a:prstGeom>
          <a:solidFill>
            <a:srgbClr val="3333CC"/>
          </a:solidFill>
          <a:ln w="9360">
            <a:noFill/>
          </a:ln>
        </p:spPr>
        <p:style>
          <a:lnRef idx="0">
            <a:srgbClr val="FFFFFF"/>
          </a:lnRef>
          <a:fillRef idx="0">
            <a:srgbClr val="FFFFFF"/>
          </a:fillRef>
          <a:effectRef idx="0">
            <a:srgbClr val="FFFFFF"/>
          </a:effectRef>
          <a:fontRef idx="minor"/>
        </p:style>
      </p:sp>
      <p:sp>
        <p:nvSpPr>
          <p:cNvPr id="9" name="CustomShape 8"/>
          <p:cNvSpPr/>
          <p:nvPr/>
        </p:nvSpPr>
        <p:spPr>
          <a:xfrm>
            <a:off x="334440" y="196920"/>
            <a:ext cx="11522880" cy="144000"/>
          </a:xfrm>
          <a:prstGeom prst="rect">
            <a:avLst/>
          </a:prstGeom>
          <a:solidFill>
            <a:srgbClr val="3333CC"/>
          </a:solidFill>
          <a:ln w="3240">
            <a:noFill/>
          </a:ln>
        </p:spPr>
        <p:style>
          <a:lnRef idx="0">
            <a:srgbClr val="FFFFFF"/>
          </a:lnRef>
          <a:fillRef idx="0">
            <a:srgbClr val="FFFFFF"/>
          </a:fillRef>
          <a:effectRef idx="0">
            <a:srgbClr val="FFFFFF"/>
          </a:effectRef>
          <a:fontRef idx="minor"/>
        </p:style>
      </p:sp>
      <p:pic>
        <p:nvPicPr>
          <p:cNvPr id="10" name="Picture 9"/>
          <p:cNvPicPr/>
          <p:nvPr/>
        </p:nvPicPr>
        <p:blipFill>
          <a:blip r:embed="rId13"/>
          <a:srcRect r="5448"/>
          <a:stretch>
            <a:fillRect/>
          </a:stretch>
        </p:blipFill>
        <p:spPr>
          <a:xfrm>
            <a:off x="9563040" y="657360"/>
            <a:ext cx="2497320" cy="791640"/>
          </a:xfrm>
          <a:prstGeom prst="rect">
            <a:avLst/>
          </a:prstGeom>
          <a:ln w="9360">
            <a:noFill/>
          </a:ln>
        </p:spPr>
      </p:pic>
      <p:sp>
        <p:nvSpPr>
          <p:cNvPr id="11" name="Line 9"/>
          <p:cNvSpPr/>
          <p:nvPr/>
        </p:nvSpPr>
        <p:spPr>
          <a:xfrm>
            <a:off x="336240" y="6357600"/>
            <a:ext cx="11521080" cy="360"/>
          </a:xfrm>
          <a:prstGeom prst="line">
            <a:avLst/>
          </a:prstGeom>
          <a:ln w="7560">
            <a:solidFill>
              <a:srgbClr val="000000"/>
            </a:solidFill>
            <a:round/>
          </a:ln>
        </p:spPr>
        <p:style>
          <a:lnRef idx="0">
            <a:srgbClr val="FFFFFF"/>
          </a:lnRef>
          <a:fillRef idx="0">
            <a:srgbClr val="FFFFFF"/>
          </a:fillRef>
          <a:effectRef idx="0">
            <a:srgbClr val="FFFFFF"/>
          </a:effectRef>
          <a:fontRef idx="minor"/>
        </p:style>
      </p:sp>
      <p:sp>
        <p:nvSpPr>
          <p:cNvPr id="12" name="CustomShape 10"/>
          <p:cNvSpPr/>
          <p:nvPr/>
        </p:nvSpPr>
        <p:spPr>
          <a:xfrm>
            <a:off x="334440" y="360360"/>
            <a:ext cx="11520720" cy="14040"/>
          </a:xfrm>
          <a:prstGeom prst="rect">
            <a:avLst/>
          </a:prstGeom>
          <a:solidFill>
            <a:srgbClr val="000000"/>
          </a:solidFill>
          <a:ln w="9360">
            <a:noFill/>
          </a:ln>
        </p:spPr>
        <p:style>
          <a:lnRef idx="0">
            <a:srgbClr val="FFFFFF"/>
          </a:lnRef>
          <a:fillRef idx="0">
            <a:srgbClr val="FFFFFF"/>
          </a:fillRef>
          <a:effectRef idx="0">
            <a:srgbClr val="FFFFFF"/>
          </a:effectRef>
          <a:fontRef idx="minor"/>
        </p:style>
      </p:sp>
      <p:sp>
        <p:nvSpPr>
          <p:cNvPr id="13" name="CustomShape 11"/>
          <p:cNvSpPr/>
          <p:nvPr/>
        </p:nvSpPr>
        <p:spPr>
          <a:xfrm>
            <a:off x="334440" y="2457360"/>
            <a:ext cx="11520720" cy="7560"/>
          </a:xfrm>
          <a:prstGeom prst="rect">
            <a:avLst/>
          </a:prstGeom>
          <a:solidFill>
            <a:srgbClr val="000000"/>
          </a:solidFill>
          <a:ln w="9360">
            <a:noFill/>
          </a:ln>
        </p:spPr>
        <p:style>
          <a:lnRef idx="0">
            <a:srgbClr val="FFFFFF"/>
          </a:lnRef>
          <a:fillRef idx="0">
            <a:srgbClr val="FFFFFF"/>
          </a:fillRef>
          <a:effectRef idx="0">
            <a:srgbClr val="FFFFFF"/>
          </a:effectRef>
          <a:fontRef idx="minor"/>
        </p:style>
      </p:sp>
      <p:sp>
        <p:nvSpPr>
          <p:cNvPr id="14" name="PlaceHolder 12"/>
          <p:cNvSpPr>
            <a:spLocks noGrp="1"/>
          </p:cNvSpPr>
          <p:nvPr>
            <p:ph type="title"/>
          </p:nvPr>
        </p:nvSpPr>
        <p:spPr>
          <a:xfrm>
            <a:off x="478440" y="488880"/>
            <a:ext cx="8855640" cy="837720"/>
          </a:xfrm>
          <a:prstGeom prst="rect">
            <a:avLst/>
          </a:prstGeom>
        </p:spPr>
        <p:txBody>
          <a:bodyPr lIns="0" tIns="0" rIns="0" bIns="0" anchor="ctr"/>
          <a:p>
            <a:pPr>
              <a:lnSpc>
                <a:spcPct val="100000"/>
              </a:lnSpc>
            </a:pPr>
            <a:r>
              <a:rPr lang="de-DE" sz="2400" b="1" strike="noStrike" spc="-1">
                <a:solidFill>
                  <a:srgbClr val="FFFFFF"/>
                </a:solidFill>
                <a:uFill>
                  <a:solidFill>
                    <a:srgbClr val="FFFFFF"/>
                  </a:solidFill>
                </a:uFill>
                <a:latin typeface="Arial" panose="020B0604020202020204"/>
              </a:rPr>
              <a:t>Data Mining and Machine Learning Projekt 1</a:t>
            </a:r>
            <a:endParaRPr lang="de-DE" sz="1800" b="0" strike="noStrike" spc="-1">
              <a:solidFill>
                <a:srgbClr val="000000"/>
              </a:solidFill>
              <a:uFill>
                <a:solidFill>
                  <a:srgbClr val="FFFFFF"/>
                </a:solidFill>
              </a:uFill>
              <a:latin typeface="Arial" panose="020B0604020202020204"/>
            </a:endParaRPr>
          </a:p>
        </p:txBody>
      </p:sp>
      <p:sp>
        <p:nvSpPr>
          <p:cNvPr id="15" name="CustomShape 13"/>
          <p:cNvSpPr/>
          <p:nvPr/>
        </p:nvSpPr>
        <p:spPr>
          <a:xfrm>
            <a:off x="336600" y="6489720"/>
            <a:ext cx="9600840" cy="231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6" name="PlaceHolder 14"/>
          <p:cNvSpPr>
            <a:spLocks noGrp="1"/>
          </p:cNvSpPr>
          <p:nvPr>
            <p:ph type="body"/>
          </p:nvPr>
        </p:nvSpPr>
        <p:spPr>
          <a:xfrm>
            <a:off x="609480" y="1604520"/>
            <a:ext cx="109724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de-DE" sz="2000" b="0" strike="noStrike" spc="-1">
                <a:solidFill>
                  <a:srgbClr val="000000"/>
                </a:solidFill>
                <a:uFill>
                  <a:solidFill>
                    <a:srgbClr val="FFFFFF"/>
                  </a:solidFill>
                </a:uFill>
                <a:latin typeface="Arial" panose="020B0604020202020204"/>
              </a:rPr>
              <a:t>Click to edit the outline text format</a:t>
            </a:r>
            <a:endParaRPr lang="de-DE" sz="20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de-DE" sz="1800" b="0" strike="noStrike" spc="-1">
                <a:solidFill>
                  <a:srgbClr val="000000"/>
                </a:solidFill>
                <a:uFill>
                  <a:solidFill>
                    <a:srgbClr val="FFFFFF"/>
                  </a:solidFill>
                </a:uFill>
                <a:latin typeface="Arial" panose="020B0604020202020204"/>
              </a:rPr>
              <a:t>Second Outline Level</a:t>
            </a:r>
            <a:endParaRPr lang="de-DE"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de-DE" sz="1600" b="0" strike="noStrike" spc="-1">
                <a:solidFill>
                  <a:srgbClr val="000000"/>
                </a:solidFill>
                <a:uFill>
                  <a:solidFill>
                    <a:srgbClr val="FFFFFF"/>
                  </a:solidFill>
                </a:uFill>
                <a:latin typeface="Arial" panose="020B0604020202020204"/>
              </a:rPr>
              <a:t>Third Outline Level</a:t>
            </a:r>
            <a:endParaRPr lang="de-DE" sz="16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de-DE" sz="1600" b="0" strike="noStrike" spc="-1">
                <a:solidFill>
                  <a:srgbClr val="000000"/>
                </a:solidFill>
                <a:uFill>
                  <a:solidFill>
                    <a:srgbClr val="FFFFFF"/>
                  </a:solidFill>
                </a:uFill>
                <a:latin typeface="Arial" panose="020B0604020202020204"/>
              </a:rPr>
              <a:t>Fourth Outline Level</a:t>
            </a:r>
            <a:endParaRPr lang="de-DE" sz="16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de-DE" sz="2000" b="0" strike="noStrike" spc="-1">
                <a:solidFill>
                  <a:srgbClr val="000000"/>
                </a:solidFill>
                <a:uFill>
                  <a:solidFill>
                    <a:srgbClr val="FFFFFF"/>
                  </a:solidFill>
                </a:uFill>
                <a:latin typeface="Arial" panose="020B0604020202020204"/>
              </a:rPr>
              <a:t>Fifth Outline Level</a:t>
            </a:r>
            <a:endParaRPr lang="de-DE"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de-DE" sz="2000" b="0" strike="noStrike" spc="-1">
                <a:solidFill>
                  <a:srgbClr val="000000"/>
                </a:solidFill>
                <a:uFill>
                  <a:solidFill>
                    <a:srgbClr val="FFFFFF"/>
                  </a:solidFill>
                </a:uFill>
                <a:latin typeface="Arial" panose="020B0604020202020204"/>
              </a:rPr>
              <a:t>Sixth Outline Level</a:t>
            </a:r>
            <a:endParaRPr lang="de-DE"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de-DE" sz="2000" b="0" strike="noStrike" spc="-1">
                <a:solidFill>
                  <a:srgbClr val="000000"/>
                </a:solidFill>
                <a:uFill>
                  <a:solidFill>
                    <a:srgbClr val="FFFFFF"/>
                  </a:solidFill>
                </a:uFill>
                <a:latin typeface="Arial" panose="020B0604020202020204"/>
              </a:rPr>
              <a:t>Seventh Outline Level</a:t>
            </a:r>
            <a:endParaRPr lang="de-DE"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CustomShape 1"/>
          <p:cNvSpPr/>
          <p:nvPr/>
        </p:nvSpPr>
        <p:spPr>
          <a:xfrm>
            <a:off x="334440" y="368280"/>
            <a:ext cx="11522880" cy="1080720"/>
          </a:xfrm>
          <a:prstGeom prst="rect">
            <a:avLst/>
          </a:prstGeom>
          <a:noFill/>
          <a:ln w="9360">
            <a:noFill/>
          </a:ln>
        </p:spPr>
        <p:style>
          <a:lnRef idx="0">
            <a:srgbClr val="FFFFFF"/>
          </a:lnRef>
          <a:fillRef idx="0">
            <a:srgbClr val="FFFFFF"/>
          </a:fillRef>
          <a:effectRef idx="0">
            <a:srgbClr val="FFFFFF"/>
          </a:effectRef>
          <a:fontRef idx="minor"/>
        </p:style>
      </p:sp>
      <p:sp>
        <p:nvSpPr>
          <p:cNvPr id="51" name="CustomShape 2"/>
          <p:cNvSpPr/>
          <p:nvPr/>
        </p:nvSpPr>
        <p:spPr>
          <a:xfrm>
            <a:off x="334440" y="196920"/>
            <a:ext cx="11522880" cy="144000"/>
          </a:xfrm>
          <a:prstGeom prst="rect">
            <a:avLst/>
          </a:prstGeom>
          <a:solidFill>
            <a:srgbClr val="3333CC"/>
          </a:solidFill>
          <a:ln w="3240">
            <a:noFill/>
          </a:ln>
        </p:spPr>
        <p:style>
          <a:lnRef idx="0">
            <a:srgbClr val="FFFFFF"/>
          </a:lnRef>
          <a:fillRef idx="0">
            <a:srgbClr val="FFFFFF"/>
          </a:fillRef>
          <a:effectRef idx="0">
            <a:srgbClr val="FFFFFF"/>
          </a:effectRef>
          <a:fontRef idx="minor"/>
        </p:style>
      </p:sp>
      <p:pic>
        <p:nvPicPr>
          <p:cNvPr id="52" name="Picture 9"/>
          <p:cNvPicPr/>
          <p:nvPr/>
        </p:nvPicPr>
        <p:blipFill>
          <a:blip r:embed="rId13"/>
          <a:srcRect r="5448"/>
          <a:stretch>
            <a:fillRect/>
          </a:stretch>
        </p:blipFill>
        <p:spPr>
          <a:xfrm>
            <a:off x="9556920" y="512640"/>
            <a:ext cx="2497320" cy="791640"/>
          </a:xfrm>
          <a:prstGeom prst="rect">
            <a:avLst/>
          </a:prstGeom>
          <a:ln w="9360">
            <a:noFill/>
          </a:ln>
        </p:spPr>
      </p:pic>
      <p:sp>
        <p:nvSpPr>
          <p:cNvPr id="53" name="Line 3"/>
          <p:cNvSpPr/>
          <p:nvPr/>
        </p:nvSpPr>
        <p:spPr>
          <a:xfrm>
            <a:off x="334080" y="1449360"/>
            <a:ext cx="11521080" cy="360"/>
          </a:xfrm>
          <a:prstGeom prst="line">
            <a:avLst/>
          </a:prstGeom>
          <a:ln w="7560">
            <a:solidFill>
              <a:srgbClr val="000000"/>
            </a:solidFill>
            <a:round/>
          </a:ln>
        </p:spPr>
        <p:style>
          <a:lnRef idx="0">
            <a:srgbClr val="FFFFFF"/>
          </a:lnRef>
          <a:fillRef idx="0">
            <a:srgbClr val="FFFFFF"/>
          </a:fillRef>
          <a:effectRef idx="0">
            <a:srgbClr val="FFFFFF"/>
          </a:effectRef>
          <a:fontRef idx="minor"/>
        </p:style>
      </p:sp>
      <p:sp>
        <p:nvSpPr>
          <p:cNvPr id="54" name="CustomShape 4"/>
          <p:cNvSpPr/>
          <p:nvPr/>
        </p:nvSpPr>
        <p:spPr>
          <a:xfrm>
            <a:off x="334440" y="366840"/>
            <a:ext cx="11520720" cy="14040"/>
          </a:xfrm>
          <a:prstGeom prst="rect">
            <a:avLst/>
          </a:prstGeom>
          <a:solidFill>
            <a:srgbClr val="000000"/>
          </a:solidFill>
          <a:ln w="9360">
            <a:noFill/>
          </a:ln>
        </p:spPr>
        <p:style>
          <a:lnRef idx="0">
            <a:srgbClr val="FFFFFF"/>
          </a:lnRef>
          <a:fillRef idx="0">
            <a:srgbClr val="FFFFFF"/>
          </a:fillRef>
          <a:effectRef idx="0">
            <a:srgbClr val="FFFFFF"/>
          </a:effectRef>
          <a:fontRef idx="minor"/>
        </p:style>
      </p:sp>
      <p:sp>
        <p:nvSpPr>
          <p:cNvPr id="55" name="Line 5"/>
          <p:cNvSpPr/>
          <p:nvPr/>
        </p:nvSpPr>
        <p:spPr>
          <a:xfrm>
            <a:off x="336240" y="6357600"/>
            <a:ext cx="11521080" cy="360"/>
          </a:xfrm>
          <a:prstGeom prst="line">
            <a:avLst/>
          </a:prstGeom>
          <a:ln w="7560">
            <a:solidFill>
              <a:srgbClr val="000000"/>
            </a:solidFill>
            <a:round/>
          </a:ln>
        </p:spPr>
        <p:style>
          <a:lnRef idx="0">
            <a:srgbClr val="FFFFFF"/>
          </a:lnRef>
          <a:fillRef idx="0">
            <a:srgbClr val="FFFFFF"/>
          </a:fillRef>
          <a:effectRef idx="0">
            <a:srgbClr val="FFFFFF"/>
          </a:effectRef>
          <a:fontRef idx="minor"/>
        </p:style>
      </p:sp>
      <p:sp>
        <p:nvSpPr>
          <p:cNvPr id="56" name="CustomShape 6"/>
          <p:cNvSpPr/>
          <p:nvPr/>
        </p:nvSpPr>
        <p:spPr>
          <a:xfrm>
            <a:off x="336600" y="6489720"/>
            <a:ext cx="9600840" cy="231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57" name="PlaceHolder 7"/>
          <p:cNvSpPr>
            <a:spLocks noGrp="1"/>
          </p:cNvSpPr>
          <p:nvPr>
            <p:ph type="title"/>
          </p:nvPr>
        </p:nvSpPr>
        <p:spPr>
          <a:xfrm>
            <a:off x="478440" y="488880"/>
            <a:ext cx="8855640" cy="837720"/>
          </a:xfrm>
          <a:prstGeom prst="rect">
            <a:avLst/>
          </a:prstGeom>
        </p:spPr>
        <p:txBody>
          <a:bodyPr lIns="0" tIns="0" rIns="0" bIns="0" anchor="ctr"/>
          <a:p>
            <a:pPr>
              <a:lnSpc>
                <a:spcPct val="100000"/>
              </a:lnSpc>
            </a:pPr>
            <a:r>
              <a:rPr lang="de-DE" sz="2400" b="1" strike="noStrike" spc="-1">
                <a:solidFill>
                  <a:srgbClr val="000000"/>
                </a:solidFill>
                <a:uFill>
                  <a:solidFill>
                    <a:srgbClr val="FFFFFF"/>
                  </a:solidFill>
                </a:uFill>
                <a:latin typeface="Arial" panose="020B0604020202020204"/>
              </a:rPr>
              <a:t>Mastertitelformat bearbeiten</a:t>
            </a:r>
            <a:endParaRPr lang="de-DE" sz="1800" b="0" strike="noStrike" spc="-1">
              <a:solidFill>
                <a:srgbClr val="000000"/>
              </a:solidFill>
              <a:uFill>
                <a:solidFill>
                  <a:srgbClr val="FFFFFF"/>
                </a:solidFill>
              </a:uFill>
              <a:latin typeface="Arial" panose="020B0604020202020204"/>
            </a:endParaRPr>
          </a:p>
        </p:txBody>
      </p:sp>
      <p:sp>
        <p:nvSpPr>
          <p:cNvPr id="58" name="PlaceHolder 8"/>
          <p:cNvSpPr>
            <a:spLocks noGrp="1"/>
          </p:cNvSpPr>
          <p:nvPr>
            <p:ph type="body"/>
          </p:nvPr>
        </p:nvSpPr>
        <p:spPr>
          <a:xfrm>
            <a:off x="479880" y="1620000"/>
            <a:ext cx="9097560" cy="4479480"/>
          </a:xfrm>
          <a:prstGeom prst="rect">
            <a:avLst/>
          </a:prstGeom>
        </p:spPr>
        <p:txBody>
          <a:bodyPr lIns="0" rIns="0"/>
          <a:p>
            <a:pPr marL="431800" indent="-323850">
              <a:buClr>
                <a:srgbClr val="000000"/>
              </a:buClr>
              <a:buSzPct val="45000"/>
              <a:buFont typeface="Wingdings" panose="05000000000000000000" pitchFamily="2" charset="2"/>
              <a:buChar char=""/>
            </a:pPr>
            <a:r>
              <a:rPr lang="de-DE" sz="2000" b="0" strike="noStrike" spc="-1">
                <a:solidFill>
                  <a:srgbClr val="000000"/>
                </a:solidFill>
                <a:uFill>
                  <a:solidFill>
                    <a:srgbClr val="FFFFFF"/>
                  </a:solidFill>
                </a:uFill>
                <a:latin typeface="Arial" panose="020B0604020202020204"/>
              </a:rPr>
              <a:t>Click to edit the outline text format</a:t>
            </a:r>
            <a:endParaRPr lang="de-DE" sz="20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de-DE" sz="2000" b="0" strike="noStrike" spc="-1">
                <a:solidFill>
                  <a:srgbClr val="000000"/>
                </a:solidFill>
                <a:uFill>
                  <a:solidFill>
                    <a:srgbClr val="FFFFFF"/>
                  </a:solidFill>
                </a:uFill>
                <a:latin typeface="Arial" panose="020B0604020202020204"/>
              </a:rPr>
              <a:t>Second Outline Level</a:t>
            </a:r>
            <a:endParaRPr lang="de-DE"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de-DE" sz="2000" b="0" strike="noStrike" spc="-1">
                <a:solidFill>
                  <a:srgbClr val="000000"/>
                </a:solidFill>
                <a:uFill>
                  <a:solidFill>
                    <a:srgbClr val="FFFFFF"/>
                  </a:solidFill>
                </a:uFill>
                <a:latin typeface="Arial" panose="020B0604020202020204"/>
              </a:rPr>
              <a:t>Third Outline Level</a:t>
            </a:r>
            <a:endParaRPr lang="de-DE" sz="16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de-DE" sz="2000" b="0" strike="noStrike" spc="-1">
                <a:solidFill>
                  <a:srgbClr val="000000"/>
                </a:solidFill>
                <a:uFill>
                  <a:solidFill>
                    <a:srgbClr val="FFFFFF"/>
                  </a:solidFill>
                </a:uFill>
                <a:latin typeface="Arial" panose="020B0604020202020204"/>
              </a:rPr>
              <a:t>Fourth Outline Level</a:t>
            </a:r>
            <a:endParaRPr lang="de-DE" sz="16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de-DE" sz="2000" b="0" strike="noStrike" spc="-1">
                <a:solidFill>
                  <a:srgbClr val="000000"/>
                </a:solidFill>
                <a:uFill>
                  <a:solidFill>
                    <a:srgbClr val="FFFFFF"/>
                  </a:solidFill>
                </a:uFill>
                <a:latin typeface="Arial" panose="020B0604020202020204"/>
              </a:rPr>
              <a:t>Fifth Outline Level</a:t>
            </a:r>
            <a:endParaRPr lang="de-DE"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de-DE" sz="2000" b="0" strike="noStrike" spc="-1">
                <a:solidFill>
                  <a:srgbClr val="000000"/>
                </a:solidFill>
                <a:uFill>
                  <a:solidFill>
                    <a:srgbClr val="FFFFFF"/>
                  </a:solidFill>
                </a:uFill>
                <a:latin typeface="Arial" panose="020B0604020202020204"/>
              </a:rPr>
              <a:t>Sixth Outline Level</a:t>
            </a:r>
            <a:endParaRPr lang="de-DE" sz="2000" b="0" strike="noStrike" spc="-1">
              <a:solidFill>
                <a:srgbClr val="000000"/>
              </a:solidFill>
              <a:uFill>
                <a:solidFill>
                  <a:srgbClr val="FFFFFF"/>
                </a:solidFill>
              </a:uFill>
              <a:latin typeface="Arial" panose="020B0604020202020204"/>
            </a:endParaRPr>
          </a:p>
          <a:p>
            <a:pPr marL="179705" lvl="6" indent="-179070">
              <a:buClr>
                <a:srgbClr val="000000"/>
              </a:buClr>
              <a:buSzPct val="45000"/>
              <a:buFont typeface="Wingdings" panose="05000000000000000000" pitchFamily="2" charset="2"/>
              <a:buChar char=""/>
            </a:pPr>
            <a:r>
              <a:rPr lang="de-DE" sz="2000" b="0" strike="noStrike" spc="-1">
                <a:solidFill>
                  <a:srgbClr val="000000"/>
                </a:solidFill>
                <a:uFill>
                  <a:solidFill>
                    <a:srgbClr val="FFFFFF"/>
                  </a:solidFill>
                </a:uFill>
                <a:latin typeface="Arial" panose="020B0604020202020204"/>
              </a:rPr>
              <a:t>Seventh Outline LevelMastertextformat bearbeiten</a:t>
            </a:r>
            <a:endParaRPr lang="de-DE" sz="2000" b="0" strike="noStrike" spc="-1">
              <a:solidFill>
                <a:srgbClr val="000000"/>
              </a:solidFill>
              <a:uFill>
                <a:solidFill>
                  <a:srgbClr val="FFFFFF"/>
                </a:solidFill>
              </a:uFill>
              <a:latin typeface="Arial" panose="020B0604020202020204"/>
            </a:endParaRPr>
          </a:p>
          <a:p>
            <a:pPr marL="3456305" lvl="7" indent="-215900">
              <a:buClr>
                <a:srgbClr val="000000"/>
              </a:buClr>
              <a:buSzPct val="45000"/>
              <a:buFont typeface="Wingdings" panose="05000000000000000000" pitchFamily="2" charset="2"/>
              <a:buChar char=""/>
            </a:pPr>
            <a:r>
              <a:rPr lang="de-DE" sz="2000" b="0" strike="noStrike" spc="-1">
                <a:solidFill>
                  <a:srgbClr val="000000"/>
                </a:solidFill>
                <a:uFill>
                  <a:solidFill>
                    <a:srgbClr val="FFFFFF"/>
                  </a:solidFill>
                </a:uFill>
                <a:latin typeface="Arial" panose="020B0604020202020204"/>
              </a:rPr>
              <a:t>Zweite Ebene</a:t>
            </a:r>
            <a:endParaRPr lang="de-DE" sz="2000" b="0" strike="noStrike" spc="-1">
              <a:solidFill>
                <a:srgbClr val="000000"/>
              </a:solidFill>
              <a:uFill>
                <a:solidFill>
                  <a:srgbClr val="FFFFFF"/>
                </a:solidFill>
              </a:uFill>
              <a:latin typeface="Arial" panose="020B0604020202020204"/>
            </a:endParaRPr>
          </a:p>
          <a:p>
            <a:pPr marL="3888105" lvl="8" indent="-215900">
              <a:buClr>
                <a:srgbClr val="000000"/>
              </a:buClr>
              <a:buSzPct val="45000"/>
              <a:buFont typeface="Wingdings" panose="05000000000000000000" pitchFamily="2" charset="2"/>
              <a:buChar char=""/>
            </a:pPr>
            <a:r>
              <a:rPr lang="de-DE" sz="1800" b="0" strike="noStrike" spc="-1">
                <a:solidFill>
                  <a:srgbClr val="000000"/>
                </a:solidFill>
                <a:uFill>
                  <a:solidFill>
                    <a:srgbClr val="FFFFFF"/>
                  </a:solidFill>
                </a:uFill>
                <a:latin typeface="Arial" panose="020B0604020202020204"/>
              </a:rPr>
              <a:t>Dritte Ebene</a:t>
            </a:r>
            <a:endParaRPr lang="de-DE" sz="2000" b="0" strike="noStrike" spc="-1">
              <a:solidFill>
                <a:srgbClr val="000000"/>
              </a:solidFill>
              <a:uFill>
                <a:solidFill>
                  <a:srgbClr val="FFFFFF"/>
                </a:solidFill>
              </a:uFill>
              <a:latin typeface="Arial" panose="020B0604020202020204"/>
            </a:endParaRPr>
          </a:p>
          <a:p>
            <a:pPr marL="4319905" lvl="9" indent="-215900">
              <a:lnSpc>
                <a:spcPct val="100000"/>
              </a:lnSpc>
              <a:buClr>
                <a:srgbClr val="000000"/>
              </a:buClr>
              <a:buSzPct val="45000"/>
              <a:buFont typeface="Wingdings" panose="05000000000000000000" pitchFamily="2" charset="2"/>
              <a:buChar char=""/>
            </a:pPr>
            <a:r>
              <a:rPr lang="de-DE" sz="1600" b="0" strike="noStrike" spc="-1">
                <a:solidFill>
                  <a:srgbClr val="000000"/>
                </a:solidFill>
                <a:uFill>
                  <a:solidFill>
                    <a:srgbClr val="FFFFFF"/>
                  </a:solidFill>
                </a:uFill>
                <a:latin typeface="Arial" panose="020B0604020202020204"/>
              </a:rPr>
              <a:t>Vierte Ebene</a:t>
            </a:r>
            <a:endParaRPr lang="de-DE" sz="2000" b="0" strike="noStrike" spc="-1">
              <a:solidFill>
                <a:srgbClr val="000000"/>
              </a:solidFill>
              <a:uFill>
                <a:solidFill>
                  <a:srgbClr val="FFFFFF"/>
                </a:solidFill>
              </a:uFill>
              <a:latin typeface="Arial" panose="020B0604020202020204"/>
            </a:endParaRPr>
          </a:p>
          <a:p>
            <a:pPr marL="4319905" lvl="9" indent="-215900">
              <a:lnSpc>
                <a:spcPct val="100000"/>
              </a:lnSpc>
              <a:buClr>
                <a:srgbClr val="000000"/>
              </a:buClr>
              <a:buSzPct val="45000"/>
              <a:buFont typeface="Wingdings" panose="05000000000000000000" pitchFamily="2" charset="2"/>
              <a:buChar char=""/>
            </a:pPr>
            <a:r>
              <a:rPr lang="de-DE" sz="1600" b="0" strike="noStrike" spc="-1">
                <a:solidFill>
                  <a:srgbClr val="000000"/>
                </a:solidFill>
                <a:uFill>
                  <a:solidFill>
                    <a:srgbClr val="FFFFFF"/>
                  </a:solidFill>
                </a:uFill>
                <a:latin typeface="Arial" panose="020B0604020202020204"/>
              </a:rPr>
              <a:t>Fünfte Ebene</a:t>
            </a:r>
            <a:endParaRPr lang="de-DE"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3.xml"/><Relationship Id="rId7" Type="http://schemas.openxmlformats.org/officeDocument/2006/relationships/image" Target="../media/image11.png"/><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8.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2803175" y="1449360"/>
            <a:ext cx="8855640" cy="944280"/>
          </a:xfrm>
          <a:prstGeom prst="rect">
            <a:avLst/>
          </a:prstGeom>
          <a:noFill/>
          <a:ln>
            <a:noFill/>
          </a:ln>
        </p:spPr>
        <p:txBody>
          <a:bodyPr lIns="0" tIns="0" rIns="0" bIns="0"/>
          <a:p>
            <a:pPr>
              <a:lnSpc>
                <a:spcPct val="100000"/>
              </a:lnSpc>
            </a:pPr>
            <a:r>
              <a:rPr lang="en-US" sz="2000" b="1" strike="noStrike" spc="-1">
                <a:solidFill>
                  <a:srgbClr val="FFFFFF"/>
                </a:solidFill>
                <a:uFill>
                  <a:solidFill>
                    <a:srgbClr val="FFFFFF"/>
                  </a:solidFill>
                </a:uFill>
                <a:latin typeface="Arial" panose="020B0604020202020204"/>
              </a:rPr>
              <a:t>  ------- Tianyang Zhou (2589435), Yantao Shi (2673707), Lin Li (2378303)</a:t>
            </a:r>
            <a:endParaRPr lang="en-US" sz="2400" b="1" strike="noStrike" spc="-1">
              <a:solidFill>
                <a:srgbClr val="FFFFFF"/>
              </a:solidFill>
              <a:uFill>
                <a:solidFill>
                  <a:srgbClr val="FFFFFF"/>
                </a:solidFill>
              </a:uFill>
              <a:latin typeface="Arial" panose="020B0604020202020204"/>
            </a:endParaRPr>
          </a:p>
        </p:txBody>
      </p:sp>
      <p:sp>
        <p:nvSpPr>
          <p:cNvPr id="94" name="TextShape 2"/>
          <p:cNvSpPr txBox="1"/>
          <p:nvPr/>
        </p:nvSpPr>
        <p:spPr>
          <a:xfrm>
            <a:off x="497840" y="372110"/>
            <a:ext cx="9895840" cy="837565"/>
          </a:xfrm>
          <a:prstGeom prst="rect">
            <a:avLst/>
          </a:prstGeom>
          <a:noFill/>
          <a:ln>
            <a:noFill/>
          </a:ln>
        </p:spPr>
        <p:txBody>
          <a:bodyPr lIns="0" tIns="0" rIns="0" bIns="0" anchor="ctr"/>
          <a:p>
            <a:pPr>
              <a:lnSpc>
                <a:spcPct val="100000"/>
              </a:lnSpc>
            </a:pPr>
            <a:r>
              <a:rPr lang="de-DE" sz="2400" b="1" strike="noStrike" spc="-1">
                <a:solidFill>
                  <a:srgbClr val="FFFFFF"/>
                </a:solidFill>
                <a:uFill>
                  <a:solidFill>
                    <a:srgbClr val="FFFFFF"/>
                  </a:solidFill>
                </a:uFill>
                <a:latin typeface="Arial" panose="020B0604020202020204"/>
              </a:rPr>
              <a:t>Natural Language Processing and the Web </a:t>
            </a:r>
            <a:r>
              <a:rPr lang="en-US" altLang="de-DE" sz="2400" b="1" strike="noStrike" spc="-1">
                <a:solidFill>
                  <a:srgbClr val="FFFFFF"/>
                </a:solidFill>
                <a:uFill>
                  <a:solidFill>
                    <a:srgbClr val="FFFFFF"/>
                  </a:solidFill>
                </a:uFill>
                <a:latin typeface="Arial" panose="020B0604020202020204"/>
              </a:rPr>
              <a:t>(Final-</a:t>
            </a:r>
            <a:r>
              <a:rPr lang="en-US" sz="2400" b="1" spc="-1">
                <a:solidFill>
                  <a:srgbClr val="FFFFFF"/>
                </a:solidFill>
                <a:uFill>
                  <a:solidFill>
                    <a:srgbClr val="FFFFFF"/>
                  </a:solidFill>
                </a:uFill>
                <a:latin typeface="Arial" panose="020B0604020202020204"/>
                <a:sym typeface="+mn-ea"/>
              </a:rPr>
              <a:t>Presentation)</a:t>
            </a:r>
            <a:endParaRPr lang="zh-CN" altLang="de-DE" sz="2400" b="1" strike="noStrike" spc="-1">
              <a:solidFill>
                <a:srgbClr val="FFFFFF"/>
              </a:solidFill>
              <a:uFill>
                <a:solidFill>
                  <a:srgbClr val="FFFFFF"/>
                </a:solidFill>
              </a:uFill>
              <a:latin typeface="Arial" panose="020B0604020202020204"/>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64470" y="478085"/>
            <a:ext cx="8855640" cy="837720"/>
          </a:xfrm>
          <a:prstGeom prst="rect">
            <a:avLst/>
          </a:prstGeom>
          <a:noFill/>
          <a:ln>
            <a:noFill/>
          </a:ln>
        </p:spPr>
        <p:txBody>
          <a:bodyPr lIns="0" tIns="0" rIns="0" bIns="0" anchor="ctr"/>
          <a:p>
            <a:pPr>
              <a:lnSpc>
                <a:spcPct val="100000"/>
              </a:lnSpc>
            </a:pPr>
            <a:r>
              <a:rPr lang="en-US" altLang="de-DE" sz="2400" b="1" strike="noStrike" spc="-1">
                <a:solidFill>
                  <a:srgbClr val="000000"/>
                </a:solidFill>
                <a:uFill>
                  <a:solidFill>
                    <a:srgbClr val="FFFFFF"/>
                  </a:solidFill>
                </a:uFill>
                <a:latin typeface="Arial" panose="020B0604020202020204"/>
              </a:rPr>
              <a:t>Processing</a:t>
            </a:r>
            <a:endParaRPr lang="en-US" altLang="de-DE" sz="2400" b="1" strike="noStrike" spc="-1">
              <a:solidFill>
                <a:srgbClr val="000000"/>
              </a:solidFill>
              <a:uFill>
                <a:solidFill>
                  <a:srgbClr val="FFFFFF"/>
                </a:solidFill>
              </a:uFill>
              <a:latin typeface="Arial" panose="020B0604020202020204"/>
            </a:endParaRPr>
          </a:p>
        </p:txBody>
      </p:sp>
      <p:sp>
        <p:nvSpPr>
          <p:cNvPr id="128" name="CustomShape 2"/>
          <p:cNvSpPr/>
          <p:nvPr/>
        </p:nvSpPr>
        <p:spPr>
          <a:xfrm>
            <a:off x="464400" y="1532150"/>
            <a:ext cx="11239920" cy="4478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5" name="图片 4"/>
          <p:cNvPicPr>
            <a:picLocks noChangeAspect="1"/>
          </p:cNvPicPr>
          <p:nvPr/>
        </p:nvPicPr>
        <p:blipFill>
          <a:blip r:embed="rId1"/>
          <a:stretch>
            <a:fillRect/>
          </a:stretch>
        </p:blipFill>
        <p:spPr>
          <a:xfrm>
            <a:off x="363220" y="2315845"/>
            <a:ext cx="8483600" cy="1346200"/>
          </a:xfrm>
          <a:prstGeom prst="rect">
            <a:avLst/>
          </a:prstGeom>
        </p:spPr>
      </p:pic>
      <p:sp>
        <p:nvSpPr>
          <p:cNvPr id="6" name="文本框 5"/>
          <p:cNvSpPr txBox="1"/>
          <p:nvPr/>
        </p:nvSpPr>
        <p:spPr>
          <a:xfrm>
            <a:off x="2115185" y="3738880"/>
            <a:ext cx="4855210" cy="306705"/>
          </a:xfrm>
          <a:prstGeom prst="rect">
            <a:avLst/>
          </a:prstGeom>
          <a:noFill/>
        </p:spPr>
        <p:txBody>
          <a:bodyPr wrap="square" rtlCol="0">
            <a:spAutoFit/>
          </a:bodyPr>
          <a:p>
            <a:r>
              <a:rPr lang="en-US" altLang="zh-CN" sz="1400"/>
              <a:t>picture 10: enter feature words and get the hotel returned</a:t>
            </a:r>
            <a:endParaRPr lang="en-US" altLang="zh-CN" sz="1400"/>
          </a:p>
        </p:txBody>
      </p:sp>
      <p:sp>
        <p:nvSpPr>
          <p:cNvPr id="7" name="文本框 6"/>
          <p:cNvSpPr txBox="1"/>
          <p:nvPr/>
        </p:nvSpPr>
        <p:spPr>
          <a:xfrm>
            <a:off x="363220" y="1599565"/>
            <a:ext cx="9333230" cy="922020"/>
          </a:xfrm>
          <a:prstGeom prst="rect">
            <a:avLst/>
          </a:prstGeom>
          <a:noFill/>
        </p:spPr>
        <p:txBody>
          <a:bodyPr wrap="square" rtlCol="0">
            <a:spAutoFit/>
          </a:bodyPr>
          <a:p>
            <a:r>
              <a:rPr lang="en-US" spc="-1">
                <a:solidFill>
                  <a:srgbClr val="000000"/>
                </a:solidFill>
                <a:uFill>
                  <a:solidFill>
                    <a:srgbClr val="FFFFFF"/>
                  </a:solidFill>
                </a:uFill>
                <a:latin typeface="Arial" panose="020B0604020202020204"/>
                <a:sym typeface="+mn-ea"/>
              </a:rPr>
              <a:t>we get the candidates and let user define their feature words, and calculate tfidf value for this feature among the candidates and pick up the one with highest value:</a:t>
            </a:r>
            <a:endParaRPr lang="en-US" b="1" strike="noStrike" spc="-1">
              <a:solidFill>
                <a:srgbClr val="000000"/>
              </a:solidFill>
              <a:uFill>
                <a:solidFill>
                  <a:srgbClr val="FFFFFF"/>
                </a:solidFill>
              </a:uFill>
              <a:latin typeface="Arial" panose="020B0604020202020204"/>
            </a:endParaRP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64470" y="478085"/>
            <a:ext cx="8855640" cy="837720"/>
          </a:xfrm>
          <a:prstGeom prst="rect">
            <a:avLst/>
          </a:prstGeom>
          <a:noFill/>
          <a:ln>
            <a:noFill/>
          </a:ln>
        </p:spPr>
        <p:txBody>
          <a:bodyPr lIns="0" tIns="0" rIns="0" bIns="0" anchor="ctr"/>
          <a:p>
            <a:pPr>
              <a:lnSpc>
                <a:spcPct val="100000"/>
              </a:lnSpc>
            </a:pPr>
            <a:r>
              <a:rPr lang="en-US" altLang="de-DE" sz="2400" b="1" strike="noStrike" spc="-1">
                <a:solidFill>
                  <a:srgbClr val="000000"/>
                </a:solidFill>
                <a:uFill>
                  <a:solidFill>
                    <a:srgbClr val="FFFFFF"/>
                  </a:solidFill>
                </a:uFill>
                <a:latin typeface="Arial" panose="020B0604020202020204"/>
              </a:rPr>
              <a:t>Further work</a:t>
            </a:r>
            <a:endParaRPr lang="en-US" altLang="de-DE" sz="2400" b="1" strike="noStrike" spc="-1">
              <a:solidFill>
                <a:srgbClr val="000000"/>
              </a:solidFill>
              <a:uFill>
                <a:solidFill>
                  <a:srgbClr val="FFFFFF"/>
                </a:solidFill>
              </a:uFill>
              <a:latin typeface="Arial" panose="020B0604020202020204"/>
            </a:endParaRPr>
          </a:p>
        </p:txBody>
      </p:sp>
      <p:sp>
        <p:nvSpPr>
          <p:cNvPr id="128" name="CustomShape 2"/>
          <p:cNvSpPr/>
          <p:nvPr/>
        </p:nvSpPr>
        <p:spPr>
          <a:xfrm>
            <a:off x="464400" y="1532150"/>
            <a:ext cx="11239920" cy="4478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strike="noStrike" spc="-1">
                <a:solidFill>
                  <a:srgbClr val="000000"/>
                </a:solidFill>
                <a:uFill>
                  <a:solidFill>
                    <a:srgbClr val="FFFFFF"/>
                  </a:solidFill>
                </a:uFill>
                <a:latin typeface="Arial" panose="020B0604020202020204"/>
              </a:rPr>
              <a:t>1. the data could be cleaner after preprocessing: for example some comments in non-english languages could be detected and discarded:</a:t>
            </a: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2. we could use some more information besides the comments, for example the rating of room, value and even how many people find the comment is useful.</a:t>
            </a:r>
            <a:endParaRPr lang="en-US" sz="1800"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3. we could use test data from other datasets</a:t>
            </a: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2" name="图片 1"/>
          <p:cNvPicPr>
            <a:picLocks noChangeAspect="1"/>
          </p:cNvPicPr>
          <p:nvPr/>
        </p:nvPicPr>
        <p:blipFill>
          <a:blip r:embed="rId1"/>
          <a:stretch>
            <a:fillRect/>
          </a:stretch>
        </p:blipFill>
        <p:spPr>
          <a:xfrm>
            <a:off x="520700" y="2100580"/>
            <a:ext cx="3843655" cy="2319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78440" y="488880"/>
            <a:ext cx="8855640" cy="837720"/>
          </a:xfrm>
          <a:prstGeom prst="rect">
            <a:avLst/>
          </a:prstGeom>
          <a:noFill/>
          <a:ln>
            <a:noFill/>
          </a:ln>
        </p:spPr>
        <p:txBody>
          <a:bodyPr lIns="0" tIns="0" rIns="0" bIns="0" anchor="ctr"/>
          <a:p>
            <a:pPr>
              <a:lnSpc>
                <a:spcPct val="100000"/>
              </a:lnSpc>
            </a:pPr>
            <a:r>
              <a:rPr lang="en-US" altLang="de-DE" sz="2400" b="1" strike="noStrike" spc="-1">
                <a:solidFill>
                  <a:srgbClr val="000000"/>
                </a:solidFill>
                <a:uFill>
                  <a:solidFill>
                    <a:srgbClr val="FFFFFF"/>
                  </a:solidFill>
                </a:uFill>
                <a:latin typeface="Arial" panose="020B0604020202020204"/>
              </a:rPr>
              <a:t>Resources</a:t>
            </a:r>
            <a:endParaRPr lang="en-US" altLang="de-DE" sz="2400" b="1" strike="noStrike" spc="-1">
              <a:solidFill>
                <a:srgbClr val="000000"/>
              </a:solidFill>
              <a:uFill>
                <a:solidFill>
                  <a:srgbClr val="FFFFFF"/>
                </a:solidFill>
              </a:uFill>
              <a:latin typeface="Arial" panose="020B0604020202020204"/>
            </a:endParaRPr>
          </a:p>
        </p:txBody>
      </p:sp>
      <p:sp>
        <p:nvSpPr>
          <p:cNvPr id="128" name="CustomShape 2"/>
          <p:cNvSpPr/>
          <p:nvPr/>
        </p:nvSpPr>
        <p:spPr>
          <a:xfrm>
            <a:off x="464400" y="1647720"/>
            <a:ext cx="11239920" cy="4478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000000"/>
                </a:solidFill>
                <a:uFill>
                  <a:solidFill>
                    <a:srgbClr val="FFFFFF"/>
                  </a:solidFill>
                </a:uFill>
                <a:latin typeface="Arial" panose="020B0604020202020204"/>
              </a:rPr>
              <a:t>TripAdvisor dataset source: </a:t>
            </a:r>
            <a:r>
              <a:rPr lang="en-US" sz="1800" b="0" i="1" strike="noStrike" spc="-1">
                <a:solidFill>
                  <a:srgbClr val="000000"/>
                </a:solidFill>
                <a:uFill>
                  <a:solidFill>
                    <a:srgbClr val="FFFFFF"/>
                  </a:solidFill>
                </a:uFill>
                <a:latin typeface="Arial" panose="020B0604020202020204"/>
              </a:rPr>
              <a:t>http://times.cs.uiuc.edu/~wang296/Data/ </a:t>
            </a:r>
            <a:endParaRPr lang="en-US" sz="1800" b="0" i="1" strike="noStrike" spc="-1">
              <a:solidFill>
                <a:srgbClr val="000000"/>
              </a:solidFill>
              <a:uFill>
                <a:solidFill>
                  <a:srgbClr val="FFFFFF"/>
                </a:solidFill>
              </a:uFill>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485" y="478720"/>
            <a:ext cx="8855640" cy="837720"/>
          </a:xfrm>
          <a:prstGeom prst="rect">
            <a:avLst/>
          </a:prstGeom>
          <a:noFill/>
          <a:ln>
            <a:noFill/>
          </a:ln>
        </p:spPr>
        <p:txBody>
          <a:bodyPr lIns="0" tIns="0" rIns="0" bIns="0" anchor="ctr"/>
          <a:p>
            <a:pPr>
              <a:lnSpc>
                <a:spcPct val="100000"/>
              </a:lnSpc>
            </a:pPr>
            <a:r>
              <a:rPr lang="en-US" altLang="de-DE" sz="2400" b="1" strike="noStrike" spc="-1">
                <a:solidFill>
                  <a:srgbClr val="000000"/>
                </a:solidFill>
                <a:uFill>
                  <a:solidFill>
                    <a:srgbClr val="FFFFFF"/>
                  </a:solidFill>
                </a:uFill>
                <a:latin typeface="Arial" panose="020B0604020202020204"/>
              </a:rPr>
              <a:t>Motivation</a:t>
            </a:r>
            <a:endParaRPr lang="en-US" altLang="de-DE" sz="1800" b="0" strike="noStrike" spc="-1">
              <a:solidFill>
                <a:srgbClr val="000000"/>
              </a:solidFill>
              <a:uFill>
                <a:solidFill>
                  <a:srgbClr val="FFFFFF"/>
                </a:solidFill>
              </a:uFill>
              <a:latin typeface="Arial" panose="020B0604020202020204"/>
            </a:endParaRPr>
          </a:p>
        </p:txBody>
      </p:sp>
      <p:sp>
        <p:nvSpPr>
          <p:cNvPr id="99" name="CustomShape 5"/>
          <p:cNvSpPr/>
          <p:nvPr/>
        </p:nvSpPr>
        <p:spPr>
          <a:xfrm>
            <a:off x="363220" y="1682115"/>
            <a:ext cx="11239500" cy="38068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b="0" strike="noStrike" spc="-1">
                <a:solidFill>
                  <a:srgbClr val="000000"/>
                </a:solidFill>
                <a:uFill>
                  <a:solidFill>
                    <a:srgbClr val="FFFFFF"/>
                  </a:solidFill>
                </a:uFill>
                <a:latin typeface="Arial" panose="020B0604020202020204"/>
              </a:rPr>
              <a:t>We want to look for potential competitors based on customer reviews of hotels/restaurants, that is, to find peers who are similar to each other. At the same time, this method can also be used for those tourists who do not want to stay in the same hotel/restaurant in the same city, we recommend similar hotels/restaurants for them to choose.</a:t>
            </a:r>
            <a:endParaRPr lang="en-US"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485" y="478720"/>
            <a:ext cx="8855640" cy="837720"/>
          </a:xfrm>
          <a:prstGeom prst="rect">
            <a:avLst/>
          </a:prstGeom>
          <a:noFill/>
          <a:ln>
            <a:noFill/>
          </a:ln>
        </p:spPr>
        <p:txBody>
          <a:bodyPr lIns="0" tIns="0" rIns="0" bIns="0" anchor="ctr"/>
          <a:p>
            <a:pPr>
              <a:lnSpc>
                <a:spcPct val="100000"/>
              </a:lnSpc>
            </a:pPr>
            <a:r>
              <a:rPr lang="en-US" altLang="de-DE" sz="2400" b="1" strike="noStrike" spc="-1">
                <a:solidFill>
                  <a:srgbClr val="000000"/>
                </a:solidFill>
                <a:uFill>
                  <a:solidFill>
                    <a:srgbClr val="FFFFFF"/>
                  </a:solidFill>
                </a:uFill>
                <a:latin typeface="Arial" panose="020B0604020202020204"/>
              </a:rPr>
              <a:t>Guideline</a:t>
            </a:r>
            <a:endParaRPr lang="en-US" altLang="de-DE" sz="1800" b="0" strike="noStrike" spc="-1">
              <a:solidFill>
                <a:srgbClr val="000000"/>
              </a:solidFill>
              <a:uFill>
                <a:solidFill>
                  <a:srgbClr val="FFFFFF"/>
                </a:solidFill>
              </a:uFill>
              <a:latin typeface="Arial" panose="020B0604020202020204"/>
            </a:endParaRPr>
          </a:p>
        </p:txBody>
      </p:sp>
      <p:sp>
        <p:nvSpPr>
          <p:cNvPr id="99" name="CustomShape 5"/>
          <p:cNvSpPr/>
          <p:nvPr/>
        </p:nvSpPr>
        <p:spPr>
          <a:xfrm>
            <a:off x="363220" y="1682115"/>
            <a:ext cx="11239500" cy="38068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rgbClr val="000000"/>
                </a:solidFill>
                <a:uFill>
                  <a:solidFill>
                    <a:srgbClr val="FFFFFF"/>
                  </a:solidFill>
                </a:uFill>
                <a:latin typeface="Arial" panose="020B0604020202020204"/>
              </a:rPr>
              <a:t>The whole process will be executed in two steps:</a:t>
            </a:r>
            <a:endParaRPr lang="en-US" sz="20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ial" panose="020B0604020202020204"/>
              </a:rPr>
              <a:t>First step: we calculate the tf-idf values of the predefined feature words for every hotel file (in this case, a document means every single paragraph in the file) with help of UIMA annotation. We transfer this as a vector for the file to libsvm and get predicted label for the test hotel file. Then we will select the hotels, which locate in the same city with the test hotel file, and then pick the hotels with the most similar labels (overall rating) with the predicted label of the test hotel file as candidates.</a:t>
            </a:r>
            <a:endParaRPr lang="en-US" sz="2000" b="0" strike="noStrike" spc="-1">
              <a:solidFill>
                <a:srgbClr val="000000"/>
              </a:solidFill>
              <a:uFill>
                <a:solidFill>
                  <a:srgbClr val="FFFFFF"/>
                </a:solidFill>
              </a:uFill>
              <a:latin typeface="Arial" panose="020B0604020202020204"/>
            </a:endParaRPr>
          </a:p>
          <a:p>
            <a:pPr>
              <a:lnSpc>
                <a:spcPct val="100000"/>
              </a:lnSpc>
            </a:pPr>
            <a:r>
              <a:rPr lang="en-US" sz="2000" b="0" strike="noStrike" spc="-1">
                <a:solidFill>
                  <a:srgbClr val="000000"/>
                </a:solidFill>
                <a:uFill>
                  <a:solidFill>
                    <a:srgbClr val="FFFFFF"/>
                  </a:solidFill>
                </a:uFill>
                <a:latin typeface="Arial" panose="020B0604020202020204"/>
              </a:rPr>
              <a:t>Second step: we let the user type in the feature words they want to use, and use these feature words together to form a new feature and calculate the tfidf value again among the candidate hotels. In the end we pick out one hotel with the highest  tfidf value of this new feature.</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1800" b="0" strike="noStrike" spc="-1">
                <a:solidFill>
                  <a:srgbClr val="000000"/>
                </a:solidFill>
                <a:uFill>
                  <a:solidFill>
                    <a:srgbClr val="FFFFFF"/>
                  </a:solidFill>
                </a:uFill>
                <a:latin typeface="Arial" panose="020B0604020202020204"/>
              </a:rPr>
              <a:t>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64470" y="478085"/>
            <a:ext cx="8855640" cy="837720"/>
          </a:xfrm>
          <a:prstGeom prst="rect">
            <a:avLst/>
          </a:prstGeom>
          <a:noFill/>
          <a:ln>
            <a:noFill/>
          </a:ln>
        </p:spPr>
        <p:txBody>
          <a:bodyPr lIns="0" tIns="0" rIns="0" bIns="0" anchor="ctr"/>
          <a:p>
            <a:pPr>
              <a:lnSpc>
                <a:spcPct val="100000"/>
              </a:lnSpc>
            </a:pPr>
            <a:r>
              <a:rPr lang="en-US" altLang="de-DE" sz="2400" b="1" strike="noStrike" spc="-1">
                <a:solidFill>
                  <a:srgbClr val="000000"/>
                </a:solidFill>
                <a:uFill>
                  <a:solidFill>
                    <a:srgbClr val="FFFFFF"/>
                  </a:solidFill>
                </a:uFill>
                <a:latin typeface="Arial" panose="020B0604020202020204"/>
              </a:rPr>
              <a:t>Elements</a:t>
            </a:r>
            <a:endParaRPr lang="en-US" altLang="de-DE" sz="2400" b="1" strike="noStrike" spc="-1">
              <a:solidFill>
                <a:srgbClr val="000000"/>
              </a:solidFill>
              <a:uFill>
                <a:solidFill>
                  <a:srgbClr val="FFFFFF"/>
                </a:solidFill>
              </a:uFill>
              <a:latin typeface="Arial" panose="020B0604020202020204"/>
            </a:endParaRPr>
          </a:p>
        </p:txBody>
      </p:sp>
      <p:sp>
        <p:nvSpPr>
          <p:cNvPr id="128" name="CustomShape 2"/>
          <p:cNvSpPr/>
          <p:nvPr/>
        </p:nvSpPr>
        <p:spPr>
          <a:xfrm>
            <a:off x="464400" y="1532150"/>
            <a:ext cx="11239920" cy="4478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000000"/>
                </a:solidFill>
                <a:uFill>
                  <a:solidFill>
                    <a:srgbClr val="FFFFFF"/>
                  </a:solidFill>
                </a:uFill>
                <a:latin typeface="Arial" panose="020B0604020202020204"/>
              </a:rPr>
              <a:t>Original data:</a:t>
            </a: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Data provided by TripAdvisor, Most of the files contain the overall rating, hotel name and location. Then the comments from users with &lt;Content&gt; tag.</a:t>
            </a: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b="1" strike="noStrike" spc="-1">
                <a:solidFill>
                  <a:srgbClr val="000000"/>
                </a:solidFill>
                <a:uFill>
                  <a:solidFill>
                    <a:srgbClr val="FFFFFF"/>
                  </a:solidFill>
                </a:uFill>
                <a:latin typeface="Arial" panose="020B0604020202020204"/>
              </a:rPr>
              <a:t>Train data:</a:t>
            </a: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We will only take the part in which is tagged in the left picture and it looks like in the right picture.</a:t>
            </a:r>
            <a:endParaRPr lang="en-US" sz="1800" b="0" strike="noStrike" spc="-1">
              <a:solidFill>
                <a:srgbClr val="000000"/>
              </a:solidFill>
              <a:uFill>
                <a:solidFill>
                  <a:srgbClr val="FFFFFF"/>
                </a:solidFill>
              </a:uFill>
              <a:latin typeface="Arial" panose="020B0604020202020204"/>
            </a:endParaRPr>
          </a:p>
        </p:txBody>
      </p:sp>
      <p:pic>
        <p:nvPicPr>
          <p:cNvPr id="2" name="图片 1"/>
          <p:cNvPicPr>
            <a:picLocks noChangeAspect="1"/>
          </p:cNvPicPr>
          <p:nvPr/>
        </p:nvPicPr>
        <p:blipFill>
          <a:blip r:embed="rId1"/>
          <a:stretch>
            <a:fillRect/>
          </a:stretch>
        </p:blipFill>
        <p:spPr>
          <a:xfrm>
            <a:off x="537210" y="2423160"/>
            <a:ext cx="5467350" cy="2844800"/>
          </a:xfrm>
          <a:prstGeom prst="rect">
            <a:avLst/>
          </a:prstGeom>
        </p:spPr>
      </p:pic>
      <p:sp>
        <p:nvSpPr>
          <p:cNvPr id="3" name="矩形 2"/>
          <p:cNvSpPr/>
          <p:nvPr/>
        </p:nvSpPr>
        <p:spPr>
          <a:xfrm>
            <a:off x="551180" y="2440305"/>
            <a:ext cx="1224280" cy="14414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479425" y="2944495"/>
            <a:ext cx="2592070" cy="2159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3143250" y="2944495"/>
            <a:ext cx="1224280" cy="2159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828165" y="2382520"/>
            <a:ext cx="811530" cy="275590"/>
          </a:xfrm>
          <a:prstGeom prst="rect">
            <a:avLst/>
          </a:prstGeom>
          <a:noFill/>
        </p:spPr>
        <p:txBody>
          <a:bodyPr wrap="square" rtlCol="0">
            <a:spAutoFit/>
          </a:bodyPr>
          <a:p>
            <a:r>
              <a:rPr lang="en-US" altLang="zh-CN" sz="1200">
                <a:solidFill>
                  <a:srgbClr val="FF0000"/>
                </a:solidFill>
              </a:rPr>
              <a:t>rating</a:t>
            </a:r>
            <a:endParaRPr lang="en-US" altLang="zh-CN" sz="1200">
              <a:solidFill>
                <a:srgbClr val="FF0000"/>
              </a:solidFill>
            </a:endParaRPr>
          </a:p>
        </p:txBody>
      </p:sp>
      <p:sp>
        <p:nvSpPr>
          <p:cNvPr id="7" name="文本框 6"/>
          <p:cNvSpPr txBox="1"/>
          <p:nvPr/>
        </p:nvSpPr>
        <p:spPr>
          <a:xfrm>
            <a:off x="1958975" y="3208020"/>
            <a:ext cx="1112520" cy="275590"/>
          </a:xfrm>
          <a:prstGeom prst="rect">
            <a:avLst/>
          </a:prstGeom>
          <a:noFill/>
        </p:spPr>
        <p:txBody>
          <a:bodyPr wrap="square" rtlCol="0">
            <a:spAutoFit/>
          </a:bodyPr>
          <a:p>
            <a:r>
              <a:rPr lang="en-US" altLang="zh-CN" sz="1200">
                <a:solidFill>
                  <a:srgbClr val="FF0000"/>
                </a:solidFill>
              </a:rPr>
              <a:t>hotel name</a:t>
            </a:r>
            <a:endParaRPr lang="en-US" altLang="zh-CN" sz="1200">
              <a:solidFill>
                <a:srgbClr val="FF0000"/>
              </a:solidFill>
            </a:endParaRPr>
          </a:p>
        </p:txBody>
      </p:sp>
      <p:sp>
        <p:nvSpPr>
          <p:cNvPr id="8" name="文本框 7"/>
          <p:cNvSpPr txBox="1"/>
          <p:nvPr/>
        </p:nvSpPr>
        <p:spPr>
          <a:xfrm>
            <a:off x="3349625" y="3208020"/>
            <a:ext cx="811530" cy="275590"/>
          </a:xfrm>
          <a:prstGeom prst="rect">
            <a:avLst/>
          </a:prstGeom>
          <a:noFill/>
        </p:spPr>
        <p:txBody>
          <a:bodyPr wrap="square" rtlCol="0">
            <a:spAutoFit/>
          </a:bodyPr>
          <a:p>
            <a:r>
              <a:rPr lang="en-US" altLang="zh-CN" sz="1200">
                <a:solidFill>
                  <a:srgbClr val="FF0000"/>
                </a:solidFill>
              </a:rPr>
              <a:t>location</a:t>
            </a:r>
            <a:endParaRPr lang="en-US" altLang="zh-CN" sz="1200">
              <a:solidFill>
                <a:srgbClr val="FF0000"/>
              </a:solidFill>
            </a:endParaRPr>
          </a:p>
        </p:txBody>
      </p:sp>
      <p:sp>
        <p:nvSpPr>
          <p:cNvPr id="9" name="矩形 8"/>
          <p:cNvSpPr/>
          <p:nvPr/>
        </p:nvSpPr>
        <p:spPr>
          <a:xfrm>
            <a:off x="532130" y="3483610"/>
            <a:ext cx="5472430" cy="110553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2667000" y="4561840"/>
            <a:ext cx="1323975" cy="275590"/>
          </a:xfrm>
          <a:prstGeom prst="rect">
            <a:avLst/>
          </a:prstGeom>
          <a:noFill/>
        </p:spPr>
        <p:txBody>
          <a:bodyPr wrap="square" rtlCol="0">
            <a:spAutoFit/>
          </a:bodyPr>
          <a:p>
            <a:r>
              <a:rPr lang="en-US" altLang="zh-CN" sz="1200">
                <a:solidFill>
                  <a:srgbClr val="FF0000"/>
                </a:solidFill>
              </a:rPr>
              <a:t>comment</a:t>
            </a:r>
            <a:endParaRPr lang="en-US" altLang="zh-CN" sz="1200">
              <a:solidFill>
                <a:srgbClr val="FF0000"/>
              </a:solidFill>
            </a:endParaRPr>
          </a:p>
        </p:txBody>
      </p:sp>
      <p:sp>
        <p:nvSpPr>
          <p:cNvPr id="11" name="文本框 10"/>
          <p:cNvSpPr txBox="1"/>
          <p:nvPr/>
        </p:nvSpPr>
        <p:spPr>
          <a:xfrm>
            <a:off x="669290" y="5297170"/>
            <a:ext cx="5066665" cy="213995"/>
          </a:xfrm>
          <a:prstGeom prst="rect">
            <a:avLst/>
          </a:prstGeom>
          <a:noFill/>
        </p:spPr>
        <p:txBody>
          <a:bodyPr wrap="square" rtlCol="0">
            <a:spAutoFit/>
          </a:bodyPr>
          <a:p>
            <a:pPr algn="ctr"/>
            <a:r>
              <a:rPr lang="en-US" altLang="zh-CN" sz="800"/>
              <a:t>picture 1: original hotel file</a:t>
            </a:r>
            <a:endParaRPr lang="en-US" altLang="zh-CN" sz="800"/>
          </a:p>
        </p:txBody>
      </p:sp>
      <p:pic>
        <p:nvPicPr>
          <p:cNvPr id="12" name="图片 11"/>
          <p:cNvPicPr>
            <a:picLocks noChangeAspect="1"/>
          </p:cNvPicPr>
          <p:nvPr/>
        </p:nvPicPr>
        <p:blipFill>
          <a:blip r:embed="rId2"/>
          <a:stretch>
            <a:fillRect/>
          </a:stretch>
        </p:blipFill>
        <p:spPr>
          <a:xfrm>
            <a:off x="6108065" y="2817495"/>
            <a:ext cx="5518150" cy="1771650"/>
          </a:xfrm>
          <a:prstGeom prst="rect">
            <a:avLst/>
          </a:prstGeom>
        </p:spPr>
      </p:pic>
      <p:sp>
        <p:nvSpPr>
          <p:cNvPr id="13" name="文本框 12"/>
          <p:cNvSpPr txBox="1"/>
          <p:nvPr/>
        </p:nvSpPr>
        <p:spPr>
          <a:xfrm>
            <a:off x="6222365" y="4837430"/>
            <a:ext cx="5066665" cy="213995"/>
          </a:xfrm>
          <a:prstGeom prst="rect">
            <a:avLst/>
          </a:prstGeom>
          <a:noFill/>
        </p:spPr>
        <p:txBody>
          <a:bodyPr wrap="square" rtlCol="0">
            <a:spAutoFit/>
          </a:bodyPr>
          <a:p>
            <a:pPr algn="ctr"/>
            <a:r>
              <a:rPr lang="en-US" altLang="zh-CN" sz="800"/>
              <a:t>picture 2: modified hotel file</a:t>
            </a:r>
            <a:endParaRPr lang="en-US" altLang="zh-CN" sz="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64470" y="478085"/>
            <a:ext cx="8855640" cy="837720"/>
          </a:xfrm>
          <a:prstGeom prst="rect">
            <a:avLst/>
          </a:prstGeom>
          <a:noFill/>
          <a:ln>
            <a:noFill/>
          </a:ln>
        </p:spPr>
        <p:txBody>
          <a:bodyPr lIns="0" tIns="0" rIns="0" bIns="0" anchor="ctr"/>
          <a:p>
            <a:pPr>
              <a:lnSpc>
                <a:spcPct val="100000"/>
              </a:lnSpc>
            </a:pPr>
            <a:r>
              <a:rPr lang="en-US" altLang="de-DE" sz="2400" b="1" strike="noStrike" spc="-1">
                <a:solidFill>
                  <a:srgbClr val="000000"/>
                </a:solidFill>
                <a:uFill>
                  <a:solidFill>
                    <a:srgbClr val="FFFFFF"/>
                  </a:solidFill>
                </a:uFill>
                <a:latin typeface="Arial" panose="020B0604020202020204"/>
              </a:rPr>
              <a:t>Elements</a:t>
            </a:r>
            <a:endParaRPr lang="en-US" altLang="de-DE" sz="2400" b="1" strike="noStrike" spc="-1">
              <a:solidFill>
                <a:srgbClr val="000000"/>
              </a:solidFill>
              <a:uFill>
                <a:solidFill>
                  <a:srgbClr val="FFFFFF"/>
                </a:solidFill>
              </a:uFill>
              <a:latin typeface="Arial" panose="020B0604020202020204"/>
            </a:endParaRPr>
          </a:p>
        </p:txBody>
      </p:sp>
      <p:sp>
        <p:nvSpPr>
          <p:cNvPr id="128" name="CustomShape 2"/>
          <p:cNvSpPr/>
          <p:nvPr/>
        </p:nvSpPr>
        <p:spPr>
          <a:xfrm>
            <a:off x="464400" y="1532150"/>
            <a:ext cx="11239920" cy="4478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000000"/>
                </a:solidFill>
                <a:uFill>
                  <a:solidFill>
                    <a:srgbClr val="FFFFFF"/>
                  </a:solidFill>
                </a:uFill>
                <a:latin typeface="Arial" panose="020B0604020202020204"/>
              </a:rPr>
              <a:t>Test data:</a:t>
            </a: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The test hotel files look exactly the same with train data. </a:t>
            </a:r>
            <a:endParaRPr lang="en-US" sz="1800" strike="noStrike" spc="-1">
              <a:solidFill>
                <a:srgbClr val="000000"/>
              </a:solidFill>
              <a:uFill>
                <a:solidFill>
                  <a:srgbClr val="FFFFFF"/>
                </a:solidFill>
              </a:uFill>
              <a:latin typeface="Arial" panose="020B0604020202020204"/>
            </a:endParaRPr>
          </a:p>
          <a:p>
            <a:pPr>
              <a:lnSpc>
                <a:spcPct val="100000"/>
              </a:lnSpc>
            </a:pPr>
            <a:r>
              <a:rPr lang="en-US" sz="1800" b="1" strike="noStrike" spc="-1">
                <a:solidFill>
                  <a:srgbClr val="000000"/>
                </a:solidFill>
                <a:uFill>
                  <a:solidFill>
                    <a:srgbClr val="FFFFFF"/>
                  </a:solidFill>
                </a:uFill>
                <a:latin typeface="Arial" panose="020B0604020202020204"/>
              </a:rPr>
              <a:t>(* </a:t>
            </a:r>
            <a:r>
              <a:rPr lang="en-US" sz="1800" strike="noStrike" spc="-1">
                <a:solidFill>
                  <a:srgbClr val="000000"/>
                </a:solidFill>
                <a:uFill>
                  <a:solidFill>
                    <a:srgbClr val="FFFFFF"/>
                  </a:solidFill>
                </a:uFill>
                <a:latin typeface="Arial" panose="020B0604020202020204"/>
              </a:rPr>
              <a:t>because some original files don't have a url and thus have no location and hotel name, we just discard them</a:t>
            </a:r>
            <a:r>
              <a:rPr lang="en-US" sz="1800" b="1" strike="noStrike" spc="-1">
                <a:solidFill>
                  <a:srgbClr val="000000"/>
                </a:solidFill>
                <a:uFill>
                  <a:solidFill>
                    <a:srgbClr val="FFFFFF"/>
                  </a:solidFill>
                </a:uFill>
                <a:latin typeface="Arial" panose="020B0604020202020204"/>
              </a:rPr>
              <a:t>)</a:t>
            </a: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b="1" strike="noStrike" spc="-1">
                <a:solidFill>
                  <a:srgbClr val="000000"/>
                </a:solidFill>
                <a:uFill>
                  <a:solidFill>
                    <a:srgbClr val="FFFFFF"/>
                  </a:solidFill>
                </a:uFill>
                <a:latin typeface="Arial" panose="020B0604020202020204"/>
              </a:rPr>
              <a:t>Feature words:</a:t>
            </a: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The original feature words provided by dataset contains more than thousand feature words. At the very begining we just picked out 400 words due to their indexes (picture 3).</a:t>
            </a: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2" name="图片 1"/>
          <p:cNvPicPr>
            <a:picLocks noChangeAspect="1"/>
          </p:cNvPicPr>
          <p:nvPr/>
        </p:nvPicPr>
        <p:blipFill>
          <a:blip r:embed="rId1"/>
          <a:stretch>
            <a:fillRect/>
          </a:stretch>
        </p:blipFill>
        <p:spPr>
          <a:xfrm>
            <a:off x="530225" y="4220210"/>
            <a:ext cx="2100580" cy="1790700"/>
          </a:xfrm>
          <a:prstGeom prst="rect">
            <a:avLst/>
          </a:prstGeom>
        </p:spPr>
      </p:pic>
      <p:pic>
        <p:nvPicPr>
          <p:cNvPr id="3" name="图片 2"/>
          <p:cNvPicPr>
            <a:picLocks noChangeAspect="1"/>
          </p:cNvPicPr>
          <p:nvPr/>
        </p:nvPicPr>
        <p:blipFill>
          <a:blip r:embed="rId2"/>
          <a:stretch>
            <a:fillRect/>
          </a:stretch>
        </p:blipFill>
        <p:spPr>
          <a:xfrm>
            <a:off x="7093585" y="4354830"/>
            <a:ext cx="3956050" cy="1130300"/>
          </a:xfrm>
          <a:prstGeom prst="rect">
            <a:avLst/>
          </a:prstGeom>
        </p:spPr>
      </p:pic>
      <p:pic>
        <p:nvPicPr>
          <p:cNvPr id="4" name="图片 3"/>
          <p:cNvPicPr>
            <a:picLocks noChangeAspect="1"/>
          </p:cNvPicPr>
          <p:nvPr/>
        </p:nvPicPr>
        <p:blipFill>
          <a:blip r:embed="rId3"/>
          <a:stretch>
            <a:fillRect/>
          </a:stretch>
        </p:blipFill>
        <p:spPr>
          <a:xfrm>
            <a:off x="4030980" y="4220210"/>
            <a:ext cx="1610360" cy="1771650"/>
          </a:xfrm>
          <a:prstGeom prst="rect">
            <a:avLst/>
          </a:prstGeom>
        </p:spPr>
      </p:pic>
      <p:sp>
        <p:nvSpPr>
          <p:cNvPr id="5" name="右箭头 4"/>
          <p:cNvSpPr/>
          <p:nvPr/>
        </p:nvSpPr>
        <p:spPr>
          <a:xfrm>
            <a:off x="2639695" y="4940935"/>
            <a:ext cx="864235"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右箭头 5"/>
          <p:cNvSpPr/>
          <p:nvPr/>
        </p:nvSpPr>
        <p:spPr>
          <a:xfrm>
            <a:off x="5840095" y="4940935"/>
            <a:ext cx="864235"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97840" y="6085840"/>
            <a:ext cx="2705735" cy="306705"/>
          </a:xfrm>
          <a:prstGeom prst="rect">
            <a:avLst/>
          </a:prstGeom>
          <a:noFill/>
        </p:spPr>
        <p:txBody>
          <a:bodyPr wrap="square" rtlCol="0">
            <a:spAutoFit/>
          </a:bodyPr>
          <a:p>
            <a:r>
              <a:rPr lang="en-US" altLang="zh-CN" sz="1400"/>
              <a:t>picture 3: original feature words</a:t>
            </a:r>
            <a:endParaRPr lang="en-US" altLang="zh-CN" sz="1400"/>
          </a:p>
        </p:txBody>
      </p:sp>
      <p:sp>
        <p:nvSpPr>
          <p:cNvPr id="8" name="文本框 7"/>
          <p:cNvSpPr txBox="1"/>
          <p:nvPr/>
        </p:nvSpPr>
        <p:spPr>
          <a:xfrm>
            <a:off x="3482975" y="6085840"/>
            <a:ext cx="3070860" cy="306705"/>
          </a:xfrm>
          <a:prstGeom prst="rect">
            <a:avLst/>
          </a:prstGeom>
          <a:noFill/>
        </p:spPr>
        <p:txBody>
          <a:bodyPr wrap="square" rtlCol="0">
            <a:spAutoFit/>
          </a:bodyPr>
          <a:p>
            <a:r>
              <a:rPr lang="en-US" altLang="zh-CN" sz="1400"/>
              <a:t>picture 4: delete some feature words</a:t>
            </a:r>
            <a:endParaRPr lang="en-US" altLang="zh-CN" sz="1400"/>
          </a:p>
        </p:txBody>
      </p:sp>
      <p:sp>
        <p:nvSpPr>
          <p:cNvPr id="9" name="文本框 8"/>
          <p:cNvSpPr txBox="1"/>
          <p:nvPr/>
        </p:nvSpPr>
        <p:spPr>
          <a:xfrm>
            <a:off x="7160895" y="6085840"/>
            <a:ext cx="3070860" cy="306705"/>
          </a:xfrm>
          <a:prstGeom prst="rect">
            <a:avLst/>
          </a:prstGeom>
          <a:noFill/>
        </p:spPr>
        <p:txBody>
          <a:bodyPr wrap="square" rtlCol="0">
            <a:spAutoFit/>
          </a:bodyPr>
          <a:p>
            <a:r>
              <a:rPr lang="en-US" altLang="zh-CN" sz="1400"/>
              <a:t>picture 5: collapse similar words</a:t>
            </a:r>
            <a:endParaRPr lang="en-US" altLang="zh-CN"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64470" y="478085"/>
            <a:ext cx="8855640" cy="837720"/>
          </a:xfrm>
          <a:prstGeom prst="rect">
            <a:avLst/>
          </a:prstGeom>
          <a:noFill/>
          <a:ln>
            <a:noFill/>
          </a:ln>
        </p:spPr>
        <p:txBody>
          <a:bodyPr lIns="0" tIns="0" rIns="0" bIns="0" anchor="ctr"/>
          <a:p>
            <a:pPr>
              <a:lnSpc>
                <a:spcPct val="100000"/>
              </a:lnSpc>
            </a:pPr>
            <a:r>
              <a:rPr lang="en-US" altLang="de-DE" sz="2400" b="1" strike="noStrike" spc="-1">
                <a:solidFill>
                  <a:srgbClr val="000000"/>
                </a:solidFill>
                <a:uFill>
                  <a:solidFill>
                    <a:srgbClr val="FFFFFF"/>
                  </a:solidFill>
                </a:uFill>
                <a:latin typeface="Arial" panose="020B0604020202020204"/>
              </a:rPr>
              <a:t>Elements</a:t>
            </a:r>
            <a:endParaRPr lang="en-US" altLang="de-DE" sz="2400" b="1" strike="noStrike" spc="-1">
              <a:solidFill>
                <a:srgbClr val="000000"/>
              </a:solidFill>
              <a:uFill>
                <a:solidFill>
                  <a:srgbClr val="FFFFFF"/>
                </a:solidFill>
              </a:uFill>
              <a:latin typeface="Arial" panose="020B0604020202020204"/>
            </a:endParaRPr>
          </a:p>
        </p:txBody>
      </p:sp>
      <p:sp>
        <p:nvSpPr>
          <p:cNvPr id="128" name="CustomShape 2"/>
          <p:cNvSpPr/>
          <p:nvPr/>
        </p:nvSpPr>
        <p:spPr>
          <a:xfrm>
            <a:off x="464400" y="1532150"/>
            <a:ext cx="11239920" cy="4478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000000"/>
                </a:solidFill>
                <a:uFill>
                  <a:solidFill>
                    <a:srgbClr val="FFFFFF"/>
                  </a:solidFill>
                </a:uFill>
                <a:latin typeface="Arial" panose="020B0604020202020204"/>
              </a:rPr>
              <a:t>Feature words:</a:t>
            </a: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During the svm processing we noticed that many words are not very relevant to the label, which is the rating.</a:t>
            </a:r>
            <a:endParaRPr lang="en-US" sz="1800"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So we picked about 300 out of the words, like in picture 4.</a:t>
            </a:r>
            <a:endParaRPr lang="en-US" sz="1800"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We also noticed that calculate the similar words as separate feature made them all not that relevant for label, better is, that we collapse them into one feature. After deleting many other irrelevant words we got the final feature words, like in picture 5. Every line is a set of words, which form together a feature.</a:t>
            </a: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b="1" strike="noStrike" spc="-1">
                <a:solidFill>
                  <a:srgbClr val="000000"/>
                </a:solidFill>
                <a:uFill>
                  <a:solidFill>
                    <a:srgbClr val="FFFFFF"/>
                  </a:solidFill>
                </a:uFill>
                <a:latin typeface="Arial" panose="020B0604020202020204"/>
              </a:rPr>
              <a:t>Additional feature:</a:t>
            </a: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2" name="图片 1"/>
          <p:cNvPicPr>
            <a:picLocks noChangeAspect="1"/>
          </p:cNvPicPr>
          <p:nvPr/>
        </p:nvPicPr>
        <p:blipFill>
          <a:blip r:embed="rId1"/>
          <a:stretch>
            <a:fillRect/>
          </a:stretch>
        </p:blipFill>
        <p:spPr>
          <a:xfrm>
            <a:off x="464185" y="3369310"/>
            <a:ext cx="2100580" cy="1790700"/>
          </a:xfrm>
          <a:prstGeom prst="rect">
            <a:avLst/>
          </a:prstGeom>
        </p:spPr>
      </p:pic>
      <p:pic>
        <p:nvPicPr>
          <p:cNvPr id="3" name="图片 2"/>
          <p:cNvPicPr>
            <a:picLocks noChangeAspect="1"/>
          </p:cNvPicPr>
          <p:nvPr/>
        </p:nvPicPr>
        <p:blipFill>
          <a:blip r:embed="rId2"/>
          <a:stretch>
            <a:fillRect/>
          </a:stretch>
        </p:blipFill>
        <p:spPr>
          <a:xfrm>
            <a:off x="7027545" y="3503930"/>
            <a:ext cx="3956050" cy="1130300"/>
          </a:xfrm>
          <a:prstGeom prst="rect">
            <a:avLst/>
          </a:prstGeom>
        </p:spPr>
      </p:pic>
      <p:pic>
        <p:nvPicPr>
          <p:cNvPr id="4" name="图片 3"/>
          <p:cNvPicPr>
            <a:picLocks noChangeAspect="1"/>
          </p:cNvPicPr>
          <p:nvPr/>
        </p:nvPicPr>
        <p:blipFill>
          <a:blip r:embed="rId3"/>
          <a:stretch>
            <a:fillRect/>
          </a:stretch>
        </p:blipFill>
        <p:spPr>
          <a:xfrm>
            <a:off x="3964940" y="3369310"/>
            <a:ext cx="1610360" cy="1771650"/>
          </a:xfrm>
          <a:prstGeom prst="rect">
            <a:avLst/>
          </a:prstGeom>
        </p:spPr>
      </p:pic>
      <p:sp>
        <p:nvSpPr>
          <p:cNvPr id="5" name="右箭头 4"/>
          <p:cNvSpPr/>
          <p:nvPr/>
        </p:nvSpPr>
        <p:spPr>
          <a:xfrm>
            <a:off x="2573655" y="4090035"/>
            <a:ext cx="864235"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右箭头 5"/>
          <p:cNvSpPr/>
          <p:nvPr/>
        </p:nvSpPr>
        <p:spPr>
          <a:xfrm>
            <a:off x="5774055" y="4090035"/>
            <a:ext cx="864235"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1800" y="5234940"/>
            <a:ext cx="2705735" cy="306705"/>
          </a:xfrm>
          <a:prstGeom prst="rect">
            <a:avLst/>
          </a:prstGeom>
          <a:noFill/>
        </p:spPr>
        <p:txBody>
          <a:bodyPr wrap="square" rtlCol="0">
            <a:spAutoFit/>
          </a:bodyPr>
          <a:p>
            <a:r>
              <a:rPr lang="en-US" altLang="zh-CN" sz="1400"/>
              <a:t>picture 3: original feature words</a:t>
            </a:r>
            <a:endParaRPr lang="en-US" altLang="zh-CN" sz="1400"/>
          </a:p>
        </p:txBody>
      </p:sp>
      <p:sp>
        <p:nvSpPr>
          <p:cNvPr id="8" name="文本框 7"/>
          <p:cNvSpPr txBox="1"/>
          <p:nvPr/>
        </p:nvSpPr>
        <p:spPr>
          <a:xfrm>
            <a:off x="3416935" y="5234940"/>
            <a:ext cx="3070860" cy="306705"/>
          </a:xfrm>
          <a:prstGeom prst="rect">
            <a:avLst/>
          </a:prstGeom>
          <a:noFill/>
        </p:spPr>
        <p:txBody>
          <a:bodyPr wrap="square" rtlCol="0">
            <a:spAutoFit/>
          </a:bodyPr>
          <a:p>
            <a:r>
              <a:rPr lang="en-US" altLang="zh-CN" sz="1400"/>
              <a:t>picture 4: delete some feature words</a:t>
            </a:r>
            <a:endParaRPr lang="en-US" altLang="zh-CN" sz="1400"/>
          </a:p>
        </p:txBody>
      </p:sp>
      <p:sp>
        <p:nvSpPr>
          <p:cNvPr id="9" name="文本框 8"/>
          <p:cNvSpPr txBox="1"/>
          <p:nvPr/>
        </p:nvSpPr>
        <p:spPr>
          <a:xfrm>
            <a:off x="7094855" y="5234940"/>
            <a:ext cx="3070860" cy="306705"/>
          </a:xfrm>
          <a:prstGeom prst="rect">
            <a:avLst/>
          </a:prstGeom>
          <a:noFill/>
        </p:spPr>
        <p:txBody>
          <a:bodyPr wrap="square" rtlCol="0">
            <a:spAutoFit/>
          </a:bodyPr>
          <a:p>
            <a:r>
              <a:rPr lang="en-US" altLang="zh-CN" sz="1400"/>
              <a:t>picture 5: collapse similar words</a:t>
            </a:r>
            <a:endParaRPr lang="en-US" altLang="zh-CN"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64470" y="478085"/>
            <a:ext cx="8855640" cy="837720"/>
          </a:xfrm>
          <a:prstGeom prst="rect">
            <a:avLst/>
          </a:prstGeom>
          <a:noFill/>
          <a:ln>
            <a:noFill/>
          </a:ln>
        </p:spPr>
        <p:txBody>
          <a:bodyPr lIns="0" tIns="0" rIns="0" bIns="0" anchor="ctr"/>
          <a:p>
            <a:pPr>
              <a:lnSpc>
                <a:spcPct val="100000"/>
              </a:lnSpc>
            </a:pPr>
            <a:r>
              <a:rPr lang="en-US" altLang="de-DE" sz="2400" b="1" strike="noStrike" spc="-1">
                <a:solidFill>
                  <a:srgbClr val="000000"/>
                </a:solidFill>
                <a:uFill>
                  <a:solidFill>
                    <a:srgbClr val="FFFFFF"/>
                  </a:solidFill>
                </a:uFill>
                <a:latin typeface="Arial" panose="020B0604020202020204"/>
              </a:rPr>
              <a:t>Elements</a:t>
            </a:r>
            <a:endParaRPr lang="en-US" altLang="de-DE" sz="2400" b="1" strike="noStrike" spc="-1">
              <a:solidFill>
                <a:srgbClr val="000000"/>
              </a:solidFill>
              <a:uFill>
                <a:solidFill>
                  <a:srgbClr val="FFFFFF"/>
                </a:solidFill>
              </a:uFill>
              <a:latin typeface="Arial" panose="020B0604020202020204"/>
            </a:endParaRPr>
          </a:p>
        </p:txBody>
      </p:sp>
      <p:sp>
        <p:nvSpPr>
          <p:cNvPr id="128" name="CustomShape 2"/>
          <p:cNvSpPr/>
          <p:nvPr/>
        </p:nvSpPr>
        <p:spPr>
          <a:xfrm>
            <a:off x="464400" y="1532150"/>
            <a:ext cx="11239920" cy="4478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000000"/>
                </a:solidFill>
                <a:uFill>
                  <a:solidFill>
                    <a:srgbClr val="FFFFFF"/>
                  </a:solidFill>
                </a:uFill>
                <a:latin typeface="Arial" panose="020B0604020202020204"/>
              </a:rPr>
              <a:t>Additional feature:</a:t>
            </a: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Intuitively we know that the rating is most relevant to the ratio between positive and negative comments. So why don't we just calculate </a:t>
            </a:r>
            <a:r>
              <a:rPr lang="en-US" sz="1800" b="1" strike="noStrike" spc="-1">
                <a:solidFill>
                  <a:srgbClr val="000000"/>
                </a:solidFill>
                <a:uFill>
                  <a:solidFill>
                    <a:srgbClr val="FFFFFF"/>
                  </a:solidFill>
                </a:uFill>
                <a:latin typeface="Arial" panose="020B0604020202020204"/>
              </a:rPr>
              <a:t>how “positive” the comments overall are</a:t>
            </a:r>
            <a:r>
              <a:rPr lang="en-US" sz="1800" strike="noStrike" spc="-1">
                <a:solidFill>
                  <a:srgbClr val="000000"/>
                </a:solidFill>
                <a:uFill>
                  <a:solidFill>
                    <a:srgbClr val="FFFFFF"/>
                  </a:solidFill>
                </a:uFill>
                <a:latin typeface="Arial" panose="020B0604020202020204"/>
              </a:rPr>
              <a:t>?</a:t>
            </a:r>
            <a:endParaRPr lang="en-US" sz="1800"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We calculate for every paragraph the ratio between positive features and all features      ,</a:t>
            </a: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and then calculate the average ratio over all paragraphs: </a:t>
            </a:r>
            <a:endParaRPr lang="en-US" sz="1800"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The vector file as input for the svm looks like this:</a:t>
            </a: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b="1" strike="noStrike" spc="-1">
                <a:solidFill>
                  <a:srgbClr val="000000"/>
                </a:solidFill>
                <a:uFill>
                  <a:solidFill>
                    <a:srgbClr val="FFFFFF"/>
                  </a:solidFill>
                </a:uFill>
                <a:latin typeface="Arial" panose="020B0604020202020204"/>
              </a:rPr>
              <a:t>Other improvements:</a:t>
            </a: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1. detect the negative expression</a:t>
            </a:r>
            <a:endParaRPr lang="en-US" sz="1800"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2. normalize the feature due to the size of comments</a:t>
            </a: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graphicFrame>
        <p:nvGraphicFramePr>
          <p:cNvPr id="12" name="对象 11"/>
          <p:cNvGraphicFramePr/>
          <p:nvPr/>
        </p:nvGraphicFramePr>
        <p:xfrm>
          <a:off x="9166225" y="2316480"/>
          <a:ext cx="314325" cy="440055"/>
        </p:xfrm>
        <a:graphic>
          <a:graphicData uri="http://schemas.openxmlformats.org/presentationml/2006/ole">
            <mc:AlternateContent xmlns:mc="http://schemas.openxmlformats.org/markup-compatibility/2006">
              <mc:Choice xmlns:v="urn:schemas-microsoft-com:vml" Requires="v">
                <p:oleObj spid="_x0000_s13" name="" r:id="rId1" imgW="342900" imgH="311150" progId="Equation.KSEE3">
                  <p:embed/>
                </p:oleObj>
              </mc:Choice>
              <mc:Fallback>
                <p:oleObj name="" r:id="rId1" imgW="342900" imgH="311150" progId="Equation.KSEE3">
                  <p:embed/>
                  <p:pic>
                    <p:nvPicPr>
                      <p:cNvPr id="0" name="图片 12"/>
                      <p:cNvPicPr/>
                      <p:nvPr/>
                    </p:nvPicPr>
                    <p:blipFill>
                      <a:blip r:embed="rId2"/>
                      <a:stretch>
                        <a:fillRect/>
                      </a:stretch>
                    </p:blipFill>
                    <p:spPr>
                      <a:xfrm>
                        <a:off x="9166225" y="2316480"/>
                        <a:ext cx="314325" cy="44005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7" name="" r:id="rId3" imgW="914400" imgH="215900" progId="Equation.KSEE3">
                  <p:embed/>
                </p:oleObj>
              </mc:Choice>
              <mc:Fallback>
                <p:oleObj name="" r:id="rId3" imgW="914400" imgH="215900" progId="Equation.KSEE3">
                  <p:embed/>
                  <p:pic>
                    <p:nvPicPr>
                      <p:cNvPr id="0" name="图片 1026"/>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412865" y="2673985"/>
          <a:ext cx="1557655" cy="405765"/>
        </p:xfrm>
        <a:graphic>
          <a:graphicData uri="http://schemas.openxmlformats.org/presentationml/2006/ole">
            <mc:AlternateContent xmlns:mc="http://schemas.openxmlformats.org/markup-compatibility/2006">
              <mc:Choice xmlns:v="urn:schemas-microsoft-com:vml" Requires="v">
                <p:oleObj spid="_x0000_s1028" name="" r:id="rId5" imgW="1097915" imgH="405765" progId="Equation.KSEE3">
                  <p:embed/>
                </p:oleObj>
              </mc:Choice>
              <mc:Fallback>
                <p:oleObj name="" r:id="rId5" imgW="1097915" imgH="405765" progId="Equation.KSEE3">
                  <p:embed/>
                  <p:pic>
                    <p:nvPicPr>
                      <p:cNvPr id="0" name="图片 1027"/>
                      <p:cNvPicPr/>
                      <p:nvPr/>
                    </p:nvPicPr>
                    <p:blipFill>
                      <a:blip r:embed="rId6"/>
                      <a:stretch>
                        <a:fillRect/>
                      </a:stretch>
                    </p:blipFill>
                    <p:spPr>
                      <a:xfrm>
                        <a:off x="6412865" y="2673985"/>
                        <a:ext cx="1557655" cy="405765"/>
                      </a:xfrm>
                      <a:prstGeom prst="rect">
                        <a:avLst/>
                      </a:prstGeom>
                    </p:spPr>
                  </p:pic>
                </p:oleObj>
              </mc:Fallback>
            </mc:AlternateContent>
          </a:graphicData>
        </a:graphic>
      </p:graphicFrame>
      <p:pic>
        <p:nvPicPr>
          <p:cNvPr id="18" name="图片 17"/>
          <p:cNvPicPr>
            <a:picLocks noChangeAspect="1"/>
          </p:cNvPicPr>
          <p:nvPr/>
        </p:nvPicPr>
        <p:blipFill>
          <a:blip r:embed="rId7"/>
          <a:stretch>
            <a:fillRect/>
          </a:stretch>
        </p:blipFill>
        <p:spPr>
          <a:xfrm>
            <a:off x="597535" y="3321050"/>
            <a:ext cx="5429250" cy="1079500"/>
          </a:xfrm>
          <a:prstGeom prst="rect">
            <a:avLst/>
          </a:prstGeom>
        </p:spPr>
      </p:pic>
      <p:sp>
        <p:nvSpPr>
          <p:cNvPr id="19" name="矩形 18"/>
          <p:cNvSpPr/>
          <p:nvPr/>
        </p:nvSpPr>
        <p:spPr>
          <a:xfrm>
            <a:off x="551815" y="3285490"/>
            <a:ext cx="360045" cy="287655"/>
          </a:xfrm>
          <a:prstGeom prst="rect">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27685" y="3573145"/>
            <a:ext cx="677545" cy="213995"/>
          </a:xfrm>
          <a:prstGeom prst="rect">
            <a:avLst/>
          </a:prstGeom>
          <a:noFill/>
        </p:spPr>
        <p:txBody>
          <a:bodyPr wrap="square" rtlCol="0">
            <a:spAutoFit/>
          </a:bodyPr>
          <a:p>
            <a:r>
              <a:rPr lang="en-US" altLang="zh-CN" sz="800">
                <a:solidFill>
                  <a:srgbClr val="FF0000"/>
                </a:solidFill>
              </a:rPr>
              <a:t>label</a:t>
            </a:r>
            <a:endParaRPr lang="en-US" altLang="zh-CN" sz="800">
              <a:solidFill>
                <a:srgbClr val="FF0000"/>
              </a:solidFill>
            </a:endParaRPr>
          </a:p>
        </p:txBody>
      </p:sp>
      <p:sp>
        <p:nvSpPr>
          <p:cNvPr id="21" name="矩形 20"/>
          <p:cNvSpPr/>
          <p:nvPr/>
        </p:nvSpPr>
        <p:spPr>
          <a:xfrm>
            <a:off x="2783840" y="3357245"/>
            <a:ext cx="287655" cy="14351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2702560" y="3143250"/>
            <a:ext cx="677545" cy="213995"/>
          </a:xfrm>
          <a:prstGeom prst="rect">
            <a:avLst/>
          </a:prstGeom>
          <a:noFill/>
        </p:spPr>
        <p:txBody>
          <a:bodyPr wrap="square" rtlCol="0">
            <a:spAutoFit/>
          </a:bodyPr>
          <a:p>
            <a:r>
              <a:rPr lang="en-US" altLang="zh-CN" sz="800">
                <a:solidFill>
                  <a:srgbClr val="FF0000"/>
                </a:solidFill>
              </a:rPr>
              <a:t>index</a:t>
            </a:r>
            <a:endParaRPr lang="en-US" altLang="zh-CN" sz="800">
              <a:solidFill>
                <a:srgbClr val="FF0000"/>
              </a:solidFill>
            </a:endParaRPr>
          </a:p>
        </p:txBody>
      </p:sp>
      <p:sp>
        <p:nvSpPr>
          <p:cNvPr id="24" name="矩形 23"/>
          <p:cNvSpPr/>
          <p:nvPr/>
        </p:nvSpPr>
        <p:spPr>
          <a:xfrm>
            <a:off x="3287395" y="3357245"/>
            <a:ext cx="288290" cy="14351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3178810" y="3143250"/>
            <a:ext cx="677545" cy="213995"/>
          </a:xfrm>
          <a:prstGeom prst="rect">
            <a:avLst/>
          </a:prstGeom>
          <a:noFill/>
        </p:spPr>
        <p:txBody>
          <a:bodyPr wrap="square" rtlCol="0">
            <a:spAutoFit/>
          </a:bodyPr>
          <a:p>
            <a:r>
              <a:rPr lang="en-US" altLang="zh-CN" sz="800">
                <a:solidFill>
                  <a:srgbClr val="FF0000"/>
                </a:solidFill>
              </a:rPr>
              <a:t>value</a:t>
            </a:r>
            <a:endParaRPr lang="en-US" altLang="zh-CN" sz="800">
              <a:solidFill>
                <a:srgbClr val="FF0000"/>
              </a:solidFill>
            </a:endParaRPr>
          </a:p>
        </p:txBody>
      </p:sp>
      <p:sp>
        <p:nvSpPr>
          <p:cNvPr id="26" name="文本框 25"/>
          <p:cNvSpPr txBox="1"/>
          <p:nvPr/>
        </p:nvSpPr>
        <p:spPr>
          <a:xfrm>
            <a:off x="1891665" y="4400550"/>
            <a:ext cx="2705735" cy="306705"/>
          </a:xfrm>
          <a:prstGeom prst="rect">
            <a:avLst/>
          </a:prstGeom>
          <a:noFill/>
        </p:spPr>
        <p:txBody>
          <a:bodyPr wrap="square" rtlCol="0">
            <a:spAutoFit/>
          </a:bodyPr>
          <a:p>
            <a:r>
              <a:rPr lang="en-US" altLang="zh-CN" sz="1400"/>
              <a:t>picture 7: vector file</a:t>
            </a:r>
            <a:endParaRPr lang="en-US" altLang="zh-CN"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64470" y="478085"/>
            <a:ext cx="8855640" cy="837720"/>
          </a:xfrm>
          <a:prstGeom prst="rect">
            <a:avLst/>
          </a:prstGeom>
          <a:noFill/>
          <a:ln>
            <a:noFill/>
          </a:ln>
        </p:spPr>
        <p:txBody>
          <a:bodyPr lIns="0" tIns="0" rIns="0" bIns="0" anchor="ctr"/>
          <a:p>
            <a:pPr>
              <a:lnSpc>
                <a:spcPct val="100000"/>
              </a:lnSpc>
            </a:pPr>
            <a:r>
              <a:rPr lang="en-US" altLang="de-DE" sz="2400" b="1" strike="noStrike" spc="-1">
                <a:solidFill>
                  <a:srgbClr val="000000"/>
                </a:solidFill>
                <a:uFill>
                  <a:solidFill>
                    <a:srgbClr val="FFFFFF"/>
                  </a:solidFill>
                </a:uFill>
                <a:latin typeface="Arial" panose="020B0604020202020204"/>
              </a:rPr>
              <a:t>Processing</a:t>
            </a:r>
            <a:endParaRPr lang="en-US" altLang="de-DE" sz="2400" b="1" strike="noStrike" spc="-1">
              <a:solidFill>
                <a:srgbClr val="000000"/>
              </a:solidFill>
              <a:uFill>
                <a:solidFill>
                  <a:srgbClr val="FFFFFF"/>
                </a:solidFill>
              </a:uFill>
              <a:latin typeface="Arial" panose="020B0604020202020204"/>
            </a:endParaRPr>
          </a:p>
        </p:txBody>
      </p:sp>
      <p:sp>
        <p:nvSpPr>
          <p:cNvPr id="128" name="CustomShape 2"/>
          <p:cNvSpPr/>
          <p:nvPr/>
        </p:nvSpPr>
        <p:spPr>
          <a:xfrm>
            <a:off x="464400" y="1532150"/>
            <a:ext cx="11239920" cy="4478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000000"/>
                </a:solidFill>
                <a:uFill>
                  <a:solidFill>
                    <a:srgbClr val="FFFFFF"/>
                  </a:solidFill>
                </a:uFill>
                <a:latin typeface="Arial" panose="020B0604020202020204"/>
              </a:rPr>
              <a:t>Create train and test files:</a:t>
            </a: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we create train and test files out of modified hotel files. In our case, we put for every location the second hotel file into test, and use the other hotel files as train files.</a:t>
            </a: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b="1" strike="noStrike" spc="-1">
                <a:solidFill>
                  <a:srgbClr val="000000"/>
                </a:solidFill>
                <a:uFill>
                  <a:solidFill>
                    <a:srgbClr val="FFFFFF"/>
                  </a:solidFill>
                </a:uFill>
                <a:latin typeface="Arial" panose="020B0604020202020204"/>
              </a:rPr>
              <a:t>Algorithmus:</a:t>
            </a: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libsvm: we use the libsvm to process the vector file. We choose the nu-svr mode from libsvm to use the whole 7 features to regression over the label.</a:t>
            </a:r>
            <a:endParaRPr lang="en-US" sz="1800"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After we got the predicted label for the test file, we use a list to store the train files, where the train hotel with most similar label with the test hotel come first.</a:t>
            </a:r>
            <a:endParaRPr lang="en-US" sz="1800"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Often, there are</a:t>
            </a:r>
            <a:r>
              <a:rPr lang="en-US" sz="1800" b="1" strike="noStrike" spc="-1">
                <a:solidFill>
                  <a:srgbClr val="000000"/>
                </a:solidFill>
                <a:uFill>
                  <a:solidFill>
                    <a:srgbClr val="FFFFFF"/>
                  </a:solidFill>
                </a:uFill>
                <a:latin typeface="Arial" panose="020B0604020202020204"/>
              </a:rPr>
              <a:t> more than one candidates</a:t>
            </a:r>
            <a:r>
              <a:rPr lang="en-US" sz="1800" strike="noStrike" spc="-1">
                <a:solidFill>
                  <a:srgbClr val="000000"/>
                </a:solidFill>
                <a:uFill>
                  <a:solidFill>
                    <a:srgbClr val="FFFFFF"/>
                  </a:solidFill>
                </a:uFill>
                <a:latin typeface="Arial" panose="020B0604020202020204"/>
              </a:rPr>
              <a:t>, thus we need the </a:t>
            </a:r>
            <a:r>
              <a:rPr lang="en-US" sz="1800" b="1" strike="noStrike" spc="-1">
                <a:solidFill>
                  <a:srgbClr val="000000"/>
                </a:solidFill>
                <a:uFill>
                  <a:solidFill>
                    <a:srgbClr val="FFFFFF"/>
                  </a:solidFill>
                </a:uFill>
                <a:latin typeface="Arial" panose="020B0604020202020204"/>
              </a:rPr>
              <a:t>second step:</a:t>
            </a: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27" name="图片 26"/>
          <p:cNvPicPr>
            <a:picLocks noChangeAspect="1"/>
          </p:cNvPicPr>
          <p:nvPr/>
        </p:nvPicPr>
        <p:blipFill>
          <a:blip r:embed="rId1"/>
          <a:stretch>
            <a:fillRect/>
          </a:stretch>
        </p:blipFill>
        <p:spPr>
          <a:xfrm>
            <a:off x="617220" y="4344035"/>
            <a:ext cx="4997450" cy="1047750"/>
          </a:xfrm>
          <a:prstGeom prst="rect">
            <a:avLst/>
          </a:prstGeom>
        </p:spPr>
      </p:pic>
      <p:sp>
        <p:nvSpPr>
          <p:cNvPr id="28" name="文本框 27"/>
          <p:cNvSpPr txBox="1"/>
          <p:nvPr/>
        </p:nvSpPr>
        <p:spPr>
          <a:xfrm>
            <a:off x="1028700" y="5391785"/>
            <a:ext cx="4203700" cy="306705"/>
          </a:xfrm>
          <a:prstGeom prst="rect">
            <a:avLst/>
          </a:prstGeom>
          <a:noFill/>
        </p:spPr>
        <p:txBody>
          <a:bodyPr wrap="square" rtlCol="0">
            <a:spAutoFit/>
          </a:bodyPr>
          <a:p>
            <a:r>
              <a:rPr lang="en-US" altLang="zh-CN" sz="1400"/>
              <a:t>picture 8: example result for the first step (svm)</a:t>
            </a:r>
            <a:endParaRPr lang="en-US" altLang="zh-CN"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64470" y="478085"/>
            <a:ext cx="8855640" cy="837720"/>
          </a:xfrm>
          <a:prstGeom prst="rect">
            <a:avLst/>
          </a:prstGeom>
          <a:noFill/>
          <a:ln>
            <a:noFill/>
          </a:ln>
        </p:spPr>
        <p:txBody>
          <a:bodyPr lIns="0" tIns="0" rIns="0" bIns="0" anchor="ctr"/>
          <a:p>
            <a:pPr>
              <a:lnSpc>
                <a:spcPct val="100000"/>
              </a:lnSpc>
            </a:pPr>
            <a:r>
              <a:rPr lang="en-US" altLang="de-DE" sz="2400" b="1" strike="noStrike" spc="-1">
                <a:solidFill>
                  <a:srgbClr val="000000"/>
                </a:solidFill>
                <a:uFill>
                  <a:solidFill>
                    <a:srgbClr val="FFFFFF"/>
                  </a:solidFill>
                </a:uFill>
                <a:latin typeface="Arial" panose="020B0604020202020204"/>
              </a:rPr>
              <a:t>Processing</a:t>
            </a:r>
            <a:endParaRPr lang="en-US" altLang="de-DE" sz="2400" b="1" strike="noStrike" spc="-1">
              <a:solidFill>
                <a:srgbClr val="000000"/>
              </a:solidFill>
              <a:uFill>
                <a:solidFill>
                  <a:srgbClr val="FFFFFF"/>
                </a:solidFill>
              </a:uFill>
              <a:latin typeface="Arial" panose="020B0604020202020204"/>
            </a:endParaRPr>
          </a:p>
        </p:txBody>
      </p:sp>
      <p:sp>
        <p:nvSpPr>
          <p:cNvPr id="128" name="CustomShape 2"/>
          <p:cNvSpPr/>
          <p:nvPr/>
        </p:nvSpPr>
        <p:spPr>
          <a:xfrm>
            <a:off x="464400" y="1532150"/>
            <a:ext cx="11239920" cy="4478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000000"/>
                </a:solidFill>
                <a:uFill>
                  <a:solidFill>
                    <a:srgbClr val="FFFFFF"/>
                  </a:solidFill>
                </a:uFill>
                <a:latin typeface="Arial" panose="020B0604020202020204"/>
              </a:rPr>
              <a:t>Second step:</a:t>
            </a: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because we have multiple test files (each for one location), we let user choose one location:</a:t>
            </a: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r>
              <a:rPr lang="en-US" sz="1800" strike="noStrike" spc="-1">
                <a:solidFill>
                  <a:srgbClr val="000000"/>
                </a:solidFill>
                <a:uFill>
                  <a:solidFill>
                    <a:srgbClr val="FFFFFF"/>
                  </a:solidFill>
                </a:uFill>
                <a:latin typeface="Arial" panose="020B0604020202020204"/>
              </a:rPr>
              <a:t>if the location is incorrect, user must type once again until location is correct:</a:t>
            </a: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1"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8" name="文本框 27"/>
          <p:cNvSpPr txBox="1"/>
          <p:nvPr/>
        </p:nvSpPr>
        <p:spPr>
          <a:xfrm>
            <a:off x="749300" y="4762500"/>
            <a:ext cx="4855210" cy="306705"/>
          </a:xfrm>
          <a:prstGeom prst="rect">
            <a:avLst/>
          </a:prstGeom>
          <a:noFill/>
        </p:spPr>
        <p:txBody>
          <a:bodyPr wrap="square" rtlCol="0">
            <a:spAutoFit/>
          </a:bodyPr>
          <a:p>
            <a:r>
              <a:rPr lang="en-US" altLang="zh-CN" sz="1400"/>
              <a:t>picture 9: enter location again if location isn't included</a:t>
            </a:r>
            <a:endParaRPr lang="en-US" altLang="zh-CN" sz="1400"/>
          </a:p>
        </p:txBody>
      </p:sp>
      <p:pic>
        <p:nvPicPr>
          <p:cNvPr id="27" name="图片 26"/>
          <p:cNvPicPr>
            <a:picLocks noChangeAspect="1"/>
          </p:cNvPicPr>
          <p:nvPr/>
        </p:nvPicPr>
        <p:blipFill>
          <a:blip r:embed="rId1"/>
          <a:stretch>
            <a:fillRect/>
          </a:stretch>
        </p:blipFill>
        <p:spPr>
          <a:xfrm>
            <a:off x="553720" y="2125345"/>
            <a:ext cx="4997450" cy="1047750"/>
          </a:xfrm>
          <a:prstGeom prst="rect">
            <a:avLst/>
          </a:prstGeom>
        </p:spPr>
      </p:pic>
      <p:sp>
        <p:nvSpPr>
          <p:cNvPr id="3" name="文本框 2"/>
          <p:cNvSpPr txBox="1"/>
          <p:nvPr/>
        </p:nvSpPr>
        <p:spPr>
          <a:xfrm>
            <a:off x="749300" y="3173095"/>
            <a:ext cx="4203700" cy="306705"/>
          </a:xfrm>
          <a:prstGeom prst="rect">
            <a:avLst/>
          </a:prstGeom>
          <a:noFill/>
        </p:spPr>
        <p:txBody>
          <a:bodyPr wrap="square" rtlCol="0">
            <a:spAutoFit/>
          </a:bodyPr>
          <a:p>
            <a:r>
              <a:rPr lang="en-US" altLang="zh-CN" sz="1400"/>
              <a:t>picture 8: example result for the first step (svm)</a:t>
            </a:r>
            <a:endParaRPr lang="en-US" altLang="zh-CN" sz="1400"/>
          </a:p>
        </p:txBody>
      </p:sp>
      <p:pic>
        <p:nvPicPr>
          <p:cNvPr id="4" name="图片 3"/>
          <p:cNvPicPr>
            <a:picLocks noChangeAspect="1"/>
          </p:cNvPicPr>
          <p:nvPr/>
        </p:nvPicPr>
        <p:blipFill>
          <a:blip r:embed="rId2"/>
          <a:stretch>
            <a:fillRect/>
          </a:stretch>
        </p:blipFill>
        <p:spPr>
          <a:xfrm>
            <a:off x="553720" y="4013200"/>
            <a:ext cx="6134100" cy="749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180gradElektronenstreuung</Template>
  <TotalTime>0</TotalTime>
  <Words>4993</Words>
  <Application>WPS 演示</Application>
  <PresentationFormat/>
  <Paragraphs>192</Paragraphs>
  <Slides>12</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12</vt:i4>
      </vt:variant>
    </vt:vector>
  </HeadingPairs>
  <TitlesOfParts>
    <vt:vector size="27" baseType="lpstr">
      <vt:lpstr>Arial</vt:lpstr>
      <vt:lpstr>宋体</vt:lpstr>
      <vt:lpstr>Wingdings</vt:lpstr>
      <vt:lpstr>Arial</vt:lpstr>
      <vt:lpstr>Symbol</vt:lpstr>
      <vt:lpstr>微软雅黑</vt:lpstr>
      <vt:lpstr>Arial Unicode MS</vt:lpstr>
      <vt:lpstr>Calibri</vt:lpstr>
      <vt:lpstr>DejaVu Sans</vt:lpstr>
      <vt:lpstr>Segoe Print</vt:lpstr>
      <vt:lpstr>Office Theme</vt:lpstr>
      <vt:lpstr>Office Theme</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Lennart</dc:creator>
  <cp:lastModifiedBy>dell</cp:lastModifiedBy>
  <cp:revision>333</cp:revision>
  <dcterms:created xsi:type="dcterms:W3CDTF">2018-05-15T14:05:00Z</dcterms:created>
  <dcterms:modified xsi:type="dcterms:W3CDTF">2019-02-14T03:32:07Z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2052-11.1.0.8214</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Breitbild</vt:lpwstr>
  </property>
  <property fmtid="{D5CDD505-2E9C-101B-9397-08002B2CF9AE}" pid="10" name="ScaleCrop">
    <vt:bool>false</vt:bool>
  </property>
  <property fmtid="{D5CDD505-2E9C-101B-9397-08002B2CF9AE}" pid="11" name="ShareDoc">
    <vt:bool>false</vt:bool>
  </property>
  <property fmtid="{D5CDD505-2E9C-101B-9397-08002B2CF9AE}" pid="12" name="Slides">
    <vt:i4>16</vt:i4>
  </property>
</Properties>
</file>