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147481482" r:id="rId5"/>
    <p:sldId id="2147481558" r:id="rId6"/>
    <p:sldId id="214748152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49686C-CD86-981E-4CFE-DD5B1694E420}" name="Faustin Havard" initials="" userId="S::faustin@elqano.com::124b637c-7173-458d-b248-a55536161e86" providerId="AD"/>
  <p188:author id="{2B551FD5-84CB-DAFC-018D-39CA28BAA5A4}" name="Manon Faure" initials="" userId="S::manon@elqano.com::1a84c9f2-c56e-4ecb-b84a-50717c34923f" providerId="AD"/>
  <p188:author id="{246F6DED-0AE8-88F8-4589-BA569F2BAF49}" name="Yann Echeverria" initials="YE" userId="S::yann@elqano.com::a4419f42-6791-4a1f-aa81-a741885f8a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DD5"/>
    <a:srgbClr val="D1BFFF"/>
    <a:srgbClr val="1D1A36"/>
    <a:srgbClr val="FF7C35"/>
    <a:srgbClr val="000000"/>
    <a:srgbClr val="36345A"/>
    <a:srgbClr val="A293C5"/>
    <a:srgbClr val="B248C4"/>
    <a:srgbClr val="6260A3"/>
    <a:srgbClr val="E56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A5815-A462-364F-B33B-D2D912F3CF65}" v="7" dt="2025-03-19T14:03:15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3"/>
    <p:restoredTop sz="97030"/>
  </p:normalViewPr>
  <p:slideViewPr>
    <p:cSldViewPr snapToGrid="0">
      <p:cViewPr varScale="1">
        <p:scale>
          <a:sx n="101" d="100"/>
          <a:sy n="101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610A-048B-594A-AE84-D2C693EAC30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2FAD7-51A6-4343-85F8-57BBB8CA19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2FAD7-51A6-4343-85F8-57BBB8CA19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C84B2-CAFF-8621-2664-3DBC4085B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D35230-04C7-DF9A-ED63-A3F709392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DBB03E-B387-5D35-5591-1FD841DE9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F0B807-3FD5-CDF7-D96D-96BD78C6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2FAD7-51A6-4343-85F8-57BBB8CA19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2A2A4-3133-C10F-AA53-4022BB6E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21C878-112F-3731-0CD9-551909F4B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6DB509-D569-92C3-ADBB-2D7B4E21C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FC19C-34A0-3956-708F-3973C7D68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2FAD7-51A6-4343-85F8-57BBB8CA19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89605-E7B9-13D6-D3CB-BC6A04081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342443-8EFB-6BFF-536B-19E611C0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636EE-F321-56CD-7402-E4A60D0D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8F018E-EC6C-C558-7ABD-D1BE1BF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6FA94-9056-64D3-3AE2-C2BCF06E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0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2166E-8EB7-0243-383E-ED2B8003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875EF7-4018-0AE1-D43C-ED7FAC52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EE799-B136-D267-559C-5E694BB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28D7-DA30-C1B2-C982-6EB44083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FF7D0-8B5C-ACCA-2B76-39341833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912C77-C000-5C44-68BC-C0CF145FC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C93C7-88FC-ED9E-FEA0-927FF03E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C0C27-7395-B06E-BF07-EAEB5FDE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FDF03-4D29-1A31-1268-B631FA14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02D7A-78FF-1391-4704-37448EC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Google Shape;91;p18">
            <a:extLst>
              <a:ext uri="{FF2B5EF4-FFF2-40B4-BE49-F238E27FC236}">
                <a16:creationId xmlns:a16="http://schemas.microsoft.com/office/drawing/2014/main" id="{6814208E-FDC3-174F-ADF4-B48A1766C2B8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227" y="0"/>
            <a:ext cx="1220123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3;p18">
            <a:extLst>
              <a:ext uri="{FF2B5EF4-FFF2-40B4-BE49-F238E27FC236}">
                <a16:creationId xmlns:a16="http://schemas.microsoft.com/office/drawing/2014/main" id="{3BDDD181-0D75-454C-9F1A-6E060823B09E}"/>
              </a:ext>
            </a:extLst>
          </p:cNvPr>
          <p:cNvPicPr preferRelativeResize="0"/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67" y="6321369"/>
            <a:ext cx="1007384" cy="4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C83C0C-F3C7-F548-9A9C-E9DF959C03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4398" y="3015285"/>
            <a:ext cx="9107785" cy="624417"/>
          </a:xfrm>
        </p:spPr>
        <p:txBody>
          <a:bodyPr>
            <a:noAutofit/>
          </a:bodyPr>
          <a:lstStyle>
            <a:lvl1pPr marL="152396" indent="0">
              <a:buNone/>
              <a:defRPr sz="4267" b="1" i="0">
                <a:solidFill>
                  <a:schemeClr val="bg1"/>
                </a:solidFill>
                <a:latin typeface="Lexend" pitchFamily="2" charset="77"/>
              </a:defRPr>
            </a:lvl1pPr>
            <a:lvl2pPr>
              <a:defRPr b="1" i="0">
                <a:solidFill>
                  <a:schemeClr val="tx1"/>
                </a:solidFill>
                <a:latin typeface="Lexend" pitchFamily="2" charset="77"/>
              </a:defRPr>
            </a:lvl2pPr>
            <a:lvl3pPr>
              <a:defRPr b="1" i="0">
                <a:solidFill>
                  <a:schemeClr val="tx1"/>
                </a:solidFill>
                <a:latin typeface="Lexend" pitchFamily="2" charset="77"/>
              </a:defRPr>
            </a:lvl3pPr>
            <a:lvl4pPr>
              <a:defRPr b="1" i="0">
                <a:solidFill>
                  <a:schemeClr val="tx1"/>
                </a:solidFill>
                <a:latin typeface="Lexend" pitchFamily="2" charset="77"/>
              </a:defRPr>
            </a:lvl4pPr>
            <a:lvl5pPr>
              <a:defRPr b="1" i="0">
                <a:solidFill>
                  <a:schemeClr val="tx1"/>
                </a:solidFill>
                <a:latin typeface="Lexend" pitchFamily="2" charset="77"/>
              </a:defRPr>
            </a:lvl5pPr>
          </a:lstStyle>
          <a:p>
            <a:pPr lvl="0"/>
            <a:r>
              <a:rPr lang="en-GB"/>
              <a:t>click to add chapter title</a:t>
            </a:r>
            <a:endParaRPr lang="en-F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5CB5EA-AF8F-CB41-9A0C-AD6E68F11F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9227" y="2883427"/>
            <a:ext cx="1451452" cy="878416"/>
          </a:xfrm>
        </p:spPr>
        <p:txBody>
          <a:bodyPr>
            <a:noAutofit/>
          </a:bodyPr>
          <a:lstStyle>
            <a:lvl1pPr marL="152396" indent="0">
              <a:buNone/>
              <a:defRPr sz="5333" b="1" i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b="1" i="0">
                <a:solidFill>
                  <a:schemeClr val="tx1"/>
                </a:solidFill>
                <a:latin typeface="Lexend" pitchFamily="2" charset="77"/>
              </a:defRPr>
            </a:lvl2pPr>
            <a:lvl3pPr>
              <a:defRPr b="1" i="0">
                <a:solidFill>
                  <a:schemeClr val="tx1"/>
                </a:solidFill>
                <a:latin typeface="Lexend" pitchFamily="2" charset="77"/>
              </a:defRPr>
            </a:lvl3pPr>
            <a:lvl4pPr>
              <a:defRPr b="1" i="0">
                <a:solidFill>
                  <a:schemeClr val="tx1"/>
                </a:solidFill>
                <a:latin typeface="Lexend" pitchFamily="2" charset="77"/>
              </a:defRPr>
            </a:lvl4pPr>
            <a:lvl5pPr>
              <a:defRPr b="1" i="0">
                <a:solidFill>
                  <a:schemeClr val="tx1"/>
                </a:solidFill>
                <a:latin typeface="Lexend" pitchFamily="2" charset="77"/>
              </a:defRPr>
            </a:lvl5pPr>
          </a:lstStyle>
          <a:p>
            <a:pPr lvl="0"/>
            <a:r>
              <a:rPr lang="en-GB"/>
              <a:t>#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0122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305453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‹N°›</a:t>
            </a:fld>
            <a:endParaRPr lang="fr"/>
          </a:p>
        </p:txBody>
      </p:sp>
      <p:pic>
        <p:nvPicPr>
          <p:cNvPr id="8" name="Google Shape;103;p19">
            <a:extLst>
              <a:ext uri="{FF2B5EF4-FFF2-40B4-BE49-F238E27FC236}">
                <a16:creationId xmlns:a16="http://schemas.microsoft.com/office/drawing/2014/main" id="{C4543BEF-4DD0-E44E-BA53-488BE771366E}"/>
              </a:ext>
            </a:extLst>
          </p:cNvPr>
          <p:cNvPicPr preferRelativeResize="0"/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67" y="6321370"/>
            <a:ext cx="1007384" cy="4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>
            <a:spLocks noGrp="1"/>
          </p:cNvSpPr>
          <p:nvPr>
            <p:ph type="title" hasCustomPrompt="1"/>
          </p:nvPr>
        </p:nvSpPr>
        <p:spPr>
          <a:xfrm>
            <a:off x="1534485" y="659639"/>
            <a:ext cx="9616035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click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title</a:t>
            </a:r>
            <a:r>
              <a:rPr lang="fr-FR"/>
              <a:t> 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B456-CAA6-1642-83E9-9F90A0099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2111" y="1803819"/>
            <a:ext cx="9616036" cy="4180800"/>
          </a:xfrm>
        </p:spPr>
        <p:txBody>
          <a:bodyPr>
            <a:normAutofit/>
          </a:bodyPr>
          <a:lstStyle>
            <a:lvl1pPr marL="380981" indent="-228589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67">
                <a:solidFill>
                  <a:schemeClr val="tx1"/>
                </a:solidFill>
                <a:latin typeface="Spartan" pitchFamily="2" charset="77"/>
              </a:defRPr>
            </a:lvl1pPr>
            <a:lvl2pPr marL="1024416" indent="-228589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67">
                <a:solidFill>
                  <a:schemeClr val="tx1"/>
                </a:solidFill>
                <a:latin typeface="Spartan" pitchFamily="2" charset="77"/>
              </a:defRPr>
            </a:lvl2pPr>
            <a:lvl3pPr marL="1633986" indent="-228589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67">
                <a:solidFill>
                  <a:schemeClr val="tx1"/>
                </a:solidFill>
                <a:latin typeface="Spartan" pitchFamily="2" charset="77"/>
              </a:defRPr>
            </a:lvl3pPr>
            <a:lvl4pPr marL="2243555" indent="-228589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67">
                <a:solidFill>
                  <a:schemeClr val="tx1"/>
                </a:solidFill>
                <a:latin typeface="Spartan" pitchFamily="2" charset="77"/>
              </a:defRPr>
            </a:lvl4pPr>
            <a:lvl5pPr marL="2853123" indent="-228589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67">
                <a:solidFill>
                  <a:schemeClr val="tx1"/>
                </a:solidFill>
                <a:latin typeface="Spartan" pitchFamily="2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58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0F424-C7D2-008A-7E96-D03B1165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F120A0-45E8-550F-ADE8-AF5006F0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D504F-32B6-9B35-4077-2BF551B4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7592D-F72C-54DF-00AE-3A139628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EC06D7-EF12-38FE-E413-B9209169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04DEF-9CE8-1A14-AABB-33D740A1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925C9B-0DD7-17D9-F653-DE7F40AF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065B9-CDD4-9305-1481-8DE3FC87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B829E-D0BD-EBF0-1C08-F753BAD7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85230-1B1B-B4B8-EABB-578C15D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18A6D-B421-4B1F-D08D-2B2552A2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2C76D-A711-F93B-FDE6-4858BB8B7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A996C8-ADA3-48E1-C2DA-62807DFF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01788D-0C7B-DBE7-07BB-20FCA42C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4D2526-2399-057C-12BC-12DCBA00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B08688-4849-53DE-81FA-70A1683C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5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E7967-32DE-C77B-F5E9-9A516724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D22F0F-E8C3-95F7-038A-06A474F9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A74B90-8955-C392-0A6C-6473DADD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AC8FB1-5CC2-30BB-9845-0A539F3B9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59998A-F362-228F-71B2-899CB05C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0A79F1-B05E-8D0D-26C5-BDB6F53F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0444CB-75E2-236C-061A-B642A405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0758A2-DD62-FD25-620B-FA06069E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C3345-29C3-5D0E-4882-4996353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967641-EE64-7F24-02D2-9E23FFF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B181EA-3BCB-48E4-7EDC-B90D9E0F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524C40-FDBE-6C74-650B-047CB81D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A5D537-C9A1-6DFC-1326-40567AD5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517589-C3C9-5462-7413-EA0FFD89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8136CA-FC47-4BB7-D7FC-CCE7E55F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0C94E-2722-4346-EB2C-32FE57C0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21D57-14B9-DFC8-6F07-26446A8C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C85A3-71A4-83E3-C2E4-3BBC8491C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B1C75E-9A57-6081-19F3-2CC57170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6C851C-61B9-5D79-F89A-CC2B1C93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445A91-CB09-06DA-70F6-E7314540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164F3-C6B1-6B6B-561E-3D2F0ED2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66879D-7C25-B28B-96C8-427FF9E02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D52CD1-ECEF-3513-8D02-681D74CC7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DC0C7-3E91-C638-F25F-6DA3523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ED63BA-801F-CB6B-9B83-CD42CA25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99A83-9FE4-754C-9400-618DC331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68C570-7A7C-78BF-79A7-AA6721A7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30B3C-8509-EB77-B1BB-F33CEFA7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78C89-7676-1D1C-183D-B27930BF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06305-8EE4-1749-9952-AEFD38F9E9A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AC1EC-C455-40EC-597E-57A3A8BF0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D68E7-B803-79BF-E551-EB9EEBAD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27EAA-D076-2946-802E-0763BACC91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5B7CE10A-A29C-6553-659D-2B216A8FAF90}"/>
              </a:ext>
            </a:extLst>
          </p:cNvPr>
          <p:cNvSpPr txBox="1">
            <a:spLocks/>
          </p:cNvSpPr>
          <p:nvPr/>
        </p:nvSpPr>
        <p:spPr>
          <a:xfrm>
            <a:off x="696586" y="1955021"/>
            <a:ext cx="7212026" cy="2420209"/>
          </a:xfrm>
          <a:prstGeom prst="rect">
            <a:avLst/>
          </a:prstGeom>
          <a:noFill/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3800" dirty="0" err="1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elqano</a:t>
            </a:r>
            <a:endParaRPr lang="fr-FR" sz="8000" dirty="0">
              <a:solidFill>
                <a:schemeClr val="bg1"/>
              </a:solidFill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179E4ACB-5192-8F21-5CD5-E0881826CC2A}"/>
              </a:ext>
            </a:extLst>
          </p:cNvPr>
          <p:cNvSpPr txBox="1"/>
          <p:nvPr/>
        </p:nvSpPr>
        <p:spPr>
          <a:xfrm>
            <a:off x="3089501" y="3805348"/>
            <a:ext cx="6984913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52"/>
              </a:lnSpc>
            </a:pPr>
            <a:r>
              <a:rPr lang="en-US" spc="-33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WHEN KNOWLEDGE FINDS PEOPLE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2EED14-9051-EA4C-70BE-7B431DBF2C38}"/>
              </a:ext>
            </a:extLst>
          </p:cNvPr>
          <p:cNvSpPr txBox="1"/>
          <p:nvPr/>
        </p:nvSpPr>
        <p:spPr>
          <a:xfrm>
            <a:off x="2846231" y="3247553"/>
            <a:ext cx="6233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664598-C49C-536F-A285-6F4AB1ABC0EF}"/>
              </a:ext>
            </a:extLst>
          </p:cNvPr>
          <p:cNvSpPr txBox="1"/>
          <p:nvPr/>
        </p:nvSpPr>
        <p:spPr>
          <a:xfrm>
            <a:off x="2846231" y="3247553"/>
            <a:ext cx="6233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1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6199B-B56F-C597-41CD-F30A5173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re 2">
            <a:extLst>
              <a:ext uri="{FF2B5EF4-FFF2-40B4-BE49-F238E27FC236}">
                <a16:creationId xmlns:a16="http://schemas.microsoft.com/office/drawing/2014/main" id="{3B979129-E8D9-2728-15EC-B4ADCEC597B5}"/>
              </a:ext>
            </a:extLst>
          </p:cNvPr>
          <p:cNvSpPr txBox="1">
            <a:spLocks/>
          </p:cNvSpPr>
          <p:nvPr/>
        </p:nvSpPr>
        <p:spPr>
          <a:xfrm>
            <a:off x="498602" y="704260"/>
            <a:ext cx="12262972" cy="128482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One of the jobs </a:t>
            </a:r>
            <a:r>
              <a:rPr lang="fr-FR" sz="32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most</a:t>
            </a:r>
            <a:r>
              <a:rPr lang="fr-FR" sz="32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</a:t>
            </a:r>
            <a:r>
              <a:rPr lang="fr-FR" sz="32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disrupted</a:t>
            </a:r>
            <a:r>
              <a:rPr lang="fr-FR" sz="32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by AI will </a:t>
            </a:r>
            <a:r>
              <a:rPr lang="fr-FR" sz="32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be</a:t>
            </a:r>
            <a:r>
              <a:rPr lang="fr-FR" sz="32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Knowledge workers*. </a:t>
            </a:r>
          </a:p>
        </p:txBody>
      </p:sp>
      <p:sp>
        <p:nvSpPr>
          <p:cNvPr id="39" name="Titre 2">
            <a:extLst>
              <a:ext uri="{FF2B5EF4-FFF2-40B4-BE49-F238E27FC236}">
                <a16:creationId xmlns:a16="http://schemas.microsoft.com/office/drawing/2014/main" id="{E83CD7DD-FD64-70E0-EE26-5E087F85FB5D}"/>
              </a:ext>
            </a:extLst>
          </p:cNvPr>
          <p:cNvSpPr txBox="1">
            <a:spLocks/>
          </p:cNvSpPr>
          <p:nvPr/>
        </p:nvSpPr>
        <p:spPr>
          <a:xfrm>
            <a:off x="498603" y="357574"/>
            <a:ext cx="3791205" cy="7598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fr-FR" sz="2400" i="1" spc="3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Who</a:t>
            </a:r>
            <a:r>
              <a:rPr lang="fr-FR" sz="2400" i="1" spc="3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and </a:t>
            </a:r>
            <a:r>
              <a:rPr lang="fr-FR" sz="2400" i="1" spc="3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why</a:t>
            </a:r>
            <a:r>
              <a:rPr lang="fr-FR" sz="2400" i="1" spc="3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?</a:t>
            </a:r>
            <a:endParaRPr lang="en-US" sz="2800" i="1" spc="300" dirty="0"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948578-253C-D34E-B251-8FE0AD6A3DF5}"/>
              </a:ext>
            </a:extLst>
          </p:cNvPr>
          <p:cNvSpPr txBox="1"/>
          <p:nvPr/>
        </p:nvSpPr>
        <p:spPr>
          <a:xfrm>
            <a:off x="821086" y="1253480"/>
            <a:ext cx="11188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  <a:sym typeface="Wingdings" pitchFamily="2" charset="2"/>
              </a:rPr>
              <a:t>*Knowledge workers </a:t>
            </a:r>
            <a:r>
              <a:rPr lang="fr-FR" sz="1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  <a:sym typeface="Wingdings" pitchFamily="2" charset="2"/>
              </a:rPr>
              <a:t>examples</a:t>
            </a:r>
            <a:r>
              <a:rPr lang="fr-FR" sz="14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  <a:sym typeface="Wingdings" pitchFamily="2" charset="2"/>
              </a:rPr>
              <a:t> : </a:t>
            </a: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Analysts, Consultants, Corporate Middle </a:t>
            </a:r>
            <a:r>
              <a:rPr lang="en-US" sz="140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M</a:t>
            </a: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anagement …</a:t>
            </a:r>
          </a:p>
          <a:p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9FA47-E4DF-C54C-8643-EB56BD70A6D7}"/>
              </a:ext>
            </a:extLst>
          </p:cNvPr>
          <p:cNvSpPr/>
          <p:nvPr/>
        </p:nvSpPr>
        <p:spPr>
          <a:xfrm>
            <a:off x="1447236" y="4691212"/>
            <a:ext cx="3432469" cy="138162"/>
          </a:xfrm>
          <a:prstGeom prst="rect">
            <a:avLst/>
          </a:prstGeom>
          <a:gradFill flip="none" rotWithShape="1">
            <a:gsLst>
              <a:gs pos="100000">
                <a:srgbClr val="D1BFFF"/>
              </a:gs>
              <a:gs pos="85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1" name="Titre 2">
            <a:extLst>
              <a:ext uri="{FF2B5EF4-FFF2-40B4-BE49-F238E27FC236}">
                <a16:creationId xmlns:a16="http://schemas.microsoft.com/office/drawing/2014/main" id="{59A51D88-CDE3-5D46-9A7B-7ECF08460F4A}"/>
              </a:ext>
            </a:extLst>
          </p:cNvPr>
          <p:cNvSpPr txBox="1">
            <a:spLocks/>
          </p:cNvSpPr>
          <p:nvPr/>
        </p:nvSpPr>
        <p:spPr>
          <a:xfrm>
            <a:off x="741764" y="2034953"/>
            <a:ext cx="4843411" cy="60729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A </a:t>
            </a:r>
            <a:r>
              <a:rPr lang="fr-FR" sz="2000" b="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typical</a:t>
            </a:r>
            <a:r>
              <a:rPr lang="fr-FR" sz="2000" b="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</a:t>
            </a:r>
            <a:r>
              <a:rPr lang="fr-FR" sz="200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Knowledge</a:t>
            </a:r>
            <a:r>
              <a:rPr lang="fr-FR" sz="200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</a:t>
            </a:r>
            <a:r>
              <a:rPr lang="fr-FR" sz="200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Workers</a:t>
            </a:r>
            <a:r>
              <a:rPr lang="fr-FR" sz="200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</a:t>
            </a:r>
            <a:r>
              <a:rPr lang="fr-FR" sz="2000" b="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day</a:t>
            </a:r>
            <a:r>
              <a:rPr lang="fr-FR" sz="2000" b="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in </a:t>
            </a:r>
            <a:r>
              <a:rPr lang="fr-FR" sz="2000" dirty="0">
                <a:highlight>
                  <a:srgbClr val="FF7C35"/>
                </a:highlight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2024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8D791C-E275-3049-B77B-4DFD44C7C66E}"/>
              </a:ext>
            </a:extLst>
          </p:cNvPr>
          <p:cNvSpPr/>
          <p:nvPr/>
        </p:nvSpPr>
        <p:spPr>
          <a:xfrm>
            <a:off x="1443187" y="2742641"/>
            <a:ext cx="3432469" cy="138162"/>
          </a:xfrm>
          <a:prstGeom prst="rect">
            <a:avLst/>
          </a:prstGeom>
          <a:gradFill flip="none" rotWithShape="1">
            <a:gsLst>
              <a:gs pos="82000">
                <a:srgbClr val="D1BFFF"/>
              </a:gs>
              <a:gs pos="73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4" name="Titre 2">
            <a:extLst>
              <a:ext uri="{FF2B5EF4-FFF2-40B4-BE49-F238E27FC236}">
                <a16:creationId xmlns:a16="http://schemas.microsoft.com/office/drawing/2014/main" id="{5A670640-AA03-8F46-A8CF-F9E0E39E08CC}"/>
              </a:ext>
            </a:extLst>
          </p:cNvPr>
          <p:cNvSpPr txBox="1">
            <a:spLocks/>
          </p:cNvSpPr>
          <p:nvPr/>
        </p:nvSpPr>
        <p:spPr>
          <a:xfrm>
            <a:off x="6567806" y="2040080"/>
            <a:ext cx="4843411" cy="60729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A </a:t>
            </a:r>
            <a:r>
              <a:rPr lang="fr-FR" sz="2000" b="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typical</a:t>
            </a:r>
            <a:r>
              <a:rPr lang="fr-FR" sz="2000" b="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</a:t>
            </a:r>
            <a:r>
              <a:rPr lang="fr-FR" sz="200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Knowledge</a:t>
            </a:r>
            <a:r>
              <a:rPr lang="fr-FR" sz="200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</a:t>
            </a:r>
            <a:r>
              <a:rPr lang="fr-FR" sz="2000" i="1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Workers</a:t>
            </a:r>
            <a:r>
              <a:rPr lang="fr-FR" sz="2000" i="1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</a:t>
            </a:r>
            <a:r>
              <a:rPr lang="fr-FR" sz="2000" b="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day</a:t>
            </a:r>
            <a:r>
              <a:rPr lang="fr-FR" sz="2000" b="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in </a:t>
            </a:r>
            <a:r>
              <a:rPr lang="fr-FR" sz="2000" dirty="0">
                <a:highlight>
                  <a:srgbClr val="FF7C35"/>
                </a:highlight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2026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11C4676-D7B7-6548-B81A-F3CFC0D69CD7}"/>
              </a:ext>
            </a:extLst>
          </p:cNvPr>
          <p:cNvCxnSpPr>
            <a:cxnSpLocks/>
          </p:cNvCxnSpPr>
          <p:nvPr/>
        </p:nvCxnSpPr>
        <p:spPr>
          <a:xfrm>
            <a:off x="1434575" y="2646942"/>
            <a:ext cx="0" cy="253062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itre 2">
            <a:extLst>
              <a:ext uri="{FF2B5EF4-FFF2-40B4-BE49-F238E27FC236}">
                <a16:creationId xmlns:a16="http://schemas.microsoft.com/office/drawing/2014/main" id="{DCA903AB-5F17-0D4B-A6B2-F2E672500D14}"/>
              </a:ext>
            </a:extLst>
          </p:cNvPr>
          <p:cNvSpPr txBox="1">
            <a:spLocks/>
          </p:cNvSpPr>
          <p:nvPr/>
        </p:nvSpPr>
        <p:spPr>
          <a:xfrm>
            <a:off x="886120" y="2693354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9h</a:t>
            </a:r>
          </a:p>
        </p:txBody>
      </p:sp>
      <p:sp>
        <p:nvSpPr>
          <p:cNvPr id="27" name="Titre 2">
            <a:extLst>
              <a:ext uri="{FF2B5EF4-FFF2-40B4-BE49-F238E27FC236}">
                <a16:creationId xmlns:a16="http://schemas.microsoft.com/office/drawing/2014/main" id="{3AB08010-E763-BF49-B3A6-8E50737F1C3E}"/>
              </a:ext>
            </a:extLst>
          </p:cNvPr>
          <p:cNvSpPr txBox="1">
            <a:spLocks/>
          </p:cNvSpPr>
          <p:nvPr/>
        </p:nvSpPr>
        <p:spPr>
          <a:xfrm>
            <a:off x="886120" y="3872788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14h</a:t>
            </a:r>
          </a:p>
        </p:txBody>
      </p:sp>
      <p:sp>
        <p:nvSpPr>
          <p:cNvPr id="28" name="Titre 2">
            <a:extLst>
              <a:ext uri="{FF2B5EF4-FFF2-40B4-BE49-F238E27FC236}">
                <a16:creationId xmlns:a16="http://schemas.microsoft.com/office/drawing/2014/main" id="{C472BE7A-737B-C044-9001-6583099E3BE4}"/>
              </a:ext>
            </a:extLst>
          </p:cNvPr>
          <p:cNvSpPr txBox="1">
            <a:spLocks/>
          </p:cNvSpPr>
          <p:nvPr/>
        </p:nvSpPr>
        <p:spPr>
          <a:xfrm>
            <a:off x="886120" y="4814823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18h</a:t>
            </a:r>
          </a:p>
        </p:txBody>
      </p:sp>
      <p:sp>
        <p:nvSpPr>
          <p:cNvPr id="29" name="Titre 2">
            <a:extLst>
              <a:ext uri="{FF2B5EF4-FFF2-40B4-BE49-F238E27FC236}">
                <a16:creationId xmlns:a16="http://schemas.microsoft.com/office/drawing/2014/main" id="{7B152277-348E-DD4A-8D3A-CA7924376F9B}"/>
              </a:ext>
            </a:extLst>
          </p:cNvPr>
          <p:cNvSpPr txBox="1">
            <a:spLocks/>
          </p:cNvSpPr>
          <p:nvPr/>
        </p:nvSpPr>
        <p:spPr>
          <a:xfrm>
            <a:off x="886120" y="3661268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13h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8A4DCB-C7C3-DB4D-A961-DCBA4DF9678D}"/>
              </a:ext>
            </a:extLst>
          </p:cNvPr>
          <p:cNvSpPr/>
          <p:nvPr/>
        </p:nvSpPr>
        <p:spPr>
          <a:xfrm>
            <a:off x="1441901" y="3336762"/>
            <a:ext cx="3432469" cy="138162"/>
          </a:xfrm>
          <a:prstGeom prst="rect">
            <a:avLst/>
          </a:prstGeom>
          <a:gradFill flip="none" rotWithShape="1">
            <a:gsLst>
              <a:gs pos="67000">
                <a:srgbClr val="D1BFFF"/>
              </a:gs>
              <a:gs pos="51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D82C7E-14E4-6140-8A56-10F182FAEBE9}"/>
              </a:ext>
            </a:extLst>
          </p:cNvPr>
          <p:cNvSpPr/>
          <p:nvPr/>
        </p:nvSpPr>
        <p:spPr>
          <a:xfrm>
            <a:off x="1443398" y="4064170"/>
            <a:ext cx="3432469" cy="138162"/>
          </a:xfrm>
          <a:prstGeom prst="rect">
            <a:avLst/>
          </a:prstGeom>
          <a:gradFill flip="none" rotWithShape="1">
            <a:gsLst>
              <a:gs pos="100000">
                <a:srgbClr val="D1BFFF"/>
              </a:gs>
              <a:gs pos="93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FEE894-72D0-6941-ABBB-D16A86F82026}"/>
              </a:ext>
            </a:extLst>
          </p:cNvPr>
          <p:cNvSpPr/>
          <p:nvPr/>
        </p:nvSpPr>
        <p:spPr>
          <a:xfrm rot="16200000">
            <a:off x="2784955" y="999082"/>
            <a:ext cx="607291" cy="4788985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Information Research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6453A8-47E9-2147-B3D0-0554D1EF8E88}"/>
              </a:ext>
            </a:extLst>
          </p:cNvPr>
          <p:cNvSpPr/>
          <p:nvPr/>
        </p:nvSpPr>
        <p:spPr>
          <a:xfrm rot="16200000">
            <a:off x="2936703" y="401456"/>
            <a:ext cx="442986" cy="4788984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Communication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A79341-545D-5840-BEF4-E6FF8541CB7B}"/>
              </a:ext>
            </a:extLst>
          </p:cNvPr>
          <p:cNvSpPr/>
          <p:nvPr/>
        </p:nvSpPr>
        <p:spPr>
          <a:xfrm rot="16200000">
            <a:off x="2922192" y="1720021"/>
            <a:ext cx="442986" cy="4788986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Analysis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A2A31D-3171-CF45-899F-1BA0A6746DFC}"/>
              </a:ext>
            </a:extLst>
          </p:cNvPr>
          <p:cNvSpPr/>
          <p:nvPr/>
        </p:nvSpPr>
        <p:spPr>
          <a:xfrm rot="16200000">
            <a:off x="2928859" y="2357673"/>
            <a:ext cx="442986" cy="4788987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Drafting</a:t>
            </a:r>
            <a:r>
              <a:rPr lang="fr-FR" sz="1200" dirty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 Documents 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7DC2822-CCB3-714D-A76E-C3D19DD55C76}"/>
              </a:ext>
            </a:extLst>
          </p:cNvPr>
          <p:cNvCxnSpPr>
            <a:cxnSpLocks/>
          </p:cNvCxnSpPr>
          <p:nvPr/>
        </p:nvCxnSpPr>
        <p:spPr>
          <a:xfrm>
            <a:off x="4868493" y="2652201"/>
            <a:ext cx="0" cy="253062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C9220-8E95-D946-8FC7-C08493FDAC7C}"/>
              </a:ext>
            </a:extLst>
          </p:cNvPr>
          <p:cNvSpPr/>
          <p:nvPr/>
        </p:nvSpPr>
        <p:spPr>
          <a:xfrm>
            <a:off x="7266953" y="4685842"/>
            <a:ext cx="3432469" cy="138162"/>
          </a:xfrm>
          <a:prstGeom prst="rect">
            <a:avLst/>
          </a:prstGeom>
          <a:gradFill flip="none" rotWithShape="1">
            <a:gsLst>
              <a:gs pos="43000">
                <a:srgbClr val="D1BFFF"/>
              </a:gs>
              <a:gs pos="21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C4042D-19C2-9F4F-BB80-3194CF73F07E}"/>
              </a:ext>
            </a:extLst>
          </p:cNvPr>
          <p:cNvSpPr/>
          <p:nvPr/>
        </p:nvSpPr>
        <p:spPr>
          <a:xfrm>
            <a:off x="7267718" y="2737271"/>
            <a:ext cx="3432469" cy="138162"/>
          </a:xfrm>
          <a:prstGeom prst="rect">
            <a:avLst/>
          </a:prstGeom>
          <a:gradFill flip="none" rotWithShape="1">
            <a:gsLst>
              <a:gs pos="33000">
                <a:srgbClr val="D1BFFF"/>
              </a:gs>
              <a:gs pos="18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EE3C120-2F28-CE49-99EB-4A236F1EE867}"/>
              </a:ext>
            </a:extLst>
          </p:cNvPr>
          <p:cNvCxnSpPr>
            <a:cxnSpLocks/>
          </p:cNvCxnSpPr>
          <p:nvPr/>
        </p:nvCxnSpPr>
        <p:spPr>
          <a:xfrm>
            <a:off x="7261666" y="2641572"/>
            <a:ext cx="0" cy="253062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itre 2">
            <a:extLst>
              <a:ext uri="{FF2B5EF4-FFF2-40B4-BE49-F238E27FC236}">
                <a16:creationId xmlns:a16="http://schemas.microsoft.com/office/drawing/2014/main" id="{CF54B90E-207A-CF4E-A5F1-E3B048C8DA2C}"/>
              </a:ext>
            </a:extLst>
          </p:cNvPr>
          <p:cNvSpPr txBox="1">
            <a:spLocks/>
          </p:cNvSpPr>
          <p:nvPr/>
        </p:nvSpPr>
        <p:spPr>
          <a:xfrm>
            <a:off x="6713211" y="2687984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9h</a:t>
            </a:r>
          </a:p>
        </p:txBody>
      </p:sp>
      <p:sp>
        <p:nvSpPr>
          <p:cNvPr id="46" name="Titre 2">
            <a:extLst>
              <a:ext uri="{FF2B5EF4-FFF2-40B4-BE49-F238E27FC236}">
                <a16:creationId xmlns:a16="http://schemas.microsoft.com/office/drawing/2014/main" id="{5B2B5D8E-7E81-BA44-8512-7B1EE64A05A1}"/>
              </a:ext>
            </a:extLst>
          </p:cNvPr>
          <p:cNvSpPr txBox="1">
            <a:spLocks/>
          </p:cNvSpPr>
          <p:nvPr/>
        </p:nvSpPr>
        <p:spPr>
          <a:xfrm>
            <a:off x="6713211" y="3867418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14h</a:t>
            </a:r>
          </a:p>
        </p:txBody>
      </p:sp>
      <p:sp>
        <p:nvSpPr>
          <p:cNvPr id="47" name="Titre 2">
            <a:extLst>
              <a:ext uri="{FF2B5EF4-FFF2-40B4-BE49-F238E27FC236}">
                <a16:creationId xmlns:a16="http://schemas.microsoft.com/office/drawing/2014/main" id="{3A16FD82-C6B9-3D49-9F90-1A4BB633F909}"/>
              </a:ext>
            </a:extLst>
          </p:cNvPr>
          <p:cNvSpPr txBox="1">
            <a:spLocks/>
          </p:cNvSpPr>
          <p:nvPr/>
        </p:nvSpPr>
        <p:spPr>
          <a:xfrm>
            <a:off x="6713211" y="4809453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18h</a:t>
            </a:r>
          </a:p>
        </p:txBody>
      </p:sp>
      <p:sp>
        <p:nvSpPr>
          <p:cNvPr id="48" name="Titre 2">
            <a:extLst>
              <a:ext uri="{FF2B5EF4-FFF2-40B4-BE49-F238E27FC236}">
                <a16:creationId xmlns:a16="http://schemas.microsoft.com/office/drawing/2014/main" id="{DBFF57B0-056B-C14B-B8F7-A7BBAA593190}"/>
              </a:ext>
            </a:extLst>
          </p:cNvPr>
          <p:cNvSpPr txBox="1">
            <a:spLocks/>
          </p:cNvSpPr>
          <p:nvPr/>
        </p:nvSpPr>
        <p:spPr>
          <a:xfrm>
            <a:off x="6713211" y="3655898"/>
            <a:ext cx="616014" cy="347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900" spc="30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13h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24FD60-F002-4A43-842A-31626A103E38}"/>
              </a:ext>
            </a:extLst>
          </p:cNvPr>
          <p:cNvSpPr/>
          <p:nvPr/>
        </p:nvSpPr>
        <p:spPr>
          <a:xfrm>
            <a:off x="7267456" y="3331392"/>
            <a:ext cx="3432469" cy="138162"/>
          </a:xfrm>
          <a:prstGeom prst="rect">
            <a:avLst/>
          </a:prstGeom>
          <a:gradFill flip="none" rotWithShape="1">
            <a:gsLst>
              <a:gs pos="18000">
                <a:srgbClr val="D1BFFF"/>
              </a:gs>
              <a:gs pos="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DE5B4F-9E0B-FC42-A30B-E18EEEE121E6}"/>
              </a:ext>
            </a:extLst>
          </p:cNvPr>
          <p:cNvSpPr/>
          <p:nvPr/>
        </p:nvSpPr>
        <p:spPr>
          <a:xfrm>
            <a:off x="7266290" y="4058800"/>
            <a:ext cx="3432469" cy="138162"/>
          </a:xfrm>
          <a:prstGeom prst="rect">
            <a:avLst/>
          </a:prstGeom>
          <a:gradFill flip="none" rotWithShape="1">
            <a:gsLst>
              <a:gs pos="64000">
                <a:srgbClr val="D1BFFF"/>
              </a:gs>
              <a:gs pos="47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51A0B88-6ED4-BE46-A4C3-481D02FD01A9}"/>
              </a:ext>
            </a:extLst>
          </p:cNvPr>
          <p:cNvCxnSpPr>
            <a:cxnSpLocks/>
          </p:cNvCxnSpPr>
          <p:nvPr/>
        </p:nvCxnSpPr>
        <p:spPr>
          <a:xfrm>
            <a:off x="10695584" y="2646831"/>
            <a:ext cx="0" cy="253062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999113-205C-1F4D-88CF-8B55895255CF}"/>
              </a:ext>
            </a:extLst>
          </p:cNvPr>
          <p:cNvSpPr/>
          <p:nvPr/>
        </p:nvSpPr>
        <p:spPr>
          <a:xfrm rot="16200000">
            <a:off x="8614634" y="999082"/>
            <a:ext cx="607291" cy="4788985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Information Research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21E096-835E-2D40-839A-35407761EFA0}"/>
              </a:ext>
            </a:extLst>
          </p:cNvPr>
          <p:cNvSpPr/>
          <p:nvPr/>
        </p:nvSpPr>
        <p:spPr>
          <a:xfrm rot="16200000">
            <a:off x="8766382" y="401456"/>
            <a:ext cx="442986" cy="4788984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Communication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9752DB-F663-F746-860A-91E84F903D58}"/>
              </a:ext>
            </a:extLst>
          </p:cNvPr>
          <p:cNvSpPr/>
          <p:nvPr/>
        </p:nvSpPr>
        <p:spPr>
          <a:xfrm rot="16200000">
            <a:off x="8751871" y="1720021"/>
            <a:ext cx="442986" cy="4788986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Analysis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63EC01-6867-774C-8E03-7B82C3916308}"/>
              </a:ext>
            </a:extLst>
          </p:cNvPr>
          <p:cNvSpPr/>
          <p:nvPr/>
        </p:nvSpPr>
        <p:spPr>
          <a:xfrm rot="16200000">
            <a:off x="8758538" y="2357673"/>
            <a:ext cx="442986" cy="4788987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Drafting</a:t>
            </a:r>
            <a:r>
              <a:rPr lang="fr-FR" sz="1200" dirty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 Documents </a:t>
            </a:r>
          </a:p>
        </p:txBody>
      </p:sp>
      <p:sp>
        <p:nvSpPr>
          <p:cNvPr id="56" name="Titre 2">
            <a:extLst>
              <a:ext uri="{FF2B5EF4-FFF2-40B4-BE49-F238E27FC236}">
                <a16:creationId xmlns:a16="http://schemas.microsoft.com/office/drawing/2014/main" id="{54F671D2-BF88-BD41-B82E-CE944A470454}"/>
              </a:ext>
            </a:extLst>
          </p:cNvPr>
          <p:cNvSpPr txBox="1">
            <a:spLocks/>
          </p:cNvSpPr>
          <p:nvPr/>
        </p:nvSpPr>
        <p:spPr>
          <a:xfrm>
            <a:off x="6219859" y="5495375"/>
            <a:ext cx="5536032" cy="109895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There is an </a:t>
            </a:r>
            <a:r>
              <a:rPr lang="en-US" sz="1200" b="0" spc="300" dirty="0">
                <a:highlight>
                  <a:srgbClr val="D1BFFF"/>
                </a:highlight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untapped opportunity </a:t>
            </a:r>
            <a:b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</a:b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to enable knowledge workers </a:t>
            </a:r>
          </a:p>
          <a:p>
            <a:pPr algn="ctr">
              <a:defRPr/>
            </a:pP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to </a:t>
            </a:r>
            <a:r>
              <a:rPr lang="en-US" sz="1400" b="0" spc="300" dirty="0">
                <a:highlight>
                  <a:srgbClr val="D1BFFF"/>
                </a:highlight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generate documents with AI </a:t>
            </a: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and </a:t>
            </a:r>
          </a:p>
          <a:p>
            <a:pPr algn="ctr">
              <a:defRPr/>
            </a:pP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save up to </a:t>
            </a:r>
            <a:r>
              <a:rPr lang="en-US" sz="1400" b="0" spc="300" dirty="0">
                <a:highlight>
                  <a:srgbClr val="D1BFFF"/>
                </a:highlight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2 hours / day</a:t>
            </a:r>
            <a:endParaRPr lang="en-US" sz="1400" b="0" spc="300" dirty="0">
              <a:solidFill>
                <a:srgbClr val="7F7DD5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  <a:p>
            <a:pPr algn="ctr">
              <a:defRPr/>
            </a:pPr>
            <a:b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</a:b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  </a:t>
            </a:r>
          </a:p>
          <a:p>
            <a:pPr algn="ctr">
              <a:defRPr/>
            </a:pP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 </a:t>
            </a:r>
            <a:b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</a:br>
            <a:endParaRPr lang="en-US" sz="1400" b="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D02CB-C67C-3D44-8202-E06CB0CB96B0}"/>
              </a:ext>
            </a:extLst>
          </p:cNvPr>
          <p:cNvSpPr/>
          <p:nvPr/>
        </p:nvSpPr>
        <p:spPr>
          <a:xfrm>
            <a:off x="6781126" y="4401415"/>
            <a:ext cx="4135029" cy="764874"/>
          </a:xfrm>
          <a:prstGeom prst="rect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33901"/>
                      <a:gd name="connsiteY0" fmla="*/ 0 h 764874"/>
                      <a:gd name="connsiteX1" fmla="*/ 4733901 w 4733901"/>
                      <a:gd name="connsiteY1" fmla="*/ 0 h 764874"/>
                      <a:gd name="connsiteX2" fmla="*/ 4733901 w 4733901"/>
                      <a:gd name="connsiteY2" fmla="*/ 764874 h 764874"/>
                      <a:gd name="connsiteX3" fmla="*/ 0 w 4733901"/>
                      <a:gd name="connsiteY3" fmla="*/ 764874 h 764874"/>
                      <a:gd name="connsiteX4" fmla="*/ 0 w 4733901"/>
                      <a:gd name="connsiteY4" fmla="*/ 0 h 76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33901" h="764874" extrusionOk="0">
                        <a:moveTo>
                          <a:pt x="0" y="0"/>
                        </a:moveTo>
                        <a:cubicBezTo>
                          <a:pt x="2247344" y="118645"/>
                          <a:pt x="4258246" y="116012"/>
                          <a:pt x="4733901" y="0"/>
                        </a:cubicBezTo>
                        <a:cubicBezTo>
                          <a:pt x="4677994" y="284565"/>
                          <a:pt x="4692884" y="390803"/>
                          <a:pt x="4733901" y="764874"/>
                        </a:cubicBezTo>
                        <a:cubicBezTo>
                          <a:pt x="2735846" y="899474"/>
                          <a:pt x="668558" y="607678"/>
                          <a:pt x="0" y="764874"/>
                        </a:cubicBezTo>
                        <a:cubicBezTo>
                          <a:pt x="19821" y="525601"/>
                          <a:pt x="18322" y="2659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8D8AE9-C32B-D74E-9FD3-D2353931CCD1}"/>
              </a:ext>
            </a:extLst>
          </p:cNvPr>
          <p:cNvSpPr/>
          <p:nvPr/>
        </p:nvSpPr>
        <p:spPr>
          <a:xfrm>
            <a:off x="2892148" y="5635222"/>
            <a:ext cx="1167787" cy="370821"/>
          </a:xfrm>
          <a:prstGeom prst="rect">
            <a:avLst/>
          </a:prstGeom>
          <a:gradFill flip="none" rotWithShape="1">
            <a:gsLst>
              <a:gs pos="12000">
                <a:srgbClr val="D1BFFF"/>
              </a:gs>
              <a:gs pos="17000">
                <a:srgbClr val="D1BFFF"/>
              </a:gs>
              <a:gs pos="32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2">
            <a:extLst>
              <a:ext uri="{FF2B5EF4-FFF2-40B4-BE49-F238E27FC236}">
                <a16:creationId xmlns:a16="http://schemas.microsoft.com/office/drawing/2014/main" id="{5B411913-1BDB-0245-BFE7-EA30C395AB0D}"/>
              </a:ext>
            </a:extLst>
          </p:cNvPr>
          <p:cNvSpPr txBox="1">
            <a:spLocks/>
          </p:cNvSpPr>
          <p:nvPr/>
        </p:nvSpPr>
        <p:spPr>
          <a:xfrm>
            <a:off x="1982346" y="5672035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Automated by AI</a:t>
            </a:r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687D1E69-1B3B-37B7-2DA9-B471B34B461C}"/>
              </a:ext>
            </a:extLst>
          </p:cNvPr>
          <p:cNvSpPr txBox="1">
            <a:spLocks/>
          </p:cNvSpPr>
          <p:nvPr/>
        </p:nvSpPr>
        <p:spPr>
          <a:xfrm>
            <a:off x="3924184" y="3389626"/>
            <a:ext cx="3836712" cy="109898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0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vs</a:t>
            </a:r>
            <a:endParaRPr lang="fr-FR" sz="4800" dirty="0"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4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4CAA2-2151-F0C1-3E85-83BBB26C0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Ellipse 112">
            <a:extLst>
              <a:ext uri="{FF2B5EF4-FFF2-40B4-BE49-F238E27FC236}">
                <a16:creationId xmlns:a16="http://schemas.microsoft.com/office/drawing/2014/main" id="{38D9C443-83E3-E95C-7AE0-FDD32FFFF913}"/>
              </a:ext>
            </a:extLst>
          </p:cNvPr>
          <p:cNvSpPr/>
          <p:nvPr/>
        </p:nvSpPr>
        <p:spPr>
          <a:xfrm>
            <a:off x="1111262" y="3281498"/>
            <a:ext cx="802888" cy="802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1,24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0DF586AC-EE00-50F7-3C56-AF36F4309877}"/>
              </a:ext>
            </a:extLst>
          </p:cNvPr>
          <p:cNvSpPr/>
          <p:nvPr/>
        </p:nvSpPr>
        <p:spPr>
          <a:xfrm>
            <a:off x="3261062" y="1335424"/>
            <a:ext cx="5558770" cy="5159334"/>
          </a:xfrm>
          <a:prstGeom prst="ellipse">
            <a:avLst/>
          </a:prstGeom>
          <a:noFill/>
          <a:ln>
            <a:solidFill>
              <a:srgbClr val="7F7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DE4AD052-87E3-C307-9C29-F3C47973CA01}"/>
              </a:ext>
            </a:extLst>
          </p:cNvPr>
          <p:cNvSpPr/>
          <p:nvPr/>
        </p:nvSpPr>
        <p:spPr>
          <a:xfrm>
            <a:off x="4441472" y="1976587"/>
            <a:ext cx="4388831" cy="3944178"/>
          </a:xfrm>
          <a:prstGeom prst="ellipse">
            <a:avLst/>
          </a:prstGeom>
          <a:noFill/>
          <a:ln>
            <a:solidFill>
              <a:srgbClr val="7F7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BC14065D-FB4C-5FF7-BC17-DF61C76789E6}"/>
              </a:ext>
            </a:extLst>
          </p:cNvPr>
          <p:cNvSpPr/>
          <p:nvPr/>
        </p:nvSpPr>
        <p:spPr>
          <a:xfrm>
            <a:off x="6096000" y="2663460"/>
            <a:ext cx="2723832" cy="2408175"/>
          </a:xfrm>
          <a:prstGeom prst="ellipse">
            <a:avLst/>
          </a:prstGeom>
          <a:noFill/>
          <a:ln>
            <a:solidFill>
              <a:srgbClr val="7F7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05" name="Titre 2">
            <a:extLst>
              <a:ext uri="{FF2B5EF4-FFF2-40B4-BE49-F238E27FC236}">
                <a16:creationId xmlns:a16="http://schemas.microsoft.com/office/drawing/2014/main" id="{B5A9FD1F-86F2-05EE-91B8-66F492CD0731}"/>
              </a:ext>
            </a:extLst>
          </p:cNvPr>
          <p:cNvSpPr txBox="1">
            <a:spLocks/>
          </p:cNvSpPr>
          <p:nvPr/>
        </p:nvSpPr>
        <p:spPr>
          <a:xfrm>
            <a:off x="499266" y="656144"/>
            <a:ext cx="12387678" cy="135409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There are 490 million </a:t>
            </a:r>
            <a:r>
              <a:rPr lang="fr-FR" sz="32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Knowledge</a:t>
            </a:r>
            <a:r>
              <a:rPr lang="fr-FR" sz="32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</a:t>
            </a:r>
            <a:r>
              <a:rPr lang="fr-FR" sz="32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Workers</a:t>
            </a:r>
            <a:r>
              <a:rPr lang="fr-FR" sz="32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in the world</a:t>
            </a:r>
            <a:endParaRPr lang="fr-FR" dirty="0"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07" name="Titre 2">
            <a:extLst>
              <a:ext uri="{FF2B5EF4-FFF2-40B4-BE49-F238E27FC236}">
                <a16:creationId xmlns:a16="http://schemas.microsoft.com/office/drawing/2014/main" id="{D80FA93D-6DB7-37D0-6087-0E0F4AA30CB2}"/>
              </a:ext>
            </a:extLst>
          </p:cNvPr>
          <p:cNvSpPr txBox="1">
            <a:spLocks/>
          </p:cNvSpPr>
          <p:nvPr/>
        </p:nvSpPr>
        <p:spPr>
          <a:xfrm>
            <a:off x="510152" y="348972"/>
            <a:ext cx="3791205" cy="7598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fr-FR" sz="2400" i="1" spc="3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Who and </a:t>
            </a:r>
            <a:r>
              <a:rPr lang="fr-FR" sz="2400" i="1" spc="3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why</a:t>
            </a:r>
            <a:r>
              <a:rPr lang="fr-FR" sz="2400" i="1" spc="3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?</a:t>
            </a:r>
            <a:endParaRPr lang="en-US" sz="2800" i="1" spc="300" dirty="0"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20" name="Titre 2">
            <a:extLst>
              <a:ext uri="{FF2B5EF4-FFF2-40B4-BE49-F238E27FC236}">
                <a16:creationId xmlns:a16="http://schemas.microsoft.com/office/drawing/2014/main" id="{4D596ACA-91F4-713A-1BBC-DDF225C4709A}"/>
              </a:ext>
            </a:extLst>
          </p:cNvPr>
          <p:cNvSpPr txBox="1">
            <a:spLocks/>
          </p:cNvSpPr>
          <p:nvPr/>
        </p:nvSpPr>
        <p:spPr>
          <a:xfrm>
            <a:off x="472039" y="1314312"/>
            <a:ext cx="11191910" cy="60729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RAG Market Valuation : CAGR of 44.7%</a:t>
            </a:r>
            <a:endParaRPr lang="fr-FR" sz="1100" b="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17" name="Titre 2">
            <a:extLst>
              <a:ext uri="{FF2B5EF4-FFF2-40B4-BE49-F238E27FC236}">
                <a16:creationId xmlns:a16="http://schemas.microsoft.com/office/drawing/2014/main" id="{0909FD83-490F-BF92-32A2-5C3FBE616355}"/>
              </a:ext>
            </a:extLst>
          </p:cNvPr>
          <p:cNvSpPr txBox="1">
            <a:spLocks/>
          </p:cNvSpPr>
          <p:nvPr/>
        </p:nvSpPr>
        <p:spPr>
          <a:xfrm>
            <a:off x="417170" y="4091346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10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Billions $</a:t>
            </a:r>
            <a:br>
              <a:rPr lang="en-US" sz="10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</a:br>
            <a:endParaRPr lang="en-US" sz="1000" b="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24" name="Titre 2">
            <a:extLst>
              <a:ext uri="{FF2B5EF4-FFF2-40B4-BE49-F238E27FC236}">
                <a16:creationId xmlns:a16="http://schemas.microsoft.com/office/drawing/2014/main" id="{B1498633-F71A-2700-7875-89AC7AE3360A}"/>
              </a:ext>
            </a:extLst>
          </p:cNvPr>
          <p:cNvSpPr txBox="1">
            <a:spLocks/>
          </p:cNvSpPr>
          <p:nvPr/>
        </p:nvSpPr>
        <p:spPr>
          <a:xfrm>
            <a:off x="406452" y="2905530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br>
              <a:rPr lang="en-US" sz="10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</a:br>
            <a:r>
              <a:rPr lang="en-US" sz="10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(2024)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FB02EB6-99DF-F34E-6A8A-238C1BDFA223}"/>
              </a:ext>
            </a:extLst>
          </p:cNvPr>
          <p:cNvCxnSpPr>
            <a:cxnSpLocks/>
            <a:stCxn id="113" idx="7"/>
            <a:endCxn id="115" idx="1"/>
          </p:cNvCxnSpPr>
          <p:nvPr/>
        </p:nvCxnSpPr>
        <p:spPr>
          <a:xfrm flipV="1">
            <a:off x="1796570" y="2090991"/>
            <a:ext cx="2278555" cy="130808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F3D3AB4B-B287-E081-7A8A-B629D6D5B22A}"/>
              </a:ext>
            </a:extLst>
          </p:cNvPr>
          <p:cNvCxnSpPr>
            <a:cxnSpLocks/>
            <a:stCxn id="113" idx="5"/>
            <a:endCxn id="115" idx="3"/>
          </p:cNvCxnSpPr>
          <p:nvPr/>
        </p:nvCxnSpPr>
        <p:spPr>
          <a:xfrm>
            <a:off x="1796570" y="3966806"/>
            <a:ext cx="2278555" cy="177238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itre 2">
            <a:extLst>
              <a:ext uri="{FF2B5EF4-FFF2-40B4-BE49-F238E27FC236}">
                <a16:creationId xmlns:a16="http://schemas.microsoft.com/office/drawing/2014/main" id="{9B094C70-305E-388B-4AB5-6666C85FDC35}"/>
              </a:ext>
            </a:extLst>
          </p:cNvPr>
          <p:cNvSpPr txBox="1">
            <a:spLocks/>
          </p:cNvSpPr>
          <p:nvPr/>
        </p:nvSpPr>
        <p:spPr>
          <a:xfrm>
            <a:off x="8707934" y="5910548"/>
            <a:ext cx="6209071" cy="135409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0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$17 Billion</a:t>
            </a:r>
            <a:endParaRPr lang="fr-FR" sz="2400" dirty="0"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35" name="Titre 2">
            <a:extLst>
              <a:ext uri="{FF2B5EF4-FFF2-40B4-BE49-F238E27FC236}">
                <a16:creationId xmlns:a16="http://schemas.microsoft.com/office/drawing/2014/main" id="{AB28CA15-EB15-B90E-F514-7A8ED717CF1F}"/>
              </a:ext>
            </a:extLst>
          </p:cNvPr>
          <p:cNvSpPr txBox="1">
            <a:spLocks/>
          </p:cNvSpPr>
          <p:nvPr/>
        </p:nvSpPr>
        <p:spPr>
          <a:xfrm>
            <a:off x="8016170" y="1946036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endParaRPr lang="en-US" sz="1600" b="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38" name="Titre 2">
            <a:extLst>
              <a:ext uri="{FF2B5EF4-FFF2-40B4-BE49-F238E27FC236}">
                <a16:creationId xmlns:a16="http://schemas.microsoft.com/office/drawing/2014/main" id="{C9F1ABB9-6156-DED4-B7E7-7D745A65A9C9}"/>
              </a:ext>
            </a:extLst>
          </p:cNvPr>
          <p:cNvSpPr txBox="1">
            <a:spLocks/>
          </p:cNvSpPr>
          <p:nvPr/>
        </p:nvSpPr>
        <p:spPr>
          <a:xfrm>
            <a:off x="2570622" y="5594281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br>
              <a:rPr lang="en-US" sz="16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</a:br>
            <a:r>
              <a:rPr lang="en-US" sz="16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(2030)</a:t>
            </a:r>
          </a:p>
        </p:txBody>
      </p:sp>
      <p:sp>
        <p:nvSpPr>
          <p:cNvPr id="139" name="Titre 2">
            <a:extLst>
              <a:ext uri="{FF2B5EF4-FFF2-40B4-BE49-F238E27FC236}">
                <a16:creationId xmlns:a16="http://schemas.microsoft.com/office/drawing/2014/main" id="{C09C1D95-AF84-643F-A659-D0B1610CA5C6}"/>
              </a:ext>
            </a:extLst>
          </p:cNvPr>
          <p:cNvSpPr txBox="1">
            <a:spLocks/>
          </p:cNvSpPr>
          <p:nvPr/>
        </p:nvSpPr>
        <p:spPr>
          <a:xfrm>
            <a:off x="7880992" y="6167668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TAM :  </a:t>
            </a:r>
            <a:endParaRPr lang="en-US" sz="1000" b="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40" name="Titre 2">
            <a:extLst>
              <a:ext uri="{FF2B5EF4-FFF2-40B4-BE49-F238E27FC236}">
                <a16:creationId xmlns:a16="http://schemas.microsoft.com/office/drawing/2014/main" id="{B310A22A-0562-0725-B469-0B62A81A7FC6}"/>
              </a:ext>
            </a:extLst>
          </p:cNvPr>
          <p:cNvSpPr txBox="1">
            <a:spLocks/>
          </p:cNvSpPr>
          <p:nvPr/>
        </p:nvSpPr>
        <p:spPr>
          <a:xfrm>
            <a:off x="9034555" y="5257330"/>
            <a:ext cx="6209071" cy="135409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$8.5 Billion</a:t>
            </a:r>
            <a:endParaRPr lang="fr-FR" sz="1600" dirty="0"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41" name="Titre 2">
            <a:extLst>
              <a:ext uri="{FF2B5EF4-FFF2-40B4-BE49-F238E27FC236}">
                <a16:creationId xmlns:a16="http://schemas.microsoft.com/office/drawing/2014/main" id="{197C37DD-A45C-2B3F-3BF3-750D50C4FFAB}"/>
              </a:ext>
            </a:extLst>
          </p:cNvPr>
          <p:cNvSpPr txBox="1">
            <a:spLocks/>
          </p:cNvSpPr>
          <p:nvPr/>
        </p:nvSpPr>
        <p:spPr>
          <a:xfrm>
            <a:off x="8313332" y="5407874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4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SAM:</a:t>
            </a:r>
            <a:endParaRPr lang="en-US" sz="800" b="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42" name="Titre 2">
            <a:extLst>
              <a:ext uri="{FF2B5EF4-FFF2-40B4-BE49-F238E27FC236}">
                <a16:creationId xmlns:a16="http://schemas.microsoft.com/office/drawing/2014/main" id="{5EE31EFA-C2B0-DDD4-56E3-D0A36ED5B3AB}"/>
              </a:ext>
            </a:extLst>
          </p:cNvPr>
          <p:cNvSpPr txBox="1">
            <a:spLocks/>
          </p:cNvSpPr>
          <p:nvPr/>
        </p:nvSpPr>
        <p:spPr>
          <a:xfrm>
            <a:off x="9201968" y="4758586"/>
            <a:ext cx="6209071" cy="135409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highlight>
                  <a:srgbClr val="FF7C35"/>
                </a:highlight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$680 Million</a:t>
            </a:r>
            <a:endParaRPr lang="fr-FR" sz="1100" dirty="0">
              <a:highlight>
                <a:srgbClr val="FF7C35"/>
              </a:highlight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143" name="Titre 2">
            <a:extLst>
              <a:ext uri="{FF2B5EF4-FFF2-40B4-BE49-F238E27FC236}">
                <a16:creationId xmlns:a16="http://schemas.microsoft.com/office/drawing/2014/main" id="{2124E6DA-57B7-46BC-9BAF-657751E043C9}"/>
              </a:ext>
            </a:extLst>
          </p:cNvPr>
          <p:cNvSpPr txBox="1">
            <a:spLocks/>
          </p:cNvSpPr>
          <p:nvPr/>
        </p:nvSpPr>
        <p:spPr>
          <a:xfrm>
            <a:off x="8605450" y="4812472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200" b="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S0M:</a:t>
            </a:r>
            <a:endParaRPr lang="en-US" sz="700" b="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A9DD01D8-156D-01AA-89CC-A026BB75E7C9}"/>
              </a:ext>
            </a:extLst>
          </p:cNvPr>
          <p:cNvCxnSpPr>
            <a:cxnSpLocks/>
          </p:cNvCxnSpPr>
          <p:nvPr/>
        </p:nvCxnSpPr>
        <p:spPr>
          <a:xfrm>
            <a:off x="5930020" y="6494759"/>
            <a:ext cx="290028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3269DBC1-9CEF-08DE-BE93-23BCEE29E3A6}"/>
              </a:ext>
            </a:extLst>
          </p:cNvPr>
          <p:cNvCxnSpPr>
            <a:cxnSpLocks/>
          </p:cNvCxnSpPr>
          <p:nvPr/>
        </p:nvCxnSpPr>
        <p:spPr>
          <a:xfrm>
            <a:off x="7729728" y="5667587"/>
            <a:ext cx="1257517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E32988AA-A9B0-00A4-7CB6-6C54F97DD2A9}"/>
              </a:ext>
            </a:extLst>
          </p:cNvPr>
          <p:cNvCxnSpPr>
            <a:cxnSpLocks/>
          </p:cNvCxnSpPr>
          <p:nvPr/>
        </p:nvCxnSpPr>
        <p:spPr>
          <a:xfrm>
            <a:off x="7208089" y="5075801"/>
            <a:ext cx="191433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itre 2">
            <a:extLst>
              <a:ext uri="{FF2B5EF4-FFF2-40B4-BE49-F238E27FC236}">
                <a16:creationId xmlns:a16="http://schemas.microsoft.com/office/drawing/2014/main" id="{0D16F81B-5FEC-084E-27FA-DF72901396E5}"/>
              </a:ext>
            </a:extLst>
          </p:cNvPr>
          <p:cNvSpPr txBox="1">
            <a:spLocks/>
          </p:cNvSpPr>
          <p:nvPr/>
        </p:nvSpPr>
        <p:spPr>
          <a:xfrm>
            <a:off x="9400244" y="1929298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120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TAM</a:t>
            </a:r>
            <a:endParaRPr lang="en-US" sz="70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53" name="Titre 2">
            <a:extLst>
              <a:ext uri="{FF2B5EF4-FFF2-40B4-BE49-F238E27FC236}">
                <a16:creationId xmlns:a16="http://schemas.microsoft.com/office/drawing/2014/main" id="{B2D47578-9679-451A-1592-92CE1083618C}"/>
              </a:ext>
            </a:extLst>
          </p:cNvPr>
          <p:cNvSpPr txBox="1">
            <a:spLocks/>
          </p:cNvSpPr>
          <p:nvPr/>
        </p:nvSpPr>
        <p:spPr>
          <a:xfrm>
            <a:off x="9289780" y="5066845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sz="700" b="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55" name="Titre 2">
            <a:extLst>
              <a:ext uri="{FF2B5EF4-FFF2-40B4-BE49-F238E27FC236}">
                <a16:creationId xmlns:a16="http://schemas.microsoft.com/office/drawing/2014/main" id="{E16C46E5-7C56-3669-ED89-F1648777CADF}"/>
              </a:ext>
            </a:extLst>
          </p:cNvPr>
          <p:cNvSpPr txBox="1">
            <a:spLocks/>
          </p:cNvSpPr>
          <p:nvPr/>
        </p:nvSpPr>
        <p:spPr>
          <a:xfrm>
            <a:off x="9400243" y="2602311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120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SAM</a:t>
            </a:r>
            <a:endParaRPr lang="en-US" sz="70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1249E53-DA2E-CC73-C1F8-98D910452EEC}"/>
              </a:ext>
            </a:extLst>
          </p:cNvPr>
          <p:cNvSpPr txBox="1"/>
          <p:nvPr/>
        </p:nvSpPr>
        <p:spPr>
          <a:xfrm>
            <a:off x="9361912" y="2131422"/>
            <a:ext cx="219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Global RAG market for document generation</a:t>
            </a:r>
          </a:p>
        </p:txBody>
      </p:sp>
      <p:sp>
        <p:nvSpPr>
          <p:cNvPr id="158" name="Titre 2">
            <a:extLst>
              <a:ext uri="{FF2B5EF4-FFF2-40B4-BE49-F238E27FC236}">
                <a16:creationId xmlns:a16="http://schemas.microsoft.com/office/drawing/2014/main" id="{EBC52BF8-27A5-D3C9-A59B-CBBE5F5A37C4}"/>
              </a:ext>
            </a:extLst>
          </p:cNvPr>
          <p:cNvSpPr txBox="1">
            <a:spLocks/>
          </p:cNvSpPr>
          <p:nvPr/>
        </p:nvSpPr>
        <p:spPr>
          <a:xfrm>
            <a:off x="9400245" y="3284966"/>
            <a:ext cx="2212507" cy="37281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1" i="0" u="none" strike="noStrike" cap="none">
                <a:solidFill>
                  <a:srgbClr val="000000"/>
                </a:solidFill>
                <a:latin typeface="Lexend" pitchFamily="2" charset="77"/>
                <a:ea typeface="Lexend" pitchFamily="2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1200" spc="3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 BLACK" panose="02000503000000020004" pitchFamily="2" charset="0"/>
              </a:rPr>
              <a:t>SOM</a:t>
            </a:r>
            <a:endParaRPr lang="en-US" sz="700" spc="300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 CONDENSED BLACK" panose="02000503000000020004" pitchFamily="2" charset="0"/>
            </a:endParaRP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D4A9A7CE-79BF-F8C4-32DF-7B478599C74A}"/>
              </a:ext>
            </a:extLst>
          </p:cNvPr>
          <p:cNvSpPr txBox="1"/>
          <p:nvPr/>
        </p:nvSpPr>
        <p:spPr>
          <a:xfrm>
            <a:off x="9368106" y="3499272"/>
            <a:ext cx="221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Realistic</a:t>
            </a:r>
            <a:r>
              <a:rPr lang="fr-FR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fr-FR" sz="12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share</a:t>
            </a:r>
            <a:r>
              <a:rPr lang="fr-FR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with leadership France (30% SAM FR) </a:t>
            </a:r>
            <a:br>
              <a:rPr lang="fr-FR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</a:br>
            <a:r>
              <a:rPr lang="fr-FR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and 8% EU/US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AA5378F-74F1-20E9-8932-B0993E6A6808}"/>
              </a:ext>
            </a:extLst>
          </p:cNvPr>
          <p:cNvSpPr txBox="1"/>
          <p:nvPr/>
        </p:nvSpPr>
        <p:spPr>
          <a:xfrm>
            <a:off x="9680448" y="2819064"/>
            <a:ext cx="188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Vertical solutions for consultants &amp; </a:t>
            </a:r>
            <a:r>
              <a:rPr lang="fr-FR" sz="12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analysts</a:t>
            </a:r>
            <a:endParaRPr lang="fr-FR" sz="12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63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14C1196-8292-164F-B7B2-DDA4ABE1E260}">
  <we:reference id="wa200007130" version="1.0.0.1" store="fr-FR" storeType="OMEX"/>
  <we:alternateReferences>
    <we:reference id="wa200007130" version="1.0.0.1" store="fr-FR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9E594D7-B0F0-4944-87D0-26B212869B8F}">
  <we:reference id="85697c93-6a42-4470-a4cc-da6559aca826" version="1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E508F64114B4BB3BBB1621DE1DA33" ma:contentTypeVersion="4" ma:contentTypeDescription="Crée un document." ma:contentTypeScope="" ma:versionID="8ee222b72d67334c093f1e5f86c298c8">
  <xsd:schema xmlns:xsd="http://www.w3.org/2001/XMLSchema" xmlns:xs="http://www.w3.org/2001/XMLSchema" xmlns:p="http://schemas.microsoft.com/office/2006/metadata/properties" xmlns:ns2="4d1a4fd2-98f8-4977-8306-8ec2967e2bcd" targetNamespace="http://schemas.microsoft.com/office/2006/metadata/properties" ma:root="true" ma:fieldsID="0bb267f402de595df904dc1936035ee8" ns2:_="">
    <xsd:import namespace="4d1a4fd2-98f8-4977-8306-8ec2967e2b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a4fd2-98f8-4977-8306-8ec2967e2b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35D03A-475A-4D28-AF8E-AFB21B202D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F7A4B0-E77F-4E12-9AFB-558DC439E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1a4fd2-98f8-4977-8306-8ec2967e2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AE9229-5527-485A-83A1-3CA98980BCCC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4d1a4fd2-98f8-4977-8306-8ec2967e2b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184</Words>
  <Application>Microsoft Macintosh PowerPoint</Application>
  <PresentationFormat>Grand écran</PresentationFormat>
  <Paragraphs>52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3" baseType="lpstr">
      <vt:lpstr>Aptos</vt:lpstr>
      <vt:lpstr>Aptos Display</vt:lpstr>
      <vt:lpstr>Arial</vt:lpstr>
      <vt:lpstr>Helvetica Neue Condensed Black</vt:lpstr>
      <vt:lpstr>Helvetica Neue Condensed Black</vt:lpstr>
      <vt:lpstr>Helvetica Neue Thin</vt:lpstr>
      <vt:lpstr>Lexend</vt:lpstr>
      <vt:lpstr>Montserrat</vt:lpstr>
      <vt:lpstr>Spartan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Faustin Havard</dc:creator>
  <cp:lastModifiedBy>Thomas Saulou</cp:lastModifiedBy>
  <cp:revision>4</cp:revision>
  <dcterms:created xsi:type="dcterms:W3CDTF">2024-10-24T09:38:39Z</dcterms:created>
  <dcterms:modified xsi:type="dcterms:W3CDTF">2025-04-10T09:01:17Z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0x010100578E508F64114B4BB3BBB1621DE1DA33</vt:lpwstr>
  </property>
</Properties>
</file>