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0" r:id="rId1"/>
  </p:sldMasterIdLst>
  <p:notesMasterIdLst>
    <p:notesMasterId r:id="rId29"/>
  </p:notesMasterIdLst>
  <p:handoutMasterIdLst>
    <p:handoutMasterId r:id="rId30"/>
  </p:handoutMasterIdLst>
  <p:sldIdLst>
    <p:sldId id="340" r:id="rId2"/>
    <p:sldId id="363" r:id="rId3"/>
    <p:sldId id="591" r:id="rId4"/>
    <p:sldId id="595" r:id="rId5"/>
    <p:sldId id="594" r:id="rId6"/>
    <p:sldId id="597" r:id="rId7"/>
    <p:sldId id="598" r:id="rId8"/>
    <p:sldId id="604" r:id="rId9"/>
    <p:sldId id="605" r:id="rId10"/>
    <p:sldId id="504" r:id="rId11"/>
    <p:sldId id="606" r:id="rId12"/>
    <p:sldId id="607" r:id="rId13"/>
    <p:sldId id="608" r:id="rId14"/>
    <p:sldId id="609" r:id="rId15"/>
    <p:sldId id="603" r:id="rId16"/>
    <p:sldId id="510" r:id="rId17"/>
    <p:sldId id="599" r:id="rId18"/>
    <p:sldId id="515" r:id="rId19"/>
    <p:sldId id="530" r:id="rId20"/>
    <p:sldId id="575" r:id="rId21"/>
    <p:sldId id="535" r:id="rId22"/>
    <p:sldId id="536" r:id="rId23"/>
    <p:sldId id="544" r:id="rId24"/>
    <p:sldId id="550" r:id="rId25"/>
    <p:sldId id="538" r:id="rId26"/>
    <p:sldId id="438" r:id="rId27"/>
    <p:sldId id="610" r:id="rId28"/>
  </p:sldIdLst>
  <p:sldSz cx="10693400" cy="7561263"/>
  <p:notesSz cx="6797675" cy="9926638"/>
  <p:defaultTextStyle>
    <a:defPPr>
      <a:defRPr lang="fr-FR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2">
          <p15:clr>
            <a:srgbClr val="A4A3A4"/>
          </p15:clr>
        </p15:guide>
        <p15:guide id="2" orient="horz" pos="4286">
          <p15:clr>
            <a:srgbClr val="A4A3A4"/>
          </p15:clr>
        </p15:guide>
        <p15:guide id="3" orient="horz" pos="2472">
          <p15:clr>
            <a:srgbClr val="A4A3A4"/>
          </p15:clr>
        </p15:guide>
        <p15:guide id="4" orient="horz" pos="4649">
          <p15:clr>
            <a:srgbClr val="A4A3A4"/>
          </p15:clr>
        </p15:guide>
        <p15:guide id="5" orient="horz" pos="233">
          <p15:clr>
            <a:srgbClr val="A4A3A4"/>
          </p15:clr>
        </p15:guide>
        <p15:guide id="6" orient="horz" pos="746">
          <p15:clr>
            <a:srgbClr val="A4A3A4"/>
          </p15:clr>
        </p15:guide>
        <p15:guide id="7" orient="horz" pos="1202">
          <p15:clr>
            <a:srgbClr val="A4A3A4"/>
          </p15:clr>
        </p15:guide>
        <p15:guide id="8" orient="horz" pos="1428">
          <p15:clr>
            <a:srgbClr val="A4A3A4"/>
          </p15:clr>
        </p15:guide>
        <p15:guide id="9" orient="horz" pos="1066">
          <p15:clr>
            <a:srgbClr val="A4A3A4"/>
          </p15:clr>
        </p15:guide>
        <p15:guide id="10" orient="horz" pos="122">
          <p15:clr>
            <a:srgbClr val="A4A3A4"/>
          </p15:clr>
        </p15:guide>
        <p15:guide id="11" orient="horz" pos="384">
          <p15:clr>
            <a:srgbClr val="A4A3A4"/>
          </p15:clr>
        </p15:guide>
        <p15:guide id="12" pos="3398">
          <p15:clr>
            <a:srgbClr val="A4A3A4"/>
          </p15:clr>
        </p15:guide>
        <p15:guide id="13" pos="6624">
          <p15:clr>
            <a:srgbClr val="A4A3A4"/>
          </p15:clr>
        </p15:guide>
        <p15:guide id="14" pos="927">
          <p15:clr>
            <a:srgbClr val="A4A3A4"/>
          </p15:clr>
        </p15:guide>
        <p15:guide id="15" pos="238">
          <p15:clr>
            <a:srgbClr val="A4A3A4"/>
          </p15:clr>
        </p15:guide>
        <p15:guide id="16" pos="462">
          <p15:clr>
            <a:srgbClr val="A4A3A4"/>
          </p15:clr>
        </p15:guide>
        <p15:guide id="17" pos="115">
          <p15:clr>
            <a:srgbClr val="A4A3A4"/>
          </p15:clr>
        </p15:guide>
        <p15:guide id="18" pos="6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AE"/>
    <a:srgbClr val="FFEEB7"/>
    <a:srgbClr val="0AB9FD"/>
    <a:srgbClr val="000000"/>
    <a:srgbClr val="D6D6D6"/>
    <a:srgbClr val="0060C2"/>
    <a:srgbClr val="FFFFCC"/>
    <a:srgbClr val="FFFF00"/>
    <a:srgbClr val="FFCC00"/>
    <a:srgbClr val="F5C51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6" autoAdjust="0"/>
    <p:restoredTop sz="93341" autoAdjust="0"/>
  </p:normalViewPr>
  <p:slideViewPr>
    <p:cSldViewPr snapToGrid="0" showGuides="1">
      <p:cViewPr varScale="1">
        <p:scale>
          <a:sx n="100" d="100"/>
          <a:sy n="100" d="100"/>
        </p:scale>
        <p:origin x="1108" y="68"/>
      </p:cViewPr>
      <p:guideLst>
        <p:guide orient="horz" pos="632"/>
        <p:guide orient="horz" pos="4286"/>
        <p:guide orient="horz" pos="2472"/>
        <p:guide orient="horz" pos="4649"/>
        <p:guide orient="horz" pos="233"/>
        <p:guide orient="horz" pos="746"/>
        <p:guide orient="horz" pos="1202"/>
        <p:guide orient="horz" pos="1428"/>
        <p:guide orient="horz" pos="1066"/>
        <p:guide orient="horz" pos="122"/>
        <p:guide orient="horz" pos="384"/>
        <p:guide pos="3398"/>
        <p:guide pos="6624"/>
        <p:guide pos="927"/>
        <p:guide pos="238"/>
        <p:guide pos="462"/>
        <p:guide pos="115"/>
        <p:guide pos="6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-54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2017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fld id="{AA48851D-549D-4785-8040-D1740898315D}" type="datetime1">
              <a:rPr lang="de-CH" smtClean="0"/>
              <a:pPr/>
              <a:t>03.04.2020</a:t>
            </a:fld>
            <a:endParaRPr lang="fr-FR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fld id="{13A0D4A6-8139-42B7-BC6D-3591E8363667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951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fld id="{1C03A998-303B-4F86-9947-A49AF14B2D3A}" type="datetimeFigureOut">
              <a:rPr lang="fr-FR" smtClean="0"/>
              <a:pPr/>
              <a:t>03/04/2020</a:t>
            </a:fld>
            <a:endParaRPr lang="fr-FR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8" tIns="45784" rIns="91568" bIns="45784" rtlCol="0" anchor="ctr"/>
          <a:lstStyle/>
          <a:p>
            <a:endParaRPr lang="fr-FR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568" tIns="45784" rIns="91568" bIns="4578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fld id="{4E9274FF-26F8-4AE0-B748-E0D66FCDF779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54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742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9164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685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874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88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06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_blau Verlauf"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479549" y="6956319"/>
            <a:ext cx="8907464" cy="238176"/>
          </a:xfrm>
          <a:ln>
            <a:noFill/>
          </a:ln>
        </p:spPr>
        <p:txBody>
          <a:bodyPr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87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1" baseline="0">
                <a:solidFill>
                  <a:schemeClr val="bg1"/>
                </a:solidFill>
              </a:defRPr>
            </a:lvl1pPr>
            <a:lvl2pPr marL="198793" indent="0">
              <a:buFontTx/>
              <a:buNone/>
              <a:defRPr sz="1700"/>
            </a:lvl2pPr>
            <a:lvl3pPr marL="388941" indent="0">
              <a:buFontTx/>
              <a:buNone/>
              <a:defRPr sz="1700"/>
            </a:lvl3pPr>
            <a:lvl4pPr>
              <a:buFontTx/>
              <a:buNone/>
              <a:defRPr sz="1700"/>
            </a:lvl4pPr>
            <a:lvl5pPr>
              <a:buFontTx/>
              <a:buNone/>
              <a:defRPr sz="1700"/>
            </a:lvl5pPr>
          </a:lstStyle>
          <a:p>
            <a:r>
              <a:rPr lang="de-CH" dirty="0"/>
              <a:t>Titel Vorname Name (Arial </a:t>
            </a:r>
            <a:r>
              <a:rPr lang="de-CH" dirty="0" err="1"/>
              <a:t>bold</a:t>
            </a:r>
            <a:r>
              <a:rPr lang="de-CH" dirty="0"/>
              <a:t>, 14 </a:t>
            </a:r>
            <a:r>
              <a:rPr lang="de-CH" dirty="0" err="1"/>
              <a:t>pt</a:t>
            </a:r>
            <a:r>
              <a:rPr lang="de-CH" dirty="0"/>
              <a:t>, weiss)</a:t>
            </a:r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1479549" y="3060601"/>
            <a:ext cx="8907463" cy="309629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Illustration/Bild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1479549" y="7226000"/>
            <a:ext cx="8907464" cy="323012"/>
          </a:xfrm>
          <a:ln>
            <a:noFill/>
          </a:ln>
        </p:spPr>
        <p:txBody>
          <a:bodyPr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87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aseline="0">
                <a:solidFill>
                  <a:schemeClr val="bg1"/>
                </a:solidFill>
              </a:defRPr>
            </a:lvl1pPr>
            <a:lvl2pPr marL="198793" indent="0">
              <a:buFontTx/>
              <a:buNone/>
              <a:defRPr sz="1700"/>
            </a:lvl2pPr>
            <a:lvl3pPr marL="388941" indent="0">
              <a:buFontTx/>
              <a:buNone/>
              <a:defRPr sz="1700"/>
            </a:lvl3pPr>
            <a:lvl4pPr>
              <a:buFontTx/>
              <a:buNone/>
              <a:defRPr sz="1700"/>
            </a:lvl4pPr>
            <a:lvl5pPr>
              <a:buFontTx/>
              <a:buNone/>
              <a:defRPr sz="1700"/>
            </a:lvl5pPr>
          </a:lstStyle>
          <a:p>
            <a:r>
              <a:rPr lang="de-CH" dirty="0"/>
              <a:t>vorname.name@zhaw.ch, TT Monat JJJJ (Arial, 14 </a:t>
            </a:r>
            <a:r>
              <a:rPr lang="de-CH" dirty="0" err="1"/>
              <a:t>pt</a:t>
            </a:r>
            <a:r>
              <a:rPr lang="de-CH" dirty="0"/>
              <a:t>, weiss) 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74176" y="375017"/>
            <a:ext cx="3392705" cy="1297993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754008" y="3564607"/>
            <a:ext cx="5270621" cy="2311852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1459421" y="1597006"/>
            <a:ext cx="9043987" cy="104865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398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 invers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479549" y="6956319"/>
            <a:ext cx="8907464" cy="238176"/>
          </a:xfrm>
          <a:ln>
            <a:noFill/>
          </a:ln>
        </p:spPr>
        <p:txBody>
          <a:bodyPr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87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1" baseline="0">
                <a:solidFill>
                  <a:srgbClr val="0064A6"/>
                </a:solidFill>
              </a:defRPr>
            </a:lvl1pPr>
            <a:lvl2pPr marL="198793" indent="0">
              <a:buFontTx/>
              <a:buNone/>
              <a:defRPr sz="1700"/>
            </a:lvl2pPr>
            <a:lvl3pPr marL="388941" indent="0">
              <a:buFontTx/>
              <a:buNone/>
              <a:defRPr sz="1700"/>
            </a:lvl3pPr>
            <a:lvl4pPr>
              <a:buFontTx/>
              <a:buNone/>
              <a:defRPr sz="1700"/>
            </a:lvl4pPr>
            <a:lvl5pPr>
              <a:buFontTx/>
              <a:buNone/>
              <a:defRPr sz="1700"/>
            </a:lvl5pPr>
          </a:lstStyle>
          <a:p>
            <a:r>
              <a:rPr lang="de-CH" dirty="0"/>
              <a:t>Titel Vorname Name (Arial </a:t>
            </a:r>
            <a:r>
              <a:rPr lang="de-CH" dirty="0" err="1"/>
              <a:t>bold</a:t>
            </a:r>
            <a:r>
              <a:rPr lang="de-CH" dirty="0"/>
              <a:t>, 14 </a:t>
            </a:r>
            <a:r>
              <a:rPr lang="de-CH" dirty="0" err="1"/>
              <a:t>pt</a:t>
            </a:r>
            <a:r>
              <a:rPr lang="de-CH" dirty="0"/>
              <a:t>, weiss)</a:t>
            </a:r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1479549" y="3060601"/>
            <a:ext cx="8907463" cy="3096294"/>
          </a:xfrm>
        </p:spPr>
        <p:txBody>
          <a:bodyPr/>
          <a:lstStyle>
            <a:lvl1pPr marL="0" indent="0">
              <a:buNone/>
              <a:defRPr>
                <a:solidFill>
                  <a:srgbClr val="0064A6"/>
                </a:solidFill>
              </a:defRPr>
            </a:lvl1pPr>
          </a:lstStyle>
          <a:p>
            <a:r>
              <a:rPr lang="de-CH" dirty="0"/>
              <a:t>Illustration/Bild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1479549" y="7226000"/>
            <a:ext cx="8907464" cy="323012"/>
          </a:xfrm>
          <a:ln>
            <a:noFill/>
          </a:ln>
        </p:spPr>
        <p:txBody>
          <a:bodyPr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87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aseline="0">
                <a:solidFill>
                  <a:srgbClr val="0064A6"/>
                </a:solidFill>
              </a:defRPr>
            </a:lvl1pPr>
            <a:lvl2pPr marL="198793" indent="0">
              <a:buFontTx/>
              <a:buNone/>
              <a:defRPr sz="1700"/>
            </a:lvl2pPr>
            <a:lvl3pPr marL="388941" indent="0">
              <a:buFontTx/>
              <a:buNone/>
              <a:defRPr sz="1700"/>
            </a:lvl3pPr>
            <a:lvl4pPr>
              <a:buFontTx/>
              <a:buNone/>
              <a:defRPr sz="1700"/>
            </a:lvl4pPr>
            <a:lvl5pPr>
              <a:buFontTx/>
              <a:buNone/>
              <a:defRPr sz="1700"/>
            </a:lvl5pPr>
          </a:lstStyle>
          <a:p>
            <a:r>
              <a:rPr lang="de-CH" dirty="0"/>
              <a:t>vorname.name@zhaw.ch, TT Monat JJJJ (Arial, 14 </a:t>
            </a:r>
            <a:r>
              <a:rPr lang="de-CH" dirty="0" err="1"/>
              <a:t>pt</a:t>
            </a:r>
            <a:r>
              <a:rPr lang="de-CH" dirty="0"/>
              <a:t>, weiss) </a:t>
            </a:r>
          </a:p>
        </p:txBody>
      </p:sp>
      <p:sp>
        <p:nvSpPr>
          <p:cNvPr id="5" name="Bildplatzhalter 4" hidden="1"/>
          <p:cNvSpPr>
            <a:spLocks noGrp="1"/>
          </p:cNvSpPr>
          <p:nvPr>
            <p:ph type="pic" sz="quarter" idx="15"/>
          </p:nvPr>
        </p:nvSpPr>
        <p:spPr>
          <a:xfrm>
            <a:off x="2692400" y="3597275"/>
            <a:ext cx="5260975" cy="226695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692150" y="3542413"/>
            <a:ext cx="5400290" cy="232247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54538" y="372900"/>
            <a:ext cx="3418510" cy="1307866"/>
          </a:xfrm>
          <a:prstGeom prst="rect">
            <a:avLst/>
          </a:prstGeom>
        </p:spPr>
      </p:pic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1459421" y="1597006"/>
            <a:ext cx="9043987" cy="104865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800">
                <a:solidFill>
                  <a:srgbClr val="0064A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158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2"/>
          <p:cNvSpPr>
            <a:spLocks noChangeArrowheads="1"/>
          </p:cNvSpPr>
          <p:nvPr userDrawn="1"/>
        </p:nvSpPr>
        <p:spPr bwMode="hidden">
          <a:xfrm>
            <a:off x="182807" y="179904"/>
            <a:ext cx="10332793" cy="1001144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6" name="Datumsplatzhalter 1"/>
          <p:cNvSpPr>
            <a:spLocks noGrp="1"/>
          </p:cNvSpPr>
          <p:nvPr>
            <p:ph type="dt" sz="half" idx="2"/>
          </p:nvPr>
        </p:nvSpPr>
        <p:spPr>
          <a:xfrm>
            <a:off x="394192" y="7261868"/>
            <a:ext cx="1512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481263" y="7246479"/>
            <a:ext cx="3387725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>
              <a:solidFill>
                <a:srgbClr val="012C59"/>
              </a:solidFill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377824" y="1626959"/>
            <a:ext cx="10137776" cy="5155294"/>
          </a:xfrm>
        </p:spPr>
        <p:txBody>
          <a:bodyPr/>
          <a:lstStyle>
            <a:lvl1pPr marL="355600" indent="-355600">
              <a:lnSpc>
                <a:spcPct val="120000"/>
              </a:lnSpc>
              <a:spcBef>
                <a:spcPts val="0"/>
              </a:spcBef>
              <a:defRPr sz="2000"/>
            </a:lvl1pPr>
            <a:lvl2pPr marL="719138" indent="-361950">
              <a:lnSpc>
                <a:spcPct val="120000"/>
              </a:lnSpc>
              <a:spcBef>
                <a:spcPts val="0"/>
              </a:spcBef>
              <a:defRPr sz="1800"/>
            </a:lvl2pPr>
            <a:lvl3pPr marL="1074738" indent="-355600">
              <a:lnSpc>
                <a:spcPct val="120000"/>
              </a:lnSpc>
              <a:spcBef>
                <a:spcPts val="0"/>
              </a:spcBef>
              <a:defRPr sz="1800"/>
            </a:lvl3pPr>
            <a:lvl4pPr marL="1433513" indent="-358775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800"/>
            </a:lvl4pPr>
            <a:lvl5pPr marL="1787525" indent="-354013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80893" y="284056"/>
            <a:ext cx="9928225" cy="800100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600" b="0" spc="3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80892" y="260160"/>
            <a:ext cx="9928225" cy="84063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600"/>
            </a:lvl1pPr>
          </a:lstStyle>
          <a:p>
            <a:r>
              <a:rPr lang="de-DE"/>
              <a:t>Titelmasterformat durch Klicken bearbeiten</a:t>
            </a:r>
            <a:endParaRPr lang="fr-FR" dirty="0"/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176925" y="7261868"/>
            <a:ext cx="83184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786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mit Platzhalte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2"/>
          <p:cNvSpPr>
            <a:spLocks noChangeArrowheads="1"/>
          </p:cNvSpPr>
          <p:nvPr userDrawn="1"/>
        </p:nvSpPr>
        <p:spPr bwMode="hidden">
          <a:xfrm>
            <a:off x="182807" y="179904"/>
            <a:ext cx="10332793" cy="1001144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6" name="Datumsplatzhalter 1"/>
          <p:cNvSpPr>
            <a:spLocks noGrp="1"/>
          </p:cNvSpPr>
          <p:nvPr>
            <p:ph type="dt" sz="half" idx="2"/>
          </p:nvPr>
        </p:nvSpPr>
        <p:spPr>
          <a:xfrm>
            <a:off x="394192" y="7261868"/>
            <a:ext cx="1512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176925" y="7261868"/>
            <a:ext cx="83184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481263" y="7246479"/>
            <a:ext cx="3387725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>
              <a:solidFill>
                <a:srgbClr val="012C59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626589"/>
            <a:ext cx="7351059" cy="5183187"/>
          </a:xfrm>
        </p:spPr>
        <p:txBody>
          <a:bodyPr>
            <a:noAutofit/>
          </a:bodyPr>
          <a:lstStyle>
            <a:lvl1pPr marL="361950" indent="-361950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2000"/>
            </a:lvl1pPr>
            <a:lvl3pPr marL="1074738" indent="-360363">
              <a:defRPr/>
            </a:lvl3pPr>
          </a:lstStyle>
          <a:p>
            <a:pPr marL="361950" indent="-361950">
              <a:lnSpc>
                <a:spcPct val="120000"/>
              </a:lnSpc>
              <a:spcBef>
                <a:spcPts val="0"/>
              </a:spcBef>
            </a:pPr>
            <a:r>
              <a:rPr lang="de-DE" sz="2000" dirty="0">
                <a:solidFill>
                  <a:srgbClr val="012C59"/>
                </a:solidFill>
              </a:rPr>
              <a:t>Aufzählung 1. Ebene, Arial, 20 </a:t>
            </a:r>
            <a:r>
              <a:rPr lang="de-DE" sz="2000" dirty="0" err="1">
                <a:solidFill>
                  <a:srgbClr val="012C59"/>
                </a:solidFill>
              </a:rPr>
              <a:t>pt</a:t>
            </a:r>
            <a:r>
              <a:rPr lang="de-DE" sz="2000" dirty="0">
                <a:solidFill>
                  <a:srgbClr val="012C59"/>
                </a:solidFill>
              </a:rPr>
              <a:t>, dunkelblau, Tabulator 1 cm</a:t>
            </a:r>
          </a:p>
          <a:p>
            <a:pPr marL="714375" lvl="1" indent="-352425">
              <a:lnSpc>
                <a:spcPct val="120000"/>
              </a:lnSpc>
              <a:spcBef>
                <a:spcPts val="0"/>
              </a:spcBef>
            </a:pPr>
            <a:r>
              <a:rPr lang="de-DE" sz="1800" dirty="0">
                <a:solidFill>
                  <a:srgbClr val="012C59"/>
                </a:solidFill>
              </a:rPr>
              <a:t>Aufzählung 2. Ebene, Arial, 18 </a:t>
            </a:r>
            <a:r>
              <a:rPr lang="de-DE" sz="1800" dirty="0" err="1">
                <a:solidFill>
                  <a:srgbClr val="012C59"/>
                </a:solidFill>
              </a:rPr>
              <a:t>pt</a:t>
            </a:r>
            <a:r>
              <a:rPr lang="de-DE" sz="1800" dirty="0">
                <a:solidFill>
                  <a:srgbClr val="012C59"/>
                </a:solidFill>
              </a:rPr>
              <a:t>, dunkelblau, Tabulator 2 cm</a:t>
            </a:r>
          </a:p>
          <a:p>
            <a:pPr marL="1076325" lvl="2" indent="-361950">
              <a:lnSpc>
                <a:spcPct val="120000"/>
              </a:lnSpc>
              <a:spcBef>
                <a:spcPts val="0"/>
              </a:spcBef>
            </a:pPr>
            <a:r>
              <a:rPr lang="de-DE" sz="1800" dirty="0">
                <a:solidFill>
                  <a:srgbClr val="012C59"/>
                </a:solidFill>
              </a:rPr>
              <a:t>Aufzählung 3. Ebene, Arial, 18 </a:t>
            </a:r>
            <a:r>
              <a:rPr lang="de-DE" sz="1800" dirty="0" err="1">
                <a:solidFill>
                  <a:srgbClr val="012C59"/>
                </a:solidFill>
              </a:rPr>
              <a:t>pt</a:t>
            </a:r>
            <a:r>
              <a:rPr lang="de-DE" sz="1800" dirty="0">
                <a:solidFill>
                  <a:srgbClr val="012C59"/>
                </a:solidFill>
              </a:rPr>
              <a:t>, dunkelblau, Tabulator 3 cm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7974106" y="4339988"/>
            <a:ext cx="2528047" cy="2464038"/>
          </a:xfrm>
        </p:spPr>
        <p:txBody>
          <a:bodyPr anchor="ctr"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CH" dirty="0"/>
              <a:t>Bild hier durch Klick </a:t>
            </a:r>
            <a:r>
              <a:rPr lang="de-CH" dirty="0" err="1"/>
              <a:t>einfücgen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974106" y="1678828"/>
            <a:ext cx="2528047" cy="2464038"/>
          </a:xfrm>
        </p:spPr>
        <p:txBody>
          <a:bodyPr anchor="ctr"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CH" dirty="0"/>
              <a:t>Bild hier durch Klick </a:t>
            </a:r>
            <a:r>
              <a:rPr lang="de-CH" dirty="0" err="1"/>
              <a:t>einfücgen</a:t>
            </a:r>
            <a:endParaRPr lang="de-CH" dirty="0"/>
          </a:p>
        </p:txBody>
      </p:sp>
      <p:sp>
        <p:nvSpPr>
          <p:cNvPr id="13" name="Textplatzhalter 2"/>
          <p:cNvSpPr txBox="1">
            <a:spLocks/>
          </p:cNvSpPr>
          <p:nvPr userDrawn="1"/>
        </p:nvSpPr>
        <p:spPr>
          <a:xfrm>
            <a:off x="380893" y="284056"/>
            <a:ext cx="9928225" cy="800100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600" b="0" spc="3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itelplatzhalter 1"/>
          <p:cNvSpPr>
            <a:spLocks noGrp="1"/>
          </p:cNvSpPr>
          <p:nvPr>
            <p:ph type="title"/>
          </p:nvPr>
        </p:nvSpPr>
        <p:spPr>
          <a:xfrm>
            <a:off x="380892" y="260160"/>
            <a:ext cx="9928225" cy="84063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600"/>
            </a:lvl1pPr>
          </a:lstStyle>
          <a:p>
            <a:r>
              <a:rPr lang="de-DE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551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grammplatzhalter 7"/>
          <p:cNvSpPr>
            <a:spLocks noGrp="1"/>
          </p:cNvSpPr>
          <p:nvPr>
            <p:ph type="chart" sz="quarter" idx="12"/>
          </p:nvPr>
        </p:nvSpPr>
        <p:spPr>
          <a:xfrm>
            <a:off x="377826" y="1651934"/>
            <a:ext cx="9928224" cy="511175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de-DE"/>
              <a:t>Diagramm durch Klicken auf Symbol hinzufügen</a:t>
            </a:r>
            <a:endParaRPr lang="fr-FR" dirty="0"/>
          </a:p>
        </p:txBody>
      </p:sp>
      <p:sp>
        <p:nvSpPr>
          <p:cNvPr id="13" name="Rechteck 12"/>
          <p:cNvSpPr>
            <a:spLocks noChangeArrowheads="1"/>
          </p:cNvSpPr>
          <p:nvPr userDrawn="1"/>
        </p:nvSpPr>
        <p:spPr bwMode="hidden">
          <a:xfrm>
            <a:off x="182807" y="179904"/>
            <a:ext cx="10332793" cy="1001144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2"/>
          </p:nvPr>
        </p:nvSpPr>
        <p:spPr>
          <a:xfrm>
            <a:off x="394192" y="7261868"/>
            <a:ext cx="1512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176925" y="7261868"/>
            <a:ext cx="83184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481263" y="7246479"/>
            <a:ext cx="3387725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>
              <a:solidFill>
                <a:srgbClr val="012C59"/>
              </a:solidFill>
            </a:endParaRPr>
          </a:p>
        </p:txBody>
      </p:sp>
      <p:sp>
        <p:nvSpPr>
          <p:cNvPr id="12" name="Textplatzhalter 2"/>
          <p:cNvSpPr txBox="1">
            <a:spLocks/>
          </p:cNvSpPr>
          <p:nvPr userDrawn="1"/>
        </p:nvSpPr>
        <p:spPr>
          <a:xfrm>
            <a:off x="380893" y="284056"/>
            <a:ext cx="9928225" cy="800100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600" b="0" spc="3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itelplatzhalter 1"/>
          <p:cNvSpPr>
            <a:spLocks noGrp="1"/>
          </p:cNvSpPr>
          <p:nvPr>
            <p:ph type="title"/>
          </p:nvPr>
        </p:nvSpPr>
        <p:spPr>
          <a:xfrm>
            <a:off x="380892" y="260160"/>
            <a:ext cx="9928225" cy="84063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600"/>
            </a:lvl1pPr>
          </a:lstStyle>
          <a:p>
            <a:r>
              <a:rPr lang="de-DE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882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4" y="2844526"/>
            <a:ext cx="10137776" cy="3959499"/>
          </a:xfrm>
        </p:spPr>
        <p:txBody>
          <a:bodyPr/>
          <a:lstStyle>
            <a:lvl1pPr marL="0" indent="0">
              <a:buNone/>
              <a:defRPr sz="2000"/>
            </a:lvl1pPr>
            <a:lvl2pPr marL="198793" indent="0">
              <a:buNone/>
              <a:defRPr/>
            </a:lvl2pPr>
            <a:lvl3pPr marL="388941" indent="0">
              <a:buNone/>
              <a:defRPr/>
            </a:lvl3pPr>
            <a:lvl4pPr marL="1493535" indent="0">
              <a:buFont typeface="Arial" pitchFamily="34" charset="0"/>
              <a:buNone/>
              <a:defRPr/>
            </a:lvl4pPr>
            <a:lvl5pPr marL="1991380" indent="0">
              <a:buFont typeface="Arial" pitchFamily="34" charset="0"/>
              <a:buNone/>
              <a:defRPr/>
            </a:lvl5pPr>
          </a:lstStyle>
          <a:p>
            <a:pPr lvl="0"/>
            <a:r>
              <a:rPr lang="de-DE" dirty="0"/>
              <a:t>Platzhalter für Text oder Bild</a:t>
            </a:r>
            <a:endParaRPr lang="de-CH" dirty="0"/>
          </a:p>
        </p:txBody>
      </p:sp>
      <p:sp>
        <p:nvSpPr>
          <p:cNvPr id="5" name="Datumsplatzhalter 1"/>
          <p:cNvSpPr>
            <a:spLocks noGrp="1"/>
          </p:cNvSpPr>
          <p:nvPr>
            <p:ph type="dt" sz="half" idx="2"/>
          </p:nvPr>
        </p:nvSpPr>
        <p:spPr>
          <a:xfrm>
            <a:off x="394192" y="7261868"/>
            <a:ext cx="1512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176925" y="7261868"/>
            <a:ext cx="83184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481263" y="7246479"/>
            <a:ext cx="3387725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>
              <a:solidFill>
                <a:srgbClr val="012C59"/>
              </a:solidFill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77825" y="1598295"/>
            <a:ext cx="9928225" cy="84063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600">
                <a:solidFill>
                  <a:srgbClr val="0064A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43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350945" y="1643525"/>
            <a:ext cx="9084225" cy="42917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55"/>
            </a:lvl1pPr>
            <a:lvl2pPr>
              <a:defRPr sz="1712"/>
            </a:lvl2pPr>
            <a:lvl3pPr>
              <a:defRPr sz="1541"/>
            </a:lvl3pPr>
            <a:lvl4pPr>
              <a:defRPr sz="1370"/>
            </a:lvl4pPr>
            <a:lvl5pPr>
              <a:defRPr sz="137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1611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80893" y="284059"/>
            <a:ext cx="9928225" cy="800100"/>
          </a:xfrm>
          <a:prstGeom prst="rect">
            <a:avLst/>
          </a:prstGeom>
        </p:spPr>
        <p:txBody>
          <a:bodyPr lIns="83661" tIns="41831" rIns="83661" bIns="41831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339" b="0" spc="27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27201" y="518809"/>
            <a:ext cx="9928225" cy="84063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339"/>
            </a:lvl1pPr>
          </a:lstStyle>
          <a:p>
            <a:r>
              <a:rPr lang="de-DE"/>
              <a:t>Titelmasterformat durch Klicken bearbeiten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176925" y="7200275"/>
            <a:ext cx="831846" cy="1260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19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519462" y="7200275"/>
            <a:ext cx="3387725" cy="12606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428851" y="7200275"/>
            <a:ext cx="1512000" cy="1260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19" smtClean="0">
                <a:solidFill>
                  <a:srgbClr val="012C59"/>
                </a:solidFill>
              </a:defRPr>
            </a:lvl1pPr>
          </a:lstStyle>
          <a:p>
            <a:r>
              <a:rPr lang="de-DE" dirty="0"/>
              <a:t>1.9.2018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567" y="1822638"/>
            <a:ext cx="9937808" cy="481680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03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7824" y="1634400"/>
            <a:ext cx="10137776" cy="5111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361950" indent="-361950">
              <a:lnSpc>
                <a:spcPct val="120000"/>
              </a:lnSpc>
              <a:spcBef>
                <a:spcPts val="0"/>
              </a:spcBef>
            </a:pPr>
            <a:r>
              <a:rPr lang="de-DE" sz="2000" dirty="0">
                <a:solidFill>
                  <a:srgbClr val="012C59"/>
                </a:solidFill>
              </a:rPr>
              <a:t>Aufzählung 1. Ebene, Arial, 20 </a:t>
            </a:r>
            <a:r>
              <a:rPr lang="de-DE" sz="2000" dirty="0" err="1">
                <a:solidFill>
                  <a:srgbClr val="012C59"/>
                </a:solidFill>
              </a:rPr>
              <a:t>pt</a:t>
            </a:r>
            <a:r>
              <a:rPr lang="de-DE" sz="2000" dirty="0">
                <a:solidFill>
                  <a:srgbClr val="012C59"/>
                </a:solidFill>
              </a:rPr>
              <a:t>, dunkelblau, Tabulator 1 cm</a:t>
            </a:r>
          </a:p>
          <a:p>
            <a:pPr marL="714375" lvl="1" indent="-352425">
              <a:lnSpc>
                <a:spcPct val="120000"/>
              </a:lnSpc>
              <a:spcBef>
                <a:spcPts val="0"/>
              </a:spcBef>
            </a:pPr>
            <a:r>
              <a:rPr lang="de-DE" sz="1800" dirty="0">
                <a:solidFill>
                  <a:srgbClr val="012C59"/>
                </a:solidFill>
              </a:rPr>
              <a:t>Aufzählung 2. Ebene, Arial, 18 </a:t>
            </a:r>
            <a:r>
              <a:rPr lang="de-DE" sz="1800" dirty="0" err="1">
                <a:solidFill>
                  <a:srgbClr val="012C59"/>
                </a:solidFill>
              </a:rPr>
              <a:t>pt</a:t>
            </a:r>
            <a:r>
              <a:rPr lang="de-DE" sz="1800" dirty="0">
                <a:solidFill>
                  <a:srgbClr val="012C59"/>
                </a:solidFill>
              </a:rPr>
              <a:t>, dunkelblau, Tabulator 2 cm</a:t>
            </a:r>
          </a:p>
          <a:p>
            <a:pPr marL="1076325" lvl="2" indent="-361950">
              <a:lnSpc>
                <a:spcPct val="120000"/>
              </a:lnSpc>
              <a:spcBef>
                <a:spcPts val="0"/>
              </a:spcBef>
            </a:pPr>
            <a:r>
              <a:rPr lang="de-DE" sz="1800" dirty="0">
                <a:solidFill>
                  <a:srgbClr val="012C59"/>
                </a:solidFill>
              </a:rPr>
              <a:t>Aufzählung 3. Ebene, Arial, 18 </a:t>
            </a:r>
            <a:r>
              <a:rPr lang="de-DE" sz="1800" dirty="0" err="1">
                <a:solidFill>
                  <a:srgbClr val="012C59"/>
                </a:solidFill>
              </a:rPr>
              <a:t>pt</a:t>
            </a:r>
            <a:r>
              <a:rPr lang="de-DE" sz="1800" dirty="0">
                <a:solidFill>
                  <a:srgbClr val="012C59"/>
                </a:solidFill>
              </a:rPr>
              <a:t>, dunkelblau, Tabulator 3 cm</a:t>
            </a:r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394192" y="7261868"/>
            <a:ext cx="1512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14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176925" y="7261868"/>
            <a:ext cx="83184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15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481263" y="7246479"/>
            <a:ext cx="3387725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>
              <a:solidFill>
                <a:srgbClr val="012C59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276" y="7118266"/>
            <a:ext cx="1586125" cy="2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2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5" r:id="rId2"/>
    <p:sldLayoutId id="2147483688" r:id="rId3"/>
    <p:sldLayoutId id="2147483686" r:id="rId4"/>
    <p:sldLayoutId id="2147483678" r:id="rId5"/>
    <p:sldLayoutId id="2147483684" r:id="rId6"/>
    <p:sldLayoutId id="2147483689" r:id="rId7"/>
    <p:sldLayoutId id="2147483690" r:id="rId8"/>
  </p:sldLayoutIdLst>
  <p:hf hdr="0" ftr="0"/>
  <p:txStyles>
    <p:titleStyle>
      <a:lvl1pPr algn="l" defTabSz="99569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98793" indent="-198793" algn="l" defTabSz="995690" rtl="0" eaLnBrk="1" latinLnBrk="0" hangingPunct="1">
        <a:spcBef>
          <a:spcPts val="871"/>
        </a:spcBef>
        <a:buFont typeface="Symbol" pitchFamily="18" charset="2"/>
        <a:buChar char="-"/>
        <a:defRPr sz="2200" kern="1200">
          <a:solidFill>
            <a:srgbClr val="012C59"/>
          </a:solidFill>
          <a:latin typeface="Arial" pitchFamily="34" charset="0"/>
          <a:ea typeface="+mn-ea"/>
          <a:cs typeface="Arial" pitchFamily="34" charset="0"/>
        </a:defRPr>
      </a:lvl1pPr>
      <a:lvl2pPr marL="388942" indent="-190149" algn="l" defTabSz="995690" rtl="0" eaLnBrk="1" latinLnBrk="0" hangingPunct="1">
        <a:spcBef>
          <a:spcPts val="871"/>
        </a:spcBef>
        <a:buFont typeface="Symbol" pitchFamily="18" charset="2"/>
        <a:buChar char="-"/>
        <a:defRPr sz="2000" kern="1200">
          <a:solidFill>
            <a:srgbClr val="002C59"/>
          </a:solidFill>
          <a:latin typeface="Arial" pitchFamily="34" charset="0"/>
          <a:ea typeface="+mn-ea"/>
          <a:cs typeface="Arial" pitchFamily="34" charset="0"/>
        </a:defRPr>
      </a:lvl2pPr>
      <a:lvl3pPr marL="587734" indent="-198793" algn="l" defTabSz="995690" rtl="0" eaLnBrk="1" latinLnBrk="0" hangingPunct="1">
        <a:spcBef>
          <a:spcPts val="871"/>
        </a:spcBef>
        <a:buFont typeface="Symbol" pitchFamily="18" charset="2"/>
        <a:buChar char="-"/>
        <a:defRPr sz="1700" kern="1200">
          <a:solidFill>
            <a:srgbClr val="002C59"/>
          </a:solidFill>
          <a:latin typeface="Arial" pitchFamily="34" charset="0"/>
          <a:ea typeface="+mn-ea"/>
          <a:cs typeface="Arial" pitchFamily="34" charset="0"/>
        </a:defRPr>
      </a:lvl3pPr>
      <a:lvl4pPr marL="1493535" indent="0" algn="l" defTabSz="995690" rtl="0" eaLnBrk="1" latinLnBrk="0" hangingPunct="1">
        <a:spcBef>
          <a:spcPct val="20000"/>
        </a:spcBef>
        <a:buFontTx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indent="0" algn="l" defTabSz="995690" rtl="0" eaLnBrk="1" latinLnBrk="0" hangingPunct="1">
        <a:spcBef>
          <a:spcPct val="20000"/>
        </a:spcBef>
        <a:buFontTx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2626427" y="6214095"/>
            <a:ext cx="5400601" cy="2308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de-CH" sz="1500" b="1" dirty="0" err="1">
                <a:solidFill>
                  <a:schemeClr val="bg1"/>
                </a:solidFill>
              </a:rPr>
              <a:t>Building</a:t>
            </a:r>
            <a:r>
              <a:rPr lang="de-CH" sz="1500" b="1" dirty="0">
                <a:solidFill>
                  <a:schemeClr val="bg1"/>
                </a:solidFill>
              </a:rPr>
              <a:t> Competence. </a:t>
            </a:r>
            <a:r>
              <a:rPr lang="de-CH" sz="1500" b="1" dirty="0" err="1">
                <a:solidFill>
                  <a:schemeClr val="bg1"/>
                </a:solidFill>
              </a:rPr>
              <a:t>Crossing</a:t>
            </a:r>
            <a:r>
              <a:rPr lang="de-CH" sz="1500" b="1" dirty="0">
                <a:solidFill>
                  <a:schemeClr val="bg1"/>
                </a:solidFill>
              </a:rPr>
              <a:t> Borders.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>
          <a:xfrm flipH="1">
            <a:off x="1476747" y="6918219"/>
            <a:ext cx="8910266" cy="238176"/>
          </a:xfrm>
        </p:spPr>
        <p:txBody>
          <a:bodyPr/>
          <a:lstStyle/>
          <a:p>
            <a:r>
              <a:rPr lang="de-CH" dirty="0"/>
              <a:t>Chris Russ, Dozent</a:t>
            </a:r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2"/>
          </p:nvPr>
        </p:nvSpPr>
        <p:spPr>
          <a:xfrm>
            <a:off x="1476746" y="2907318"/>
            <a:ext cx="8910267" cy="3096294"/>
          </a:xfrm>
        </p:spPr>
      </p:sp>
      <p:sp>
        <p:nvSpPr>
          <p:cNvPr id="26" name="Textplatzhalter 25"/>
          <p:cNvSpPr>
            <a:spLocks noGrp="1"/>
          </p:cNvSpPr>
          <p:nvPr>
            <p:ph type="body" sz="quarter" idx="14"/>
          </p:nvPr>
        </p:nvSpPr>
        <p:spPr>
          <a:xfrm flipH="1">
            <a:off x="1476746" y="7187900"/>
            <a:ext cx="8910267" cy="323012"/>
          </a:xfrm>
        </p:spPr>
        <p:txBody>
          <a:bodyPr/>
          <a:lstStyle/>
          <a:p>
            <a:r>
              <a:rPr lang="de-CH" dirty="0"/>
              <a:t>chris.russ@zhaw.ch</a:t>
            </a:r>
          </a:p>
        </p:txBody>
      </p:sp>
      <p:sp>
        <p:nvSpPr>
          <p:cNvPr id="2" name="Rechteck 1"/>
          <p:cNvSpPr/>
          <p:nvPr/>
        </p:nvSpPr>
        <p:spPr>
          <a:xfrm>
            <a:off x="1464555" y="1583350"/>
            <a:ext cx="8905503" cy="1071062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de-CH" sz="2400" b="1" dirty="0">
                <a:solidFill>
                  <a:schemeClr val="bg1"/>
                </a:solidFill>
              </a:rPr>
              <a:t>Agile </a:t>
            </a:r>
            <a:r>
              <a:rPr lang="de-CH" sz="2400" b="1" dirty="0" err="1">
                <a:solidFill>
                  <a:schemeClr val="bg1"/>
                </a:solidFill>
              </a:rPr>
              <a:t>Requirements</a:t>
            </a:r>
            <a:r>
              <a:rPr lang="de-CH" sz="2400" b="1" dirty="0">
                <a:solidFill>
                  <a:schemeClr val="bg1"/>
                </a:solidFill>
              </a:rPr>
              <a:t> Engineering</a:t>
            </a:r>
          </a:p>
          <a:p>
            <a:pPr>
              <a:lnSpc>
                <a:spcPct val="110000"/>
              </a:lnSpc>
            </a:pPr>
            <a:r>
              <a:rPr lang="de-CH" sz="2800" b="1" i="1" dirty="0">
                <a:solidFill>
                  <a:schemeClr val="bg1"/>
                </a:solidFill>
              </a:rPr>
              <a:t>Entwicklung einer eigenen Produktstrategie</a:t>
            </a:r>
          </a:p>
          <a:p>
            <a:pPr>
              <a:lnSpc>
                <a:spcPct val="110000"/>
              </a:lnSpc>
            </a:pPr>
            <a:r>
              <a:rPr lang="de-CH" sz="1800" b="1" dirty="0">
                <a:solidFill>
                  <a:schemeClr val="bg1"/>
                </a:solidFill>
              </a:rPr>
              <a:t>FS 2020 – Block 5</a:t>
            </a:r>
          </a:p>
        </p:txBody>
      </p:sp>
    </p:spTree>
    <p:extLst>
      <p:ext uri="{BB962C8B-B14F-4D97-AF65-F5344CB8AC3E}">
        <p14:creationId xmlns:p14="http://schemas.microsoft.com/office/powerpoint/2010/main" val="382294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b="1" dirty="0"/>
              <a:t>Vision: </a:t>
            </a:r>
            <a:r>
              <a:rPr lang="de-CH" dirty="0"/>
              <a:t>Dein gesundes Essen – schonend erwärmt – unabhängig von Zeit und Ort! </a:t>
            </a:r>
            <a:r>
              <a:rPr lang="de-CH" b="1" dirty="0"/>
              <a:t>Produktname:</a:t>
            </a:r>
            <a:r>
              <a:rPr lang="de-CH" dirty="0"/>
              <a:t>  </a:t>
            </a:r>
            <a:r>
              <a:rPr lang="de-CH" dirty="0" err="1"/>
              <a:t>eWARMY</a:t>
            </a:r>
            <a:endParaRPr lang="de-CH" b="1" dirty="0"/>
          </a:p>
          <a:p>
            <a:r>
              <a:rPr lang="de-CH" b="1" dirty="0"/>
              <a:t>Kurzbeschreibung: </a:t>
            </a:r>
            <a:r>
              <a:rPr lang="de-CH" dirty="0"/>
              <a:t>Gesundes Essen in einer nachhaltigen, hygienischen und mobilen Box mitnehmen und warm geniessen. Steuerbar bequem per App.</a:t>
            </a:r>
            <a:endParaRPr lang="de-CH" b="1" dirty="0"/>
          </a:p>
          <a:p>
            <a:r>
              <a:rPr lang="de-CH" b="1" dirty="0"/>
              <a:t>Wichtige Elemente</a:t>
            </a:r>
          </a:p>
          <a:p>
            <a:pPr lvl="1"/>
            <a:r>
              <a:rPr lang="de-CH" dirty="0"/>
              <a:t>Marktsegment und Einstiegshürden</a:t>
            </a:r>
          </a:p>
          <a:p>
            <a:pPr lvl="2"/>
            <a:r>
              <a:rPr lang="de-CH" dirty="0"/>
              <a:t>Marktgrösse, Wettbewerb, Charakteristik der Kunden, Zielgruppe</a:t>
            </a:r>
          </a:p>
          <a:p>
            <a:pPr lvl="3"/>
            <a:r>
              <a:rPr lang="de-CH" dirty="0"/>
              <a:t>B2B: </a:t>
            </a:r>
            <a:r>
              <a:rPr lang="de-CH" dirty="0" err="1"/>
              <a:t>TakeAways</a:t>
            </a:r>
            <a:r>
              <a:rPr lang="de-CH" dirty="0"/>
              <a:t>, Kantinen, Militär, Schulen, etc.</a:t>
            </a:r>
          </a:p>
          <a:p>
            <a:pPr lvl="3"/>
            <a:r>
              <a:rPr lang="de-CH" dirty="0"/>
              <a:t>B2C: Direktverkauf an Konsumenten (stationär und Online)</a:t>
            </a:r>
          </a:p>
          <a:p>
            <a:pPr lvl="1"/>
            <a:r>
              <a:rPr lang="de-CH" dirty="0"/>
              <a:t>Produkt </a:t>
            </a:r>
            <a:r>
              <a:rPr lang="de-CH" dirty="0" err="1"/>
              <a:t>Scope</a:t>
            </a:r>
            <a:r>
              <a:rPr lang="de-CH" dirty="0"/>
              <a:t> / Funktionen / User Experience UX</a:t>
            </a:r>
          </a:p>
          <a:p>
            <a:pPr lvl="2"/>
            <a:r>
              <a:rPr lang="de-CH" dirty="0"/>
              <a:t>«autark» </a:t>
            </a:r>
            <a:r>
              <a:rPr lang="de-CH" dirty="0" err="1"/>
              <a:t>erwärmbar</a:t>
            </a:r>
            <a:endParaRPr lang="de-CH" dirty="0"/>
          </a:p>
          <a:p>
            <a:pPr lvl="2"/>
            <a:r>
              <a:rPr lang="de-CH" dirty="0"/>
              <a:t>Steuerung und Timing per App</a:t>
            </a:r>
          </a:p>
          <a:p>
            <a:pPr lvl="2"/>
            <a:r>
              <a:rPr lang="de-CH" dirty="0"/>
              <a:t>Transportierbar, dicht, Stossfest</a:t>
            </a:r>
          </a:p>
          <a:p>
            <a:pPr lvl="2"/>
            <a:r>
              <a:rPr lang="de-CH" dirty="0"/>
              <a:t>Modernes, schönes Design</a:t>
            </a:r>
          </a:p>
          <a:p>
            <a:pPr lvl="1"/>
            <a:r>
              <a:rPr lang="de-CH" dirty="0"/>
              <a:t>Qualitätsanspruch (fast, </a:t>
            </a:r>
            <a:r>
              <a:rPr lang="de-CH" dirty="0" err="1"/>
              <a:t>cheap</a:t>
            </a:r>
            <a:r>
              <a:rPr lang="de-CH" dirty="0"/>
              <a:t>, </a:t>
            </a:r>
            <a:r>
              <a:rPr lang="de-CH" dirty="0" err="1"/>
              <a:t>good</a:t>
            </a:r>
            <a:r>
              <a:rPr lang="de-CH" dirty="0"/>
              <a:t>): </a:t>
            </a:r>
            <a:r>
              <a:rPr lang="de-CH" dirty="0" err="1"/>
              <a:t>good</a:t>
            </a:r>
            <a:r>
              <a:rPr lang="de-CH" dirty="0"/>
              <a:t>!</a:t>
            </a:r>
          </a:p>
          <a:p>
            <a:pPr lvl="1"/>
            <a:r>
              <a:rPr lang="de-CH" dirty="0"/>
              <a:t>Kompatibilität und Offenheit (Daten, Prozesse, Technologien): offen (für App aber auch für Zusatzservices (Rezepte, Einkaufslisten, etc.)</a:t>
            </a:r>
          </a:p>
          <a:p>
            <a:pPr lvl="1">
              <a:buFontTx/>
              <a:buChar char="-"/>
            </a:pP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Erstdefinition des Produktes anhand der gewählten Option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10</a:t>
            </a:fld>
            <a:r>
              <a:rPr lang="de-CH"/>
              <a:t> 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9307774" y="740434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Dominic</a:t>
            </a:r>
          </a:p>
        </p:txBody>
      </p:sp>
    </p:spTree>
    <p:extLst>
      <p:ext uri="{BB962C8B-B14F-4D97-AF65-F5344CB8AC3E}">
        <p14:creationId xmlns:p14="http://schemas.microsoft.com/office/powerpoint/2010/main" val="1794287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Definieren Sie den Value Proposition </a:t>
            </a:r>
            <a:r>
              <a:rPr lang="de-CH" dirty="0" err="1"/>
              <a:t>Canvas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11</a:t>
            </a:fld>
            <a:r>
              <a:rPr lang="de-CH"/>
              <a:t> 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054" y="1200749"/>
            <a:ext cx="10005900" cy="5722707"/>
          </a:xfrm>
          <a:prstGeom prst="rect">
            <a:avLst/>
          </a:prstGeom>
        </p:spPr>
      </p:pic>
      <p:sp>
        <p:nvSpPr>
          <p:cNvPr id="10" name="Eine Ecke des Rechtecks schneiden 9"/>
          <p:cNvSpPr/>
          <p:nvPr/>
        </p:nvSpPr>
        <p:spPr>
          <a:xfrm>
            <a:off x="8565834" y="4403765"/>
            <a:ext cx="1035366" cy="652731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Mobil &amp; warm essen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1" name="Eine Ecke des Rechtecks schneiden 10"/>
          <p:cNvSpPr/>
          <p:nvPr/>
        </p:nvSpPr>
        <p:spPr>
          <a:xfrm>
            <a:off x="7044281" y="2510493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Gesundes essen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2" name="Eine Ecke des Rechtecks schneiden 11"/>
          <p:cNvSpPr/>
          <p:nvPr/>
        </p:nvSpPr>
        <p:spPr>
          <a:xfrm>
            <a:off x="6043108" y="3129120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Schonend erwärmt</a:t>
            </a:r>
          </a:p>
        </p:txBody>
      </p:sp>
      <p:sp>
        <p:nvSpPr>
          <p:cNvPr id="9" name="Eine Ecke des Rechtecks schneiden 8"/>
          <p:cNvSpPr/>
          <p:nvPr/>
        </p:nvSpPr>
        <p:spPr>
          <a:xfrm>
            <a:off x="5651567" y="5125006"/>
            <a:ext cx="1092359" cy="712189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Erwärm-Möglichkeit nicht vorhanden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3" name="Eine Ecke des Rechtecks schneiden 12"/>
          <p:cNvSpPr/>
          <p:nvPr/>
        </p:nvSpPr>
        <p:spPr>
          <a:xfrm>
            <a:off x="7169581" y="5988007"/>
            <a:ext cx="846534" cy="882585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Best. </a:t>
            </a:r>
            <a:r>
              <a:rPr lang="de-CH" sz="1200" b="1" dirty="0" err="1">
                <a:solidFill>
                  <a:schemeClr val="tx1"/>
                </a:solidFill>
              </a:rPr>
              <a:t>Thermos</a:t>
            </a:r>
            <a:r>
              <a:rPr lang="de-CH" sz="1200" b="1" dirty="0">
                <a:solidFill>
                  <a:schemeClr val="tx1"/>
                </a:solidFill>
              </a:rPr>
              <a:t>-Behälter kühlen ab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4" name="Eine Ecke des Rechtecks schneiden 13"/>
          <p:cNvSpPr/>
          <p:nvPr/>
        </p:nvSpPr>
        <p:spPr>
          <a:xfrm>
            <a:off x="6197747" y="5904711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Kaltes essen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5" name="Eine Ecke des Rechtecks schneiden 14"/>
          <p:cNvSpPr/>
          <p:nvPr/>
        </p:nvSpPr>
        <p:spPr>
          <a:xfrm>
            <a:off x="7144820" y="3086521"/>
            <a:ext cx="1016771" cy="52791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Nachhaltiger Behälter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6" name="Eine Ecke des Rechtecks schneiden 15"/>
          <p:cNvSpPr/>
          <p:nvPr/>
        </p:nvSpPr>
        <p:spPr>
          <a:xfrm>
            <a:off x="6058688" y="3737211"/>
            <a:ext cx="846534" cy="315082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Hygiene</a:t>
            </a:r>
          </a:p>
        </p:txBody>
      </p:sp>
      <p:sp>
        <p:nvSpPr>
          <p:cNvPr id="17" name="Eine Ecke des Rechtecks schneiden 16"/>
          <p:cNvSpPr/>
          <p:nvPr/>
        </p:nvSpPr>
        <p:spPr>
          <a:xfrm>
            <a:off x="7044281" y="5408552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Reinigen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8" name="Eine Ecke des Rechtecks schneiden 17"/>
          <p:cNvSpPr/>
          <p:nvPr/>
        </p:nvSpPr>
        <p:spPr>
          <a:xfrm>
            <a:off x="2572028" y="2532283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>
                <a:solidFill>
                  <a:schemeClr val="tx1"/>
                </a:solidFill>
              </a:rPr>
              <a:t>Steaming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19" name="Eine Ecke des Rechtecks schneiden 18"/>
          <p:cNvSpPr/>
          <p:nvPr/>
        </p:nvSpPr>
        <p:spPr>
          <a:xfrm>
            <a:off x="2909284" y="6379158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Akku</a:t>
            </a:r>
          </a:p>
        </p:txBody>
      </p:sp>
      <p:sp>
        <p:nvSpPr>
          <p:cNvPr id="20" name="Eine Ecke des Rechtecks schneiden 19"/>
          <p:cNvSpPr/>
          <p:nvPr/>
        </p:nvSpPr>
        <p:spPr>
          <a:xfrm>
            <a:off x="3779855" y="3129120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Edelstahl</a:t>
            </a:r>
          </a:p>
        </p:txBody>
      </p:sp>
      <p:sp>
        <p:nvSpPr>
          <p:cNvPr id="21" name="Eine Ecke des Rechtecks schneiden 20"/>
          <p:cNvSpPr/>
          <p:nvPr/>
        </p:nvSpPr>
        <p:spPr>
          <a:xfrm>
            <a:off x="1997929" y="6076749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>
                <a:solidFill>
                  <a:schemeClr val="tx1"/>
                </a:solidFill>
              </a:rPr>
              <a:t>Timer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22" name="Eine Ecke des Rechtecks schneiden 21"/>
          <p:cNvSpPr/>
          <p:nvPr/>
        </p:nvSpPr>
        <p:spPr>
          <a:xfrm>
            <a:off x="3254229" y="3671794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Apps mit Services</a:t>
            </a:r>
          </a:p>
        </p:txBody>
      </p:sp>
      <p:sp>
        <p:nvSpPr>
          <p:cNvPr id="23" name="Eine Ecke des Rechtecks schneiden 22"/>
          <p:cNvSpPr/>
          <p:nvPr/>
        </p:nvSpPr>
        <p:spPr>
          <a:xfrm>
            <a:off x="2696945" y="5394478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24" name="Eine Ecke des Rechtecks schneiden 23"/>
          <p:cNvSpPr/>
          <p:nvPr/>
        </p:nvSpPr>
        <p:spPr>
          <a:xfrm>
            <a:off x="3779855" y="5278849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Edelstahl</a:t>
            </a:r>
          </a:p>
        </p:txBody>
      </p:sp>
      <p:sp>
        <p:nvSpPr>
          <p:cNvPr id="25" name="Eine Ecke des Rechtecks schneiden 24"/>
          <p:cNvSpPr/>
          <p:nvPr/>
        </p:nvSpPr>
        <p:spPr>
          <a:xfrm>
            <a:off x="3726572" y="5855391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Spülmaschinenfest</a:t>
            </a:r>
          </a:p>
        </p:txBody>
      </p:sp>
      <p:sp>
        <p:nvSpPr>
          <p:cNvPr id="26" name="Eine Ecke des Rechtecks schneiden 25"/>
          <p:cNvSpPr/>
          <p:nvPr/>
        </p:nvSpPr>
        <p:spPr>
          <a:xfrm>
            <a:off x="962563" y="4403764"/>
            <a:ext cx="1035366" cy="652731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>
                <a:solidFill>
                  <a:schemeClr val="tx1"/>
                </a:solidFill>
              </a:rPr>
              <a:t>eWARMY</a:t>
            </a:r>
            <a:r>
              <a:rPr lang="de-CH" sz="1200" b="1" dirty="0">
                <a:solidFill>
                  <a:schemeClr val="tx1"/>
                </a:solidFill>
              </a:rPr>
              <a:t> + Services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9307774" y="740434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Dominic</a:t>
            </a:r>
          </a:p>
        </p:txBody>
      </p:sp>
    </p:spTree>
    <p:extLst>
      <p:ext uri="{BB962C8B-B14F-4D97-AF65-F5344CB8AC3E}">
        <p14:creationId xmlns:p14="http://schemas.microsoft.com/office/powerpoint/2010/main" val="279629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Entwerfen Sie den Business Modell </a:t>
            </a:r>
            <a:r>
              <a:rPr lang="de-CH" dirty="0" err="1"/>
              <a:t>Canvas</a:t>
            </a:r>
            <a:r>
              <a:rPr lang="de-CH" dirty="0"/>
              <a:t> (BMC)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12</a:t>
            </a:fld>
            <a:r>
              <a:rPr lang="de-CH"/>
              <a:t> </a:t>
            </a:r>
            <a:endParaRPr lang="de-CH" dirty="0"/>
          </a:p>
        </p:txBody>
      </p:sp>
      <p:pic>
        <p:nvPicPr>
          <p:cNvPr id="1026" name="Picture 2" descr="Image result for lean business model canv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2950" y="1240637"/>
            <a:ext cx="9038346" cy="579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ine Ecke des Rechtecks schneiden 9"/>
          <p:cNvSpPr/>
          <p:nvPr/>
        </p:nvSpPr>
        <p:spPr>
          <a:xfrm>
            <a:off x="830690" y="1691426"/>
            <a:ext cx="1075502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Essen ist ortsgebunden</a:t>
            </a:r>
          </a:p>
        </p:txBody>
      </p:sp>
      <p:sp>
        <p:nvSpPr>
          <p:cNvPr id="11" name="Eine Ecke des Rechtecks schneiden 10"/>
          <p:cNvSpPr/>
          <p:nvPr/>
        </p:nvSpPr>
        <p:spPr>
          <a:xfrm>
            <a:off x="4474914" y="2223452"/>
            <a:ext cx="1276307" cy="2670979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Dein gesundes Essen – schonend erwärmt – unabhängig von Zeit und Ort</a:t>
            </a:r>
          </a:p>
        </p:txBody>
      </p:sp>
      <p:sp>
        <p:nvSpPr>
          <p:cNvPr id="12" name="Eine Ecke des Rechtecks schneiden 11"/>
          <p:cNvSpPr/>
          <p:nvPr/>
        </p:nvSpPr>
        <p:spPr>
          <a:xfrm>
            <a:off x="908514" y="6394328"/>
            <a:ext cx="1367743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9" name="Eine Ecke des Rechtecks schneiden 8"/>
          <p:cNvSpPr/>
          <p:nvPr/>
        </p:nvSpPr>
        <p:spPr>
          <a:xfrm>
            <a:off x="1368441" y="2188059"/>
            <a:ext cx="1075502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>
                <a:solidFill>
                  <a:schemeClr val="tx1"/>
                </a:solidFill>
              </a:rPr>
              <a:t>Infratruktur</a:t>
            </a:r>
            <a:r>
              <a:rPr lang="de-CH" sz="1200" b="1" dirty="0">
                <a:solidFill>
                  <a:schemeClr val="tx1"/>
                </a:solidFill>
              </a:rPr>
              <a:t> (Strom…)</a:t>
            </a:r>
          </a:p>
        </p:txBody>
      </p:sp>
      <p:sp>
        <p:nvSpPr>
          <p:cNvPr id="13" name="Eine Ecke des Rechtecks schneiden 12"/>
          <p:cNvSpPr/>
          <p:nvPr/>
        </p:nvSpPr>
        <p:spPr>
          <a:xfrm>
            <a:off x="908515" y="2654797"/>
            <a:ext cx="1075502" cy="585532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Kaltes oder abgekühltes Essen</a:t>
            </a:r>
          </a:p>
        </p:txBody>
      </p:sp>
      <p:sp>
        <p:nvSpPr>
          <p:cNvPr id="14" name="Eine Ecke des Rechtecks schneiden 13"/>
          <p:cNvSpPr/>
          <p:nvPr/>
        </p:nvSpPr>
        <p:spPr>
          <a:xfrm>
            <a:off x="908515" y="3866443"/>
            <a:ext cx="1075502" cy="399080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Undichte Behälter</a:t>
            </a:r>
          </a:p>
        </p:txBody>
      </p:sp>
      <p:sp>
        <p:nvSpPr>
          <p:cNvPr id="15" name="Eine Ecke des Rechtecks schneiden 14"/>
          <p:cNvSpPr/>
          <p:nvPr/>
        </p:nvSpPr>
        <p:spPr>
          <a:xfrm>
            <a:off x="1271517" y="4316869"/>
            <a:ext cx="1075502" cy="303333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Einseitig</a:t>
            </a:r>
          </a:p>
        </p:txBody>
      </p:sp>
      <p:sp>
        <p:nvSpPr>
          <p:cNvPr id="16" name="Eine Ecke des Rechtecks schneiden 15"/>
          <p:cNvSpPr/>
          <p:nvPr/>
        </p:nvSpPr>
        <p:spPr>
          <a:xfrm>
            <a:off x="1361221" y="3256890"/>
            <a:ext cx="1075502" cy="585532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Ungesundes (Fast Food) essen</a:t>
            </a:r>
          </a:p>
        </p:txBody>
      </p:sp>
      <p:sp>
        <p:nvSpPr>
          <p:cNvPr id="17" name="Eine Ecke des Rechtecks schneiden 16"/>
          <p:cNvSpPr/>
          <p:nvPr/>
        </p:nvSpPr>
        <p:spPr>
          <a:xfrm>
            <a:off x="2634470" y="1634056"/>
            <a:ext cx="1075502" cy="276229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Akku</a:t>
            </a:r>
          </a:p>
        </p:txBody>
      </p:sp>
      <p:sp>
        <p:nvSpPr>
          <p:cNvPr id="18" name="Eine Ecke des Rechtecks schneiden 17"/>
          <p:cNvSpPr/>
          <p:nvPr/>
        </p:nvSpPr>
        <p:spPr>
          <a:xfrm>
            <a:off x="2634470" y="2323860"/>
            <a:ext cx="1075502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Steamer</a:t>
            </a:r>
          </a:p>
        </p:txBody>
      </p:sp>
      <p:sp>
        <p:nvSpPr>
          <p:cNvPr id="19" name="Eine Ecke des Rechtecks schneiden 18"/>
          <p:cNvSpPr/>
          <p:nvPr/>
        </p:nvSpPr>
        <p:spPr>
          <a:xfrm>
            <a:off x="3069434" y="2630776"/>
            <a:ext cx="1075502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>
                <a:solidFill>
                  <a:schemeClr val="tx1"/>
                </a:solidFill>
              </a:rPr>
              <a:t>Highend</a:t>
            </a:r>
            <a:r>
              <a:rPr lang="de-CH" sz="1200" b="1" dirty="0">
                <a:solidFill>
                  <a:schemeClr val="tx1"/>
                </a:solidFill>
              </a:rPr>
              <a:t> Behälter</a:t>
            </a:r>
          </a:p>
        </p:txBody>
      </p:sp>
      <p:sp>
        <p:nvSpPr>
          <p:cNvPr id="20" name="Eine Ecke des Rechtecks schneiden 19"/>
          <p:cNvSpPr/>
          <p:nvPr/>
        </p:nvSpPr>
        <p:spPr>
          <a:xfrm>
            <a:off x="3114982" y="1928034"/>
            <a:ext cx="1075502" cy="32988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App/</a:t>
            </a:r>
            <a:r>
              <a:rPr lang="de-CH" sz="1200" b="1" dirty="0" err="1">
                <a:solidFill>
                  <a:schemeClr val="tx1"/>
                </a:solidFill>
              </a:rPr>
              <a:t>Timer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21" name="Eine Ecke des Rechtecks schneiden 20"/>
          <p:cNvSpPr/>
          <p:nvPr/>
        </p:nvSpPr>
        <p:spPr>
          <a:xfrm>
            <a:off x="2784200" y="3098820"/>
            <a:ext cx="1075502" cy="29921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2" name="Eine Ecke des Rechtecks schneiden 21"/>
          <p:cNvSpPr/>
          <p:nvPr/>
        </p:nvSpPr>
        <p:spPr>
          <a:xfrm>
            <a:off x="2634470" y="3756304"/>
            <a:ext cx="1075502" cy="276229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Verkäufe</a:t>
            </a:r>
          </a:p>
        </p:txBody>
      </p:sp>
      <p:sp>
        <p:nvSpPr>
          <p:cNvPr id="23" name="Eine Ecke des Rechtecks schneiden 22"/>
          <p:cNvSpPr/>
          <p:nvPr/>
        </p:nvSpPr>
        <p:spPr>
          <a:xfrm>
            <a:off x="3114982" y="4078859"/>
            <a:ext cx="1075502" cy="276229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Downloads</a:t>
            </a:r>
          </a:p>
        </p:txBody>
      </p:sp>
      <p:sp>
        <p:nvSpPr>
          <p:cNvPr id="24" name="Eine Ecke des Rechtecks schneiden 23"/>
          <p:cNvSpPr/>
          <p:nvPr/>
        </p:nvSpPr>
        <p:spPr>
          <a:xfrm>
            <a:off x="2634470" y="4401414"/>
            <a:ext cx="1075502" cy="436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>
                <a:solidFill>
                  <a:schemeClr val="tx1"/>
                </a:solidFill>
              </a:rPr>
              <a:t>Likes</a:t>
            </a:r>
            <a:r>
              <a:rPr lang="de-CH" sz="1200" b="1" dirty="0">
                <a:solidFill>
                  <a:schemeClr val="tx1"/>
                </a:solidFill>
              </a:rPr>
              <a:t> /Bewertung</a:t>
            </a:r>
          </a:p>
        </p:txBody>
      </p:sp>
      <p:sp>
        <p:nvSpPr>
          <p:cNvPr id="25" name="Eine Ecke des Rechtecks schneiden 24"/>
          <p:cNvSpPr/>
          <p:nvPr/>
        </p:nvSpPr>
        <p:spPr>
          <a:xfrm>
            <a:off x="3233289" y="4894431"/>
            <a:ext cx="1075502" cy="344618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Nutzung Services</a:t>
            </a:r>
          </a:p>
        </p:txBody>
      </p:sp>
      <p:sp>
        <p:nvSpPr>
          <p:cNvPr id="26" name="Eine Ecke des Rechtecks schneiden 25"/>
          <p:cNvSpPr/>
          <p:nvPr/>
        </p:nvSpPr>
        <p:spPr>
          <a:xfrm>
            <a:off x="2695538" y="5225842"/>
            <a:ext cx="1164164" cy="276229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Reklamationen</a:t>
            </a:r>
          </a:p>
        </p:txBody>
      </p:sp>
      <p:sp>
        <p:nvSpPr>
          <p:cNvPr id="27" name="Eine Ecke des Rechtecks schneiden 26"/>
          <p:cNvSpPr/>
          <p:nvPr/>
        </p:nvSpPr>
        <p:spPr>
          <a:xfrm>
            <a:off x="3459672" y="4321832"/>
            <a:ext cx="1075502" cy="276229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>
                <a:solidFill>
                  <a:schemeClr val="tx1"/>
                </a:solidFill>
              </a:rPr>
              <a:t>Partnervertr</a:t>
            </a:r>
            <a:r>
              <a:rPr lang="de-CH" sz="12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9" name="Eine Ecke des Rechtecks schneiden 28"/>
          <p:cNvSpPr/>
          <p:nvPr/>
        </p:nvSpPr>
        <p:spPr>
          <a:xfrm>
            <a:off x="6477283" y="3753271"/>
            <a:ext cx="1075502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Online</a:t>
            </a:r>
          </a:p>
        </p:txBody>
      </p:sp>
      <p:sp>
        <p:nvSpPr>
          <p:cNvPr id="30" name="Eine Ecke des Rechtecks schneiden 29"/>
          <p:cNvSpPr/>
          <p:nvPr/>
        </p:nvSpPr>
        <p:spPr>
          <a:xfrm>
            <a:off x="6510000" y="4153381"/>
            <a:ext cx="1075502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Stationär</a:t>
            </a:r>
          </a:p>
        </p:txBody>
      </p:sp>
      <p:sp>
        <p:nvSpPr>
          <p:cNvPr id="31" name="Eine Ecke des Rechtecks schneiden 30"/>
          <p:cNvSpPr/>
          <p:nvPr/>
        </p:nvSpPr>
        <p:spPr>
          <a:xfrm>
            <a:off x="6449465" y="4558517"/>
            <a:ext cx="1075502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Partner</a:t>
            </a:r>
          </a:p>
        </p:txBody>
      </p:sp>
      <p:sp>
        <p:nvSpPr>
          <p:cNvPr id="32" name="Eine Ecke des Rechtecks schneiden 31"/>
          <p:cNvSpPr/>
          <p:nvPr/>
        </p:nvSpPr>
        <p:spPr>
          <a:xfrm>
            <a:off x="6261379" y="4990377"/>
            <a:ext cx="1075502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>
                <a:solidFill>
                  <a:schemeClr val="tx1"/>
                </a:solidFill>
              </a:rPr>
              <a:t>Influencer</a:t>
            </a:r>
            <a:r>
              <a:rPr lang="de-CH" sz="1200" b="1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34" name="Eine Ecke des Rechtecks schneiden 33"/>
          <p:cNvSpPr/>
          <p:nvPr/>
        </p:nvSpPr>
        <p:spPr>
          <a:xfrm>
            <a:off x="7958797" y="2925019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Camping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5" name="Eine Ecke des Rechtecks schneiden 34"/>
          <p:cNvSpPr/>
          <p:nvPr/>
        </p:nvSpPr>
        <p:spPr>
          <a:xfrm>
            <a:off x="8132587" y="1881143"/>
            <a:ext cx="1093299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Arbeitnehmer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6" name="Eine Ecke des Rechtecks schneiden 35"/>
          <p:cNvSpPr/>
          <p:nvPr/>
        </p:nvSpPr>
        <p:spPr>
          <a:xfrm>
            <a:off x="8708846" y="2406355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Militär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7" name="Eine Ecke des Rechtecks schneiden 36"/>
          <p:cNvSpPr/>
          <p:nvPr/>
        </p:nvSpPr>
        <p:spPr>
          <a:xfrm>
            <a:off x="8074237" y="3929269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Studenten / Schüler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8" name="Eine Ecke des Rechtecks schneiden 37"/>
          <p:cNvSpPr/>
          <p:nvPr/>
        </p:nvSpPr>
        <p:spPr>
          <a:xfrm>
            <a:off x="8588751" y="3438742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Bau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9" name="Eine Ecke des Rechtecks schneiden 38"/>
          <p:cNvSpPr/>
          <p:nvPr/>
        </p:nvSpPr>
        <p:spPr>
          <a:xfrm>
            <a:off x="6367080" y="1921751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Patent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0" name="Eine Ecke des Rechtecks schneiden 39"/>
          <p:cNvSpPr/>
          <p:nvPr/>
        </p:nvSpPr>
        <p:spPr>
          <a:xfrm>
            <a:off x="6799130" y="2405174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Community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1" name="Eine Ecke des Rechtecks schneiden 40"/>
          <p:cNvSpPr/>
          <p:nvPr/>
        </p:nvSpPr>
        <p:spPr>
          <a:xfrm>
            <a:off x="6325033" y="2865976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Partner Netzwerk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2" name="Eine Ecke des Rechtecks schneiden 41"/>
          <p:cNvSpPr/>
          <p:nvPr/>
        </p:nvSpPr>
        <p:spPr>
          <a:xfrm>
            <a:off x="908515" y="5937764"/>
            <a:ext cx="1367743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>
                <a:solidFill>
                  <a:schemeClr val="tx1"/>
                </a:solidFill>
              </a:rPr>
              <a:t>Prouktionskosten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3" name="Eine Ecke des Rechtecks schneiden 42"/>
          <p:cNvSpPr/>
          <p:nvPr/>
        </p:nvSpPr>
        <p:spPr>
          <a:xfrm>
            <a:off x="8539435" y="4397553"/>
            <a:ext cx="1093299" cy="1060270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Partner (</a:t>
            </a:r>
            <a:r>
              <a:rPr lang="de-CH" sz="1200" b="1" dirty="0" err="1">
                <a:solidFill>
                  <a:schemeClr val="tx1"/>
                </a:solidFill>
              </a:rPr>
              <a:t>TakeAway</a:t>
            </a:r>
            <a:r>
              <a:rPr lang="de-CH" sz="1200" b="1" dirty="0">
                <a:solidFill>
                  <a:schemeClr val="tx1"/>
                </a:solidFill>
              </a:rPr>
              <a:t>, Schulen, Kantinen, Militär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4" name="Eine Ecke des Rechtecks schneiden 43"/>
          <p:cNvSpPr/>
          <p:nvPr/>
        </p:nvSpPr>
        <p:spPr>
          <a:xfrm>
            <a:off x="2347019" y="5933329"/>
            <a:ext cx="1367743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Marketing / </a:t>
            </a:r>
            <a:r>
              <a:rPr lang="de-CH" sz="1200" b="1" dirty="0" err="1">
                <a:solidFill>
                  <a:schemeClr val="tx1"/>
                </a:solidFill>
              </a:rPr>
              <a:t>Sales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5" name="Eine Ecke des Rechtecks schneiden 44"/>
          <p:cNvSpPr/>
          <p:nvPr/>
        </p:nvSpPr>
        <p:spPr>
          <a:xfrm>
            <a:off x="2342229" y="6420467"/>
            <a:ext cx="1367743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Entwicklungs-kosten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6" name="Eine Ecke des Rechtecks schneiden 45"/>
          <p:cNvSpPr/>
          <p:nvPr/>
        </p:nvSpPr>
        <p:spPr>
          <a:xfrm>
            <a:off x="3791042" y="5922696"/>
            <a:ext cx="1367743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Patentkosten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7" name="Eine Ecke des Rechtecks schneiden 46"/>
          <p:cNvSpPr/>
          <p:nvPr/>
        </p:nvSpPr>
        <p:spPr>
          <a:xfrm>
            <a:off x="5367224" y="5938210"/>
            <a:ext cx="1075502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Verkaufserlös</a:t>
            </a:r>
          </a:p>
        </p:txBody>
      </p:sp>
      <p:sp>
        <p:nvSpPr>
          <p:cNvPr id="48" name="Eine Ecke des Rechtecks schneiden 47"/>
          <p:cNvSpPr/>
          <p:nvPr/>
        </p:nvSpPr>
        <p:spPr>
          <a:xfrm>
            <a:off x="5373963" y="6309472"/>
            <a:ext cx="1075502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App Werbung</a:t>
            </a:r>
          </a:p>
        </p:txBody>
      </p:sp>
      <p:sp>
        <p:nvSpPr>
          <p:cNvPr id="49" name="Eine Ecke des Rechtecks schneiden 48"/>
          <p:cNvSpPr/>
          <p:nvPr/>
        </p:nvSpPr>
        <p:spPr>
          <a:xfrm>
            <a:off x="6477282" y="5938210"/>
            <a:ext cx="1274645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Partner (Migros, Coop..)</a:t>
            </a:r>
          </a:p>
        </p:txBody>
      </p:sp>
      <p:sp>
        <p:nvSpPr>
          <p:cNvPr id="50" name="Eine Ecke des Rechtecks schneiden 49"/>
          <p:cNvSpPr/>
          <p:nvPr/>
        </p:nvSpPr>
        <p:spPr>
          <a:xfrm>
            <a:off x="6517345" y="6309472"/>
            <a:ext cx="1234581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Zusatzservices?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9307774" y="740434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Dominic</a:t>
            </a:r>
          </a:p>
        </p:txBody>
      </p:sp>
    </p:spTree>
    <p:extLst>
      <p:ext uri="{BB962C8B-B14F-4D97-AF65-F5344CB8AC3E}">
        <p14:creationId xmlns:p14="http://schemas.microsoft.com/office/powerpoint/2010/main" val="261523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80892" y="1541234"/>
            <a:ext cx="10137776" cy="1592491"/>
          </a:xfrm>
        </p:spPr>
        <p:txBody>
          <a:bodyPr/>
          <a:lstStyle/>
          <a:p>
            <a:r>
              <a:rPr lang="de-CH" sz="1800" dirty="0"/>
              <a:t>Strategieoption 1: B2C – Direktverkauf an Endkonsumenten mit Zusatzservices</a:t>
            </a:r>
          </a:p>
          <a:p>
            <a:r>
              <a:rPr lang="de-CH" sz="1800" dirty="0"/>
              <a:t>Strategieoption 2: B2B – Vertrieb über Partner (</a:t>
            </a:r>
            <a:r>
              <a:rPr lang="de-CH" sz="1800" dirty="0" err="1"/>
              <a:t>TakeAways</a:t>
            </a:r>
            <a:r>
              <a:rPr lang="de-CH" sz="1800" dirty="0"/>
              <a:t>, Schulen, Militär…)</a:t>
            </a:r>
          </a:p>
          <a:p>
            <a:r>
              <a:rPr lang="de-CH" sz="1800" dirty="0"/>
              <a:t>Strategieoption 3: </a:t>
            </a:r>
            <a:r>
              <a:rPr lang="de-CH" sz="1800" dirty="0" err="1"/>
              <a:t>Vermietmodelle</a:t>
            </a:r>
            <a:r>
              <a:rPr lang="de-CH" sz="1800" dirty="0"/>
              <a:t> (?)</a:t>
            </a:r>
          </a:p>
          <a:p>
            <a:pPr marL="0" indent="0">
              <a:buNone/>
            </a:pPr>
            <a:r>
              <a:rPr lang="de-CH" sz="1800" dirty="0">
                <a:sym typeface="Wingdings" panose="05000000000000000000" pitchFamily="2" charset="2"/>
              </a:rPr>
              <a:t> Wählen Sie die Option mit den höchsten Wert</a:t>
            </a:r>
            <a:endParaRPr lang="de-CH" sz="18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Bewerten Sie verschiedene strategischen Optionen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13</a:t>
            </a:fld>
            <a:r>
              <a:rPr lang="de-CH"/>
              <a:t> </a:t>
            </a:r>
            <a:endParaRPr lang="de-CH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443805"/>
              </p:ext>
            </p:extLst>
          </p:nvPr>
        </p:nvGraphicFramePr>
        <p:xfrm>
          <a:off x="212617" y="3286125"/>
          <a:ext cx="10134600" cy="34544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959541">
                  <a:extLst>
                    <a:ext uri="{9D8B030D-6E8A-4147-A177-3AD203B41FA5}">
                      <a16:colId xmlns:a16="http://schemas.microsoft.com/office/drawing/2014/main" val="2533174507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297330308"/>
                    </a:ext>
                  </a:extLst>
                </a:gridCol>
                <a:gridCol w="1558359">
                  <a:extLst>
                    <a:ext uri="{9D8B030D-6E8A-4147-A177-3AD203B41FA5}">
                      <a16:colId xmlns:a16="http://schemas.microsoft.com/office/drawing/2014/main" val="135445184"/>
                    </a:ext>
                  </a:extLst>
                </a:gridCol>
                <a:gridCol w="1816919">
                  <a:extLst>
                    <a:ext uri="{9D8B030D-6E8A-4147-A177-3AD203B41FA5}">
                      <a16:colId xmlns:a16="http://schemas.microsoft.com/office/drawing/2014/main" val="2549217038"/>
                    </a:ext>
                  </a:extLst>
                </a:gridCol>
                <a:gridCol w="1561281">
                  <a:extLst>
                    <a:ext uri="{9D8B030D-6E8A-4147-A177-3AD203B41FA5}">
                      <a16:colId xmlns:a16="http://schemas.microsoft.com/office/drawing/2014/main" val="60834363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705867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Vermietmodell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Option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01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Finanziell</a:t>
                      </a:r>
                      <a:r>
                        <a:rPr lang="en-US" sz="1600" dirty="0"/>
                        <a:t> / ROI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6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Kunde</a:t>
                      </a:r>
                      <a:r>
                        <a:rPr lang="en-US" sz="1600" dirty="0"/>
                        <a:t> &amp; </a:t>
                      </a:r>
                      <a:r>
                        <a:rPr lang="en-US" sz="1600" dirty="0" err="1"/>
                        <a:t>Markt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Chancen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9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Aufwand</a:t>
                      </a:r>
                      <a:r>
                        <a:rPr lang="en-US" sz="1600" dirty="0"/>
                        <a:t> und </a:t>
                      </a:r>
                      <a:r>
                        <a:rPr lang="en-US" sz="1600" dirty="0" err="1"/>
                        <a:t>Komplexität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-1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9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956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Internes Know-how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5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Risiken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6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1" dirty="0" err="1"/>
                        <a:t>Summe</a:t>
                      </a:r>
                      <a:r>
                        <a:rPr lang="en-US" sz="1600" b="1" i="1" dirty="0"/>
                        <a:t> </a:t>
                      </a:r>
                      <a:r>
                        <a:rPr lang="en-US" sz="1600" b="1" i="1" dirty="0" err="1"/>
                        <a:t>Bewertung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20168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9307774" y="740434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Beat</a:t>
            </a:r>
          </a:p>
        </p:txBody>
      </p:sp>
    </p:spTree>
    <p:extLst>
      <p:ext uri="{BB962C8B-B14F-4D97-AF65-F5344CB8AC3E}">
        <p14:creationId xmlns:p14="http://schemas.microsoft.com/office/powerpoint/2010/main" val="331920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Pruning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- Roadmaps</a:t>
            </a:r>
          </a:p>
          <a:p>
            <a:pPr lvl="1"/>
            <a:r>
              <a:rPr lang="de-CH" dirty="0"/>
              <a:t>Formen von Produktideen in MVP</a:t>
            </a:r>
          </a:p>
          <a:p>
            <a:pPr lvl="1"/>
            <a:r>
              <a:rPr lang="de-CH" dirty="0"/>
              <a:t>Auswahl von Baumart, Äste als Kategorien / Features</a:t>
            </a:r>
          </a:p>
          <a:p>
            <a:pPr lvl="1"/>
            <a:r>
              <a:rPr lang="de-CH" dirty="0"/>
              <a:t>Verwendung von «Blättern» für Features</a:t>
            </a:r>
          </a:p>
          <a:p>
            <a:pPr lvl="1"/>
            <a:r>
              <a:rPr lang="de-CH" dirty="0"/>
              <a:t>Gemeinsames Entwickeln vom Angebot</a:t>
            </a:r>
          </a:p>
          <a:p>
            <a:pPr lvl="1"/>
            <a:endParaRPr lang="de-CH" dirty="0"/>
          </a:p>
          <a:p>
            <a:r>
              <a:rPr lang="de-CH" dirty="0"/>
              <a:t>«</a:t>
            </a:r>
            <a:r>
              <a:rPr lang="de-CH" dirty="0" err="1"/>
              <a:t>Buy</a:t>
            </a:r>
            <a:r>
              <a:rPr lang="de-CH" dirty="0"/>
              <a:t> a </a:t>
            </a:r>
            <a:r>
              <a:rPr lang="de-CH" dirty="0" err="1"/>
              <a:t>feature</a:t>
            </a:r>
            <a:r>
              <a:rPr lang="de-CH" dirty="0"/>
              <a:t>» Priorisierung</a:t>
            </a:r>
          </a:p>
          <a:p>
            <a:pPr lvl="1"/>
            <a:r>
              <a:rPr lang="de-CH" dirty="0"/>
              <a:t>Feature Bewertung nach Kosten</a:t>
            </a:r>
          </a:p>
          <a:p>
            <a:pPr lvl="1"/>
            <a:r>
              <a:rPr lang="de-CH" dirty="0"/>
              <a:t>Jeder hat Budget und kann einkaufen</a:t>
            </a:r>
          </a:p>
          <a:p>
            <a:pPr lvl="1"/>
            <a:r>
              <a:rPr lang="de-CH" dirty="0"/>
              <a:t>Die meist gekauften Features gewinnen</a:t>
            </a:r>
          </a:p>
          <a:p>
            <a:pPr lvl="1"/>
            <a:endParaRPr lang="de-CH" dirty="0"/>
          </a:p>
          <a:p>
            <a:r>
              <a:rPr lang="de-CH" dirty="0" err="1"/>
              <a:t>Product</a:t>
            </a:r>
            <a:r>
              <a:rPr lang="de-CH" dirty="0"/>
              <a:t> Box – Produkt Vision</a:t>
            </a:r>
          </a:p>
          <a:p>
            <a:pPr lvl="1"/>
            <a:r>
              <a:rPr lang="de-CH" dirty="0"/>
              <a:t>Vorstellung, Idee am Marktplatz zu verkaufen</a:t>
            </a:r>
          </a:p>
          <a:p>
            <a:pPr lvl="1"/>
            <a:r>
              <a:rPr lang="de-CH" dirty="0"/>
              <a:t>Design einer phys. Box mit Verkaufsstory</a:t>
            </a:r>
          </a:p>
          <a:p>
            <a:pPr lvl="1"/>
            <a:r>
              <a:rPr lang="de-CH" dirty="0"/>
              <a:t>Slogans, Preis, Bestandteile, Nutzen</a:t>
            </a:r>
          </a:p>
          <a:p>
            <a:pPr lvl="1"/>
            <a:r>
              <a:rPr lang="de-CH" dirty="0"/>
              <a:t>Verkaufe es den Zuhörern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Self</a:t>
            </a:r>
            <a:r>
              <a:rPr lang="de-CH" dirty="0"/>
              <a:t>-Study: Taktische Interaktionswerkzeuge für Produktteams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14</a:t>
            </a:fld>
            <a:r>
              <a:rPr lang="de-CH"/>
              <a:t> </a:t>
            </a:r>
            <a:endParaRPr lang="de-CH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083" y="1661231"/>
            <a:ext cx="1797262" cy="142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innovationgames.com/wp-content/uploads/2009/11/explanationBA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142" y="3728643"/>
            <a:ext cx="3009143" cy="145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848" y="5394865"/>
            <a:ext cx="2399551" cy="16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2690001" y="7133660"/>
            <a:ext cx="4486924" cy="349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557" dirty="0"/>
              <a:t>Quelle: https://www.scrumalliance.org/ScrumRedesignDEVSite/media/ScrumAllianceMedia/Global%20Scrum%20Gatherings/2018%20Minneapolis/Presentations/Kevin-Rosengren-Product-Owner-Product-Mindset-ScrumGathering-2018.pdf</a:t>
            </a:r>
          </a:p>
        </p:txBody>
      </p:sp>
    </p:spTree>
    <p:extLst>
      <p:ext uri="{BB962C8B-B14F-4D97-AF65-F5344CB8AC3E}">
        <p14:creationId xmlns:p14="http://schemas.microsoft.com/office/powerpoint/2010/main" val="6968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Sail</a:t>
            </a:r>
            <a:r>
              <a:rPr lang="de-CH" dirty="0"/>
              <a:t> Boat – Kunden- / Mitarbeiterfeedback</a:t>
            </a:r>
          </a:p>
          <a:p>
            <a:pPr lvl="1"/>
            <a:r>
              <a:rPr lang="de-CH" dirty="0"/>
              <a:t>Erkennen von Hindernissen und Problemen</a:t>
            </a:r>
          </a:p>
          <a:p>
            <a:pPr lvl="1"/>
            <a:r>
              <a:rPr lang="de-CH" dirty="0"/>
              <a:t>Vermeidung des «Blinden Fleck»</a:t>
            </a:r>
          </a:p>
          <a:p>
            <a:pPr lvl="1"/>
            <a:r>
              <a:rPr lang="de-CH" dirty="0"/>
              <a:t>Anker zeigen negative Aspekte auf</a:t>
            </a:r>
          </a:p>
          <a:p>
            <a:pPr lvl="1"/>
            <a:r>
              <a:rPr lang="de-CH" dirty="0"/>
              <a:t>Visualisieren und Diskutieren der Ursachen</a:t>
            </a:r>
          </a:p>
          <a:p>
            <a:endParaRPr lang="de-CH" dirty="0"/>
          </a:p>
          <a:p>
            <a:r>
              <a:rPr lang="de-CH" dirty="0"/>
              <a:t>20/20 Vision – Reihenfolge</a:t>
            </a:r>
          </a:p>
          <a:p>
            <a:pPr lvl="1"/>
            <a:r>
              <a:rPr lang="de-CH" dirty="0"/>
              <a:t>Ordnen von Kundenwünschen nach Wichtigkeit</a:t>
            </a:r>
          </a:p>
          <a:p>
            <a:pPr lvl="1"/>
            <a:r>
              <a:rPr lang="de-CH" dirty="0"/>
              <a:t>Features auf Karten schreiben</a:t>
            </a:r>
          </a:p>
          <a:p>
            <a:pPr lvl="1"/>
            <a:r>
              <a:rPr lang="de-CH" dirty="0"/>
              <a:t>Zufällige Karte wählen und ablegen</a:t>
            </a:r>
          </a:p>
          <a:p>
            <a:pPr lvl="1"/>
            <a:r>
              <a:rPr lang="de-CH" dirty="0"/>
              <a:t>Alle anderen Features (Karten) relativ dazu darüber </a:t>
            </a:r>
            <a:br>
              <a:rPr lang="de-CH" dirty="0"/>
            </a:br>
            <a:r>
              <a:rPr lang="de-CH" dirty="0"/>
              <a:t>oder darunter anordnen</a:t>
            </a:r>
          </a:p>
          <a:p>
            <a:pPr lvl="1"/>
            <a:r>
              <a:rPr lang="de-CH" dirty="0"/>
              <a:t>Wie Sehtest – was man noch erkennen kann macht Sinn</a:t>
            </a:r>
          </a:p>
          <a:p>
            <a:pPr lvl="1"/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Self</a:t>
            </a:r>
            <a:r>
              <a:rPr lang="de-CH" dirty="0"/>
              <a:t>-Study: Taktische Interaktionswerkzeuge für Produktteams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15</a:t>
            </a:fld>
            <a:r>
              <a:rPr lang="de-CH"/>
              <a:t> </a:t>
            </a:r>
            <a:endParaRPr lang="de-CH" dirty="0"/>
          </a:p>
        </p:txBody>
      </p:sp>
      <p:pic>
        <p:nvPicPr>
          <p:cNvPr id="2050" name="Picture 2" descr="Image result for 20/20 vi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41" y="3893205"/>
            <a:ext cx="2210371" cy="275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553" y="1758503"/>
            <a:ext cx="2607359" cy="184565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690001" y="7156357"/>
            <a:ext cx="4486924" cy="349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557" dirty="0"/>
              <a:t>Quelle: https://www.scrumalliance.org/ScrumRedesignDEVSite/media/ScrumAllianceMedia/Global%20Scrum%20Gatherings/2018%20Minneapolis/Presentations/Kevin-Rosengren-Product-Owner-Product-Mindset-ScrumGathering-2018.pdf</a:t>
            </a:r>
          </a:p>
        </p:txBody>
      </p:sp>
    </p:spTree>
    <p:extLst>
      <p:ext uri="{BB962C8B-B14F-4D97-AF65-F5344CB8AC3E}">
        <p14:creationId xmlns:p14="http://schemas.microsoft.com/office/powerpoint/2010/main" val="404686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mage result for scrum pruning the tre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8183" y="1327983"/>
            <a:ext cx="9275575" cy="616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964" y="70877"/>
            <a:ext cx="1524854" cy="1258348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Definieren Sie den MVP für das Produkt (HW/SW)</a:t>
            </a:r>
            <a:br>
              <a:rPr lang="de-CH" dirty="0"/>
            </a:br>
            <a:r>
              <a:rPr lang="de-CH" sz="2000" dirty="0" err="1"/>
              <a:t>zB</a:t>
            </a:r>
            <a:r>
              <a:rPr lang="de-CH" sz="2000" dirty="0"/>
              <a:t>. anhand «</a:t>
            </a:r>
            <a:r>
              <a:rPr lang="de-CH" sz="2000" dirty="0" err="1"/>
              <a:t>Pruning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Product</a:t>
            </a:r>
            <a:r>
              <a:rPr lang="de-CH" sz="2000" dirty="0"/>
              <a:t> </a:t>
            </a:r>
            <a:r>
              <a:rPr lang="de-CH" sz="2000" dirty="0" err="1"/>
              <a:t>Tree</a:t>
            </a:r>
            <a:r>
              <a:rPr lang="de-CH" sz="2000" dirty="0"/>
              <a:t>» Ansatz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16</a:t>
            </a:fld>
            <a:r>
              <a:rPr lang="de-CH"/>
              <a:t> </a:t>
            </a:r>
            <a:endParaRPr lang="de-CH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8903449" y="5093662"/>
            <a:ext cx="1735905" cy="2069004"/>
            <a:chOff x="8957495" y="4636336"/>
            <a:chExt cx="1735905" cy="2069004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7495" y="4636336"/>
              <a:ext cx="1735905" cy="1735905"/>
            </a:xfrm>
            <a:prstGeom prst="rect">
              <a:avLst/>
            </a:prstGeom>
          </p:spPr>
        </p:pic>
        <p:sp>
          <p:nvSpPr>
            <p:cNvPr id="11" name="Textfeld 10"/>
            <p:cNvSpPr txBox="1"/>
            <p:nvPr/>
          </p:nvSpPr>
          <p:spPr>
            <a:xfrm>
              <a:off x="9168546" y="6059009"/>
              <a:ext cx="1338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800" b="1" dirty="0"/>
                <a:t>Speed </a:t>
              </a:r>
              <a:r>
                <a:rPr lang="de-CH" sz="1800" b="1" dirty="0" err="1"/>
                <a:t>Basket</a:t>
              </a:r>
              <a:endParaRPr lang="de-CH" sz="1800" b="1" dirty="0"/>
            </a:p>
          </p:txBody>
        </p:sp>
      </p:grpSp>
      <p:sp>
        <p:nvSpPr>
          <p:cNvPr id="15" name="Eine Ecke des Rechtecks schneiden 14"/>
          <p:cNvSpPr/>
          <p:nvPr/>
        </p:nvSpPr>
        <p:spPr>
          <a:xfrm>
            <a:off x="850109" y="6270711"/>
            <a:ext cx="1056083" cy="590550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050" b="1" dirty="0">
                <a:solidFill>
                  <a:schemeClr val="tx1"/>
                </a:solidFill>
              </a:rPr>
              <a:t>Funktion</a:t>
            </a:r>
          </a:p>
          <a:p>
            <a:pPr algn="ctr"/>
            <a:r>
              <a:rPr lang="de-CH" sz="1050" dirty="0" err="1">
                <a:solidFill>
                  <a:schemeClr val="tx1"/>
                </a:solidFill>
              </a:rPr>
              <a:t>Prio</a:t>
            </a:r>
            <a:r>
              <a:rPr lang="de-CH" sz="1050" dirty="0">
                <a:solidFill>
                  <a:schemeClr val="tx1"/>
                </a:solidFill>
              </a:rPr>
              <a:t> | Aufwand | </a:t>
            </a:r>
            <a:r>
              <a:rPr lang="de-CH" sz="1050" dirty="0" err="1">
                <a:solidFill>
                  <a:schemeClr val="tx1"/>
                </a:solidFill>
              </a:rPr>
              <a:t>Votes</a:t>
            </a:r>
            <a:endParaRPr lang="de-CH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796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Definieren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Produktroadmap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17</a:t>
            </a:fld>
            <a:r>
              <a:rPr lang="de-CH"/>
              <a:t> 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10966"/>
              </p:ext>
            </p:extLst>
          </p:nvPr>
        </p:nvGraphicFramePr>
        <p:xfrm>
          <a:off x="2654934" y="2132530"/>
          <a:ext cx="7488832" cy="48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93449634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28450698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488538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56156106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73414955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3848566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24874315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822526930"/>
                    </a:ext>
                  </a:extLst>
                </a:gridCol>
              </a:tblGrid>
              <a:tr h="4464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0298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dirty="0"/>
                        <a:t>Q 1.1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Q 1.2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Q 1.3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Q 1.4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Q 2.1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Q 2.2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Q 2.3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Q 2.4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21617341"/>
                  </a:ext>
                </a:extLst>
              </a:tr>
            </a:tbl>
          </a:graphicData>
        </a:graphic>
      </p:graphicFrame>
      <p:grpSp>
        <p:nvGrpSpPr>
          <p:cNvPr id="7" name="Gruppieren 6"/>
          <p:cNvGrpSpPr/>
          <p:nvPr/>
        </p:nvGrpSpPr>
        <p:grpSpPr>
          <a:xfrm>
            <a:off x="2735966" y="2256885"/>
            <a:ext cx="2773555" cy="432048"/>
            <a:chOff x="904901" y="2656735"/>
            <a:chExt cx="2773555" cy="432048"/>
          </a:xfrm>
        </p:grpSpPr>
        <p:sp>
          <p:nvSpPr>
            <p:cNvPr id="8" name="Richtungspfeil 7"/>
            <p:cNvSpPr/>
            <p:nvPr/>
          </p:nvSpPr>
          <p:spPr>
            <a:xfrm>
              <a:off x="904901" y="2656735"/>
              <a:ext cx="1728192" cy="432048"/>
            </a:xfrm>
            <a:prstGeom prst="homePlat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50" dirty="0">
                  <a:solidFill>
                    <a:schemeClr val="tx1"/>
                  </a:solidFill>
                </a:rPr>
                <a:t>HW Topic 1</a:t>
              </a:r>
            </a:p>
          </p:txBody>
        </p:sp>
        <p:sp>
          <p:nvSpPr>
            <p:cNvPr id="9" name="Richtungspfeil 8"/>
            <p:cNvSpPr/>
            <p:nvPr/>
          </p:nvSpPr>
          <p:spPr>
            <a:xfrm>
              <a:off x="2699793" y="2656735"/>
              <a:ext cx="978663" cy="432048"/>
            </a:xfrm>
            <a:prstGeom prst="homePlate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Topic. 1.1</a:t>
              </a:r>
            </a:p>
          </p:txBody>
        </p:sp>
        <p:sp>
          <p:nvSpPr>
            <p:cNvPr id="10" name="Raute 9"/>
            <p:cNvSpPr/>
            <p:nvPr/>
          </p:nvSpPr>
          <p:spPr>
            <a:xfrm>
              <a:off x="2558431" y="2767524"/>
              <a:ext cx="216025" cy="216024"/>
            </a:xfrm>
            <a:prstGeom prst="diamond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ichtungspfeil 10"/>
          <p:cNvSpPr/>
          <p:nvPr/>
        </p:nvSpPr>
        <p:spPr>
          <a:xfrm>
            <a:off x="3742148" y="2840185"/>
            <a:ext cx="2160240" cy="432048"/>
          </a:xfrm>
          <a:prstGeom prst="homePlat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SW Topic 2.1</a:t>
            </a:r>
          </a:p>
        </p:txBody>
      </p:sp>
      <p:sp>
        <p:nvSpPr>
          <p:cNvPr id="12" name="Richtungspfeil 11"/>
          <p:cNvSpPr/>
          <p:nvPr/>
        </p:nvSpPr>
        <p:spPr>
          <a:xfrm>
            <a:off x="5038292" y="3245336"/>
            <a:ext cx="1080120" cy="432048"/>
          </a:xfrm>
          <a:prstGeom prst="homePlat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Topic 3</a:t>
            </a:r>
          </a:p>
        </p:txBody>
      </p:sp>
      <p:sp>
        <p:nvSpPr>
          <p:cNvPr id="13" name="Richtungspfeil 12"/>
          <p:cNvSpPr/>
          <p:nvPr/>
        </p:nvSpPr>
        <p:spPr>
          <a:xfrm>
            <a:off x="2735966" y="2813288"/>
            <a:ext cx="981640" cy="432048"/>
          </a:xfrm>
          <a:prstGeom prst="homePlat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SW Topic 2</a:t>
            </a:r>
          </a:p>
        </p:txBody>
      </p:sp>
      <p:sp>
        <p:nvSpPr>
          <p:cNvPr id="14" name="Raute 13"/>
          <p:cNvSpPr/>
          <p:nvPr/>
        </p:nvSpPr>
        <p:spPr>
          <a:xfrm>
            <a:off x="3610893" y="2937715"/>
            <a:ext cx="216025" cy="216024"/>
          </a:xfrm>
          <a:prstGeom prst="diamond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aute 14"/>
          <p:cNvSpPr/>
          <p:nvPr/>
        </p:nvSpPr>
        <p:spPr>
          <a:xfrm>
            <a:off x="5761121" y="2936133"/>
            <a:ext cx="216025" cy="216024"/>
          </a:xfrm>
          <a:prstGeom prst="diamond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44864"/>
              </p:ext>
            </p:extLst>
          </p:nvPr>
        </p:nvGraphicFramePr>
        <p:xfrm>
          <a:off x="212216" y="1515013"/>
          <a:ext cx="2403336" cy="53462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3336">
                  <a:extLst>
                    <a:ext uri="{9D8B030D-6E8A-4147-A177-3AD203B41FA5}">
                      <a16:colId xmlns:a16="http://schemas.microsoft.com/office/drawing/2014/main" val="639680380"/>
                    </a:ext>
                  </a:extLst>
                </a:gridCol>
              </a:tblGrid>
              <a:tr h="672108">
                <a:tc>
                  <a:txBody>
                    <a:bodyPr/>
                    <a:lstStyle/>
                    <a:p>
                      <a:r>
                        <a:rPr lang="en-US" sz="1600" dirty="0"/>
                        <a:t>Features / Milestones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674143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 err="1"/>
                        <a:t>Spülmaschinen-Festigkeit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17863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/>
                        <a:t>Integration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Rezepte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295370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 err="1"/>
                        <a:t>Anbindung</a:t>
                      </a:r>
                      <a:r>
                        <a:rPr lang="en-US" sz="1400" baseline="0" dirty="0"/>
                        <a:t> an Shops / </a:t>
                      </a:r>
                      <a:r>
                        <a:rPr lang="en-US" sz="1400" baseline="0" dirty="0" err="1"/>
                        <a:t>Einkaufslisten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81107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 err="1"/>
                        <a:t>Erweiterung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für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Getränke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5382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pPr marL="0" marR="0" lvl="0" indent="0" algn="l" defTabSz="9956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Solarpannel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zum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Aufladen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26156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 err="1"/>
                        <a:t>Modulkonzept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Suppen</a:t>
                      </a:r>
                      <a:r>
                        <a:rPr lang="en-US" sz="1400" dirty="0"/>
                        <a:t>,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Getränke</a:t>
                      </a:r>
                      <a:r>
                        <a:rPr lang="en-US" sz="1400" baseline="0" dirty="0"/>
                        <a:t>, etc. / </a:t>
                      </a:r>
                      <a:r>
                        <a:rPr lang="en-US" sz="1400" baseline="0" dirty="0" err="1"/>
                        <a:t>versch</a:t>
                      </a:r>
                      <a:r>
                        <a:rPr lang="en-US" sz="1400" baseline="0" dirty="0"/>
                        <a:t>. </a:t>
                      </a:r>
                      <a:r>
                        <a:rPr lang="en-US" sz="1400" baseline="0" dirty="0" err="1"/>
                        <a:t>Grössen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22219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 err="1"/>
                        <a:t>Niedergarfunktionalität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09331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 err="1"/>
                        <a:t>Erweiterte</a:t>
                      </a:r>
                      <a:r>
                        <a:rPr lang="en-US" sz="1400" dirty="0"/>
                        <a:t> </a:t>
                      </a:r>
                      <a:r>
                        <a:rPr lang="en-US" sz="1400" baseline="0" dirty="0" err="1"/>
                        <a:t>Timerfunktion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857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/>
                        <a:t>Branding (Swiss</a:t>
                      </a:r>
                      <a:r>
                        <a:rPr lang="en-US" sz="1400" baseline="0" dirty="0"/>
                        <a:t> Army Box)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79322"/>
                  </a:ext>
                </a:extLst>
              </a:tr>
            </a:tbl>
          </a:graphicData>
        </a:graphic>
      </p:graphicFrame>
      <p:grpSp>
        <p:nvGrpSpPr>
          <p:cNvPr id="18" name="Gruppieren 17"/>
          <p:cNvGrpSpPr/>
          <p:nvPr/>
        </p:nvGrpSpPr>
        <p:grpSpPr>
          <a:xfrm>
            <a:off x="5902388" y="1609080"/>
            <a:ext cx="1898197" cy="261610"/>
            <a:chOff x="1357877" y="1054531"/>
            <a:chExt cx="1898197" cy="261610"/>
          </a:xfrm>
        </p:grpSpPr>
        <p:sp>
          <p:nvSpPr>
            <p:cNvPr id="19" name="Rechteck 18"/>
            <p:cNvSpPr/>
            <p:nvPr/>
          </p:nvSpPr>
          <p:spPr>
            <a:xfrm>
              <a:off x="1357877" y="1124269"/>
              <a:ext cx="474608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1815914" y="1054531"/>
              <a:ext cx="1440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Bereits freigegeben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8612455" y="1604367"/>
            <a:ext cx="1900422" cy="261610"/>
            <a:chOff x="4067944" y="1049818"/>
            <a:chExt cx="1900422" cy="261610"/>
          </a:xfrm>
        </p:grpSpPr>
        <p:sp>
          <p:nvSpPr>
            <p:cNvPr id="22" name="Rechteck 21"/>
            <p:cNvSpPr/>
            <p:nvPr/>
          </p:nvSpPr>
          <p:spPr>
            <a:xfrm>
              <a:off x="4067944" y="1124744"/>
              <a:ext cx="474608" cy="14401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8206" y="1049818"/>
              <a:ext cx="1440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Benötigt Prüfung</a:t>
              </a:r>
            </a:p>
          </p:txBody>
        </p:sp>
      </p:grpSp>
      <p:sp>
        <p:nvSpPr>
          <p:cNvPr id="24" name="Raute 23"/>
          <p:cNvSpPr/>
          <p:nvPr/>
        </p:nvSpPr>
        <p:spPr>
          <a:xfrm>
            <a:off x="3677257" y="1635710"/>
            <a:ext cx="216025" cy="216024"/>
          </a:xfrm>
          <a:prstGeom prst="diamond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3826162" y="1608079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Meilenstein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9307774" y="740434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Dominic</a:t>
            </a:r>
          </a:p>
        </p:txBody>
      </p:sp>
    </p:spTree>
    <p:extLst>
      <p:ext uri="{BB962C8B-B14F-4D97-AF65-F5344CB8AC3E}">
        <p14:creationId xmlns:p14="http://schemas.microsoft.com/office/powerpoint/2010/main" val="390207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Wichtig: Wie verdienen wir Geld?</a:t>
            </a:r>
          </a:p>
          <a:p>
            <a:endParaRPr lang="de-CH" dirty="0"/>
          </a:p>
          <a:p>
            <a:r>
              <a:rPr lang="de-CH" dirty="0"/>
              <a:t>Z.B.</a:t>
            </a:r>
          </a:p>
          <a:p>
            <a:pPr lvl="1"/>
            <a:r>
              <a:rPr lang="de-CH" dirty="0"/>
              <a:t>Lizenzzahlungen (einmalig, repetitiv)</a:t>
            </a:r>
          </a:p>
          <a:p>
            <a:pPr lvl="1"/>
            <a:r>
              <a:rPr lang="de-CH" dirty="0"/>
              <a:t>Wartungsvertrag</a:t>
            </a:r>
          </a:p>
          <a:p>
            <a:pPr lvl="1"/>
            <a:r>
              <a:rPr lang="de-CH" dirty="0"/>
              <a:t>Professional Services / Technische </a:t>
            </a:r>
            <a:br>
              <a:rPr lang="de-CH" dirty="0"/>
            </a:br>
            <a:r>
              <a:rPr lang="de-CH" dirty="0"/>
              <a:t>Dienstleistung</a:t>
            </a:r>
          </a:p>
          <a:p>
            <a:pPr lvl="1"/>
            <a:r>
              <a:rPr lang="de-CH" dirty="0"/>
              <a:t>Nutzungsbasierte Verrechnung</a:t>
            </a:r>
          </a:p>
          <a:p>
            <a:pPr lvl="1"/>
            <a:r>
              <a:rPr lang="de-CH" dirty="0"/>
              <a:t>Indirekte Einnahmen </a:t>
            </a:r>
            <a:r>
              <a:rPr lang="de-CH" dirty="0" err="1"/>
              <a:t>zB</a:t>
            </a:r>
            <a:r>
              <a:rPr lang="de-CH" dirty="0"/>
              <a:t>. Werbung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Detaillieren Sie das Ertragsmodell (Revenue Modell)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18</a:t>
            </a:fld>
            <a:r>
              <a:rPr lang="de-CH"/>
              <a:t> 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7501" y="1422400"/>
            <a:ext cx="3158099" cy="290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9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endParaRPr lang="de-CH" sz="1600" dirty="0"/>
          </a:p>
          <a:p>
            <a:r>
              <a:rPr lang="de-CH" sz="1800" dirty="0"/>
              <a:t>Pricing Modelle: </a:t>
            </a:r>
          </a:p>
          <a:p>
            <a:endParaRPr lang="de-CH" sz="1800" dirty="0"/>
          </a:p>
          <a:p>
            <a:pPr lvl="1"/>
            <a:r>
              <a:rPr lang="de-CH" sz="1600" i="1" dirty="0" err="1"/>
              <a:t>Cost</a:t>
            </a:r>
            <a:r>
              <a:rPr lang="de-CH" sz="1600" i="1" dirty="0"/>
              <a:t>-Plus: Kosten + Marge</a:t>
            </a:r>
          </a:p>
          <a:p>
            <a:pPr lvl="1"/>
            <a:endParaRPr lang="de-CH" sz="1600" i="1" dirty="0"/>
          </a:p>
          <a:p>
            <a:pPr lvl="1"/>
            <a:endParaRPr lang="de-CH" sz="1600" i="1" dirty="0"/>
          </a:p>
          <a:p>
            <a:pPr lvl="1"/>
            <a:r>
              <a:rPr lang="de-CH" sz="1600" i="1" dirty="0" err="1"/>
              <a:t>Competitor-based</a:t>
            </a:r>
            <a:r>
              <a:rPr lang="de-CH" sz="1600" i="1" dirty="0"/>
              <a:t>: </a:t>
            </a:r>
          </a:p>
          <a:p>
            <a:pPr lvl="1"/>
            <a:endParaRPr lang="de-CH" sz="1600" i="1" dirty="0"/>
          </a:p>
          <a:p>
            <a:pPr lvl="1"/>
            <a:endParaRPr lang="de-CH" sz="1600" i="1" dirty="0"/>
          </a:p>
          <a:p>
            <a:pPr lvl="1"/>
            <a:r>
              <a:rPr lang="de-CH" sz="1600" i="1" dirty="0"/>
              <a:t>Value-</a:t>
            </a:r>
            <a:r>
              <a:rPr lang="de-CH" sz="1600" i="1" dirty="0" err="1"/>
              <a:t>based</a:t>
            </a:r>
            <a:r>
              <a:rPr lang="de-CH" sz="1600" i="1" dirty="0"/>
              <a:t>:</a:t>
            </a:r>
            <a:endParaRPr lang="de-CH" sz="1600" dirty="0"/>
          </a:p>
          <a:p>
            <a:endParaRPr lang="de-CH" sz="18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könnte die Preisgestaltung aussehen?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19</a:t>
            </a:fld>
            <a:r>
              <a:rPr lang="de-CH"/>
              <a:t> </a:t>
            </a:r>
            <a:endParaRPr lang="de-CH" dirty="0"/>
          </a:p>
        </p:txBody>
      </p:sp>
      <p:pic>
        <p:nvPicPr>
          <p:cNvPr id="8" name="Picture 2" descr="Image result for optimalpricing.de pricing canvan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5"/>
          <a:stretch/>
        </p:blipFill>
        <p:spPr bwMode="auto">
          <a:xfrm>
            <a:off x="7234296" y="4910666"/>
            <a:ext cx="3281303" cy="212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19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</a:t>
            </a:fld>
            <a:r>
              <a:rPr lang="de-CH"/>
              <a:t> 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77824" y="1626959"/>
            <a:ext cx="6432879" cy="5155294"/>
          </a:xfrm>
        </p:spPr>
        <p:txBody>
          <a:bodyPr/>
          <a:lstStyle/>
          <a:p>
            <a:r>
              <a:rPr lang="de-CH" dirty="0"/>
              <a:t>Bilden Sie Teams zu 4-6 Personen via Zoom.com</a:t>
            </a:r>
          </a:p>
          <a:p>
            <a:r>
              <a:rPr lang="de-CH" dirty="0"/>
              <a:t>Entwickeln Sie eine </a:t>
            </a:r>
            <a:r>
              <a:rPr lang="de-CH" b="1" dirty="0"/>
              <a:t>Produktstrategie</a:t>
            </a:r>
            <a:r>
              <a:rPr lang="de-CH" dirty="0"/>
              <a:t> für die angeführte Produktidee oder eine eigene ausgewählte Produktidee.</a:t>
            </a:r>
          </a:p>
          <a:p>
            <a:endParaRPr lang="de-CH" dirty="0"/>
          </a:p>
          <a:p>
            <a:r>
              <a:rPr lang="de-CH" dirty="0"/>
              <a:t>Verwenden Sie dafür vorgestellten Unterlagen</a:t>
            </a:r>
          </a:p>
          <a:p>
            <a:endParaRPr lang="de-CH" dirty="0"/>
          </a:p>
          <a:p>
            <a:r>
              <a:rPr lang="de-CH" dirty="0"/>
              <a:t>Dokumentieren Sie Ihre Schritte und Ergebnisse</a:t>
            </a:r>
          </a:p>
          <a:p>
            <a:r>
              <a:rPr lang="de-CH" dirty="0"/>
              <a:t>Treffen Sie Annahmen</a:t>
            </a:r>
          </a:p>
          <a:p>
            <a:endParaRPr lang="de-CH" dirty="0"/>
          </a:p>
          <a:p>
            <a:r>
              <a:rPr lang="de-CH" dirty="0"/>
              <a:t>Laden Sie das PPT Ergebnis auf Moodle hoch</a:t>
            </a:r>
          </a:p>
          <a:p>
            <a:pPr lvl="1"/>
            <a:r>
              <a:rPr lang="de-CH" dirty="0"/>
              <a:t>Team </a:t>
            </a:r>
            <a:r>
              <a:rPr lang="de-CH" dirty="0" err="1"/>
              <a:t>Nr</a:t>
            </a:r>
            <a:r>
              <a:rPr lang="de-CH" dirty="0"/>
              <a:t> – Teammitglieder.pptx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11" name="Picture 2" descr="ISPMA Reference Model V1.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68"/>
          <a:stretch/>
        </p:blipFill>
        <p:spPr bwMode="auto">
          <a:xfrm>
            <a:off x="7025989" y="1248599"/>
            <a:ext cx="3444940" cy="57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SPMA Reference Model V1.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83"/>
          <a:stretch/>
        </p:blipFill>
        <p:spPr bwMode="auto">
          <a:xfrm>
            <a:off x="7025988" y="1843429"/>
            <a:ext cx="3451816" cy="486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pieren 12"/>
          <p:cNvGrpSpPr/>
          <p:nvPr/>
        </p:nvGrpSpPr>
        <p:grpSpPr>
          <a:xfrm>
            <a:off x="6810703" y="839780"/>
            <a:ext cx="2918336" cy="5865462"/>
            <a:chOff x="1200533" y="1171588"/>
            <a:chExt cx="2918336" cy="5865462"/>
          </a:xfrm>
        </p:grpSpPr>
        <p:sp>
          <p:nvSpPr>
            <p:cNvPr id="14" name="Ellipse 13"/>
            <p:cNvSpPr/>
            <p:nvPr/>
          </p:nvSpPr>
          <p:spPr>
            <a:xfrm>
              <a:off x="2309947" y="1171588"/>
              <a:ext cx="1808922" cy="5865462"/>
            </a:xfrm>
            <a:prstGeom prst="ellipse">
              <a:avLst/>
            </a:prstGeom>
            <a:solidFill>
              <a:schemeClr val="accent2">
                <a:alpha val="18824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1200533" y="4204606"/>
              <a:ext cx="1538702" cy="1989654"/>
            </a:xfrm>
            <a:prstGeom prst="ellipse">
              <a:avLst/>
            </a:prstGeom>
            <a:solidFill>
              <a:schemeClr val="accent2">
                <a:alpha val="18824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448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definieren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den </a:t>
            </a:r>
            <a:r>
              <a:rPr lang="en-US" dirty="0" err="1"/>
              <a:t>Kunden</a:t>
            </a:r>
            <a:r>
              <a:rPr lang="en-US" dirty="0"/>
              <a:t> Online / </a:t>
            </a:r>
            <a:r>
              <a:rPr lang="en-US" dirty="0" err="1"/>
              <a:t>Telefon</a:t>
            </a:r>
            <a:r>
              <a:rPr lang="en-US" dirty="0"/>
              <a:t> Support </a:t>
            </a:r>
            <a:r>
              <a:rPr lang="en-US" dirty="0" err="1"/>
              <a:t>Bearbeitungszeiten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Schlagen Sie die Kundensupport SLAs vor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20</a:t>
            </a:fld>
            <a:r>
              <a:rPr lang="de-CH"/>
              <a:t> </a:t>
            </a:r>
            <a:endParaRPr lang="de-CH" dirty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352080"/>
              </p:ext>
            </p:extLst>
          </p:nvPr>
        </p:nvGraphicFramePr>
        <p:xfrm>
          <a:off x="457199" y="2538284"/>
          <a:ext cx="9643329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8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0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Dring-licheit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Typ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Beschreibung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Response in </a:t>
                      </a:r>
                      <a:r>
                        <a:rPr lang="en-US" sz="1400" dirty="0" err="1"/>
                        <a:t>Stunden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Resolution in </a:t>
                      </a:r>
                      <a:r>
                        <a:rPr lang="en-US" sz="1400" dirty="0" err="1"/>
                        <a:t>Tage</a:t>
                      </a:r>
                      <a:r>
                        <a:rPr lang="en-US" sz="1400" dirty="0"/>
                        <a:t>/ </a:t>
                      </a:r>
                      <a:r>
                        <a:rPr lang="en-US" sz="1400" dirty="0" err="1"/>
                        <a:t>Stunden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600" b="1" kern="1200" dirty="0">
                          <a:effectLst/>
                        </a:rPr>
                        <a:t>HW </a:t>
                      </a:r>
                      <a:r>
                        <a:rPr lang="en-US" sz="1600" b="1" kern="1200" dirty="0" err="1">
                          <a:effectLst/>
                        </a:rPr>
                        <a:t>Produkt</a:t>
                      </a:r>
                      <a:r>
                        <a:rPr lang="en-US" sz="1600" b="1" kern="1200" dirty="0">
                          <a:effectLst/>
                        </a:rPr>
                        <a:t> Problem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Customer</a:t>
                      </a:r>
                      <a:r>
                        <a:rPr lang="en-US" sz="1200" kern="1200" baseline="0" dirty="0">
                          <a:effectLst/>
                        </a:rPr>
                        <a:t> can not work, direct negative impact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zB</a:t>
                      </a:r>
                      <a:r>
                        <a:rPr lang="en-US" sz="1400" dirty="0"/>
                        <a:t>. 8h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zB</a:t>
                      </a:r>
                      <a:r>
                        <a:rPr lang="en-US" sz="1400" dirty="0"/>
                        <a:t>. 36h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Customer work </a:t>
                      </a:r>
                      <a:r>
                        <a:rPr lang="en-US" sz="1200" kern="1200" baseline="0" dirty="0">
                          <a:effectLst/>
                        </a:rPr>
                        <a:t>is more difficult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Customer direct work is not affected</a:t>
                      </a:r>
                      <a:r>
                        <a:rPr lang="en-US" sz="1200" baseline="0" dirty="0">
                          <a:effectLst/>
                        </a:rPr>
                        <a:t> or can wait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Mobile App SW 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Customer</a:t>
                      </a:r>
                      <a:r>
                        <a:rPr lang="en-US" sz="1200" kern="1200" baseline="0" dirty="0">
                          <a:effectLst/>
                        </a:rPr>
                        <a:t> can not work, direct impact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Medium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Customer work </a:t>
                      </a:r>
                      <a:r>
                        <a:rPr lang="en-US" sz="1200" kern="1200" baseline="0" dirty="0">
                          <a:effectLst/>
                        </a:rPr>
                        <a:t>is more difficult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Customer direct work is not affected</a:t>
                      </a:r>
                      <a:r>
                        <a:rPr lang="en-US" sz="1200" baseline="0" dirty="0">
                          <a:effectLst/>
                        </a:rPr>
                        <a:t> or can wait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zB</a:t>
                      </a:r>
                      <a:r>
                        <a:rPr lang="en-US" sz="1400" dirty="0"/>
                        <a:t>. Best effort -  14 working</a:t>
                      </a:r>
                      <a:r>
                        <a:rPr lang="en-US" sz="1400" baseline="0" dirty="0"/>
                        <a:t> days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816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77824" y="1626959"/>
            <a:ext cx="10137776" cy="1456900"/>
          </a:xfrm>
        </p:spPr>
        <p:txBody>
          <a:bodyPr/>
          <a:lstStyle/>
          <a:p>
            <a:r>
              <a:rPr lang="de-CH" sz="1800" dirty="0"/>
              <a:t>Was kann ich schützen?</a:t>
            </a:r>
          </a:p>
          <a:p>
            <a:endParaRPr lang="de-CH" sz="1800" dirty="0"/>
          </a:p>
          <a:p>
            <a:endParaRPr lang="de-CH" sz="1800" dirty="0"/>
          </a:p>
          <a:p>
            <a:endParaRPr lang="de-CH" sz="1800" dirty="0"/>
          </a:p>
          <a:p>
            <a:endParaRPr lang="de-CH" sz="1800" dirty="0"/>
          </a:p>
          <a:p>
            <a:r>
              <a:rPr lang="de-CH" sz="1800" dirty="0"/>
              <a:t>Wie kann ich es schützen?</a:t>
            </a:r>
          </a:p>
          <a:p>
            <a:endParaRPr lang="de-CH" sz="1800" dirty="0"/>
          </a:p>
          <a:p>
            <a:endParaRPr lang="de-CH" sz="1800" dirty="0"/>
          </a:p>
          <a:p>
            <a:endParaRPr lang="de-CH" sz="1800" dirty="0"/>
          </a:p>
          <a:p>
            <a:r>
              <a:rPr lang="de-CH" sz="1800" dirty="0"/>
              <a:t>Wo macht es Sinn?</a:t>
            </a:r>
          </a:p>
          <a:p>
            <a:endParaRPr lang="de-CH" sz="1800" dirty="0"/>
          </a:p>
          <a:p>
            <a:endParaRPr lang="de-CH" sz="18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wären die geistigen und gewerblichen Schutzrechte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21</a:t>
            </a:fld>
            <a:r>
              <a:rPr lang="de-CH"/>
              <a:t> 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2773362" y="7200312"/>
            <a:ext cx="53467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700" dirty="0"/>
              <a:t>Quelle: https://www.cohausz-florack.de/fileadmin/Broschueren/CFUpdate_-_Softwareschutz.pdf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57" y="1496733"/>
            <a:ext cx="4054210" cy="30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06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77824" y="1626959"/>
            <a:ext cx="6734176" cy="5155294"/>
          </a:xfrm>
        </p:spPr>
        <p:txBody>
          <a:bodyPr/>
          <a:lstStyle/>
          <a:p>
            <a:r>
              <a:rPr lang="de-CH" dirty="0"/>
              <a:t>Definieren Sie zur Einhaltung der 6 Aspekte der EU GDPR Richtlinie die Massnahmen für das Produkt, wo notwendig.</a:t>
            </a:r>
          </a:p>
          <a:p>
            <a:endParaRPr lang="de-CH" dirty="0"/>
          </a:p>
          <a:p>
            <a:r>
              <a:rPr lang="de-CH" dirty="0"/>
              <a:t>Wer, was, wie?</a:t>
            </a:r>
          </a:p>
          <a:p>
            <a:pPr lvl="1"/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Ist GDPR für Ihr Produkt relevant?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22</a:t>
            </a:fld>
            <a:r>
              <a:rPr lang="de-CH"/>
              <a:t> 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1040" y="3339"/>
            <a:ext cx="3737546" cy="70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15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77824" y="1626959"/>
            <a:ext cx="7690909" cy="5155294"/>
          </a:xfrm>
        </p:spPr>
        <p:txBody>
          <a:bodyPr/>
          <a:lstStyle/>
          <a:p>
            <a:r>
              <a:rPr lang="de-DE" dirty="0"/>
              <a:t>Wie möchten Sie Ihr Produkt technische entwickeln?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Was davon wollen Sie selbst machen (</a:t>
            </a:r>
            <a:r>
              <a:rPr lang="de-DE" dirty="0" err="1"/>
              <a:t>Make</a:t>
            </a:r>
            <a:r>
              <a:rPr lang="de-DE" dirty="0"/>
              <a:t>)?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Was wollen Sie auslagern (</a:t>
            </a:r>
            <a:r>
              <a:rPr lang="de-DE" dirty="0" err="1"/>
              <a:t>Buy</a:t>
            </a:r>
            <a:r>
              <a:rPr lang="de-DE" dirty="0"/>
              <a:t>)?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benötigen Sie Sourcing? </a:t>
            </a:r>
            <a:r>
              <a:rPr lang="de-DE" sz="1600" dirty="0"/>
              <a:t>(optional, wenn vorgestellt)</a:t>
            </a:r>
            <a:r>
              <a:rPr lang="de-DE" dirty="0"/>
              <a:t>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23</a:t>
            </a:fld>
            <a:r>
              <a:rPr lang="de-CH"/>
              <a:t> 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4667" y="1241741"/>
            <a:ext cx="2536717" cy="28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05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sz="1600" dirty="0"/>
              <a:t>Abhängig von der Abdeckung und Fertigungstiefe Ihrer Organisation</a:t>
            </a:r>
          </a:p>
          <a:p>
            <a:pPr lvl="1"/>
            <a:r>
              <a:rPr lang="de-CH" sz="1100" dirty="0"/>
              <a:t>Grad der Auslagerung (Umfang bezogen auf einen IT-Service)</a:t>
            </a:r>
          </a:p>
          <a:p>
            <a:pPr lvl="1"/>
            <a:r>
              <a:rPr lang="de-CH" sz="1100" dirty="0"/>
              <a:t>Anzahl der Dienstleister/Provider (Single-, Generalunternehmerschaft, Multi-Sourcing)</a:t>
            </a:r>
          </a:p>
          <a:p>
            <a:pPr lvl="1"/>
            <a:r>
              <a:rPr lang="de-CH" sz="1100" dirty="0"/>
              <a:t>Standort der Leistungserbringung (On-, </a:t>
            </a:r>
            <a:r>
              <a:rPr lang="de-CH" sz="1100" dirty="0" err="1"/>
              <a:t>Near</a:t>
            </a:r>
            <a:r>
              <a:rPr lang="de-CH" sz="1100" dirty="0"/>
              <a:t> oder Offshore</a:t>
            </a:r>
            <a:r>
              <a:rPr lang="de-CH" sz="1400" dirty="0"/>
              <a:t>)</a:t>
            </a:r>
            <a:endParaRPr lang="de-DE" sz="14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Art von Sourcing verwenden Sie?</a:t>
            </a:r>
            <a:br>
              <a:rPr lang="de-DE" dirty="0"/>
            </a:br>
            <a:r>
              <a:rPr lang="de-DE" sz="1600" dirty="0"/>
              <a:t>(optional, wenn vorgestellt)</a:t>
            </a:r>
            <a:r>
              <a:rPr lang="de-DE" sz="2000" dirty="0"/>
              <a:t>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24</a:t>
            </a:fld>
            <a:r>
              <a:rPr lang="de-CH"/>
              <a:t> 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49" y="82864"/>
            <a:ext cx="3516551" cy="225076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067808" y="7231089"/>
            <a:ext cx="137890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700" dirty="0"/>
              <a:t>Quelle: </a:t>
            </a:r>
            <a:r>
              <a:rPr lang="de-CH" sz="700" dirty="0" err="1"/>
              <a:t>Johanning</a:t>
            </a:r>
            <a:r>
              <a:rPr lang="de-CH" sz="700" dirty="0"/>
              <a:t>, V. (2014). 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68123"/>
              </p:ext>
            </p:extLst>
          </p:nvPr>
        </p:nvGraphicFramePr>
        <p:xfrm>
          <a:off x="529658" y="3132247"/>
          <a:ext cx="9342475" cy="332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3608">
                  <a:extLst>
                    <a:ext uri="{9D8B030D-6E8A-4147-A177-3AD203B41FA5}">
                      <a16:colId xmlns:a16="http://schemas.microsoft.com/office/drawing/2014/main" val="3583250492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1130902730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77659430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405299395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443339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 des Outsourcings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95690" rtl="0" eaLnBrk="1" latinLnBrk="0" hangingPunct="1"/>
                      <a:r>
                        <a:rPr lang="de-DE" sz="1400" kern="1200" dirty="0"/>
                        <a:t>Leistungs-bereich </a:t>
                      </a:r>
                      <a:endParaRPr lang="de-DE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95690" rtl="0" eaLnBrk="1" latinLnBrk="0" hangingPunct="1"/>
                      <a:r>
                        <a:rPr lang="de-DE" sz="1400" kern="1200" dirty="0"/>
                        <a:t>Grad der Auslagerung </a:t>
                      </a:r>
                      <a:r>
                        <a:rPr lang="de-DE" sz="1100" kern="1200" dirty="0"/>
                        <a:t>(</a:t>
                      </a:r>
                      <a:r>
                        <a:rPr lang="de-DE" sz="1100" kern="1200" dirty="0" err="1"/>
                        <a:t>full</a:t>
                      </a:r>
                      <a:r>
                        <a:rPr lang="de-DE" sz="1100" kern="1200" dirty="0"/>
                        <a:t>, selektive,</a:t>
                      </a:r>
                      <a:r>
                        <a:rPr lang="de-DE" sz="1100" kern="1200" baseline="0" dirty="0"/>
                        <a:t> </a:t>
                      </a:r>
                      <a:r>
                        <a:rPr lang="de-DE" sz="1100" kern="1200" baseline="0" dirty="0" err="1"/>
                        <a:t>task</a:t>
                      </a:r>
                      <a:r>
                        <a:rPr lang="de-DE" sz="1100" kern="1200" baseline="0" dirty="0"/>
                        <a:t>)</a:t>
                      </a:r>
                      <a:endParaRPr lang="de-DE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95690" rtl="0" eaLnBrk="1" latinLnBrk="0" hangingPunct="1"/>
                      <a:r>
                        <a:rPr lang="de-DE" sz="1400" kern="1200" dirty="0"/>
                        <a:t>Anzahl von Provider</a:t>
                      </a:r>
                      <a:endParaRPr lang="de-DE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95690" rtl="0" eaLnBrk="1" latinLnBrk="0" hangingPunct="1"/>
                      <a:r>
                        <a:rPr lang="de-DE" sz="1400" kern="1200" dirty="0"/>
                        <a:t>Standort</a:t>
                      </a:r>
                      <a:r>
                        <a:rPr lang="de-DE" sz="1400" kern="1200" baseline="0" dirty="0"/>
                        <a:t> der Auslagerung</a:t>
                      </a:r>
                      <a:endParaRPr lang="de-DE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9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 err="1"/>
                        <a:t>zB</a:t>
                      </a:r>
                      <a:r>
                        <a:rPr lang="de-DE" sz="1100" dirty="0"/>
                        <a:t>. SW-Entwicklung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App-Entwicklung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Selektive</a:t>
                      </a:r>
                      <a:r>
                        <a:rPr lang="de-DE" sz="1100" baseline="0" dirty="0"/>
                        <a:t> - UIX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OnS</a:t>
                      </a:r>
                      <a:r>
                        <a:rPr lang="de-DE" sz="1100" dirty="0"/>
                        <a:t> 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0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72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/>
                        <a:t>zB</a:t>
                      </a:r>
                      <a:r>
                        <a:rPr lang="de-DE" sz="1100" dirty="0"/>
                        <a:t>. HW-Fertigung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Produkteinzelteile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Full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6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72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0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72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0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0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08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848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852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Definieren Sie Ihr Strategie-Cockpit zur Erfolgskontrolle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25</a:t>
            </a:fld>
            <a:r>
              <a:rPr lang="de-CH"/>
              <a:t> </a:t>
            </a:r>
            <a:endParaRPr lang="de-CH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83002"/>
              </p:ext>
            </p:extLst>
          </p:nvPr>
        </p:nvGraphicFramePr>
        <p:xfrm>
          <a:off x="237065" y="1420863"/>
          <a:ext cx="10134600" cy="54864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53068">
                  <a:extLst>
                    <a:ext uri="{9D8B030D-6E8A-4147-A177-3AD203B41FA5}">
                      <a16:colId xmlns:a16="http://schemas.microsoft.com/office/drawing/2014/main" val="2533174507"/>
                    </a:ext>
                  </a:extLst>
                </a:gridCol>
                <a:gridCol w="2125132">
                  <a:extLst>
                    <a:ext uri="{9D8B030D-6E8A-4147-A177-3AD203B41FA5}">
                      <a16:colId xmlns:a16="http://schemas.microsoft.com/office/drawing/2014/main" val="2297330308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3544518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549217038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60834363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705867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Hauptziel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Teilziel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Mess-</a:t>
                      </a:r>
                      <a:r>
                        <a:rPr lang="en-US" sz="1800" dirty="0" err="1"/>
                        <a:t>kennzahl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Zielwert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Kommentar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01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Finanziell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err="1"/>
                        <a:t>Erträge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steigern</a:t>
                      </a:r>
                      <a:endParaRPr lang="en-US" sz="1400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err="1"/>
                        <a:t>Kosten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senken</a:t>
                      </a:r>
                      <a:endParaRPr lang="en-US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Teilziel</a:t>
                      </a:r>
                      <a:r>
                        <a:rPr lang="en-US" sz="1400" baseline="0" dirty="0"/>
                        <a:t> 1.1</a:t>
                      </a:r>
                    </a:p>
                    <a:p>
                      <a:r>
                        <a:rPr lang="en-US" sz="1400" baseline="0" dirty="0" err="1"/>
                        <a:t>Teilziel</a:t>
                      </a:r>
                      <a:r>
                        <a:rPr lang="en-US" sz="1400" baseline="0" dirty="0"/>
                        <a:t> 1.2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Umsatz</a:t>
                      </a:r>
                      <a:r>
                        <a:rPr lang="en-US" sz="1400" dirty="0"/>
                        <a:t> </a:t>
                      </a:r>
                    </a:p>
                    <a:p>
                      <a:r>
                        <a:rPr lang="en-US" sz="1400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Umsatz</a:t>
                      </a:r>
                      <a:r>
                        <a:rPr lang="en-US" sz="1400" dirty="0"/>
                        <a:t> &gt; X</a:t>
                      </a:r>
                    </a:p>
                    <a:p>
                      <a:r>
                        <a:rPr lang="en-US" sz="1400" dirty="0"/>
                        <a:t>Profit</a:t>
                      </a:r>
                      <a:r>
                        <a:rPr lang="en-US" sz="1400" baseline="0" dirty="0"/>
                        <a:t> &gt; 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6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Kunde</a:t>
                      </a:r>
                      <a:r>
                        <a:rPr lang="en-US" sz="1600" dirty="0"/>
                        <a:t> &amp; </a:t>
                      </a:r>
                      <a:r>
                        <a:rPr lang="en-US" sz="1600" dirty="0" err="1"/>
                        <a:t>Markt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Sichtbarkeit</a:t>
                      </a:r>
                      <a:r>
                        <a:rPr lang="en-US" sz="1400" dirty="0"/>
                        <a:t> am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 err="1"/>
                        <a:t>Markt</a:t>
                      </a:r>
                      <a:endParaRPr lang="en-US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Anzahl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Interessenten</a:t>
                      </a:r>
                      <a:endParaRPr lang="en-US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9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Int. </a:t>
                      </a:r>
                      <a:r>
                        <a:rPr lang="en-US" sz="1600" dirty="0" err="1"/>
                        <a:t>Prozesse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SW-</a:t>
                      </a:r>
                      <a:r>
                        <a:rPr lang="en-US" sz="1400" dirty="0" err="1"/>
                        <a:t>Entwicklung</a:t>
                      </a:r>
                      <a:endParaRPr lang="en-US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HW-</a:t>
                      </a:r>
                      <a:r>
                        <a:rPr lang="en-US" sz="1400" dirty="0" err="1"/>
                        <a:t>Entwicklung</a:t>
                      </a:r>
                      <a:endParaRPr lang="en-US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Qualitätssicherung</a:t>
                      </a:r>
                      <a:endParaRPr lang="en-US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Logistik</a:t>
                      </a:r>
                      <a:endParaRPr lang="en-US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9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Lernen</a:t>
                      </a:r>
                      <a:r>
                        <a:rPr lang="en-US" sz="1600" dirty="0"/>
                        <a:t> &amp; </a:t>
                      </a:r>
                      <a:r>
                        <a:rPr lang="en-US" sz="1600" dirty="0" err="1"/>
                        <a:t>Weiter-entwickeln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Training von ….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Kultur</a:t>
                      </a:r>
                      <a:r>
                        <a:rPr lang="en-US" sz="1400" dirty="0"/>
                        <a:t> Actions </a:t>
                      </a:r>
                      <a:r>
                        <a:rPr lang="en-US" sz="1400" baseline="0" dirty="0"/>
                        <a:t>…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20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639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Z:\3 Grafik\Corporate Design\SML\CD_2012\Power Point Folien_Template\Bild_Folie letzte Seite\Weihnachtskarte_115_RGB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621410" y="286372"/>
            <a:ext cx="76061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600" dirty="0">
                <a:solidFill>
                  <a:schemeClr val="bg1"/>
                </a:solidFill>
                <a:latin typeface="HelveticaRounded LT Std Bd" pitchFamily="34" charset="0"/>
              </a:rPr>
              <a:t>Vielen Dank.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26</a:t>
            </a:fld>
            <a:r>
              <a:rPr lang="de-CH"/>
              <a:t> 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6546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32E73F9-2C25-4B94-819E-559D6EE38B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/>
              <a:t> Änderung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89A69A-CD49-4FDE-9931-0374A80C7EF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3DCD0F-98EB-4A8D-B7EB-E6AA74119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27</a:t>
            </a:fld>
            <a:r>
              <a:rPr lang="de-CH"/>
              <a:t> </a:t>
            </a:r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BDFAAE8-BCC1-4649-BF3E-A1943B58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579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Eine mobile </a:t>
            </a:r>
            <a:r>
              <a:rPr lang="de-CH" dirty="0" err="1"/>
              <a:t>Lunchbox</a:t>
            </a:r>
            <a:r>
              <a:rPr lang="de-CH" dirty="0"/>
              <a:t> für alle</a:t>
            </a:r>
          </a:p>
          <a:p>
            <a:pPr lvl="1"/>
            <a:r>
              <a:rPr lang="de-CH" dirty="0"/>
              <a:t>Smart Device</a:t>
            </a:r>
          </a:p>
          <a:p>
            <a:pPr lvl="2"/>
            <a:r>
              <a:rPr lang="de-CH" dirty="0"/>
              <a:t>Unabhängiges Dampfwärmen (</a:t>
            </a:r>
            <a:r>
              <a:rPr lang="de-CH" dirty="0" err="1"/>
              <a:t>Steaming</a:t>
            </a:r>
            <a:r>
              <a:rPr lang="de-CH" dirty="0"/>
              <a:t>)</a:t>
            </a:r>
          </a:p>
          <a:p>
            <a:pPr lvl="3"/>
            <a:r>
              <a:rPr lang="de-CH" dirty="0"/>
              <a:t>Schnelles Aufwärmen &lt;15 min	</a:t>
            </a:r>
          </a:p>
          <a:p>
            <a:pPr lvl="2"/>
            <a:r>
              <a:rPr lang="de-CH" dirty="0"/>
              <a:t>Autonom durch Batterie</a:t>
            </a:r>
          </a:p>
          <a:p>
            <a:pPr lvl="3"/>
            <a:r>
              <a:rPr lang="de-CH" dirty="0"/>
              <a:t>Einfach </a:t>
            </a:r>
            <a:r>
              <a:rPr lang="de-CH" dirty="0" err="1"/>
              <a:t>wiederaufladbar</a:t>
            </a:r>
            <a:endParaRPr lang="de-CH" dirty="0"/>
          </a:p>
          <a:p>
            <a:pPr lvl="2"/>
            <a:r>
              <a:rPr lang="de-CH" dirty="0"/>
              <a:t>Hygienisch und einfach zu bedienen</a:t>
            </a:r>
          </a:p>
          <a:p>
            <a:pPr lvl="3"/>
            <a:r>
              <a:rPr lang="de-CH" dirty="0"/>
              <a:t>Edelstahl Behälter</a:t>
            </a:r>
          </a:p>
          <a:p>
            <a:pPr lvl="3"/>
            <a:r>
              <a:rPr lang="de-CH" dirty="0"/>
              <a:t>Kein Flüssigkeitsaustritt</a:t>
            </a:r>
          </a:p>
          <a:p>
            <a:pPr lvl="3"/>
            <a:r>
              <a:rPr lang="de-CH" dirty="0"/>
              <a:t>Einfach zu reinigen</a:t>
            </a:r>
          </a:p>
          <a:p>
            <a:pPr lvl="2"/>
            <a:r>
              <a:rPr lang="de-CH" dirty="0"/>
              <a:t>Laborprototyp mit Aufwärmfunktion erfolgreich</a:t>
            </a:r>
          </a:p>
          <a:p>
            <a:pPr lvl="1"/>
            <a:r>
              <a:rPr lang="de-CH" dirty="0"/>
              <a:t>Durch Smartphone App ansteuerbar</a:t>
            </a:r>
          </a:p>
          <a:p>
            <a:pPr lvl="2"/>
            <a:r>
              <a:rPr lang="de-CH" dirty="0"/>
              <a:t>Mind. </a:t>
            </a:r>
            <a:r>
              <a:rPr lang="de-CH" dirty="0" err="1"/>
              <a:t>Timer</a:t>
            </a:r>
            <a:r>
              <a:rPr lang="de-CH" dirty="0"/>
              <a:t> für </a:t>
            </a:r>
            <a:r>
              <a:rPr lang="de-CH" dirty="0" err="1"/>
              <a:t>autom</a:t>
            </a:r>
            <a:r>
              <a:rPr lang="de-CH" dirty="0"/>
              <a:t>. Aufwärmen</a:t>
            </a:r>
          </a:p>
          <a:p>
            <a:pPr lvl="1"/>
            <a:r>
              <a:rPr lang="de-CH" dirty="0"/>
              <a:t>Partnerschaften erwünscht …</a:t>
            </a:r>
          </a:p>
          <a:p>
            <a:pPr lvl="2"/>
            <a:endParaRPr lang="de-CH" dirty="0"/>
          </a:p>
          <a:p>
            <a:r>
              <a:rPr lang="de-CH" dirty="0"/>
              <a:t>Weitere Ideen für Features &amp; Digitalisierung …</a:t>
            </a:r>
          </a:p>
          <a:p>
            <a:pPr lvl="2"/>
            <a:endParaRPr lang="de-CH" dirty="0"/>
          </a:p>
          <a:p>
            <a:pPr lvl="1"/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Produktidee</a:t>
            </a:r>
            <a:r>
              <a:rPr lang="en-US" dirty="0"/>
              <a:t> – die </a:t>
            </a:r>
            <a:r>
              <a:rPr lang="en-US" dirty="0" err="1"/>
              <a:t>intelligente</a:t>
            </a:r>
            <a:r>
              <a:rPr lang="en-US"/>
              <a:t> Lunchbox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3</a:t>
            </a:fld>
            <a:r>
              <a:rPr lang="de-CH" dirty="0"/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45" y="4889446"/>
            <a:ext cx="2152150" cy="15430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696" y="5627424"/>
            <a:ext cx="1679904" cy="92975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67" y="1448414"/>
            <a:ext cx="4304301" cy="286953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572" y="4107489"/>
            <a:ext cx="1490133" cy="111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9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77824" y="1626959"/>
            <a:ext cx="6411859" cy="5155294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Eingrenzung der Mitbewerber und des Anbietermarktes</a:t>
            </a:r>
          </a:p>
          <a:p>
            <a:pPr lvl="1"/>
            <a:r>
              <a:rPr lang="de-CH" dirty="0"/>
              <a:t>Wer bedient die selben Kundenbedürfnisse?</a:t>
            </a:r>
          </a:p>
          <a:p>
            <a:pPr lvl="1"/>
            <a:r>
              <a:rPr lang="de-CH" dirty="0"/>
              <a:t>Wer bietet den selben Nutzen im Marktsegment?</a:t>
            </a:r>
          </a:p>
          <a:p>
            <a:pPr lvl="1"/>
            <a:r>
              <a:rPr lang="de-CH" dirty="0"/>
              <a:t>Wer differenziert sich ähnlich?</a:t>
            </a:r>
          </a:p>
          <a:p>
            <a:pPr lvl="1"/>
            <a:r>
              <a:rPr lang="de-CH" dirty="0"/>
              <a:t>Wer hat die selben Entry- und Exit-Barrieren?</a:t>
            </a:r>
          </a:p>
          <a:p>
            <a:pPr lvl="1"/>
            <a:r>
              <a:rPr lang="de-CH" dirty="0"/>
              <a:t>Wer ist ähnlich vertikal im Geschäftsbereich </a:t>
            </a:r>
            <a:br>
              <a:rPr lang="de-CH" dirty="0"/>
            </a:br>
            <a:r>
              <a:rPr lang="de-CH" dirty="0"/>
              <a:t>integriert?</a:t>
            </a:r>
          </a:p>
          <a:p>
            <a:pPr lvl="1"/>
            <a:r>
              <a:rPr lang="de-CH" dirty="0"/>
              <a:t>Wer hat eine ähnliche Kostenstruktur?</a:t>
            </a:r>
          </a:p>
          <a:p>
            <a:pPr lvl="1"/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Wettbewerbsanalyse Mitbewerber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4</a:t>
            </a:fld>
            <a:r>
              <a:rPr lang="de-CH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308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b="1" dirty="0"/>
              <a:t>Marktsegmentierung: Machen Sie sich Gedanken zu folgenden Punkten:</a:t>
            </a:r>
          </a:p>
          <a:p>
            <a:pPr lvl="1"/>
            <a:r>
              <a:rPr lang="de-CH" dirty="0"/>
              <a:t>Kunde / Käufer Potential: Unternehmen für Mitarbeitende; Schüler/</a:t>
            </a:r>
            <a:r>
              <a:rPr lang="de-CH" dirty="0" err="1"/>
              <a:t>Stundenten</a:t>
            </a:r>
            <a:r>
              <a:rPr lang="de-CH" dirty="0"/>
              <a:t>, Handwerker, Militär, Outdoor/Camping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/>
              <a:t> generell alle die sich unterwegs verpflegen</a:t>
            </a:r>
          </a:p>
          <a:p>
            <a:pPr lvl="1"/>
            <a:r>
              <a:rPr lang="de-CH" dirty="0"/>
              <a:t>Anbieter / Verkäufer: Haushaltsgeschäfte; Campingbedarf; </a:t>
            </a:r>
            <a:r>
              <a:rPr lang="de-CH" dirty="0" err="1"/>
              <a:t>Outdoorgeschäfte</a:t>
            </a:r>
            <a:r>
              <a:rPr lang="de-CH" dirty="0"/>
              <a:t>; Unternehmen, Kantinen; Take-</a:t>
            </a:r>
            <a:r>
              <a:rPr lang="de-CH" dirty="0" err="1"/>
              <a:t>Away</a:t>
            </a:r>
            <a:r>
              <a:rPr lang="de-CH" dirty="0"/>
              <a:t>; Online-Shops (</a:t>
            </a:r>
            <a:r>
              <a:rPr lang="de-CH" dirty="0" err="1"/>
              <a:t>Galaxus</a:t>
            </a:r>
            <a:r>
              <a:rPr lang="de-CH" dirty="0"/>
              <a:t>, etc.)</a:t>
            </a:r>
          </a:p>
          <a:p>
            <a:pPr lvl="1"/>
            <a:r>
              <a:rPr lang="de-CH" dirty="0"/>
              <a:t>Wettbewerbsvorteil (</a:t>
            </a:r>
            <a:r>
              <a:rPr lang="de-CH" dirty="0" err="1"/>
              <a:t>Competitive</a:t>
            </a:r>
            <a:r>
              <a:rPr lang="de-CH" dirty="0"/>
              <a:t> Advantage): Erwärmung «autark»; «gesunde» Erwärmung; Wiederverwendbar/</a:t>
            </a:r>
            <a:r>
              <a:rPr lang="de-CH" dirty="0" err="1"/>
              <a:t>Nachhatig</a:t>
            </a:r>
            <a:r>
              <a:rPr lang="de-CH" dirty="0"/>
              <a:t>; Hygienisch; praktisch/kompakt; trifft den «Zahn der Zeit»; Produktdesign; App-Bedienbar (digital)</a:t>
            </a:r>
          </a:p>
          <a:p>
            <a:r>
              <a:rPr lang="de-CH" dirty="0"/>
              <a:t>Wahl der angezielt </a:t>
            </a:r>
            <a:r>
              <a:rPr lang="de-CH" b="1" dirty="0"/>
              <a:t>Führerschaft am Markt</a:t>
            </a:r>
            <a:r>
              <a:rPr lang="de-CH" dirty="0"/>
              <a:t>:</a:t>
            </a:r>
          </a:p>
          <a:p>
            <a:pPr lvl="1"/>
            <a:r>
              <a:rPr lang="de-CH" dirty="0">
                <a:solidFill>
                  <a:srgbClr val="FF0000"/>
                </a:solidFill>
              </a:rPr>
              <a:t>Beste Produkt (Produkt Leadership): High-End-Produkt in seiner Klasse; eher hochpreisig; hohe Qualitätsansprüche</a:t>
            </a:r>
          </a:p>
          <a:p>
            <a:pPr lvl="1"/>
            <a:r>
              <a:rPr lang="de-CH" dirty="0"/>
              <a:t>Stärkste Kundennähe (Customer </a:t>
            </a:r>
            <a:r>
              <a:rPr lang="de-CH" dirty="0" err="1"/>
              <a:t>Intimacy</a:t>
            </a:r>
            <a:r>
              <a:rPr lang="de-CH" dirty="0"/>
              <a:t>): </a:t>
            </a:r>
          </a:p>
          <a:p>
            <a:pPr lvl="1"/>
            <a:r>
              <a:rPr lang="de-CH" dirty="0"/>
              <a:t>Effizienteste Ausführung (Operational Excellence):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Marktanalyse Kunden und Produkt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5</a:t>
            </a:fld>
            <a:r>
              <a:rPr lang="de-CH"/>
              <a:t> 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9457898" y="260160"/>
            <a:ext cx="100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Pascal</a:t>
            </a:r>
          </a:p>
        </p:txBody>
      </p:sp>
    </p:spTree>
    <p:extLst>
      <p:ext uri="{BB962C8B-B14F-4D97-AF65-F5344CB8AC3E}">
        <p14:creationId xmlns:p14="http://schemas.microsoft.com/office/powerpoint/2010/main" val="128890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Markt- und Wettbewerbsanalyse durch 5 Forces für Ihr Produkt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7190012" y="7293872"/>
            <a:ext cx="805672" cy="74492"/>
          </a:xfrm>
        </p:spPr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6</a:t>
            </a:fld>
            <a:r>
              <a:rPr lang="de-CH"/>
              <a:t> </a:t>
            </a:r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3852566" y="1254580"/>
            <a:ext cx="3181350" cy="19689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Pot. </a:t>
            </a:r>
            <a:r>
              <a:rPr lang="en-US" sz="1600" b="1" dirty="0" err="1">
                <a:solidFill>
                  <a:schemeClr val="tx1"/>
                </a:solidFill>
              </a:rPr>
              <a:t>neue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Konkurrenten</a:t>
            </a:r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Kopie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ggf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err="1">
                <a:solidFill>
                  <a:schemeClr val="tx1"/>
                </a:solidFill>
              </a:rPr>
              <a:t>günstigere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Produktion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dirty="0" err="1">
                <a:solidFill>
                  <a:schemeClr val="tx1"/>
                </a:solidFill>
              </a:rPr>
              <a:t>möglich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Ohne</a:t>
            </a:r>
            <a:r>
              <a:rPr lang="en-US" sz="1600" dirty="0">
                <a:solidFill>
                  <a:schemeClr val="tx1"/>
                </a:solidFill>
              </a:rPr>
              <a:t> Patent </a:t>
            </a:r>
            <a:r>
              <a:rPr lang="en-US" sz="1600" dirty="0" err="1">
                <a:solidFill>
                  <a:schemeClr val="tx1"/>
                </a:solidFill>
              </a:rPr>
              <a:t>relativ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einfach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kopierbar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852566" y="3469497"/>
            <a:ext cx="3181350" cy="19689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Wettbewerb</a:t>
            </a:r>
            <a:r>
              <a:rPr lang="en-US" sz="1600" b="1" dirty="0">
                <a:solidFill>
                  <a:schemeClr val="tx1"/>
                </a:solidFill>
              </a:rPr>
              <a:t> in der </a:t>
            </a:r>
            <a:r>
              <a:rPr lang="en-US" sz="1600" b="1" dirty="0" err="1">
                <a:solidFill>
                  <a:schemeClr val="tx1"/>
                </a:solidFill>
              </a:rPr>
              <a:t>Branche</a:t>
            </a:r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Take </a:t>
            </a:r>
            <a:r>
              <a:rPr lang="en-US" sz="1600" dirty="0" err="1">
                <a:solidFill>
                  <a:schemeClr val="tx1"/>
                </a:solidFill>
              </a:rPr>
              <a:t>Aways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Tupperware-</a:t>
            </a:r>
            <a:r>
              <a:rPr lang="en-US" sz="1600" dirty="0" err="1">
                <a:solidFill>
                  <a:schemeClr val="tx1"/>
                </a:solidFill>
              </a:rPr>
              <a:t>Produktanbieter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Klassische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Kantine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Fast Food </a:t>
            </a:r>
            <a:r>
              <a:rPr lang="en-US" sz="1600" dirty="0" err="1">
                <a:solidFill>
                  <a:schemeClr val="tx1"/>
                </a:solidFill>
              </a:rPr>
              <a:t>Ketten</a:t>
            </a:r>
            <a:r>
              <a:rPr lang="en-US" sz="1600" dirty="0">
                <a:solidFill>
                  <a:schemeClr val="tx1"/>
                </a:solidFill>
              </a:rPr>
              <a:t> / Convenience-</a:t>
            </a:r>
            <a:r>
              <a:rPr lang="en-US" sz="1600" dirty="0" err="1">
                <a:solidFill>
                  <a:schemeClr val="tx1"/>
                </a:solidFill>
              </a:rPr>
              <a:t>Anbieter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15517" y="3469496"/>
            <a:ext cx="3181350" cy="19689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Verhandlungsstärke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Lieferant</a:t>
            </a:r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Nicht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sonderlich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hoch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AppStore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Akkus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weit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verbreitet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Materialien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verfügbar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hteck 12"/>
          <p:cNvSpPr/>
          <p:nvPr/>
        </p:nvSpPr>
        <p:spPr>
          <a:xfrm>
            <a:off x="7345903" y="3469496"/>
            <a:ext cx="3181350" cy="19689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Verhandlungsmacht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Kunden</a:t>
            </a:r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Relativ</a:t>
            </a:r>
            <a:r>
              <a:rPr lang="en-US" sz="1600" dirty="0">
                <a:solidFill>
                  <a:schemeClr val="tx1"/>
                </a:solidFill>
              </a:rPr>
              <a:t> gross – </a:t>
            </a:r>
            <a:r>
              <a:rPr lang="en-US" sz="1600" dirty="0" err="1">
                <a:solidFill>
                  <a:schemeClr val="tx1"/>
                </a:solidFill>
              </a:rPr>
              <a:t>viele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Alternativmöglichkeiten</a:t>
            </a:r>
            <a:r>
              <a:rPr lang="en-US" sz="1600" dirty="0">
                <a:solidFill>
                  <a:schemeClr val="tx1"/>
                </a:solidFill>
              </a:rPr>
              <a:t>, grosser </a:t>
            </a:r>
            <a:r>
              <a:rPr lang="en-US" sz="1600" dirty="0" err="1">
                <a:solidFill>
                  <a:schemeClr val="tx1"/>
                </a:solidFill>
              </a:rPr>
              <a:t>Markt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852566" y="5592274"/>
            <a:ext cx="3181350" cy="19689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Bedrohung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Ersatzprodukte</a:t>
            </a:r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Andere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Produkte</a:t>
            </a:r>
            <a:r>
              <a:rPr lang="en-US" sz="1600" dirty="0">
                <a:solidFill>
                  <a:schemeClr val="tx1"/>
                </a:solidFill>
              </a:rPr>
              <a:t> (Tupperware, </a:t>
            </a:r>
            <a:r>
              <a:rPr lang="en-US" sz="1600" dirty="0" err="1">
                <a:solidFill>
                  <a:schemeClr val="tx1"/>
                </a:solidFill>
              </a:rPr>
              <a:t>Mikrowelle</a:t>
            </a:r>
            <a:r>
              <a:rPr lang="en-US" sz="1600" dirty="0">
                <a:solidFill>
                  <a:schemeClr val="tx1"/>
                </a:solidFill>
              </a:rPr>
              <a:t>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Isolierte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Behälter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Pfeil nach links und rechts 14"/>
          <p:cNvSpPr/>
          <p:nvPr/>
        </p:nvSpPr>
        <p:spPr>
          <a:xfrm>
            <a:off x="3300065" y="4100204"/>
            <a:ext cx="705592" cy="863682"/>
          </a:xfrm>
          <a:prstGeom prst="leftRightArrow">
            <a:avLst>
              <a:gd name="adj1" fmla="val 50000"/>
              <a:gd name="adj2" fmla="val 34507"/>
            </a:avLst>
          </a:prstGeom>
          <a:gradFill>
            <a:gsLst>
              <a:gs pos="0">
                <a:srgbClr val="101837"/>
              </a:gs>
              <a:gs pos="80000">
                <a:srgbClr val="004C83"/>
              </a:gs>
              <a:gs pos="100000">
                <a:srgbClr val="004C83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Pfeil nach links und rechts 15"/>
          <p:cNvSpPr/>
          <p:nvPr/>
        </p:nvSpPr>
        <p:spPr>
          <a:xfrm>
            <a:off x="6824129" y="4100204"/>
            <a:ext cx="705592" cy="863682"/>
          </a:xfrm>
          <a:prstGeom prst="leftRightArrow">
            <a:avLst>
              <a:gd name="adj1" fmla="val 50000"/>
              <a:gd name="adj2" fmla="val 34507"/>
            </a:avLst>
          </a:prstGeom>
          <a:gradFill>
            <a:gsLst>
              <a:gs pos="0">
                <a:srgbClr val="101837"/>
              </a:gs>
              <a:gs pos="80000">
                <a:srgbClr val="004C83"/>
              </a:gs>
              <a:gs pos="100000">
                <a:srgbClr val="004C83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Gleichschenkliges Dreieck 16"/>
          <p:cNvSpPr/>
          <p:nvPr/>
        </p:nvSpPr>
        <p:spPr>
          <a:xfrm rot="10800000">
            <a:off x="4886388" y="3194133"/>
            <a:ext cx="1069993" cy="304800"/>
          </a:xfrm>
          <a:prstGeom prst="triangle">
            <a:avLst/>
          </a:prstGeom>
          <a:gradFill>
            <a:gsLst>
              <a:gs pos="0">
                <a:srgbClr val="101837"/>
              </a:gs>
              <a:gs pos="80000">
                <a:srgbClr val="004C83"/>
              </a:gs>
              <a:gs pos="100000">
                <a:srgbClr val="004C83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Gleichschenkliges Dreieck 17"/>
          <p:cNvSpPr/>
          <p:nvPr/>
        </p:nvSpPr>
        <p:spPr>
          <a:xfrm>
            <a:off x="4908244" y="5318419"/>
            <a:ext cx="1069993" cy="304800"/>
          </a:xfrm>
          <a:prstGeom prst="triangle">
            <a:avLst/>
          </a:prstGeom>
          <a:gradFill>
            <a:gsLst>
              <a:gs pos="0">
                <a:srgbClr val="101837"/>
              </a:gs>
              <a:gs pos="80000">
                <a:srgbClr val="004C83"/>
              </a:gs>
              <a:gs pos="100000">
                <a:srgbClr val="004C83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9457898" y="854470"/>
            <a:ext cx="100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Pascal</a:t>
            </a:r>
          </a:p>
        </p:txBody>
      </p:sp>
    </p:spTree>
    <p:extLst>
      <p:ext uri="{BB962C8B-B14F-4D97-AF65-F5344CB8AC3E}">
        <p14:creationId xmlns:p14="http://schemas.microsoft.com/office/powerpoint/2010/main" val="15355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Entwickeln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Petal – </a:t>
            </a:r>
            <a:r>
              <a:rPr lang="en-US" dirty="0" err="1"/>
              <a:t>Diagramm</a:t>
            </a:r>
            <a:r>
              <a:rPr lang="en-US" dirty="0"/>
              <a:t> für das </a:t>
            </a:r>
            <a:r>
              <a:rPr lang="en-US" dirty="0" err="1"/>
              <a:t>Ökosystem</a:t>
            </a:r>
            <a:r>
              <a:rPr lang="en-US" dirty="0"/>
              <a:t>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7</a:t>
            </a:fld>
            <a:r>
              <a:rPr lang="de-CH"/>
              <a:t> </a:t>
            </a:r>
            <a:endParaRPr lang="de-CH" dirty="0"/>
          </a:p>
        </p:txBody>
      </p:sp>
      <p:sp>
        <p:nvSpPr>
          <p:cNvPr id="6" name="Ellipse 5"/>
          <p:cNvSpPr/>
          <p:nvPr/>
        </p:nvSpPr>
        <p:spPr>
          <a:xfrm>
            <a:off x="4172607" y="1429406"/>
            <a:ext cx="1975945" cy="378372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 rot="16200000">
            <a:off x="2575036" y="2315072"/>
            <a:ext cx="1975945" cy="43723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 rot="16200000">
            <a:off x="5638802" y="2315072"/>
            <a:ext cx="1975945" cy="43723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117429" y="3837361"/>
            <a:ext cx="1975945" cy="356300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 rot="18738808">
            <a:off x="3089197" y="1326708"/>
            <a:ext cx="1975945" cy="43296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 rot="2548203">
            <a:off x="5084381" y="1326707"/>
            <a:ext cx="1975945" cy="43296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Eine Ecke des Rechtecks schneiden 12"/>
          <p:cNvSpPr/>
          <p:nvPr/>
        </p:nvSpPr>
        <p:spPr>
          <a:xfrm>
            <a:off x="4737312" y="6187474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Restaurant/ Kantinen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6" name="Eine Ecke des Rechtecks schneiden 15"/>
          <p:cNvSpPr/>
          <p:nvPr/>
        </p:nvSpPr>
        <p:spPr>
          <a:xfrm>
            <a:off x="4952092" y="5454447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Fast Food/</a:t>
            </a:r>
            <a:br>
              <a:rPr lang="de-CH" sz="1200" b="1" dirty="0">
                <a:solidFill>
                  <a:schemeClr val="tx1"/>
                </a:solidFill>
              </a:rPr>
            </a:br>
            <a:r>
              <a:rPr lang="de-CH" sz="1200" b="1" dirty="0" err="1">
                <a:solidFill>
                  <a:schemeClr val="tx1"/>
                </a:solidFill>
              </a:rPr>
              <a:t>TakeAway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7" name="Eine Ecke des Rechtecks schneiden 16"/>
          <p:cNvSpPr/>
          <p:nvPr/>
        </p:nvSpPr>
        <p:spPr>
          <a:xfrm>
            <a:off x="4643873" y="1234293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Markt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8" name="Eine Ecke des Rechtecks schneiden 17"/>
          <p:cNvSpPr/>
          <p:nvPr/>
        </p:nvSpPr>
        <p:spPr>
          <a:xfrm>
            <a:off x="1171310" y="4141861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Kunden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9" name="Eine Ecke des Rechtecks schneiden 18"/>
          <p:cNvSpPr/>
          <p:nvPr/>
        </p:nvSpPr>
        <p:spPr>
          <a:xfrm>
            <a:off x="4737312" y="7065597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Konkurrenz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0" name="Eine Ecke des Rechtecks schneiden 19"/>
          <p:cNvSpPr/>
          <p:nvPr/>
        </p:nvSpPr>
        <p:spPr>
          <a:xfrm>
            <a:off x="8474912" y="4164517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>
                <a:solidFill>
                  <a:schemeClr val="tx1"/>
                </a:solidFill>
              </a:rPr>
              <a:t>Erweiter</a:t>
            </a:r>
            <a:r>
              <a:rPr lang="de-CH" sz="1200" b="1" dirty="0">
                <a:solidFill>
                  <a:schemeClr val="tx1"/>
                </a:solidFill>
              </a:rPr>
              <a:t>-barkeit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1" name="Eine Ecke des Rechtecks schneiden 20"/>
          <p:cNvSpPr/>
          <p:nvPr/>
        </p:nvSpPr>
        <p:spPr>
          <a:xfrm>
            <a:off x="6968375" y="1564141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Partner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3" name="Eine Ecke des Rechtecks schneiden 22"/>
          <p:cNvSpPr/>
          <p:nvPr/>
        </p:nvSpPr>
        <p:spPr>
          <a:xfrm>
            <a:off x="2855858" y="4501223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Camping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4" name="Eine Ecke des Rechtecks schneiden 23"/>
          <p:cNvSpPr/>
          <p:nvPr/>
        </p:nvSpPr>
        <p:spPr>
          <a:xfrm>
            <a:off x="2251727" y="3869583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Arbeitnehmer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5" name="Eine Ecke des Rechtecks schneiden 24"/>
          <p:cNvSpPr/>
          <p:nvPr/>
        </p:nvSpPr>
        <p:spPr>
          <a:xfrm>
            <a:off x="3800691" y="3910863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Militär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6" name="Eine Ecke des Rechtecks schneiden 25"/>
          <p:cNvSpPr/>
          <p:nvPr/>
        </p:nvSpPr>
        <p:spPr>
          <a:xfrm>
            <a:off x="4044554" y="4607234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Studenten / Schüler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7" name="Eine Ecke des Rechtecks schneiden 26"/>
          <p:cNvSpPr/>
          <p:nvPr/>
        </p:nvSpPr>
        <p:spPr>
          <a:xfrm>
            <a:off x="2667259" y="5004646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Bau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8" name="Eine Ecke des Rechtecks schneiden 27"/>
          <p:cNvSpPr/>
          <p:nvPr/>
        </p:nvSpPr>
        <p:spPr>
          <a:xfrm>
            <a:off x="5566429" y="2611995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Detailhändler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9" name="Eine Ecke des Rechtecks schneiden 28"/>
          <p:cNvSpPr/>
          <p:nvPr/>
        </p:nvSpPr>
        <p:spPr>
          <a:xfrm>
            <a:off x="6545877" y="2122030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Rezept-Anbieter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0" name="Eine Ecke des Rechtecks schneiden 29"/>
          <p:cNvSpPr/>
          <p:nvPr/>
        </p:nvSpPr>
        <p:spPr>
          <a:xfrm>
            <a:off x="5175001" y="3176941"/>
            <a:ext cx="1602481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Onlinehändler (</a:t>
            </a:r>
            <a:r>
              <a:rPr lang="de-CH" sz="1200" b="1" dirty="0" err="1">
                <a:solidFill>
                  <a:schemeClr val="tx1"/>
                </a:solidFill>
              </a:rPr>
              <a:t>Farmy</a:t>
            </a:r>
            <a:r>
              <a:rPr lang="de-CH" sz="1200" b="1" dirty="0">
                <a:solidFill>
                  <a:schemeClr val="tx1"/>
                </a:solidFill>
              </a:rPr>
              <a:t>, </a:t>
            </a:r>
            <a:r>
              <a:rPr lang="de-CH" sz="1200" b="1" dirty="0" err="1">
                <a:solidFill>
                  <a:schemeClr val="tx1"/>
                </a:solidFill>
              </a:rPr>
              <a:t>LeShop</a:t>
            </a:r>
            <a:r>
              <a:rPr lang="de-CH" sz="1200" b="1" dirty="0">
                <a:solidFill>
                  <a:schemeClr val="tx1"/>
                </a:solidFill>
              </a:rPr>
              <a:t>)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1" name="Eine Ecke des Rechtecks schneiden 30"/>
          <p:cNvSpPr/>
          <p:nvPr/>
        </p:nvSpPr>
        <p:spPr>
          <a:xfrm>
            <a:off x="5656809" y="3753159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>
                <a:solidFill>
                  <a:schemeClr val="tx1"/>
                </a:solidFill>
              </a:rPr>
              <a:t>Outdoorläder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2" name="Eine Ecke des Rechtecks schneiden 31"/>
          <p:cNvSpPr/>
          <p:nvPr/>
        </p:nvSpPr>
        <p:spPr>
          <a:xfrm>
            <a:off x="6679444" y="2632945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Bund / Militär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3" name="Eine Ecke des Rechtecks schneiden 32"/>
          <p:cNvSpPr/>
          <p:nvPr/>
        </p:nvSpPr>
        <p:spPr>
          <a:xfrm>
            <a:off x="6869970" y="3143663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Schulen / Kantinen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5" name="Eine Ecke des Rechtecks schneiden 34"/>
          <p:cNvSpPr/>
          <p:nvPr/>
        </p:nvSpPr>
        <p:spPr>
          <a:xfrm>
            <a:off x="5411757" y="2017122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Fast Food/</a:t>
            </a:r>
            <a:br>
              <a:rPr lang="de-CH" sz="1200" b="1" dirty="0">
                <a:solidFill>
                  <a:schemeClr val="tx1"/>
                </a:solidFill>
              </a:rPr>
            </a:br>
            <a:r>
              <a:rPr lang="de-CH" sz="1200" b="1" dirty="0" err="1">
                <a:solidFill>
                  <a:schemeClr val="tx1"/>
                </a:solidFill>
              </a:rPr>
              <a:t>TakeAway</a:t>
            </a:r>
            <a:endParaRPr lang="de-CH" sz="1200" dirty="0">
              <a:solidFill>
                <a:schemeClr val="tx1"/>
              </a:solidFill>
            </a:endParaRPr>
          </a:p>
        </p:txBody>
      </p:sp>
      <p:cxnSp>
        <p:nvCxnSpPr>
          <p:cNvPr id="36" name="Gekrümmte Verbindung 35"/>
          <p:cNvCxnSpPr>
            <a:stCxn id="35" idx="2"/>
            <a:endCxn id="16" idx="3"/>
          </p:cNvCxnSpPr>
          <p:nvPr/>
        </p:nvCxnSpPr>
        <p:spPr>
          <a:xfrm rot="10800000" flipH="1" flipV="1">
            <a:off x="5411756" y="2238481"/>
            <a:ext cx="46259" cy="3215966"/>
          </a:xfrm>
          <a:prstGeom prst="curvedConnector4">
            <a:avLst>
              <a:gd name="adj1" fmla="val -494174"/>
              <a:gd name="adj2" fmla="val 5344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endCxn id="13" idx="3"/>
          </p:cNvCxnSpPr>
          <p:nvPr/>
        </p:nvCxnSpPr>
        <p:spPr>
          <a:xfrm rot="5400000">
            <a:off x="4635681" y="3908005"/>
            <a:ext cx="2804368" cy="175457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krümmte Verbindung 39"/>
          <p:cNvCxnSpPr>
            <a:endCxn id="25" idx="3"/>
          </p:cNvCxnSpPr>
          <p:nvPr/>
        </p:nvCxnSpPr>
        <p:spPr>
          <a:xfrm rot="10800000" flipV="1">
            <a:off x="4306616" y="2846953"/>
            <a:ext cx="2411787" cy="106390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ine Ecke des Rechtecks schneiden 41"/>
          <p:cNvSpPr/>
          <p:nvPr/>
        </p:nvSpPr>
        <p:spPr>
          <a:xfrm>
            <a:off x="7076321" y="3846464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Solarlader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3" name="Eine Ecke des Rechtecks schneiden 42"/>
          <p:cNvSpPr/>
          <p:nvPr/>
        </p:nvSpPr>
        <p:spPr>
          <a:xfrm>
            <a:off x="6449349" y="4337987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Menü Integration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4" name="Eine Ecke des Rechtecks schneiden 43"/>
          <p:cNvSpPr/>
          <p:nvPr/>
        </p:nvSpPr>
        <p:spPr>
          <a:xfrm>
            <a:off x="5754815" y="4874009"/>
            <a:ext cx="1336256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Andere Formen (Flasche,..)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5" name="Eine Ecke des Rechtecks schneiden 44"/>
          <p:cNvSpPr/>
          <p:nvPr/>
        </p:nvSpPr>
        <p:spPr>
          <a:xfrm>
            <a:off x="7375739" y="4458351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solidFill>
                  <a:schemeClr val="tx1"/>
                </a:solidFill>
              </a:rPr>
              <a:t>Einkaufsliste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9457898" y="260160"/>
            <a:ext cx="100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Pascal</a:t>
            </a:r>
          </a:p>
        </p:txBody>
      </p:sp>
    </p:spTree>
    <p:extLst>
      <p:ext uri="{BB962C8B-B14F-4D97-AF65-F5344CB8AC3E}">
        <p14:creationId xmlns:p14="http://schemas.microsoft.com/office/powerpoint/2010/main" val="245554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In welchem Produkt-Typ-Bereich sind Sie aktiv?</a:t>
            </a:r>
          </a:p>
          <a:p>
            <a:pPr lvl="1"/>
            <a:r>
              <a:rPr lang="de-CH" dirty="0"/>
              <a:t>Non Software: Convenience </a:t>
            </a:r>
            <a:r>
              <a:rPr lang="de-CH" dirty="0" err="1"/>
              <a:t>Goods</a:t>
            </a:r>
            <a:r>
              <a:rPr lang="de-CH" dirty="0"/>
              <a:t> (+ Embedded Software)</a:t>
            </a:r>
          </a:p>
          <a:p>
            <a:endParaRPr lang="de-CH" dirty="0"/>
          </a:p>
          <a:p>
            <a:r>
              <a:rPr lang="de-CH" dirty="0"/>
              <a:t>Argumentieren Sie warum Sie diesen gewählt haben.</a:t>
            </a:r>
          </a:p>
          <a:p>
            <a:pPr lvl="1"/>
            <a:r>
              <a:rPr lang="de-CH" dirty="0"/>
              <a:t>Hauptprodukt ist Non Software aber die Bedienung per App (Remotesteuerung/ </a:t>
            </a:r>
            <a:r>
              <a:rPr lang="de-CH" dirty="0" err="1"/>
              <a:t>Timer</a:t>
            </a:r>
            <a:r>
              <a:rPr lang="de-CH" dirty="0"/>
              <a:t>) und die Möglichkeit dieses Produkt mit zusätzlichen Services (Rezepte, Einkaufslisten,…) zu verbinden ist Software</a:t>
            </a:r>
          </a:p>
          <a:p>
            <a:pPr lvl="1"/>
            <a:r>
              <a:rPr lang="de-CH" dirty="0"/>
              <a:t>Wachstum / Erweiterbarkeit / Updatemöglichkeiten per Software sind wichtig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Produkt und Service Klassifikation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8</a:t>
            </a:fld>
            <a:r>
              <a:rPr lang="de-CH"/>
              <a:t> 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2773362" y="7231090"/>
            <a:ext cx="411825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700" dirty="0"/>
              <a:t>Quelle: https://www.researchgate.net/publication/267271537_Software_Product_Management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6467" y="4793247"/>
            <a:ext cx="4919133" cy="219803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9198592" y="260160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>
                <a:solidFill>
                  <a:schemeClr val="bg1"/>
                </a:solidFill>
              </a:rPr>
              <a:t>Sonam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09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Welche Produkt Archetyp-Muster möchten Sie anwenden? Argumentieren Sie es.</a:t>
            </a:r>
          </a:p>
          <a:p>
            <a:endParaRPr lang="de-CH" dirty="0"/>
          </a:p>
          <a:p>
            <a:pPr lvl="1"/>
            <a:r>
              <a:rPr lang="de-CH" dirty="0">
                <a:solidFill>
                  <a:srgbClr val="FF0000"/>
                </a:solidFill>
              </a:rPr>
              <a:t>Erfinder </a:t>
            </a:r>
            <a:r>
              <a:rPr lang="de-CH" dirty="0">
                <a:solidFill>
                  <a:srgbClr val="FF0000"/>
                </a:solidFill>
                <a:sym typeface="Wingdings" panose="05000000000000000000" pitchFamily="2" charset="2"/>
              </a:rPr>
              <a:t> erstes Produkt dieser Art («autarke» Erwärmung im Behälter direkt als neue Erfindung)</a:t>
            </a:r>
            <a:endParaRPr lang="de-CH" dirty="0">
              <a:solidFill>
                <a:srgbClr val="FF0000"/>
              </a:solidFill>
            </a:endParaRPr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/>
              <a:t>Verteiler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/>
              <a:t>Verleiher </a:t>
            </a:r>
            <a:r>
              <a:rPr lang="de-CH" dirty="0">
                <a:sym typeface="Wingdings" panose="05000000000000000000" pitchFamily="2" charset="2"/>
              </a:rPr>
              <a:t> ggf. als Kooperationspartner mit Take-</a:t>
            </a:r>
            <a:r>
              <a:rPr lang="de-CH" dirty="0" err="1">
                <a:sym typeface="Wingdings" panose="05000000000000000000" pitchFamily="2" charset="2"/>
              </a:rPr>
              <a:t>Aways</a:t>
            </a:r>
            <a:r>
              <a:rPr lang="de-CH" dirty="0">
                <a:sym typeface="Wingdings" panose="05000000000000000000" pitchFamily="2" charset="2"/>
              </a:rPr>
              <a:t>, Kantinen, etc. (Verleih der Boxen)</a:t>
            </a:r>
            <a:endParaRPr lang="de-CH" dirty="0"/>
          </a:p>
          <a:p>
            <a:pPr marL="357188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/>
              <a:t>Vermittler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Geschäftsmodell Archetyp-Muster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9</a:t>
            </a:fld>
            <a:r>
              <a:rPr lang="de-CH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6757" y="6092552"/>
            <a:ext cx="3016643" cy="146871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9198592" y="260160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>
                <a:solidFill>
                  <a:schemeClr val="bg1"/>
                </a:solidFill>
              </a:rPr>
              <a:t>Sonam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9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 SML_deutsch">
  <a:themeElements>
    <a:clrScheme name="SML">
      <a:dk1>
        <a:srgbClr val="002C59"/>
      </a:dk1>
      <a:lt1>
        <a:srgbClr val="FFFFFF"/>
      </a:lt1>
      <a:dk2>
        <a:srgbClr val="A5A5A5"/>
      </a:dk2>
      <a:lt2>
        <a:srgbClr val="FFFFFF"/>
      </a:lt2>
      <a:accent1>
        <a:srgbClr val="6FBAED"/>
      </a:accent1>
      <a:accent2>
        <a:srgbClr val="F5C513"/>
      </a:accent2>
      <a:accent3>
        <a:srgbClr val="3ACA36"/>
      </a:accent3>
      <a:accent4>
        <a:srgbClr val="F09530"/>
      </a:accent4>
      <a:accent5>
        <a:srgbClr val="2CE8FC"/>
      </a:accent5>
      <a:accent6>
        <a:srgbClr val="FF7C80"/>
      </a:accent6>
      <a:hlink>
        <a:srgbClr val="000000"/>
      </a:hlink>
      <a:folHlink>
        <a:srgbClr val="6FBAED"/>
      </a:folHlink>
    </a:clrScheme>
    <a:fontScheme name="zhaw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101837"/>
            </a:gs>
            <a:gs pos="80000">
              <a:srgbClr val="004C83"/>
            </a:gs>
            <a:gs pos="100000">
              <a:srgbClr val="004C83"/>
            </a:gs>
          </a:gsLst>
          <a:lin ang="0" scaled="0"/>
        </a:gra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PP_SML_deutsch</Template>
  <TotalTime>0</TotalTime>
  <Words>1928</Words>
  <Application>Microsoft Office PowerPoint</Application>
  <PresentationFormat>Benutzerdefiniert</PresentationFormat>
  <Paragraphs>479</Paragraphs>
  <Slides>27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HelveticaRounded LT Std Bd</vt:lpstr>
      <vt:lpstr>Symbol</vt:lpstr>
      <vt:lpstr>Folien SML_deutsch</vt:lpstr>
      <vt:lpstr>PowerPoint-Präsentation</vt:lpstr>
      <vt:lpstr>Aufgabenstellung</vt:lpstr>
      <vt:lpstr>Die Produktidee – die intelligente Lunchbox</vt:lpstr>
      <vt:lpstr>Wettbewerbsanalyse Mitbewerber</vt:lpstr>
      <vt:lpstr>Marktanalyse Kunden und Produkt</vt:lpstr>
      <vt:lpstr>Markt- und Wettbewerbsanalyse durch 5 Forces für Ihr Produkt</vt:lpstr>
      <vt:lpstr>Entwickeln Sie ein Petal – Diagramm für das Ökosystem </vt:lpstr>
      <vt:lpstr>Produkt und Service Klassifikation</vt:lpstr>
      <vt:lpstr>Geschäftsmodell Archetyp-Muster</vt:lpstr>
      <vt:lpstr>Erstdefinition des Produktes anhand der gewählten Option</vt:lpstr>
      <vt:lpstr>Definieren Sie den Value Proposition Canvas</vt:lpstr>
      <vt:lpstr>Entwerfen Sie den Business Modell Canvas (BMC)</vt:lpstr>
      <vt:lpstr>Bewerten Sie verschiedene strategischen Optionen</vt:lpstr>
      <vt:lpstr>Self-Study: Taktische Interaktionswerkzeuge für Produktteams </vt:lpstr>
      <vt:lpstr>Self-Study: Taktische Interaktionswerkzeuge für Produktteams </vt:lpstr>
      <vt:lpstr>Definieren Sie den MVP für das Produkt (HW/SW) zB. anhand «Pruning the Product Tree» Ansatz</vt:lpstr>
      <vt:lpstr>Definieren Sie die erste Produktroadmap</vt:lpstr>
      <vt:lpstr>Detaillieren Sie das Ertragsmodell (Revenue Modell) </vt:lpstr>
      <vt:lpstr>Wie könnte die Preisgestaltung aussehen?</vt:lpstr>
      <vt:lpstr>Schlagen Sie die Kundensupport SLAs vor</vt:lpstr>
      <vt:lpstr>Was wären die geistigen und gewerblichen Schutzrechte</vt:lpstr>
      <vt:lpstr>Ist GDPR für Ihr Produkt relevant?</vt:lpstr>
      <vt:lpstr>Wo benötigen Sie Sourcing? (optional, wenn vorgestellt) </vt:lpstr>
      <vt:lpstr>Welche Art von Sourcing verwenden Sie? (optional, wenn vorgestellt) </vt:lpstr>
      <vt:lpstr>Definieren Sie Ihr Strategie-Cockpit zur Erfolgskontrolle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2019-03-29T08:51:12Z</dcterms:created>
  <dcterms:modified xsi:type="dcterms:W3CDTF">2020-04-03T09:29:49Z</dcterms:modified>
</cp:coreProperties>
</file>