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0" r:id="rId1"/>
  </p:sldMasterIdLst>
  <p:notesMasterIdLst>
    <p:notesMasterId r:id="rId28"/>
  </p:notesMasterIdLst>
  <p:handoutMasterIdLst>
    <p:handoutMasterId r:id="rId29"/>
  </p:handoutMasterIdLst>
  <p:sldIdLst>
    <p:sldId id="340" r:id="rId2"/>
    <p:sldId id="363" r:id="rId3"/>
    <p:sldId id="591" r:id="rId4"/>
    <p:sldId id="595" r:id="rId5"/>
    <p:sldId id="594" r:id="rId6"/>
    <p:sldId id="597" r:id="rId7"/>
    <p:sldId id="598" r:id="rId8"/>
    <p:sldId id="604" r:id="rId9"/>
    <p:sldId id="605" r:id="rId10"/>
    <p:sldId id="504" r:id="rId11"/>
    <p:sldId id="606" r:id="rId12"/>
    <p:sldId id="607" r:id="rId13"/>
    <p:sldId id="608" r:id="rId14"/>
    <p:sldId id="609" r:id="rId15"/>
    <p:sldId id="603" r:id="rId16"/>
    <p:sldId id="510" r:id="rId17"/>
    <p:sldId id="599" r:id="rId18"/>
    <p:sldId id="515" r:id="rId19"/>
    <p:sldId id="530" r:id="rId20"/>
    <p:sldId id="575" r:id="rId21"/>
    <p:sldId id="535" r:id="rId22"/>
    <p:sldId id="536" r:id="rId23"/>
    <p:sldId id="544" r:id="rId24"/>
    <p:sldId id="550" r:id="rId25"/>
    <p:sldId id="538" r:id="rId26"/>
    <p:sldId id="438" r:id="rId27"/>
  </p:sldIdLst>
  <p:sldSz cx="10693400" cy="7561263"/>
  <p:notesSz cx="6797675" cy="9926638"/>
  <p:defaultTextStyle>
    <a:defPPr>
      <a:defRPr lang="fr-FR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">
          <p15:clr>
            <a:srgbClr val="A4A3A4"/>
          </p15:clr>
        </p15:guide>
        <p15:guide id="2" orient="horz" pos="4286">
          <p15:clr>
            <a:srgbClr val="A4A3A4"/>
          </p15:clr>
        </p15:guide>
        <p15:guide id="3" orient="horz" pos="2472">
          <p15:clr>
            <a:srgbClr val="A4A3A4"/>
          </p15:clr>
        </p15:guide>
        <p15:guide id="4" orient="horz" pos="4649">
          <p15:clr>
            <a:srgbClr val="A4A3A4"/>
          </p15:clr>
        </p15:guide>
        <p15:guide id="5" orient="horz" pos="233">
          <p15:clr>
            <a:srgbClr val="A4A3A4"/>
          </p15:clr>
        </p15:guide>
        <p15:guide id="6" orient="horz" pos="746">
          <p15:clr>
            <a:srgbClr val="A4A3A4"/>
          </p15:clr>
        </p15:guide>
        <p15:guide id="7" orient="horz" pos="1202">
          <p15:clr>
            <a:srgbClr val="A4A3A4"/>
          </p15:clr>
        </p15:guide>
        <p15:guide id="8" orient="horz" pos="1428">
          <p15:clr>
            <a:srgbClr val="A4A3A4"/>
          </p15:clr>
        </p15:guide>
        <p15:guide id="9" orient="horz" pos="1066">
          <p15:clr>
            <a:srgbClr val="A4A3A4"/>
          </p15:clr>
        </p15:guide>
        <p15:guide id="10" orient="horz" pos="122">
          <p15:clr>
            <a:srgbClr val="A4A3A4"/>
          </p15:clr>
        </p15:guide>
        <p15:guide id="11" orient="horz" pos="384">
          <p15:clr>
            <a:srgbClr val="A4A3A4"/>
          </p15:clr>
        </p15:guide>
        <p15:guide id="12" pos="3398">
          <p15:clr>
            <a:srgbClr val="A4A3A4"/>
          </p15:clr>
        </p15:guide>
        <p15:guide id="13" pos="6624">
          <p15:clr>
            <a:srgbClr val="A4A3A4"/>
          </p15:clr>
        </p15:guide>
        <p15:guide id="14" pos="927">
          <p15:clr>
            <a:srgbClr val="A4A3A4"/>
          </p15:clr>
        </p15:guide>
        <p15:guide id="15" pos="238">
          <p15:clr>
            <a:srgbClr val="A4A3A4"/>
          </p15:clr>
        </p15:guide>
        <p15:guide id="16" pos="462">
          <p15:clr>
            <a:srgbClr val="A4A3A4"/>
          </p15:clr>
        </p15:guide>
        <p15:guide id="17" pos="115">
          <p15:clr>
            <a:srgbClr val="A4A3A4"/>
          </p15:clr>
        </p15:guide>
        <p15:guide id="18" pos="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E"/>
    <a:srgbClr val="FFEEB7"/>
    <a:srgbClr val="0AB9FD"/>
    <a:srgbClr val="000000"/>
    <a:srgbClr val="D6D6D6"/>
    <a:srgbClr val="0060C2"/>
    <a:srgbClr val="FFFFCC"/>
    <a:srgbClr val="FFFF00"/>
    <a:srgbClr val="FFCC00"/>
    <a:srgbClr val="F5C51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6" autoAdjust="0"/>
    <p:restoredTop sz="93341" autoAdjust="0"/>
  </p:normalViewPr>
  <p:slideViewPr>
    <p:cSldViewPr snapToGrid="0" showGuides="1">
      <p:cViewPr varScale="1">
        <p:scale>
          <a:sx n="140" d="100"/>
          <a:sy n="140" d="100"/>
        </p:scale>
        <p:origin x="1452" y="120"/>
      </p:cViewPr>
      <p:guideLst>
        <p:guide orient="horz" pos="632"/>
        <p:guide orient="horz" pos="4286"/>
        <p:guide orient="horz" pos="2472"/>
        <p:guide orient="horz" pos="4649"/>
        <p:guide orient="horz" pos="233"/>
        <p:guide orient="horz" pos="746"/>
        <p:guide orient="horz" pos="1202"/>
        <p:guide orient="horz" pos="1428"/>
        <p:guide orient="horz" pos="1066"/>
        <p:guide orient="horz" pos="122"/>
        <p:guide orient="horz" pos="384"/>
        <p:guide pos="3398"/>
        <p:guide pos="6624"/>
        <p:guide pos="927"/>
        <p:guide pos="238"/>
        <p:guide pos="462"/>
        <p:guide pos="115"/>
        <p:guide pos="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5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2017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03.04.2020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03/04/2020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42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16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85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74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8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6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Titel Vorname Name (Arial </a:t>
            </a:r>
            <a:r>
              <a:rPr lang="de-CH" dirty="0" err="1" smtClean="0"/>
              <a:t>bold</a:t>
            </a:r>
            <a:r>
              <a:rPr lang="de-CH" dirty="0" smtClean="0"/>
              <a:t>, 14 </a:t>
            </a:r>
            <a:r>
              <a:rPr lang="de-CH" dirty="0" err="1" smtClean="0"/>
              <a:t>pt</a:t>
            </a:r>
            <a:r>
              <a:rPr lang="de-CH" dirty="0" smtClean="0"/>
              <a:t>, weiss)</a:t>
            </a:r>
            <a:endParaRPr lang="de-CH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Illustration/Bild</a:t>
            </a:r>
            <a:endParaRPr lang="de-CH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vorname.name@zhaw.ch, TT Monat JJJJ (Arial, 14 </a:t>
            </a:r>
            <a:r>
              <a:rPr lang="de-CH" dirty="0" err="1" smtClean="0"/>
              <a:t>pt</a:t>
            </a:r>
            <a:r>
              <a:rPr lang="de-CH" dirty="0" smtClean="0"/>
              <a:t>, weiss) </a:t>
            </a:r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74176" y="375017"/>
            <a:ext cx="3392705" cy="129799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754008" y="3564607"/>
            <a:ext cx="5270621" cy="2311852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Titel Vorname Name (Arial </a:t>
            </a:r>
            <a:r>
              <a:rPr lang="de-CH" dirty="0" err="1" smtClean="0"/>
              <a:t>bold</a:t>
            </a:r>
            <a:r>
              <a:rPr lang="de-CH" dirty="0" smtClean="0"/>
              <a:t>, 14 </a:t>
            </a:r>
            <a:r>
              <a:rPr lang="de-CH" dirty="0" err="1" smtClean="0"/>
              <a:t>pt</a:t>
            </a:r>
            <a:r>
              <a:rPr lang="de-CH" dirty="0" smtClean="0"/>
              <a:t>, weiss)</a:t>
            </a:r>
            <a:endParaRPr lang="de-CH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 smtClean="0"/>
              <a:t>Illustration/Bild</a:t>
            </a:r>
            <a:endParaRPr lang="de-CH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vorname.name@zhaw.ch, TT Monat JJJJ (Arial, 14 </a:t>
            </a:r>
            <a:r>
              <a:rPr lang="de-CH" dirty="0" err="1" smtClean="0"/>
              <a:t>pt</a:t>
            </a:r>
            <a:r>
              <a:rPr lang="de-CH" dirty="0" smtClean="0"/>
              <a:t>, weiss) </a:t>
            </a:r>
            <a:endParaRPr lang="de-CH" dirty="0"/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692400" y="3597275"/>
            <a:ext cx="5260975" cy="22669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92150" y="3542413"/>
            <a:ext cx="5400290" cy="232247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4538" y="372900"/>
            <a:ext cx="3418510" cy="1307866"/>
          </a:xfrm>
          <a:prstGeom prst="rect">
            <a:avLst/>
          </a:prstGeom>
        </p:spPr>
      </p:pic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solidFill>
                  <a:srgbClr val="0064A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10137776" cy="5155294"/>
          </a:xfrm>
        </p:spPr>
        <p:txBody>
          <a:bodyPr/>
          <a:lstStyle>
            <a:lvl1pPr marL="355600" indent="-355600">
              <a:lnSpc>
                <a:spcPct val="120000"/>
              </a:lnSpc>
              <a:spcBef>
                <a:spcPts val="0"/>
              </a:spcBef>
              <a:defRPr sz="2000"/>
            </a:lvl1pPr>
            <a:lvl2pPr marL="719138" indent="-361950">
              <a:lnSpc>
                <a:spcPct val="120000"/>
              </a:lnSpc>
              <a:spcBef>
                <a:spcPts val="0"/>
              </a:spcBef>
              <a:defRPr sz="1800"/>
            </a:lvl2pPr>
            <a:lvl3pPr marL="1074738" indent="-355600">
              <a:lnSpc>
                <a:spcPct val="120000"/>
              </a:lnSpc>
              <a:spcBef>
                <a:spcPts val="0"/>
              </a:spcBef>
              <a:defRPr sz="1800"/>
            </a:lvl3pPr>
            <a:lvl4pPr marL="1433513" indent="-358775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1787525" indent="-35401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26589"/>
            <a:ext cx="7351059" cy="5183187"/>
          </a:xfrm>
        </p:spPr>
        <p:txBody>
          <a:bodyPr>
            <a:noAutofit/>
          </a:bodyPr>
          <a:lstStyle>
            <a:lvl1pPr marL="361950" indent="-361950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2000"/>
            </a:lvl1pPr>
            <a:lvl3pPr marL="1074738" indent="-360363">
              <a:defRPr/>
            </a:lvl3pPr>
          </a:lstStyle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 smtClean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 smtClean="0">
                <a:solidFill>
                  <a:srgbClr val="012C59"/>
                </a:solidFill>
              </a:rPr>
              <a:t>pt</a:t>
            </a:r>
            <a:r>
              <a:rPr lang="de-DE" sz="2000" dirty="0" smtClean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3 cm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7974106" y="433998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 smtClean="0"/>
              <a:t>Bild hier durch Klick </a:t>
            </a:r>
            <a:r>
              <a:rPr lang="de-CH" dirty="0" err="1" smtClean="0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974106" y="167882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 smtClean="0"/>
              <a:t>Bild hier durch Klick </a:t>
            </a:r>
            <a:r>
              <a:rPr lang="de-CH" dirty="0" err="1" smtClean="0"/>
              <a:t>einfücgen</a:t>
            </a:r>
            <a:endParaRPr lang="de-CH" dirty="0"/>
          </a:p>
        </p:txBody>
      </p:sp>
      <p:sp>
        <p:nvSpPr>
          <p:cNvPr id="13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2"/>
          </p:nvPr>
        </p:nvSpPr>
        <p:spPr>
          <a:xfrm>
            <a:off x="377826" y="1651934"/>
            <a:ext cx="9928224" cy="511175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 smtClean="0"/>
              <a:t>Diagramm durch Klicken auf Symbol hinzufügen</a:t>
            </a:r>
            <a:endParaRPr lang="fr-FR" dirty="0"/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82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4" y="2844526"/>
            <a:ext cx="10137776" cy="3959499"/>
          </a:xfrm>
        </p:spPr>
        <p:txBody>
          <a:bodyPr/>
          <a:lstStyle>
            <a:lvl1pPr marL="0" indent="0">
              <a:buNone/>
              <a:defRPr sz="2000"/>
            </a:lvl1pPr>
            <a:lvl2pPr marL="198793" indent="0">
              <a:buNone/>
              <a:defRPr/>
            </a:lvl2pPr>
            <a:lvl3pPr marL="388941" indent="0">
              <a:buNone/>
              <a:defRPr/>
            </a:lvl3pPr>
            <a:lvl4pPr marL="1493535" indent="0">
              <a:buFont typeface="Arial" pitchFamily="34" charset="0"/>
              <a:buNone/>
              <a:defRPr/>
            </a:lvl4pPr>
            <a:lvl5pPr marL="1991380" indent="0">
              <a:buFont typeface="Arial" pitchFamily="34" charset="0"/>
              <a:buNone/>
              <a:defRPr/>
            </a:lvl5pPr>
          </a:lstStyle>
          <a:p>
            <a:pPr lvl="0"/>
            <a:r>
              <a:rPr lang="de-DE" dirty="0" smtClean="0"/>
              <a:t>Platzhalter für Text oder Bild</a:t>
            </a:r>
            <a:endParaRPr lang="de-CH" dirty="0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77825" y="1598295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600">
                <a:solidFill>
                  <a:srgbClr val="0064A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350945" y="1643525"/>
            <a:ext cx="9084225" cy="42917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55"/>
            </a:lvl1pPr>
            <a:lvl2pPr>
              <a:defRPr sz="1712"/>
            </a:lvl2pPr>
            <a:lvl3pPr>
              <a:defRPr sz="1541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61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80893" y="284059"/>
            <a:ext cx="9928225" cy="800100"/>
          </a:xfrm>
          <a:prstGeom prst="rect">
            <a:avLst/>
          </a:prstGeom>
        </p:spPr>
        <p:txBody>
          <a:bodyPr lIns="83661" tIns="41831" rIns="83661" bIns="41831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339" b="0" spc="27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27201" y="518809"/>
            <a:ext cx="9928225" cy="84063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339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00275"/>
            <a:ext cx="831846" cy="1260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19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519462" y="7200275"/>
            <a:ext cx="3387725" cy="1260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428851" y="7200275"/>
            <a:ext cx="1512000" cy="1260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19" smtClean="0">
                <a:solidFill>
                  <a:srgbClr val="012C59"/>
                </a:solidFill>
              </a:defRPr>
            </a:lvl1pPr>
          </a:lstStyle>
          <a:p>
            <a:r>
              <a:rPr lang="de-DE" dirty="0" smtClean="0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567" y="1822638"/>
            <a:ext cx="9937808" cy="481680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03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7824" y="1634400"/>
            <a:ext cx="10137776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 smtClean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 smtClean="0">
                <a:solidFill>
                  <a:srgbClr val="012C59"/>
                </a:solidFill>
              </a:rPr>
              <a:t>pt</a:t>
            </a:r>
            <a:r>
              <a:rPr lang="de-DE" sz="2000" dirty="0" smtClean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3 cm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 smtClean="0">
              <a:solidFill>
                <a:srgbClr val="012C59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76" y="7118266"/>
            <a:ext cx="1586125" cy="2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6" r:id="rId4"/>
    <p:sldLayoutId id="2147483678" r:id="rId5"/>
    <p:sldLayoutId id="2147483684" r:id="rId6"/>
    <p:sldLayoutId id="2147483689" r:id="rId7"/>
    <p:sldLayoutId id="214748369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9569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98793" indent="-198793" algn="l" defTabSz="995690" rtl="0" eaLnBrk="1" latinLnBrk="0" hangingPunct="1">
        <a:spcBef>
          <a:spcPts val="871"/>
        </a:spcBef>
        <a:buFont typeface="Symbol" pitchFamily="18" charset="2"/>
        <a:buChar char="-"/>
        <a:defRPr sz="22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388942" indent="-190149" algn="l" defTabSz="995690" rtl="0" eaLnBrk="1" latinLnBrk="0" hangingPunct="1">
        <a:spcBef>
          <a:spcPts val="871"/>
        </a:spcBef>
        <a:buFont typeface="Symbol" pitchFamily="18" charset="2"/>
        <a:buChar char="-"/>
        <a:defRPr sz="20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2pPr>
      <a:lvl3pPr marL="587734" indent="-198793" algn="l" defTabSz="995690" rtl="0" eaLnBrk="1" latinLnBrk="0" hangingPunct="1">
        <a:spcBef>
          <a:spcPts val="871"/>
        </a:spcBef>
        <a:buFont typeface="Symbol" pitchFamily="18" charset="2"/>
        <a:buChar char="-"/>
        <a:defRPr sz="17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3pPr>
      <a:lvl4pPr marL="1493535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626427" y="6214095"/>
            <a:ext cx="5400601" cy="2308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de-CH" sz="1500" b="1" dirty="0" err="1">
                <a:solidFill>
                  <a:schemeClr val="bg1"/>
                </a:solidFill>
              </a:rPr>
              <a:t>Building</a:t>
            </a:r>
            <a:r>
              <a:rPr lang="de-CH" sz="1500" b="1" dirty="0">
                <a:solidFill>
                  <a:schemeClr val="bg1"/>
                </a:solidFill>
              </a:rPr>
              <a:t> Competence. </a:t>
            </a:r>
            <a:r>
              <a:rPr lang="de-CH" sz="1500" b="1" dirty="0" err="1">
                <a:solidFill>
                  <a:schemeClr val="bg1"/>
                </a:solidFill>
              </a:rPr>
              <a:t>Crossing</a:t>
            </a:r>
            <a:r>
              <a:rPr lang="de-CH" sz="1500" b="1" dirty="0">
                <a:solidFill>
                  <a:schemeClr val="bg1"/>
                </a:solidFill>
              </a:rPr>
              <a:t> Borders.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 flipH="1">
            <a:off x="1476747" y="6918219"/>
            <a:ext cx="8910266" cy="238176"/>
          </a:xfrm>
        </p:spPr>
        <p:txBody>
          <a:bodyPr/>
          <a:lstStyle/>
          <a:p>
            <a:r>
              <a:rPr lang="de-CH" dirty="0" smtClean="0"/>
              <a:t>Chris Russ, Dozent</a:t>
            </a:r>
            <a:endParaRPr lang="de-CH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2"/>
          </p:nvPr>
        </p:nvSpPr>
        <p:spPr>
          <a:xfrm>
            <a:off x="1476746" y="2907318"/>
            <a:ext cx="8910267" cy="3096294"/>
          </a:xfrm>
        </p:spPr>
      </p:sp>
      <p:sp>
        <p:nvSpPr>
          <p:cNvPr id="26" name="Textplatzhalter 25"/>
          <p:cNvSpPr>
            <a:spLocks noGrp="1"/>
          </p:cNvSpPr>
          <p:nvPr>
            <p:ph type="body" sz="quarter" idx="14"/>
          </p:nvPr>
        </p:nvSpPr>
        <p:spPr>
          <a:xfrm flipH="1">
            <a:off x="1476746" y="7187900"/>
            <a:ext cx="8910267" cy="323012"/>
          </a:xfrm>
        </p:spPr>
        <p:txBody>
          <a:bodyPr/>
          <a:lstStyle/>
          <a:p>
            <a:r>
              <a:rPr lang="de-CH" dirty="0" smtClean="0"/>
              <a:t>chris.russ@zhaw.ch</a:t>
            </a:r>
            <a:endParaRPr lang="de-CH" dirty="0"/>
          </a:p>
        </p:txBody>
      </p:sp>
      <p:sp>
        <p:nvSpPr>
          <p:cNvPr id="2" name="Rechteck 1"/>
          <p:cNvSpPr/>
          <p:nvPr/>
        </p:nvSpPr>
        <p:spPr>
          <a:xfrm>
            <a:off x="1464555" y="1583350"/>
            <a:ext cx="8905503" cy="107106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CH" sz="2400" b="1" dirty="0" smtClean="0">
                <a:solidFill>
                  <a:schemeClr val="bg1"/>
                </a:solidFill>
              </a:rPr>
              <a:t>ÄNDERUNG FÜR AUFGABE 3 GRUPPE A</a:t>
            </a:r>
            <a:endParaRPr lang="de-CH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dirty="0" smtClean="0"/>
              <a:t>Vision: </a:t>
            </a:r>
            <a:r>
              <a:rPr lang="de-CH" dirty="0" smtClean="0"/>
              <a:t>Dein gesundes Essen – schonend erwärmt – unabhängig von Zeit und Ort! </a:t>
            </a:r>
            <a:r>
              <a:rPr lang="de-CH" b="1" dirty="0" smtClean="0"/>
              <a:t>Produktname:</a:t>
            </a:r>
            <a:r>
              <a:rPr lang="de-CH" dirty="0" smtClean="0"/>
              <a:t>  </a:t>
            </a:r>
            <a:r>
              <a:rPr lang="de-CH" dirty="0" err="1" smtClean="0"/>
              <a:t>eWARMY</a:t>
            </a:r>
            <a:endParaRPr lang="de-CH" b="1" dirty="0" smtClean="0"/>
          </a:p>
          <a:p>
            <a:r>
              <a:rPr lang="de-CH" b="1" dirty="0" smtClean="0"/>
              <a:t>Kurzbeschreibung: </a:t>
            </a:r>
            <a:r>
              <a:rPr lang="de-CH" dirty="0" smtClean="0"/>
              <a:t>Gesundes Essen in einer nachhaltigen, hygienischen und mobilen Box mitnehmen und warm geniessen. Steuerbar bequem per App.</a:t>
            </a:r>
            <a:endParaRPr lang="de-CH" b="1" dirty="0" smtClean="0"/>
          </a:p>
          <a:p>
            <a:r>
              <a:rPr lang="de-CH" b="1" dirty="0" smtClean="0"/>
              <a:t>Wichtige Elemente</a:t>
            </a:r>
          </a:p>
          <a:p>
            <a:pPr lvl="1"/>
            <a:r>
              <a:rPr lang="de-CH" dirty="0" smtClean="0"/>
              <a:t>Marktsegment und Einstiegshürden</a:t>
            </a:r>
          </a:p>
          <a:p>
            <a:pPr lvl="2"/>
            <a:r>
              <a:rPr lang="de-CH" dirty="0" smtClean="0"/>
              <a:t>Marktgrösse, </a:t>
            </a:r>
            <a:r>
              <a:rPr lang="de-CH" dirty="0"/>
              <a:t>Wettbewerb, </a:t>
            </a:r>
            <a:r>
              <a:rPr lang="de-CH" dirty="0" smtClean="0"/>
              <a:t>Charakteristik der Kunden, Zielgruppe</a:t>
            </a:r>
          </a:p>
          <a:p>
            <a:pPr lvl="3"/>
            <a:r>
              <a:rPr lang="de-CH" dirty="0" smtClean="0"/>
              <a:t>B2B: </a:t>
            </a:r>
            <a:r>
              <a:rPr lang="de-CH" dirty="0" err="1" smtClean="0"/>
              <a:t>TakeAways</a:t>
            </a:r>
            <a:r>
              <a:rPr lang="de-CH" dirty="0" smtClean="0"/>
              <a:t>, Kantinen, Militär, Schulen, etc.</a:t>
            </a:r>
          </a:p>
          <a:p>
            <a:pPr lvl="3"/>
            <a:r>
              <a:rPr lang="de-CH" dirty="0" smtClean="0"/>
              <a:t>B2C: Direktverkauf an Konsumenten (stationär und Online)</a:t>
            </a:r>
          </a:p>
          <a:p>
            <a:pPr lvl="1"/>
            <a:r>
              <a:rPr lang="de-CH" dirty="0" smtClean="0"/>
              <a:t>Produkt </a:t>
            </a:r>
            <a:r>
              <a:rPr lang="de-CH" dirty="0" err="1" smtClean="0"/>
              <a:t>Scope</a:t>
            </a:r>
            <a:r>
              <a:rPr lang="de-CH" dirty="0" smtClean="0"/>
              <a:t> </a:t>
            </a:r>
            <a:r>
              <a:rPr lang="de-CH" dirty="0"/>
              <a:t>/ Funktionen / </a:t>
            </a:r>
            <a:r>
              <a:rPr lang="de-CH" dirty="0" smtClean="0"/>
              <a:t>User </a:t>
            </a:r>
            <a:r>
              <a:rPr lang="de-CH" dirty="0"/>
              <a:t>Experience </a:t>
            </a:r>
            <a:r>
              <a:rPr lang="de-CH" dirty="0" smtClean="0"/>
              <a:t>UX</a:t>
            </a:r>
          </a:p>
          <a:p>
            <a:pPr lvl="2"/>
            <a:r>
              <a:rPr lang="de-CH" dirty="0" smtClean="0"/>
              <a:t>«autark» </a:t>
            </a:r>
            <a:r>
              <a:rPr lang="de-CH" dirty="0" err="1" smtClean="0"/>
              <a:t>erwärmbar</a:t>
            </a:r>
            <a:endParaRPr lang="de-CH" dirty="0" smtClean="0"/>
          </a:p>
          <a:p>
            <a:pPr lvl="2"/>
            <a:r>
              <a:rPr lang="de-CH" dirty="0" smtClean="0"/>
              <a:t>Steuerung und Timing per App</a:t>
            </a:r>
          </a:p>
          <a:p>
            <a:pPr lvl="2"/>
            <a:r>
              <a:rPr lang="de-CH" dirty="0" smtClean="0"/>
              <a:t>Transportierbar, dicht, Stossfest</a:t>
            </a:r>
          </a:p>
          <a:p>
            <a:pPr lvl="2"/>
            <a:r>
              <a:rPr lang="de-CH" dirty="0" smtClean="0"/>
              <a:t>Modernes, schönes Design</a:t>
            </a:r>
            <a:endParaRPr lang="de-CH" dirty="0"/>
          </a:p>
          <a:p>
            <a:pPr lvl="1"/>
            <a:r>
              <a:rPr lang="de-CH" dirty="0" smtClean="0"/>
              <a:t>Qualitätsanspruch (fast, </a:t>
            </a:r>
            <a:r>
              <a:rPr lang="de-CH" dirty="0" err="1" smtClean="0"/>
              <a:t>cheap</a:t>
            </a:r>
            <a:r>
              <a:rPr lang="de-CH" dirty="0" smtClean="0"/>
              <a:t>, </a:t>
            </a:r>
            <a:r>
              <a:rPr lang="de-CH" dirty="0" err="1" smtClean="0"/>
              <a:t>good</a:t>
            </a:r>
            <a:r>
              <a:rPr lang="de-CH" dirty="0" smtClean="0"/>
              <a:t>): </a:t>
            </a:r>
            <a:r>
              <a:rPr lang="de-CH" dirty="0" err="1" smtClean="0"/>
              <a:t>good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Kompatibilität und Offenheit (Daten, Prozesse, Technologien): offen (für App aber auch für Zusatzservices (Rezepte, Einkaufslisten, etc.)</a:t>
            </a:r>
          </a:p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Erstdefinition des </a:t>
            </a:r>
            <a:r>
              <a:rPr lang="de-CH" dirty="0" smtClean="0"/>
              <a:t>Produktes anhand der gewählten Option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10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Definieren Sie den Value Proposition </a:t>
            </a:r>
            <a:r>
              <a:rPr lang="de-CH" dirty="0" err="1" smtClean="0"/>
              <a:t>Canvas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11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54" y="1200749"/>
            <a:ext cx="10005900" cy="5722707"/>
          </a:xfrm>
          <a:prstGeom prst="rect">
            <a:avLst/>
          </a:prstGeom>
        </p:spPr>
      </p:pic>
      <p:sp>
        <p:nvSpPr>
          <p:cNvPr id="10" name="Eine Ecke des Rechtecks schneiden 9"/>
          <p:cNvSpPr/>
          <p:nvPr/>
        </p:nvSpPr>
        <p:spPr>
          <a:xfrm>
            <a:off x="8565834" y="4403765"/>
            <a:ext cx="1035366" cy="652731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Mobil &amp; warm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1" name="Eine Ecke des Rechtecks schneiden 10"/>
          <p:cNvSpPr/>
          <p:nvPr/>
        </p:nvSpPr>
        <p:spPr>
          <a:xfrm>
            <a:off x="7044281" y="2510493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Gesundes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2" name="Eine Ecke des Rechtecks schneiden 11"/>
          <p:cNvSpPr/>
          <p:nvPr/>
        </p:nvSpPr>
        <p:spPr>
          <a:xfrm>
            <a:off x="6043108" y="3129120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Schonend erwärmt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9" name="Eine Ecke des Rechtecks schneiden 8"/>
          <p:cNvSpPr/>
          <p:nvPr/>
        </p:nvSpPr>
        <p:spPr>
          <a:xfrm>
            <a:off x="5651567" y="5125006"/>
            <a:ext cx="1092359" cy="71218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Erwärm-Möglichkeit nicht vorhanden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7169581" y="5988007"/>
            <a:ext cx="846534" cy="882585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Best. </a:t>
            </a:r>
            <a:r>
              <a:rPr lang="de-CH" sz="1200" b="1" dirty="0" err="1" smtClean="0">
                <a:solidFill>
                  <a:schemeClr val="tx1"/>
                </a:solidFill>
              </a:rPr>
              <a:t>Thermos</a:t>
            </a:r>
            <a:r>
              <a:rPr lang="de-CH" sz="1200" b="1" dirty="0" smtClean="0">
                <a:solidFill>
                  <a:schemeClr val="tx1"/>
                </a:solidFill>
              </a:rPr>
              <a:t>-Behälter kühlen ab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4" name="Eine Ecke des Rechtecks schneiden 13"/>
          <p:cNvSpPr/>
          <p:nvPr/>
        </p:nvSpPr>
        <p:spPr>
          <a:xfrm>
            <a:off x="6197747" y="5904711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Kaltes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5" name="Eine Ecke des Rechtecks schneiden 14"/>
          <p:cNvSpPr/>
          <p:nvPr/>
        </p:nvSpPr>
        <p:spPr>
          <a:xfrm>
            <a:off x="7144820" y="3086521"/>
            <a:ext cx="1016771" cy="52791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Nachhaltiger Behälter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6058688" y="3737211"/>
            <a:ext cx="846534" cy="31508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Hygiene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7044281" y="5408552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Reinigen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2572028" y="2532283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Steaming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2909284" y="6379158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Akku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3779855" y="3129120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Edelstahl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1997929" y="6076749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Timer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2" name="Eine Ecke des Rechtecks schneiden 21"/>
          <p:cNvSpPr/>
          <p:nvPr/>
        </p:nvSpPr>
        <p:spPr>
          <a:xfrm>
            <a:off x="3254229" y="3671794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Apps mit Services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2696945" y="5394478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3779855" y="5278849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Edelstahl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726572" y="5855391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Spülmaschinenfest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962563" y="4403764"/>
            <a:ext cx="1035366" cy="652731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eWARMY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  <a:r>
              <a:rPr lang="de-CH" sz="1200" b="1" dirty="0" smtClean="0">
                <a:solidFill>
                  <a:schemeClr val="tx1"/>
                </a:solidFill>
              </a:rPr>
              <a:t>+ Services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Entwerfen Sie den Business Modell </a:t>
            </a:r>
            <a:r>
              <a:rPr lang="de-CH" dirty="0" err="1" smtClean="0"/>
              <a:t>Canvas</a:t>
            </a:r>
            <a:r>
              <a:rPr lang="de-CH" dirty="0" smtClean="0"/>
              <a:t> (BMC)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12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1026" name="Picture 2" descr="Image result for lean business model canv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2950" y="1240637"/>
            <a:ext cx="9038346" cy="57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ine Ecke des Rechtecks schneiden 9"/>
          <p:cNvSpPr/>
          <p:nvPr/>
        </p:nvSpPr>
        <p:spPr>
          <a:xfrm>
            <a:off x="830690" y="1691426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Essen ist ortsgebunden</a:t>
            </a:r>
          </a:p>
        </p:txBody>
      </p:sp>
      <p:sp>
        <p:nvSpPr>
          <p:cNvPr id="11" name="Eine Ecke des Rechtecks schneiden 10"/>
          <p:cNvSpPr/>
          <p:nvPr/>
        </p:nvSpPr>
        <p:spPr>
          <a:xfrm>
            <a:off x="4474914" y="2223452"/>
            <a:ext cx="1276307" cy="267097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Dein gesundes Essen – schonend erwärmt – unabhängig von Zeit und Ort</a:t>
            </a:r>
          </a:p>
        </p:txBody>
      </p:sp>
      <p:sp>
        <p:nvSpPr>
          <p:cNvPr id="12" name="Eine Ecke des Rechtecks schneiden 11"/>
          <p:cNvSpPr/>
          <p:nvPr/>
        </p:nvSpPr>
        <p:spPr>
          <a:xfrm>
            <a:off x="908514" y="6394328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Design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9" name="Eine Ecke des Rechtecks schneiden 8"/>
          <p:cNvSpPr/>
          <p:nvPr/>
        </p:nvSpPr>
        <p:spPr>
          <a:xfrm>
            <a:off x="1368441" y="2188059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Infratruktur</a:t>
            </a:r>
            <a:r>
              <a:rPr lang="de-CH" sz="1200" b="1" dirty="0" smtClean="0">
                <a:solidFill>
                  <a:schemeClr val="tx1"/>
                </a:solidFill>
              </a:rPr>
              <a:t> (Strom…)</a:t>
            </a: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908515" y="2654797"/>
            <a:ext cx="1075502" cy="58553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Kaltes oder abgekühltes Essen</a:t>
            </a:r>
          </a:p>
        </p:txBody>
      </p:sp>
      <p:sp>
        <p:nvSpPr>
          <p:cNvPr id="14" name="Eine Ecke des Rechtecks schneiden 13"/>
          <p:cNvSpPr/>
          <p:nvPr/>
        </p:nvSpPr>
        <p:spPr>
          <a:xfrm>
            <a:off x="908515" y="3866443"/>
            <a:ext cx="1075502" cy="39908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Undichte Behälter</a:t>
            </a:r>
          </a:p>
        </p:txBody>
      </p:sp>
      <p:sp>
        <p:nvSpPr>
          <p:cNvPr id="15" name="Eine Ecke des Rechtecks schneiden 14"/>
          <p:cNvSpPr/>
          <p:nvPr/>
        </p:nvSpPr>
        <p:spPr>
          <a:xfrm>
            <a:off x="1271517" y="4316869"/>
            <a:ext cx="1075502" cy="303333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Einseitig</a:t>
            </a: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1361221" y="3256890"/>
            <a:ext cx="1075502" cy="58553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Ungesundes (Fast Food) essen</a:t>
            </a: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2634470" y="1634056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Akku</a:t>
            </a: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2634470" y="2323860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Steamer</a:t>
            </a: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3069434" y="2630776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Highend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  <a:r>
              <a:rPr lang="de-CH" sz="1200" b="1" dirty="0" smtClean="0">
                <a:solidFill>
                  <a:schemeClr val="tx1"/>
                </a:solidFill>
              </a:rPr>
              <a:t>Behälter</a:t>
            </a: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3114982" y="1928034"/>
            <a:ext cx="1075502" cy="32988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App/</a:t>
            </a:r>
            <a:r>
              <a:rPr lang="de-CH" sz="1200" b="1" dirty="0" err="1" smtClean="0">
                <a:solidFill>
                  <a:schemeClr val="tx1"/>
                </a:solidFill>
              </a:rPr>
              <a:t>Timer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2784200" y="3098820"/>
            <a:ext cx="1075502" cy="29921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2" name="Eine Ecke des Rechtecks schneiden 21"/>
          <p:cNvSpPr/>
          <p:nvPr/>
        </p:nvSpPr>
        <p:spPr>
          <a:xfrm>
            <a:off x="2634470" y="3756304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Verkäufe</a:t>
            </a: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3114982" y="4078859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Downloads</a:t>
            </a: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2634470" y="4401414"/>
            <a:ext cx="1075502" cy="436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Likes</a:t>
            </a:r>
            <a:r>
              <a:rPr lang="de-CH" sz="1200" b="1" dirty="0" smtClean="0">
                <a:solidFill>
                  <a:schemeClr val="tx1"/>
                </a:solidFill>
              </a:rPr>
              <a:t> /Bewertung</a:t>
            </a: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233289" y="4894431"/>
            <a:ext cx="1075502" cy="344618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Nutzung Services</a:t>
            </a: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2695538" y="5225842"/>
            <a:ext cx="1164164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Reklamationen</a:t>
            </a:r>
          </a:p>
        </p:txBody>
      </p:sp>
      <p:sp>
        <p:nvSpPr>
          <p:cNvPr id="27" name="Eine Ecke des Rechtecks schneiden 26"/>
          <p:cNvSpPr/>
          <p:nvPr/>
        </p:nvSpPr>
        <p:spPr>
          <a:xfrm>
            <a:off x="3459672" y="4321832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Partnervertr</a:t>
            </a:r>
            <a:r>
              <a:rPr lang="de-CH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6477283" y="3753271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Online</a:t>
            </a: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6510000" y="4153381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Stationär</a:t>
            </a:r>
          </a:p>
        </p:txBody>
      </p:sp>
      <p:sp>
        <p:nvSpPr>
          <p:cNvPr id="31" name="Eine Ecke des Rechtecks schneiden 30"/>
          <p:cNvSpPr/>
          <p:nvPr/>
        </p:nvSpPr>
        <p:spPr>
          <a:xfrm>
            <a:off x="6449465" y="4558517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32" name="Eine Ecke des Rechtecks schneiden 31"/>
          <p:cNvSpPr/>
          <p:nvPr/>
        </p:nvSpPr>
        <p:spPr>
          <a:xfrm>
            <a:off x="6261379" y="4990377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Influencer</a:t>
            </a:r>
            <a:r>
              <a:rPr lang="de-CH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34" name="Eine Ecke des Rechtecks schneiden 33"/>
          <p:cNvSpPr/>
          <p:nvPr/>
        </p:nvSpPr>
        <p:spPr>
          <a:xfrm>
            <a:off x="7958797" y="292501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Camping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5" name="Eine Ecke des Rechtecks schneiden 34"/>
          <p:cNvSpPr/>
          <p:nvPr/>
        </p:nvSpPr>
        <p:spPr>
          <a:xfrm>
            <a:off x="8132587" y="1881143"/>
            <a:ext cx="1093299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Arbeitnehmer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8708846" y="240635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7" name="Eine Ecke des Rechtecks schneiden 36"/>
          <p:cNvSpPr/>
          <p:nvPr/>
        </p:nvSpPr>
        <p:spPr>
          <a:xfrm>
            <a:off x="8074237" y="392926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Studenten / Schüler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8" name="Eine Ecke des Rechtecks schneiden 37"/>
          <p:cNvSpPr/>
          <p:nvPr/>
        </p:nvSpPr>
        <p:spPr>
          <a:xfrm>
            <a:off x="8588751" y="3438742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Bau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9" name="Eine Ecke des Rechtecks schneiden 38"/>
          <p:cNvSpPr/>
          <p:nvPr/>
        </p:nvSpPr>
        <p:spPr>
          <a:xfrm>
            <a:off x="6367080" y="192175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Patent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0" name="Eine Ecke des Rechtecks schneiden 39"/>
          <p:cNvSpPr/>
          <p:nvPr/>
        </p:nvSpPr>
        <p:spPr>
          <a:xfrm>
            <a:off x="6799130" y="240517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Community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1" name="Eine Ecke des Rechtecks schneiden 40"/>
          <p:cNvSpPr/>
          <p:nvPr/>
        </p:nvSpPr>
        <p:spPr>
          <a:xfrm>
            <a:off x="6325033" y="2865976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 Netzwerk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2" name="Eine Ecke des Rechtecks schneiden 41"/>
          <p:cNvSpPr/>
          <p:nvPr/>
        </p:nvSpPr>
        <p:spPr>
          <a:xfrm>
            <a:off x="908515" y="5937764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Prouktionskosten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3" name="Eine Ecke des Rechtecks schneiden 42"/>
          <p:cNvSpPr/>
          <p:nvPr/>
        </p:nvSpPr>
        <p:spPr>
          <a:xfrm>
            <a:off x="8539435" y="4397553"/>
            <a:ext cx="1093299" cy="106027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 (</a:t>
            </a:r>
            <a:r>
              <a:rPr lang="de-CH" sz="1200" b="1" dirty="0" err="1" smtClean="0">
                <a:solidFill>
                  <a:schemeClr val="tx1"/>
                </a:solidFill>
              </a:rPr>
              <a:t>TakeAway</a:t>
            </a:r>
            <a:r>
              <a:rPr lang="de-CH" sz="1200" b="1" dirty="0" smtClean="0">
                <a:solidFill>
                  <a:schemeClr val="tx1"/>
                </a:solidFill>
              </a:rPr>
              <a:t>, Schulen, Kantinen, 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4" name="Eine Ecke des Rechtecks schneiden 43"/>
          <p:cNvSpPr/>
          <p:nvPr/>
        </p:nvSpPr>
        <p:spPr>
          <a:xfrm>
            <a:off x="2347019" y="5933329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Marketing / </a:t>
            </a:r>
            <a:r>
              <a:rPr lang="de-CH" sz="1200" b="1" dirty="0" err="1" smtClean="0">
                <a:solidFill>
                  <a:schemeClr val="tx1"/>
                </a:solidFill>
              </a:rPr>
              <a:t>Sales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5" name="Eine Ecke des Rechtecks schneiden 44"/>
          <p:cNvSpPr/>
          <p:nvPr/>
        </p:nvSpPr>
        <p:spPr>
          <a:xfrm>
            <a:off x="2342229" y="6420467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Entwicklungs-kosten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6" name="Eine Ecke des Rechtecks schneiden 45"/>
          <p:cNvSpPr/>
          <p:nvPr/>
        </p:nvSpPr>
        <p:spPr>
          <a:xfrm>
            <a:off x="3791042" y="5922696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Patentkosten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7" name="Eine Ecke des Rechtecks schneiden 46"/>
          <p:cNvSpPr/>
          <p:nvPr/>
        </p:nvSpPr>
        <p:spPr>
          <a:xfrm>
            <a:off x="5367224" y="5938210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Verkaufserlös</a:t>
            </a:r>
          </a:p>
        </p:txBody>
      </p:sp>
      <p:sp>
        <p:nvSpPr>
          <p:cNvPr id="48" name="Eine Ecke des Rechtecks schneiden 47"/>
          <p:cNvSpPr/>
          <p:nvPr/>
        </p:nvSpPr>
        <p:spPr>
          <a:xfrm>
            <a:off x="5373963" y="6309472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 Werbung</a:t>
            </a:r>
          </a:p>
        </p:txBody>
      </p:sp>
      <p:sp>
        <p:nvSpPr>
          <p:cNvPr id="49" name="Eine Ecke des Rechtecks schneiden 48"/>
          <p:cNvSpPr/>
          <p:nvPr/>
        </p:nvSpPr>
        <p:spPr>
          <a:xfrm>
            <a:off x="6477282" y="5938210"/>
            <a:ext cx="1274645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 (Migros, Coop..)</a:t>
            </a:r>
          </a:p>
        </p:txBody>
      </p:sp>
      <p:sp>
        <p:nvSpPr>
          <p:cNvPr id="50" name="Eine Ecke des Rechtecks schneiden 49"/>
          <p:cNvSpPr/>
          <p:nvPr/>
        </p:nvSpPr>
        <p:spPr>
          <a:xfrm>
            <a:off x="6517345" y="6309472"/>
            <a:ext cx="1234581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Zusatzservices?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0892" y="1541234"/>
            <a:ext cx="10137776" cy="1592491"/>
          </a:xfrm>
        </p:spPr>
        <p:txBody>
          <a:bodyPr/>
          <a:lstStyle/>
          <a:p>
            <a:r>
              <a:rPr lang="de-CH" sz="1800" dirty="0" smtClean="0"/>
              <a:t>Strategieoption 1: B2C – Direktverkauf an Endkonsumenten mit Zusatzservices</a:t>
            </a:r>
          </a:p>
          <a:p>
            <a:r>
              <a:rPr lang="de-CH" sz="1800" dirty="0" smtClean="0"/>
              <a:t>Strategieoption 2: B2B – Vertrieb über Partner (</a:t>
            </a:r>
            <a:r>
              <a:rPr lang="de-CH" sz="1800" dirty="0" err="1" smtClean="0"/>
              <a:t>TakeAways</a:t>
            </a:r>
            <a:r>
              <a:rPr lang="de-CH" sz="1800" dirty="0" smtClean="0"/>
              <a:t>, Schulen, Militär…)</a:t>
            </a:r>
          </a:p>
          <a:p>
            <a:r>
              <a:rPr lang="de-CH" sz="1800" dirty="0" smtClean="0"/>
              <a:t>Strategieoption 3: </a:t>
            </a:r>
            <a:r>
              <a:rPr lang="de-CH" sz="1800" dirty="0" err="1" smtClean="0"/>
              <a:t>Vermietmodelle</a:t>
            </a:r>
            <a:r>
              <a:rPr lang="de-CH" sz="1800" dirty="0" smtClean="0"/>
              <a:t> (?)</a:t>
            </a:r>
          </a:p>
          <a:p>
            <a:pPr marL="0" indent="0">
              <a:buNone/>
            </a:pPr>
            <a:r>
              <a:rPr lang="de-CH" sz="1800" dirty="0" smtClean="0">
                <a:sym typeface="Wingdings" panose="05000000000000000000" pitchFamily="2" charset="2"/>
              </a:rPr>
              <a:t> Wählen Sie die Option mit den höchsten Wert</a:t>
            </a:r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Bewerten Sie verschiedene strategischen Optionen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13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43805"/>
              </p:ext>
            </p:extLst>
          </p:nvPr>
        </p:nvGraphicFramePr>
        <p:xfrm>
          <a:off x="212617" y="3286125"/>
          <a:ext cx="10134600" cy="3454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59541">
                  <a:extLst>
                    <a:ext uri="{9D8B030D-6E8A-4147-A177-3AD203B41FA5}">
                      <a16:colId xmlns:a16="http://schemas.microsoft.com/office/drawing/2014/main" xmlns="" val="253317450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297330308"/>
                    </a:ext>
                  </a:extLst>
                </a:gridCol>
                <a:gridCol w="1558359">
                  <a:extLst>
                    <a:ext uri="{9D8B030D-6E8A-4147-A177-3AD203B41FA5}">
                      <a16:colId xmlns:a16="http://schemas.microsoft.com/office/drawing/2014/main" xmlns="" val="135445184"/>
                    </a:ext>
                  </a:extLst>
                </a:gridCol>
                <a:gridCol w="1816919">
                  <a:extLst>
                    <a:ext uri="{9D8B030D-6E8A-4147-A177-3AD203B41FA5}">
                      <a16:colId xmlns:a16="http://schemas.microsoft.com/office/drawing/2014/main" xmlns="" val="2549217038"/>
                    </a:ext>
                  </a:extLst>
                </a:gridCol>
                <a:gridCol w="1561281">
                  <a:extLst>
                    <a:ext uri="{9D8B030D-6E8A-4147-A177-3AD203B41FA5}">
                      <a16:colId xmlns:a16="http://schemas.microsoft.com/office/drawing/2014/main" xmlns="" val="60834363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70586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B2C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B2B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Vermietmodell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 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01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Finanziell</a:t>
                      </a:r>
                      <a:r>
                        <a:rPr lang="en-US" sz="1600" dirty="0" smtClean="0"/>
                        <a:t> / ROI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86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Kunde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Markt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Chancen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8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Aufwand</a:t>
                      </a:r>
                      <a:r>
                        <a:rPr lang="en-US" sz="1600" dirty="0" smtClean="0"/>
                        <a:t> und </a:t>
                      </a:r>
                      <a:r>
                        <a:rPr lang="en-US" sz="1600" dirty="0" err="1" smtClean="0"/>
                        <a:t>Komplexität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-1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8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Internes Know-how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745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Risiken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466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Summe</a:t>
                      </a:r>
                      <a:r>
                        <a:rPr lang="en-US" sz="1600" b="1" i="1" dirty="0" smtClean="0"/>
                        <a:t> </a:t>
                      </a:r>
                      <a:r>
                        <a:rPr lang="en-US" sz="1600" b="1" i="1" dirty="0" err="1" smtClean="0"/>
                        <a:t>Bewertung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/>
                        <a:t>6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/>
                        <a:t>9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8520168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Beat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Pruning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- Roadmaps</a:t>
            </a:r>
          </a:p>
          <a:p>
            <a:pPr lvl="1"/>
            <a:r>
              <a:rPr lang="de-CH" dirty="0"/>
              <a:t>Formen von Produktideen in MVP</a:t>
            </a:r>
          </a:p>
          <a:p>
            <a:pPr lvl="1"/>
            <a:r>
              <a:rPr lang="de-CH" dirty="0"/>
              <a:t>Auswahl von Baumart, Äste als Kategorien / Features</a:t>
            </a:r>
          </a:p>
          <a:p>
            <a:pPr lvl="1"/>
            <a:r>
              <a:rPr lang="de-CH" dirty="0"/>
              <a:t>Verwendung von «Blättern» für Features</a:t>
            </a:r>
          </a:p>
          <a:p>
            <a:pPr lvl="1"/>
            <a:r>
              <a:rPr lang="de-CH" dirty="0"/>
              <a:t>Gemeinsames Entwickeln vom Angebot</a:t>
            </a:r>
          </a:p>
          <a:p>
            <a:pPr lvl="1"/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Buy</a:t>
            </a:r>
            <a:r>
              <a:rPr lang="de-CH" dirty="0"/>
              <a:t> a </a:t>
            </a:r>
            <a:r>
              <a:rPr lang="de-CH" dirty="0" err="1"/>
              <a:t>feature</a:t>
            </a:r>
            <a:r>
              <a:rPr lang="de-CH" dirty="0"/>
              <a:t>» Priorisierung</a:t>
            </a:r>
          </a:p>
          <a:p>
            <a:pPr lvl="1"/>
            <a:r>
              <a:rPr lang="de-CH" dirty="0"/>
              <a:t>Feature Bewertung nach Kosten</a:t>
            </a:r>
          </a:p>
          <a:p>
            <a:pPr lvl="1"/>
            <a:r>
              <a:rPr lang="de-CH" dirty="0"/>
              <a:t>Jeder hat Budget und kann einkaufen</a:t>
            </a:r>
          </a:p>
          <a:p>
            <a:pPr lvl="1"/>
            <a:r>
              <a:rPr lang="de-CH" dirty="0"/>
              <a:t>Die meist gekauften Features gewinnen</a:t>
            </a:r>
          </a:p>
          <a:p>
            <a:pPr lvl="1"/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Box – Produkt Vision</a:t>
            </a:r>
          </a:p>
          <a:p>
            <a:pPr lvl="1"/>
            <a:r>
              <a:rPr lang="de-CH" dirty="0"/>
              <a:t>Vorstellung, Idee am Marktplatz zu verkaufen</a:t>
            </a:r>
          </a:p>
          <a:p>
            <a:pPr lvl="1"/>
            <a:r>
              <a:rPr lang="de-CH" dirty="0"/>
              <a:t>Design einer phys. Box mit Verkaufsstory</a:t>
            </a:r>
          </a:p>
          <a:p>
            <a:pPr lvl="1"/>
            <a:r>
              <a:rPr lang="de-CH" dirty="0"/>
              <a:t>Slogans, Preis, Bestandteile, Nutzen</a:t>
            </a:r>
          </a:p>
          <a:p>
            <a:pPr lvl="1"/>
            <a:r>
              <a:rPr lang="de-CH" dirty="0"/>
              <a:t>Verkaufe es den Zuhörern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Self</a:t>
            </a:r>
            <a:r>
              <a:rPr lang="de-CH" dirty="0" smtClean="0"/>
              <a:t>-Study: Taktische Interaktionswerkzeuge für Produktteams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14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83" y="1661231"/>
            <a:ext cx="1797262" cy="142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nnovationgames.com/wp-content/uploads/2009/11/explanationBA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42" y="3728643"/>
            <a:ext cx="3009143" cy="14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48" y="5394865"/>
            <a:ext cx="2399551" cy="16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690001" y="7133660"/>
            <a:ext cx="4486924" cy="34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557" dirty="0"/>
              <a:t>Quelle: https://www.scrumalliance.org/ScrumRedesignDEVSite/media/ScrumAllianceMedia/Global%20Scrum%20Gatherings/2018%20Minneapolis/Presentations/Kevin-Rosengren-Product-Owner-Product-Mindset-ScrumGathering-2018.pdf</a:t>
            </a:r>
          </a:p>
        </p:txBody>
      </p:sp>
    </p:spTree>
    <p:extLst>
      <p:ext uri="{BB962C8B-B14F-4D97-AF65-F5344CB8AC3E}">
        <p14:creationId xmlns:p14="http://schemas.microsoft.com/office/powerpoint/2010/main" val="696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 smtClean="0"/>
              <a:t>Sail</a:t>
            </a:r>
            <a:r>
              <a:rPr lang="de-CH" dirty="0" smtClean="0"/>
              <a:t> Boat – Kunden- / Mitarbeiterfeedback</a:t>
            </a:r>
          </a:p>
          <a:p>
            <a:pPr lvl="1"/>
            <a:r>
              <a:rPr lang="de-CH" dirty="0" smtClean="0"/>
              <a:t>Erkennen von Hindernissen und Problemen</a:t>
            </a:r>
          </a:p>
          <a:p>
            <a:pPr lvl="1"/>
            <a:r>
              <a:rPr lang="de-CH" dirty="0" smtClean="0"/>
              <a:t>Vermeidung des «Blinden Fleck»</a:t>
            </a:r>
          </a:p>
          <a:p>
            <a:pPr lvl="1"/>
            <a:r>
              <a:rPr lang="de-CH" dirty="0" smtClean="0"/>
              <a:t>Anker zeigen negative Aspekte auf</a:t>
            </a:r>
          </a:p>
          <a:p>
            <a:pPr lvl="1"/>
            <a:r>
              <a:rPr lang="de-CH" dirty="0" smtClean="0"/>
              <a:t>Visualisieren und Diskutieren der Ursachen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20/20 Vision – Reihenfolge</a:t>
            </a:r>
          </a:p>
          <a:p>
            <a:pPr lvl="1"/>
            <a:r>
              <a:rPr lang="de-CH" dirty="0" smtClean="0"/>
              <a:t>Ordnen von Kundenwünschen nach Wichtigkeit</a:t>
            </a:r>
          </a:p>
          <a:p>
            <a:pPr lvl="1"/>
            <a:r>
              <a:rPr lang="de-CH" dirty="0" smtClean="0"/>
              <a:t>Features auf Karten schreiben</a:t>
            </a:r>
          </a:p>
          <a:p>
            <a:pPr lvl="1"/>
            <a:r>
              <a:rPr lang="de-CH" dirty="0" smtClean="0"/>
              <a:t>Zufällige Karte wählen und ablegen</a:t>
            </a:r>
          </a:p>
          <a:p>
            <a:pPr lvl="1"/>
            <a:r>
              <a:rPr lang="de-CH" dirty="0" smtClean="0"/>
              <a:t>Alle anderen Features (Karten) relativ dazu darüber </a:t>
            </a:r>
            <a:br>
              <a:rPr lang="de-CH" dirty="0" smtClean="0"/>
            </a:br>
            <a:r>
              <a:rPr lang="de-CH" dirty="0" smtClean="0"/>
              <a:t>oder darunter anordnen</a:t>
            </a:r>
          </a:p>
          <a:p>
            <a:pPr lvl="1"/>
            <a:r>
              <a:rPr lang="de-CH" dirty="0" smtClean="0"/>
              <a:t>Wie Sehtest – was man noch erkennen kann macht Sinn</a:t>
            </a:r>
          </a:p>
          <a:p>
            <a:pPr lvl="1"/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Self</a:t>
            </a:r>
            <a:r>
              <a:rPr lang="de-CH" dirty="0"/>
              <a:t>-Study: </a:t>
            </a:r>
            <a:r>
              <a:rPr lang="de-CH" dirty="0" smtClean="0"/>
              <a:t>Taktische </a:t>
            </a:r>
            <a:r>
              <a:rPr lang="de-CH" dirty="0"/>
              <a:t>Interaktionswerkzeuge für Produktteams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15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2050" name="Picture 2" descr="Image result for 20/20 v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41" y="3893205"/>
            <a:ext cx="2210371" cy="27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53" y="1758503"/>
            <a:ext cx="2607359" cy="184565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690001" y="7156357"/>
            <a:ext cx="4486924" cy="34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557" dirty="0"/>
              <a:t>Quelle: https://www.scrumalliance.org/ScrumRedesignDEVSite/media/ScrumAllianceMedia/Global%20Scrum%20Gatherings/2018%20Minneapolis/Presentations/Kevin-Rosengren-Product-Owner-Product-Mindset-ScrumGathering-2018.pdf</a:t>
            </a:r>
          </a:p>
        </p:txBody>
      </p:sp>
    </p:spTree>
    <p:extLst>
      <p:ext uri="{BB962C8B-B14F-4D97-AF65-F5344CB8AC3E}">
        <p14:creationId xmlns:p14="http://schemas.microsoft.com/office/powerpoint/2010/main" val="40468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mage result for scrum pruning the tr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8183" y="1327983"/>
            <a:ext cx="9275575" cy="61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64" y="70877"/>
            <a:ext cx="1524854" cy="1258348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Definieren Sie den MVP für das Produkt (HW/SW)</a:t>
            </a:r>
            <a:br>
              <a:rPr lang="de-CH" dirty="0" smtClean="0"/>
            </a:br>
            <a:r>
              <a:rPr lang="de-CH" sz="2000" dirty="0" err="1"/>
              <a:t>zB</a:t>
            </a:r>
            <a:r>
              <a:rPr lang="de-CH" sz="2000" dirty="0"/>
              <a:t>. anhand </a:t>
            </a:r>
            <a:r>
              <a:rPr lang="de-CH" sz="2000" dirty="0" smtClean="0"/>
              <a:t>«</a:t>
            </a:r>
            <a:r>
              <a:rPr lang="de-CH" sz="2000" dirty="0" err="1" smtClean="0"/>
              <a:t>Pruning</a:t>
            </a:r>
            <a:r>
              <a:rPr lang="de-CH" sz="2000" dirty="0" smtClean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Product</a:t>
            </a:r>
            <a:r>
              <a:rPr lang="de-CH" sz="2000" dirty="0"/>
              <a:t> </a:t>
            </a:r>
            <a:r>
              <a:rPr lang="de-CH" sz="2000" dirty="0" err="1" smtClean="0"/>
              <a:t>Tree</a:t>
            </a:r>
            <a:r>
              <a:rPr lang="de-CH" sz="2000" dirty="0" smtClean="0"/>
              <a:t>» Ansatz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16</a:t>
            </a:fld>
            <a:r>
              <a:rPr lang="de-CH" smtClean="0"/>
              <a:t> 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903449" y="5093662"/>
            <a:ext cx="1735905" cy="2069004"/>
            <a:chOff x="8957495" y="4636336"/>
            <a:chExt cx="1735905" cy="20690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495" y="4636336"/>
              <a:ext cx="1735905" cy="173590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9168546" y="6059009"/>
              <a:ext cx="1338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800" b="1" dirty="0" smtClean="0"/>
                <a:t>Speed </a:t>
              </a:r>
              <a:r>
                <a:rPr lang="de-CH" sz="1800" b="1" dirty="0" err="1" smtClean="0"/>
                <a:t>Basket</a:t>
              </a:r>
              <a:endParaRPr lang="de-CH" sz="1800" b="1" dirty="0"/>
            </a:p>
          </p:txBody>
        </p:sp>
      </p:grpSp>
      <p:sp>
        <p:nvSpPr>
          <p:cNvPr id="15" name="Eine Ecke des Rechtecks schneiden 14"/>
          <p:cNvSpPr/>
          <p:nvPr/>
        </p:nvSpPr>
        <p:spPr>
          <a:xfrm>
            <a:off x="850109" y="6270711"/>
            <a:ext cx="1056083" cy="59055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050" b="1" dirty="0">
                <a:solidFill>
                  <a:schemeClr val="tx1"/>
                </a:solidFill>
              </a:rPr>
              <a:t>Funktion</a:t>
            </a:r>
          </a:p>
          <a:p>
            <a:pPr algn="ctr"/>
            <a:r>
              <a:rPr lang="de-CH" sz="1050" dirty="0" err="1">
                <a:solidFill>
                  <a:schemeClr val="tx1"/>
                </a:solidFill>
              </a:rPr>
              <a:t>Prio</a:t>
            </a:r>
            <a:r>
              <a:rPr lang="de-CH" sz="1050" dirty="0">
                <a:solidFill>
                  <a:schemeClr val="tx1"/>
                </a:solidFill>
              </a:rPr>
              <a:t> | </a:t>
            </a:r>
            <a:r>
              <a:rPr lang="de-CH" sz="1050" dirty="0" smtClean="0">
                <a:solidFill>
                  <a:schemeClr val="tx1"/>
                </a:solidFill>
              </a:rPr>
              <a:t>Aufwand | </a:t>
            </a:r>
            <a:r>
              <a:rPr lang="de-CH" sz="1050" dirty="0" err="1">
                <a:solidFill>
                  <a:schemeClr val="tx1"/>
                </a:solidFill>
              </a:rPr>
              <a:t>Votes</a:t>
            </a:r>
            <a:endParaRPr lang="de-CH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Produktroadmap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17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10966"/>
              </p:ext>
            </p:extLst>
          </p:nvPr>
        </p:nvGraphicFramePr>
        <p:xfrm>
          <a:off x="2654934" y="2132530"/>
          <a:ext cx="7488832" cy="48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393449634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12845069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5488538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5615610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73414955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2384856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24874315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822526930"/>
                    </a:ext>
                  </a:extLst>
                </a:gridCol>
              </a:tblGrid>
              <a:tr h="4464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20298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1.1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1.2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1.3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1.4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2</a:t>
                      </a:r>
                      <a:r>
                        <a:rPr lang="de-DE" dirty="0" smtClean="0"/>
                        <a:t>.1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2</a:t>
                      </a:r>
                      <a:r>
                        <a:rPr lang="de-DE" dirty="0" smtClean="0"/>
                        <a:t>.2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2.3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2.4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921617341"/>
                  </a:ext>
                </a:extLst>
              </a:tr>
            </a:tbl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2735966" y="2256885"/>
            <a:ext cx="2773555" cy="432048"/>
            <a:chOff x="904901" y="2656735"/>
            <a:chExt cx="2773555" cy="432048"/>
          </a:xfrm>
        </p:grpSpPr>
        <p:sp>
          <p:nvSpPr>
            <p:cNvPr id="8" name="Richtungspfeil 7"/>
            <p:cNvSpPr/>
            <p:nvPr/>
          </p:nvSpPr>
          <p:spPr>
            <a:xfrm>
              <a:off x="904901" y="2656735"/>
              <a:ext cx="1728192" cy="432048"/>
            </a:xfrm>
            <a:prstGeom prst="homePlat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HW Topic </a:t>
              </a:r>
              <a:r>
                <a:rPr lang="de-DE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ichtungspfeil 8"/>
            <p:cNvSpPr/>
            <p:nvPr/>
          </p:nvSpPr>
          <p:spPr>
            <a:xfrm>
              <a:off x="2699793" y="2656735"/>
              <a:ext cx="978663" cy="432048"/>
            </a:xfrm>
            <a:prstGeom prst="homePlat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Topic. </a:t>
              </a:r>
              <a:r>
                <a:rPr lang="de-DE" sz="1000" dirty="0">
                  <a:solidFill>
                    <a:schemeClr val="tx1"/>
                  </a:solidFill>
                </a:rPr>
                <a:t>1.1</a:t>
              </a:r>
            </a:p>
          </p:txBody>
        </p:sp>
        <p:sp>
          <p:nvSpPr>
            <p:cNvPr id="10" name="Raute 9"/>
            <p:cNvSpPr/>
            <p:nvPr/>
          </p:nvSpPr>
          <p:spPr>
            <a:xfrm>
              <a:off x="2558431" y="2767524"/>
              <a:ext cx="216025" cy="216024"/>
            </a:xfrm>
            <a:prstGeom prst="diamond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ichtungspfeil 10"/>
          <p:cNvSpPr/>
          <p:nvPr/>
        </p:nvSpPr>
        <p:spPr>
          <a:xfrm>
            <a:off x="3742148" y="2840185"/>
            <a:ext cx="216024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SW Topic 2.1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2" name="Richtungspfeil 11"/>
          <p:cNvSpPr/>
          <p:nvPr/>
        </p:nvSpPr>
        <p:spPr>
          <a:xfrm>
            <a:off x="5038292" y="3245336"/>
            <a:ext cx="108012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Topic </a:t>
            </a:r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ichtungspfeil 12"/>
          <p:cNvSpPr/>
          <p:nvPr/>
        </p:nvSpPr>
        <p:spPr>
          <a:xfrm>
            <a:off x="2735966" y="2813288"/>
            <a:ext cx="98164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SW Topic </a:t>
            </a:r>
            <a:r>
              <a:rPr lang="de-DE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aute 13"/>
          <p:cNvSpPr/>
          <p:nvPr/>
        </p:nvSpPr>
        <p:spPr>
          <a:xfrm>
            <a:off x="3610893" y="2937715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aute 14"/>
          <p:cNvSpPr/>
          <p:nvPr/>
        </p:nvSpPr>
        <p:spPr>
          <a:xfrm>
            <a:off x="5761121" y="2936133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44864"/>
              </p:ext>
            </p:extLst>
          </p:nvPr>
        </p:nvGraphicFramePr>
        <p:xfrm>
          <a:off x="212216" y="1515013"/>
          <a:ext cx="2403336" cy="5346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3336">
                  <a:extLst>
                    <a:ext uri="{9D8B030D-6E8A-4147-A177-3AD203B41FA5}">
                      <a16:colId xmlns:a16="http://schemas.microsoft.com/office/drawing/2014/main" xmlns="" val="639680380"/>
                    </a:ext>
                  </a:extLst>
                </a:gridCol>
              </a:tblGrid>
              <a:tr h="6721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 / Milestones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1674143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Spülmaschinen-Festigkeit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117863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Rezepte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95370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Anbindung</a:t>
                      </a:r>
                      <a:r>
                        <a:rPr lang="en-US" sz="1400" baseline="0" dirty="0" smtClean="0"/>
                        <a:t> an Shops / </a:t>
                      </a:r>
                      <a:r>
                        <a:rPr lang="en-US" sz="1400" baseline="0" dirty="0" err="1" smtClean="0"/>
                        <a:t>Einkaufslisten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5281107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Erweiterung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für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Getränke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375382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pPr marL="0" marR="0" lvl="0" indent="0" algn="l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Solarpannel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zum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Aufladen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426156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Modulkonzept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Suppen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Getränke</a:t>
                      </a:r>
                      <a:r>
                        <a:rPr lang="en-US" sz="1400" baseline="0" dirty="0" smtClean="0"/>
                        <a:t>, etc. / </a:t>
                      </a:r>
                      <a:r>
                        <a:rPr lang="en-US" sz="1400" baseline="0" dirty="0" err="1" smtClean="0"/>
                        <a:t>versch</a:t>
                      </a:r>
                      <a:r>
                        <a:rPr lang="en-US" sz="1400" baseline="0" dirty="0" smtClean="0"/>
                        <a:t>. </a:t>
                      </a:r>
                      <a:r>
                        <a:rPr lang="en-US" sz="1400" baseline="0" dirty="0" err="1" smtClean="0"/>
                        <a:t>Grössen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022219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Niedergarfunktionalität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909331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Erweiterte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err="1" smtClean="0"/>
                        <a:t>Timerfunktion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711857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Branding (Swiss</a:t>
                      </a:r>
                      <a:r>
                        <a:rPr lang="en-US" sz="1400" baseline="0" dirty="0" smtClean="0"/>
                        <a:t> Army Box)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379322"/>
                  </a:ext>
                </a:extLst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5902388" y="1609080"/>
            <a:ext cx="1898197" cy="261610"/>
            <a:chOff x="1357877" y="1054531"/>
            <a:chExt cx="1898197" cy="261610"/>
          </a:xfrm>
        </p:grpSpPr>
        <p:sp>
          <p:nvSpPr>
            <p:cNvPr id="19" name="Rechteck 18"/>
            <p:cNvSpPr/>
            <p:nvPr/>
          </p:nvSpPr>
          <p:spPr>
            <a:xfrm>
              <a:off x="1357877" y="1124269"/>
              <a:ext cx="474608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815914" y="1054531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Bereits freigegeben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612455" y="1604367"/>
            <a:ext cx="1900422" cy="261610"/>
            <a:chOff x="4067944" y="1049818"/>
            <a:chExt cx="1900422" cy="261610"/>
          </a:xfrm>
        </p:grpSpPr>
        <p:sp>
          <p:nvSpPr>
            <p:cNvPr id="22" name="Rechteck 21"/>
            <p:cNvSpPr/>
            <p:nvPr/>
          </p:nvSpPr>
          <p:spPr>
            <a:xfrm>
              <a:off x="4067944" y="1124744"/>
              <a:ext cx="474608" cy="14401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8206" y="1049818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Benötigt Prüfung</a:t>
              </a:r>
            </a:p>
          </p:txBody>
        </p:sp>
      </p:grpSp>
      <p:sp>
        <p:nvSpPr>
          <p:cNvPr id="24" name="Raute 23"/>
          <p:cNvSpPr/>
          <p:nvPr/>
        </p:nvSpPr>
        <p:spPr>
          <a:xfrm>
            <a:off x="3677257" y="1635710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826162" y="160807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Meilenstein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Wichtig: Wie verdienen wir Geld?</a:t>
            </a:r>
          </a:p>
          <a:p>
            <a:endParaRPr lang="de-CH" dirty="0" smtClean="0"/>
          </a:p>
          <a:p>
            <a:r>
              <a:rPr lang="de-CH" dirty="0" smtClean="0"/>
              <a:t>Z.B.</a:t>
            </a:r>
          </a:p>
          <a:p>
            <a:pPr lvl="1"/>
            <a:r>
              <a:rPr lang="de-CH" dirty="0" smtClean="0"/>
              <a:t>Lizenzzahlungen (einmalig, repetitiv)</a:t>
            </a:r>
          </a:p>
          <a:p>
            <a:pPr lvl="1"/>
            <a:r>
              <a:rPr lang="de-CH" dirty="0" smtClean="0"/>
              <a:t>Wartungsvertrag</a:t>
            </a:r>
          </a:p>
          <a:p>
            <a:pPr lvl="1"/>
            <a:r>
              <a:rPr lang="de-CH" dirty="0" smtClean="0"/>
              <a:t>Professional Services / Technische </a:t>
            </a:r>
            <a:br>
              <a:rPr lang="de-CH" dirty="0" smtClean="0"/>
            </a:br>
            <a:r>
              <a:rPr lang="de-CH" dirty="0" smtClean="0"/>
              <a:t>Dienstleistung</a:t>
            </a:r>
          </a:p>
          <a:p>
            <a:pPr lvl="1"/>
            <a:r>
              <a:rPr lang="de-CH" dirty="0" smtClean="0"/>
              <a:t>Nutzungsbasierte Verrechnung</a:t>
            </a:r>
          </a:p>
          <a:p>
            <a:pPr lvl="1"/>
            <a:r>
              <a:rPr lang="de-CH" dirty="0" smtClean="0"/>
              <a:t>Indirekte Einnahmen </a:t>
            </a:r>
            <a:r>
              <a:rPr lang="de-CH" dirty="0" err="1" smtClean="0"/>
              <a:t>zB</a:t>
            </a:r>
            <a:r>
              <a:rPr lang="de-CH" dirty="0" smtClean="0"/>
              <a:t>. Werbung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Detaillieren Sie das Ertragsmodell (Revenue Modell)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18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7501" y="1422400"/>
            <a:ext cx="3158099" cy="29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de-CH" sz="1600" dirty="0"/>
          </a:p>
          <a:p>
            <a:r>
              <a:rPr lang="de-CH" sz="1800" dirty="0" smtClean="0"/>
              <a:t>Pricing Modelle: </a:t>
            </a:r>
          </a:p>
          <a:p>
            <a:endParaRPr lang="de-CH" sz="1800" dirty="0"/>
          </a:p>
          <a:p>
            <a:pPr lvl="1"/>
            <a:r>
              <a:rPr lang="de-CH" sz="1600" i="1" dirty="0" err="1"/>
              <a:t>Cost</a:t>
            </a:r>
            <a:r>
              <a:rPr lang="de-CH" sz="1600" i="1" dirty="0"/>
              <a:t>-Plus: Kosten + </a:t>
            </a:r>
            <a:r>
              <a:rPr lang="de-CH" sz="1600" i="1" dirty="0" smtClean="0"/>
              <a:t>Marge</a:t>
            </a:r>
          </a:p>
          <a:p>
            <a:pPr lvl="1"/>
            <a:endParaRPr lang="de-CH" sz="1600" i="1" dirty="0"/>
          </a:p>
          <a:p>
            <a:pPr lvl="1"/>
            <a:endParaRPr lang="de-CH" sz="1600" i="1" dirty="0" smtClean="0"/>
          </a:p>
          <a:p>
            <a:pPr lvl="1"/>
            <a:r>
              <a:rPr lang="de-CH" sz="1600" i="1" dirty="0" err="1" smtClean="0"/>
              <a:t>Competitor-based</a:t>
            </a:r>
            <a:r>
              <a:rPr lang="de-CH" sz="1600" i="1" dirty="0"/>
              <a:t>: </a:t>
            </a:r>
            <a:endParaRPr lang="de-CH" sz="1600" i="1" dirty="0" smtClean="0"/>
          </a:p>
          <a:p>
            <a:pPr lvl="1"/>
            <a:endParaRPr lang="de-CH" sz="1600" i="1" dirty="0" smtClean="0"/>
          </a:p>
          <a:p>
            <a:pPr lvl="1"/>
            <a:endParaRPr lang="de-CH" sz="1600" i="1" dirty="0"/>
          </a:p>
          <a:p>
            <a:pPr lvl="1"/>
            <a:r>
              <a:rPr lang="de-CH" sz="1600" i="1" dirty="0" smtClean="0"/>
              <a:t>Value-</a:t>
            </a:r>
            <a:r>
              <a:rPr lang="de-CH" sz="1600" i="1" dirty="0" err="1" smtClean="0"/>
              <a:t>based</a:t>
            </a:r>
            <a:r>
              <a:rPr lang="de-CH" sz="1600" i="1" dirty="0" smtClean="0"/>
              <a:t>:</a:t>
            </a:r>
            <a:endParaRPr lang="de-CH" sz="1600" dirty="0"/>
          </a:p>
          <a:p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könnte die Preisgestaltung aussehen?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19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8" name="Picture 2" descr="Image result for optimalpricing.de pricing canva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"/>
          <a:stretch/>
        </p:blipFill>
        <p:spPr bwMode="auto">
          <a:xfrm>
            <a:off x="7234296" y="4910666"/>
            <a:ext cx="3281303" cy="212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432879" cy="5155294"/>
          </a:xfrm>
        </p:spPr>
        <p:txBody>
          <a:bodyPr/>
          <a:lstStyle/>
          <a:p>
            <a:r>
              <a:rPr lang="de-CH" dirty="0" smtClean="0"/>
              <a:t>Bilden Sie Teams zu 4-6 Personen via Zoom.com</a:t>
            </a:r>
          </a:p>
          <a:p>
            <a:r>
              <a:rPr lang="de-CH" dirty="0" smtClean="0"/>
              <a:t>Entwickeln Sie eine </a:t>
            </a:r>
            <a:r>
              <a:rPr lang="de-CH" b="1" dirty="0" smtClean="0"/>
              <a:t>Produktstrategie</a:t>
            </a:r>
            <a:r>
              <a:rPr lang="de-CH" dirty="0" smtClean="0"/>
              <a:t> für die angeführte Produktidee oder eine eigene ausgewählte Produktidee.</a:t>
            </a:r>
          </a:p>
          <a:p>
            <a:endParaRPr lang="de-CH" dirty="0" smtClean="0"/>
          </a:p>
          <a:p>
            <a:r>
              <a:rPr lang="de-CH" dirty="0" smtClean="0"/>
              <a:t>Verwenden Sie dafür vorgestellten Unterlagen</a:t>
            </a:r>
          </a:p>
          <a:p>
            <a:endParaRPr lang="de-CH" dirty="0" smtClean="0"/>
          </a:p>
          <a:p>
            <a:r>
              <a:rPr lang="de-CH" dirty="0" smtClean="0"/>
              <a:t>Dokumentieren Sie Ihre Schritte und Ergebnisse</a:t>
            </a:r>
          </a:p>
          <a:p>
            <a:r>
              <a:rPr lang="de-CH" dirty="0" smtClean="0"/>
              <a:t>Treffen Sie Annahmen</a:t>
            </a:r>
          </a:p>
          <a:p>
            <a:endParaRPr lang="de-CH" dirty="0"/>
          </a:p>
          <a:p>
            <a:r>
              <a:rPr lang="de-CH" dirty="0" smtClean="0"/>
              <a:t>Laden Sie das PPT Ergebnis auf Moodle hoch</a:t>
            </a:r>
          </a:p>
          <a:p>
            <a:pPr lvl="1"/>
            <a:r>
              <a:rPr lang="de-CH" dirty="0" smtClean="0"/>
              <a:t>Team </a:t>
            </a:r>
            <a:r>
              <a:rPr lang="de-CH" dirty="0" err="1" smtClean="0"/>
              <a:t>Nr</a:t>
            </a:r>
            <a:r>
              <a:rPr lang="de-CH" dirty="0" smtClean="0"/>
              <a:t> – Teammitglieder.pptx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1" name="Picture 2" descr="ISPMA Reference Model V1.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68"/>
          <a:stretch/>
        </p:blipFill>
        <p:spPr bwMode="auto">
          <a:xfrm>
            <a:off x="7025989" y="1248599"/>
            <a:ext cx="3444940" cy="5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PMA Reference Model V1.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3"/>
          <a:stretch/>
        </p:blipFill>
        <p:spPr bwMode="auto">
          <a:xfrm>
            <a:off x="7025988" y="1843429"/>
            <a:ext cx="3451816" cy="48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6810703" y="839780"/>
            <a:ext cx="2918336" cy="5865462"/>
            <a:chOff x="1200533" y="1171588"/>
            <a:chExt cx="2918336" cy="5865462"/>
          </a:xfrm>
        </p:grpSpPr>
        <p:sp>
          <p:nvSpPr>
            <p:cNvPr id="14" name="Ellipse 13"/>
            <p:cNvSpPr/>
            <p:nvPr/>
          </p:nvSpPr>
          <p:spPr>
            <a:xfrm>
              <a:off x="2309947" y="1171588"/>
              <a:ext cx="1808922" cy="5865462"/>
            </a:xfrm>
            <a:prstGeom prst="ellipse">
              <a:avLst/>
            </a:prstGeom>
            <a:solidFill>
              <a:schemeClr val="accent2">
                <a:alpha val="18824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1200533" y="4204606"/>
              <a:ext cx="1538702" cy="1989654"/>
            </a:xfrm>
            <a:prstGeom prst="ellipse">
              <a:avLst/>
            </a:prstGeom>
            <a:solidFill>
              <a:schemeClr val="accent2">
                <a:alpha val="18824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4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r>
              <a:rPr lang="en-US" dirty="0" smtClean="0"/>
              <a:t> Online / </a:t>
            </a:r>
            <a:r>
              <a:rPr lang="en-US" dirty="0" err="1" smtClean="0"/>
              <a:t>Telefon</a:t>
            </a:r>
            <a:r>
              <a:rPr lang="en-US" dirty="0" smtClean="0"/>
              <a:t> Support </a:t>
            </a:r>
            <a:r>
              <a:rPr lang="en-US" dirty="0" err="1" smtClean="0"/>
              <a:t>Bearbeitungszeiten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Schlagen Sie die Kundensupport SLAs vor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20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52080"/>
              </p:ext>
            </p:extLst>
          </p:nvPr>
        </p:nvGraphicFramePr>
        <p:xfrm>
          <a:off x="457199" y="2538284"/>
          <a:ext cx="9643329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8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5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85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4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509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Dring-licheit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Typ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Beschreibung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Response in </a:t>
                      </a:r>
                      <a:r>
                        <a:rPr lang="en-US" sz="1400" dirty="0" err="1" smtClean="0"/>
                        <a:t>Stunden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Resolution in </a:t>
                      </a:r>
                      <a:r>
                        <a:rPr lang="en-US" sz="1400" dirty="0" err="1" smtClean="0"/>
                        <a:t>Tage</a:t>
                      </a:r>
                      <a:r>
                        <a:rPr lang="en-US" sz="1400" dirty="0" smtClean="0"/>
                        <a:t>/ </a:t>
                      </a:r>
                      <a:r>
                        <a:rPr lang="en-US" sz="1400" dirty="0" err="1" smtClean="0"/>
                        <a:t>Stunden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b="1" kern="1200" dirty="0" smtClean="0">
                          <a:effectLst/>
                        </a:rPr>
                        <a:t>HW </a:t>
                      </a:r>
                      <a:r>
                        <a:rPr lang="en-US" sz="1600" b="1" kern="1200" dirty="0" err="1" smtClean="0">
                          <a:effectLst/>
                        </a:rPr>
                        <a:t>Produkt</a:t>
                      </a:r>
                      <a:r>
                        <a:rPr lang="en-US" sz="1600" b="1" kern="1200" dirty="0" smtClean="0">
                          <a:effectLst/>
                        </a:rPr>
                        <a:t> Problem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</a:t>
                      </a:r>
                      <a:r>
                        <a:rPr lang="en-US" sz="1200" kern="1200" baseline="0" dirty="0" smtClean="0">
                          <a:effectLst/>
                        </a:rPr>
                        <a:t> can not work, direct negative impact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zB</a:t>
                      </a:r>
                      <a:r>
                        <a:rPr lang="en-US" sz="1400" dirty="0" smtClean="0"/>
                        <a:t>. 8h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zB</a:t>
                      </a:r>
                      <a:r>
                        <a:rPr lang="en-US" sz="1400" dirty="0" smtClean="0"/>
                        <a:t>. 36h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 work </a:t>
                      </a:r>
                      <a:r>
                        <a:rPr lang="en-US" sz="1200" kern="1200" baseline="0" dirty="0" smtClean="0">
                          <a:effectLst/>
                        </a:rPr>
                        <a:t>is more difficult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smtClean="0">
                          <a:effectLst/>
                        </a:rPr>
                        <a:t>Customer direct work is not affected</a:t>
                      </a:r>
                      <a:r>
                        <a:rPr lang="en-US" sz="1200" baseline="0" dirty="0" smtClean="0">
                          <a:effectLst/>
                        </a:rPr>
                        <a:t> or can wait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1" dirty="0" smtClean="0">
                          <a:effectLst/>
                        </a:rPr>
                        <a:t>Mobile App SW Problem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</a:t>
                      </a:r>
                      <a:r>
                        <a:rPr lang="en-US" sz="1200" kern="1200" baseline="0" dirty="0" smtClean="0">
                          <a:effectLst/>
                        </a:rPr>
                        <a:t> can not work, direct impact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 work </a:t>
                      </a:r>
                      <a:r>
                        <a:rPr lang="en-US" sz="1200" kern="1200" baseline="0" dirty="0" smtClean="0">
                          <a:effectLst/>
                        </a:rPr>
                        <a:t>is more difficult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smtClean="0">
                          <a:effectLst/>
                        </a:rPr>
                        <a:t>Customer direct work is not affected</a:t>
                      </a:r>
                      <a:r>
                        <a:rPr lang="en-US" sz="1200" baseline="0" dirty="0" smtClean="0">
                          <a:effectLst/>
                        </a:rPr>
                        <a:t> or can wait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zB</a:t>
                      </a:r>
                      <a:r>
                        <a:rPr lang="en-US" sz="1400" dirty="0" smtClean="0"/>
                        <a:t>. Best effort -  14 working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10137776" cy="1456900"/>
          </a:xfrm>
        </p:spPr>
        <p:txBody>
          <a:bodyPr/>
          <a:lstStyle/>
          <a:p>
            <a:r>
              <a:rPr lang="de-CH" sz="1800" dirty="0" smtClean="0"/>
              <a:t>Was kann ich schützen?</a:t>
            </a:r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Wie kann ich es schützen?</a:t>
            </a:r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r>
              <a:rPr lang="de-CH" sz="1800" dirty="0" smtClean="0"/>
              <a:t>Wo macht es Sinn?</a:t>
            </a:r>
          </a:p>
          <a:p>
            <a:endParaRPr lang="de-CH" sz="1800" dirty="0" smtClean="0"/>
          </a:p>
          <a:p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wären die geistigen und gewerblichen Schutzrechte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21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773362" y="7200312"/>
            <a:ext cx="53467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700" dirty="0" smtClean="0"/>
              <a:t>Quelle: https</a:t>
            </a:r>
            <a:r>
              <a:rPr lang="de-CH" sz="700" dirty="0"/>
              <a:t>://www.cohausz-florack.de/fileadmin/Broschueren/CFUpdate_-_Softwareschutz.pdf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57" y="1496733"/>
            <a:ext cx="4054210" cy="30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734176" cy="5155294"/>
          </a:xfrm>
        </p:spPr>
        <p:txBody>
          <a:bodyPr/>
          <a:lstStyle/>
          <a:p>
            <a:r>
              <a:rPr lang="de-CH" dirty="0" smtClean="0"/>
              <a:t>Definieren Sie zur Einhaltung der 6 Aspekte der EU GDPR Richtlinie die Massnahmen für das Produkt, wo notwendig.</a:t>
            </a:r>
          </a:p>
          <a:p>
            <a:endParaRPr lang="de-CH" dirty="0"/>
          </a:p>
          <a:p>
            <a:r>
              <a:rPr lang="de-CH" dirty="0" smtClean="0"/>
              <a:t>Wer, was, wie?</a:t>
            </a:r>
          </a:p>
          <a:p>
            <a:pPr lvl="1"/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GDPR für Ihr Produkt relevant?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22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1040" y="3339"/>
            <a:ext cx="3737546" cy="70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7690909" cy="5155294"/>
          </a:xfrm>
        </p:spPr>
        <p:txBody>
          <a:bodyPr/>
          <a:lstStyle/>
          <a:p>
            <a:r>
              <a:rPr lang="de-DE" dirty="0" smtClean="0"/>
              <a:t>Wie möchten Sie Ihr Produkt technische entwickeln?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Was davon wollen Sie selbst machen (</a:t>
            </a:r>
            <a:r>
              <a:rPr lang="de-DE" dirty="0" err="1" smtClean="0"/>
              <a:t>Make</a:t>
            </a:r>
            <a:r>
              <a:rPr lang="de-DE" dirty="0" smtClean="0"/>
              <a:t>)?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Was wollen Sie auslagern (</a:t>
            </a:r>
            <a:r>
              <a:rPr lang="de-DE" dirty="0" err="1" smtClean="0"/>
              <a:t>Buy</a:t>
            </a:r>
            <a:r>
              <a:rPr lang="de-DE" dirty="0" smtClean="0"/>
              <a:t>)?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benötigen Sie Sourcing? </a:t>
            </a:r>
            <a:r>
              <a:rPr lang="de-DE" sz="1600" dirty="0" smtClean="0"/>
              <a:t>(optional, wenn vorgestellt)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23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667" y="1241741"/>
            <a:ext cx="2536717" cy="28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sz="1600" dirty="0" smtClean="0"/>
              <a:t>Abhängig von der Abdeckung und Fertigungstiefe Ihrer Organisation</a:t>
            </a:r>
          </a:p>
          <a:p>
            <a:pPr lvl="1"/>
            <a:r>
              <a:rPr lang="de-CH" sz="1100" dirty="0" smtClean="0"/>
              <a:t>Grad der Auslagerung (Umfang bezogen auf einen IT-Service)</a:t>
            </a:r>
            <a:endParaRPr lang="de-CH" sz="1100" dirty="0"/>
          </a:p>
          <a:p>
            <a:pPr lvl="1"/>
            <a:r>
              <a:rPr lang="de-CH" sz="1100" dirty="0" smtClean="0"/>
              <a:t>Anzahl </a:t>
            </a:r>
            <a:r>
              <a:rPr lang="de-CH" sz="1100" dirty="0"/>
              <a:t>der </a:t>
            </a:r>
            <a:r>
              <a:rPr lang="de-CH" sz="1100" dirty="0" smtClean="0"/>
              <a:t>Dienstleister/Provider (Single-, Generalunternehmerschaft, Multi-Sourcing)</a:t>
            </a:r>
            <a:endParaRPr lang="de-CH" sz="1100" dirty="0"/>
          </a:p>
          <a:p>
            <a:pPr lvl="1"/>
            <a:r>
              <a:rPr lang="de-CH" sz="1100" dirty="0" smtClean="0"/>
              <a:t>Standort </a:t>
            </a:r>
            <a:r>
              <a:rPr lang="de-CH" sz="1100" dirty="0"/>
              <a:t>der </a:t>
            </a:r>
            <a:r>
              <a:rPr lang="de-CH" sz="1100" dirty="0" smtClean="0"/>
              <a:t>Leistungserbringung (On-, </a:t>
            </a:r>
            <a:r>
              <a:rPr lang="de-CH" sz="1100" dirty="0" err="1" smtClean="0"/>
              <a:t>Near</a:t>
            </a:r>
            <a:r>
              <a:rPr lang="de-CH" sz="1100" dirty="0" smtClean="0"/>
              <a:t> oder Offshore</a:t>
            </a:r>
            <a:r>
              <a:rPr lang="de-CH" sz="1400" dirty="0"/>
              <a:t>)</a:t>
            </a:r>
            <a:endParaRPr lang="de-DE" sz="1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Art von Sourcing verwenden Sie?</a:t>
            </a:r>
            <a:r>
              <a:rPr lang="de-DE" dirty="0"/>
              <a:t/>
            </a:r>
            <a:br>
              <a:rPr lang="de-DE" dirty="0"/>
            </a:br>
            <a:r>
              <a:rPr lang="de-DE" sz="1600" dirty="0"/>
              <a:t>(optional, wenn vorgestellt)</a:t>
            </a:r>
            <a:r>
              <a:rPr lang="de-DE" sz="2000" dirty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24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49" y="82864"/>
            <a:ext cx="3516551" cy="225076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7808" y="7231089"/>
            <a:ext cx="13789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700" dirty="0" smtClean="0"/>
              <a:t>Quelle: </a:t>
            </a:r>
            <a:r>
              <a:rPr lang="de-CH" sz="700" dirty="0" err="1" smtClean="0"/>
              <a:t>Johanning</a:t>
            </a:r>
            <a:r>
              <a:rPr lang="de-CH" sz="700" dirty="0"/>
              <a:t>, V. (2014).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68123"/>
              </p:ext>
            </p:extLst>
          </p:nvPr>
        </p:nvGraphicFramePr>
        <p:xfrm>
          <a:off x="529658" y="3132247"/>
          <a:ext cx="9342475" cy="332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3608">
                  <a:extLst>
                    <a:ext uri="{9D8B030D-6E8A-4147-A177-3AD203B41FA5}">
                      <a16:colId xmlns:a16="http://schemas.microsoft.com/office/drawing/2014/main" xmlns="" val="358325049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113090273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xmlns="" val="27765943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40529939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443339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 des Outsourcings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Leistungs-bereich 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Grad der Auslagerung </a:t>
                      </a:r>
                      <a:r>
                        <a:rPr lang="de-DE" sz="1100" kern="1200" dirty="0" smtClean="0"/>
                        <a:t>(</a:t>
                      </a:r>
                      <a:r>
                        <a:rPr lang="de-DE" sz="1100" kern="1200" dirty="0" err="1" smtClean="0"/>
                        <a:t>full</a:t>
                      </a:r>
                      <a:r>
                        <a:rPr lang="de-DE" sz="1100" kern="1200" dirty="0" smtClean="0"/>
                        <a:t>, selektive,</a:t>
                      </a:r>
                      <a:r>
                        <a:rPr lang="de-DE" sz="1100" kern="1200" baseline="0" dirty="0" smtClean="0"/>
                        <a:t> </a:t>
                      </a:r>
                      <a:r>
                        <a:rPr lang="de-DE" sz="1100" kern="1200" baseline="0" dirty="0" err="1" smtClean="0"/>
                        <a:t>task</a:t>
                      </a:r>
                      <a:r>
                        <a:rPr lang="de-DE" sz="1100" kern="1200" baseline="0" dirty="0" smtClean="0"/>
                        <a:t>)</a:t>
                      </a:r>
                      <a:endParaRPr lang="de-DE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Anzahl von Provider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Standort</a:t>
                      </a:r>
                      <a:r>
                        <a:rPr lang="de-DE" sz="1400" kern="1200" baseline="0" dirty="0" smtClean="0"/>
                        <a:t> der Auslagerung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28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zB</a:t>
                      </a:r>
                      <a:r>
                        <a:rPr lang="de-DE" sz="1100" dirty="0" smtClean="0"/>
                        <a:t>. SW-Entwicklung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App-Entwicklung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Selektive</a:t>
                      </a:r>
                      <a:r>
                        <a:rPr lang="de-DE" sz="1100" baseline="0" dirty="0" smtClean="0"/>
                        <a:t> - UIX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OnS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smtClean="0"/>
                        <a:t>CH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50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zB</a:t>
                      </a:r>
                      <a:r>
                        <a:rPr lang="de-DE" sz="1100" dirty="0" smtClean="0"/>
                        <a:t>. HW-Fertigung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Produkteinzelteile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Full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CN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0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460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440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21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808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84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Definieren Sie Ihr Strategie-Cockpit zur Erfolgskontrolle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25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83002"/>
              </p:ext>
            </p:extLst>
          </p:nvPr>
        </p:nvGraphicFramePr>
        <p:xfrm>
          <a:off x="237065" y="1420863"/>
          <a:ext cx="10134600" cy="5486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xmlns="" val="2533174507"/>
                    </a:ext>
                  </a:extLst>
                </a:gridCol>
                <a:gridCol w="2125132">
                  <a:extLst>
                    <a:ext uri="{9D8B030D-6E8A-4147-A177-3AD203B41FA5}">
                      <a16:colId xmlns:a16="http://schemas.microsoft.com/office/drawing/2014/main" xmlns="" val="2297330308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13544518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549217038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60834363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70586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Hauptziel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Teilziel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Mess-</a:t>
                      </a:r>
                      <a:r>
                        <a:rPr lang="en-US" sz="1800" dirty="0" err="1" smtClean="0"/>
                        <a:t>kennzahl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Zielwert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Kommentar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01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Finanziell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 smtClean="0"/>
                        <a:t>Erträge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steigern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 smtClean="0"/>
                        <a:t>Kosten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senken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Teilziel</a:t>
                      </a:r>
                      <a:r>
                        <a:rPr lang="en-US" sz="1400" baseline="0" dirty="0" smtClean="0"/>
                        <a:t> 1.1</a:t>
                      </a:r>
                    </a:p>
                    <a:p>
                      <a:r>
                        <a:rPr lang="en-US" sz="1400" baseline="0" dirty="0" err="1" smtClean="0"/>
                        <a:t>Teilziel</a:t>
                      </a:r>
                      <a:r>
                        <a:rPr lang="en-US" sz="1400" baseline="0" dirty="0" smtClean="0"/>
                        <a:t> 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Umsatz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Profit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Umsatz</a:t>
                      </a:r>
                      <a:r>
                        <a:rPr lang="en-US" sz="1400" dirty="0" smtClean="0"/>
                        <a:t> &gt; X</a:t>
                      </a:r>
                    </a:p>
                    <a:p>
                      <a:r>
                        <a:rPr lang="en-US" sz="1400" dirty="0" smtClean="0"/>
                        <a:t>Profit</a:t>
                      </a:r>
                      <a:r>
                        <a:rPr lang="en-US" sz="1400" baseline="0" dirty="0" smtClean="0"/>
                        <a:t> &gt;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86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Kunde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Markt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Sichtbarkeit</a:t>
                      </a:r>
                      <a:r>
                        <a:rPr lang="en-US" sz="1400" dirty="0" smtClean="0"/>
                        <a:t> 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Markt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Anzahl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Interessenten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8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Int. </a:t>
                      </a:r>
                      <a:r>
                        <a:rPr lang="en-US" sz="1600" dirty="0" err="1" smtClean="0"/>
                        <a:t>Prozesse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SW-</a:t>
                      </a:r>
                      <a:r>
                        <a:rPr lang="en-US" sz="1400" dirty="0" err="1" smtClean="0"/>
                        <a:t>Entwicklung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HW-</a:t>
                      </a:r>
                      <a:r>
                        <a:rPr lang="en-US" sz="1400" dirty="0" err="1" smtClean="0"/>
                        <a:t>Entwicklung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Qualitätssicherung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Logistik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8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Lernen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Weiter-entwickeln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Training von ….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Kultur</a:t>
                      </a:r>
                      <a:r>
                        <a:rPr lang="en-US" sz="1400" dirty="0" smtClean="0"/>
                        <a:t> Actions </a:t>
                      </a:r>
                      <a:r>
                        <a:rPr lang="en-US" sz="1400" baseline="0" dirty="0" smtClean="0"/>
                        <a:t>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852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Z:\3 Grafik\Corporate Design\SML\CD_2012\Power Point Folien_Template\Bild_Folie letzte Seite\Weihnachtskarte_115_RG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21410" y="286372"/>
            <a:ext cx="7606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 smtClean="0">
                <a:solidFill>
                  <a:schemeClr val="bg1"/>
                </a:solidFill>
                <a:latin typeface="HelveticaRounded LT Std Bd" pitchFamily="34" charset="0"/>
              </a:rPr>
              <a:t>Vielen Dank.</a:t>
            </a:r>
            <a:endParaRPr lang="de-CH" sz="6600" dirty="0">
              <a:solidFill>
                <a:schemeClr val="bg1"/>
              </a:solidFill>
              <a:latin typeface="HelveticaRounded LT Std Bd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26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65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Eine mobile </a:t>
            </a:r>
            <a:r>
              <a:rPr lang="de-CH" dirty="0" err="1" smtClean="0"/>
              <a:t>Lunchbox</a:t>
            </a:r>
            <a:r>
              <a:rPr lang="de-CH" dirty="0" smtClean="0"/>
              <a:t> für alle</a:t>
            </a:r>
          </a:p>
          <a:p>
            <a:pPr lvl="1"/>
            <a:r>
              <a:rPr lang="de-CH" dirty="0" smtClean="0"/>
              <a:t>Smart Device</a:t>
            </a:r>
          </a:p>
          <a:p>
            <a:pPr lvl="2"/>
            <a:r>
              <a:rPr lang="de-CH" dirty="0" smtClean="0"/>
              <a:t>Unabhängiges Dampfwärmen (</a:t>
            </a:r>
            <a:r>
              <a:rPr lang="de-CH" dirty="0" err="1" smtClean="0"/>
              <a:t>Steaming</a:t>
            </a:r>
            <a:r>
              <a:rPr lang="de-CH" dirty="0" smtClean="0"/>
              <a:t>)</a:t>
            </a:r>
          </a:p>
          <a:p>
            <a:pPr lvl="3"/>
            <a:r>
              <a:rPr lang="de-CH" dirty="0" smtClean="0"/>
              <a:t>Schnelles Aufwärmen &lt;15 min	</a:t>
            </a:r>
          </a:p>
          <a:p>
            <a:pPr lvl="2"/>
            <a:r>
              <a:rPr lang="de-CH" dirty="0" smtClean="0"/>
              <a:t>Autonom durch Batterie</a:t>
            </a:r>
          </a:p>
          <a:p>
            <a:pPr lvl="3"/>
            <a:r>
              <a:rPr lang="de-CH" dirty="0" smtClean="0"/>
              <a:t>Einfach </a:t>
            </a:r>
            <a:r>
              <a:rPr lang="de-CH" dirty="0" err="1" smtClean="0"/>
              <a:t>wiederaufladbar</a:t>
            </a:r>
            <a:endParaRPr lang="de-CH" dirty="0" smtClean="0"/>
          </a:p>
          <a:p>
            <a:pPr lvl="2"/>
            <a:r>
              <a:rPr lang="de-CH" dirty="0" smtClean="0"/>
              <a:t>Hygienisch und einfach zu bedienen</a:t>
            </a:r>
          </a:p>
          <a:p>
            <a:pPr lvl="3"/>
            <a:r>
              <a:rPr lang="de-CH" dirty="0" smtClean="0"/>
              <a:t>Edelstahl Behälter</a:t>
            </a:r>
          </a:p>
          <a:p>
            <a:pPr lvl="3"/>
            <a:r>
              <a:rPr lang="de-CH" dirty="0" smtClean="0"/>
              <a:t>Kein Flüssigkeitsaustritt</a:t>
            </a:r>
          </a:p>
          <a:p>
            <a:pPr lvl="3"/>
            <a:r>
              <a:rPr lang="de-CH" dirty="0" smtClean="0"/>
              <a:t>Einfach zu reinigen</a:t>
            </a:r>
          </a:p>
          <a:p>
            <a:pPr lvl="2"/>
            <a:r>
              <a:rPr lang="de-CH" dirty="0"/>
              <a:t>Laborprototyp mit Aufwärmfunktion </a:t>
            </a:r>
            <a:r>
              <a:rPr lang="de-CH" dirty="0" smtClean="0"/>
              <a:t>erfolgreich</a:t>
            </a:r>
          </a:p>
          <a:p>
            <a:pPr lvl="1"/>
            <a:r>
              <a:rPr lang="de-CH" dirty="0" smtClean="0"/>
              <a:t>Durch Smartphone App ansteuerbar</a:t>
            </a:r>
          </a:p>
          <a:p>
            <a:pPr lvl="2"/>
            <a:r>
              <a:rPr lang="de-CH" dirty="0" smtClean="0"/>
              <a:t>Mind. </a:t>
            </a:r>
            <a:r>
              <a:rPr lang="de-CH" dirty="0" err="1" smtClean="0"/>
              <a:t>Timer</a:t>
            </a:r>
            <a:r>
              <a:rPr lang="de-CH" dirty="0" smtClean="0"/>
              <a:t> für </a:t>
            </a:r>
            <a:r>
              <a:rPr lang="de-CH" dirty="0" err="1" smtClean="0"/>
              <a:t>autom</a:t>
            </a:r>
            <a:r>
              <a:rPr lang="de-CH" dirty="0" smtClean="0"/>
              <a:t>. Aufwärmen</a:t>
            </a:r>
          </a:p>
          <a:p>
            <a:pPr lvl="1"/>
            <a:r>
              <a:rPr lang="de-CH" dirty="0" smtClean="0"/>
              <a:t>Partnerschaften erwünscht 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Weitere Ideen für Features &amp; Digitalisierung …</a:t>
            </a:r>
          </a:p>
          <a:p>
            <a:pPr lvl="2"/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Produktidee</a:t>
            </a:r>
            <a:r>
              <a:rPr lang="en-US" dirty="0" smtClean="0"/>
              <a:t> – die </a:t>
            </a:r>
            <a:r>
              <a:rPr lang="en-US" dirty="0" err="1" smtClean="0"/>
              <a:t>intelligente</a:t>
            </a:r>
            <a:r>
              <a:rPr lang="en-US" smtClean="0"/>
              <a:t> Lunchbox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3</a:t>
            </a:fld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5" y="4889446"/>
            <a:ext cx="2152150" cy="15430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96" y="5627424"/>
            <a:ext cx="1679904" cy="9297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7" y="1448414"/>
            <a:ext cx="4304301" cy="28695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72" y="4107489"/>
            <a:ext cx="1490133" cy="11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411859" cy="5155294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Eingrenzung der Mitbewerber und des Anbietermarktes</a:t>
            </a:r>
          </a:p>
          <a:p>
            <a:pPr lvl="1"/>
            <a:r>
              <a:rPr lang="de-CH" dirty="0" smtClean="0"/>
              <a:t>Wer bedient die selben Kundenbedürfnisse?</a:t>
            </a:r>
          </a:p>
          <a:p>
            <a:pPr lvl="1"/>
            <a:r>
              <a:rPr lang="de-CH" dirty="0" smtClean="0"/>
              <a:t>Wer bietet den selben Nutzen im Marktsegment?</a:t>
            </a:r>
          </a:p>
          <a:p>
            <a:pPr lvl="1"/>
            <a:r>
              <a:rPr lang="de-CH" dirty="0" smtClean="0"/>
              <a:t>Wer differenziert sich ähnlich?</a:t>
            </a:r>
          </a:p>
          <a:p>
            <a:pPr lvl="1"/>
            <a:r>
              <a:rPr lang="de-CH" dirty="0" smtClean="0"/>
              <a:t>Wer hat die selben Entry- und Exit-Barrieren?</a:t>
            </a:r>
          </a:p>
          <a:p>
            <a:pPr lvl="1"/>
            <a:r>
              <a:rPr lang="de-CH" dirty="0" smtClean="0"/>
              <a:t>Wer ist ähnlich vertikal im Geschäftsbereich </a:t>
            </a:r>
            <a:br>
              <a:rPr lang="de-CH" dirty="0" smtClean="0"/>
            </a:br>
            <a:r>
              <a:rPr lang="de-CH" dirty="0" smtClean="0"/>
              <a:t>integriert?</a:t>
            </a:r>
          </a:p>
          <a:p>
            <a:pPr lvl="1"/>
            <a:r>
              <a:rPr lang="de-CH" dirty="0" smtClean="0"/>
              <a:t>Wer hat eine ähnliche Kostenstruktur?</a:t>
            </a:r>
          </a:p>
          <a:p>
            <a:pPr lvl="1"/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Wettbewerbsanalyse Mitbewerber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4</a:t>
            </a:fld>
            <a:r>
              <a:rPr lang="de-CH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30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dirty="0" smtClean="0"/>
              <a:t>Marktsegmentierung: Machen Sie sich Gedanken zu folgenden Punkten:</a:t>
            </a:r>
          </a:p>
          <a:p>
            <a:pPr lvl="1"/>
            <a:r>
              <a:rPr lang="de-CH" dirty="0" smtClean="0"/>
              <a:t>Kunde / Käufer Potential: Unternehmen für Mitarbeitende; Schüler/</a:t>
            </a:r>
            <a:r>
              <a:rPr lang="de-CH" dirty="0" err="1" smtClean="0"/>
              <a:t>Stundenten</a:t>
            </a:r>
            <a:r>
              <a:rPr lang="de-CH" dirty="0" smtClean="0"/>
              <a:t>, Handwerker, Militär, Outdoor/Camping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 generell alle </a:t>
            </a:r>
            <a:r>
              <a:rPr lang="de-CH" dirty="0"/>
              <a:t>die sich unterwegs </a:t>
            </a:r>
            <a:r>
              <a:rPr lang="de-CH" dirty="0" smtClean="0"/>
              <a:t>verpflegen</a:t>
            </a:r>
          </a:p>
          <a:p>
            <a:pPr lvl="1"/>
            <a:r>
              <a:rPr lang="de-CH" dirty="0" smtClean="0"/>
              <a:t>Anbieter / Verkäufer: Haushaltsgeschäfte; Campingbedarf; </a:t>
            </a:r>
            <a:r>
              <a:rPr lang="de-CH" dirty="0" err="1" smtClean="0"/>
              <a:t>Outdoorgeschäfte</a:t>
            </a:r>
            <a:r>
              <a:rPr lang="de-CH" dirty="0" smtClean="0"/>
              <a:t>; Unternehmen, Kantinen; Take-</a:t>
            </a:r>
            <a:r>
              <a:rPr lang="de-CH" dirty="0" err="1" smtClean="0"/>
              <a:t>Away</a:t>
            </a:r>
            <a:r>
              <a:rPr lang="de-CH" dirty="0" smtClean="0"/>
              <a:t>; Online-Shops (</a:t>
            </a:r>
            <a:r>
              <a:rPr lang="de-CH" dirty="0" err="1" smtClean="0"/>
              <a:t>Galaxus</a:t>
            </a:r>
            <a:r>
              <a:rPr lang="de-CH" dirty="0" smtClean="0"/>
              <a:t>, etc.)</a:t>
            </a:r>
            <a:endParaRPr lang="de-CH" dirty="0"/>
          </a:p>
          <a:p>
            <a:pPr lvl="1"/>
            <a:r>
              <a:rPr lang="de-CH" dirty="0" smtClean="0"/>
              <a:t>Wettbewerbsvorteil (</a:t>
            </a:r>
            <a:r>
              <a:rPr lang="de-CH" dirty="0" err="1" smtClean="0"/>
              <a:t>Competitive</a:t>
            </a:r>
            <a:r>
              <a:rPr lang="de-CH" dirty="0" smtClean="0"/>
              <a:t> Advantage): Erwärmung «autark»; «gesunde» Erwärmung; Wiederverwendbar/</a:t>
            </a:r>
            <a:r>
              <a:rPr lang="de-CH" dirty="0" err="1" smtClean="0"/>
              <a:t>Nachhatig</a:t>
            </a:r>
            <a:r>
              <a:rPr lang="de-CH" dirty="0" smtClean="0"/>
              <a:t>; Hygienisch; praktisch/kompakt; trifft den «Zahn der Zeit»; Produktdesign; App-Bedienbar (digital)</a:t>
            </a:r>
            <a:endParaRPr lang="de-CH" dirty="0"/>
          </a:p>
          <a:p>
            <a:r>
              <a:rPr lang="de-CH" dirty="0" smtClean="0"/>
              <a:t>Wahl der angezielt </a:t>
            </a:r>
            <a:r>
              <a:rPr lang="de-CH" b="1" dirty="0" smtClean="0"/>
              <a:t>Führerschaft am Markt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>
                <a:solidFill>
                  <a:srgbClr val="FF0000"/>
                </a:solidFill>
              </a:rPr>
              <a:t>Beste Produkt (Produkt Leadership): High-End-Produkt in seiner Klasse; eher hochpreisig; hohe Qualitätsansprüche</a:t>
            </a:r>
          </a:p>
          <a:p>
            <a:pPr lvl="1"/>
            <a:r>
              <a:rPr lang="de-CH" dirty="0" smtClean="0"/>
              <a:t>Stärkste Kundennähe (Customer </a:t>
            </a:r>
            <a:r>
              <a:rPr lang="de-CH" dirty="0" err="1" smtClean="0"/>
              <a:t>Intimacy</a:t>
            </a:r>
            <a:r>
              <a:rPr lang="de-CH" dirty="0" smtClean="0"/>
              <a:t>): </a:t>
            </a:r>
          </a:p>
          <a:p>
            <a:pPr lvl="1"/>
            <a:r>
              <a:rPr lang="de-CH" dirty="0" smtClean="0"/>
              <a:t>Effizienteste Ausführung (Operational Excellence):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Marktanalyse Kunden und Produkt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5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9457898" y="26016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Pascal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Markt- </a:t>
            </a:r>
            <a:r>
              <a:rPr lang="de-CH" dirty="0"/>
              <a:t>und </a:t>
            </a:r>
            <a:r>
              <a:rPr lang="de-CH" dirty="0" smtClean="0"/>
              <a:t>Wettbewerbsanalyse durch 5 Forces für Ihr Produkt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190012" y="7293872"/>
            <a:ext cx="805672" cy="74492"/>
          </a:xfrm>
        </p:spPr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6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852566" y="1254580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Pot. </a:t>
            </a:r>
            <a:r>
              <a:rPr lang="en-US" sz="1600" b="1" dirty="0" err="1">
                <a:solidFill>
                  <a:schemeClr val="tx1"/>
                </a:solidFill>
              </a:rPr>
              <a:t>n</a:t>
            </a:r>
            <a:r>
              <a:rPr lang="en-US" sz="1600" b="1" dirty="0" err="1" smtClean="0">
                <a:solidFill>
                  <a:schemeClr val="tx1"/>
                </a:solidFill>
              </a:rPr>
              <a:t>eue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Konkurrenten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Kopie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ggf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g</a:t>
            </a:r>
            <a:r>
              <a:rPr lang="en-US" sz="1600" dirty="0" err="1" smtClean="0">
                <a:solidFill>
                  <a:schemeClr val="tx1"/>
                </a:solidFill>
              </a:rPr>
              <a:t>ünstigere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Produktion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</a:rPr>
              <a:t>möglich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Ohne</a:t>
            </a:r>
            <a:r>
              <a:rPr lang="en-US" sz="1600" dirty="0" smtClean="0">
                <a:solidFill>
                  <a:schemeClr val="tx1"/>
                </a:solidFill>
              </a:rPr>
              <a:t> Patent </a:t>
            </a:r>
            <a:r>
              <a:rPr lang="en-US" sz="1600" dirty="0" err="1" smtClean="0">
                <a:solidFill>
                  <a:schemeClr val="tx1"/>
                </a:solidFill>
              </a:rPr>
              <a:t>relativ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einfach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kopierbar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2566" y="3469497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Wettbewerb</a:t>
            </a:r>
            <a:r>
              <a:rPr lang="en-US" sz="1600" b="1" dirty="0" smtClean="0">
                <a:solidFill>
                  <a:schemeClr val="tx1"/>
                </a:solidFill>
              </a:rPr>
              <a:t> in der </a:t>
            </a:r>
            <a:r>
              <a:rPr lang="en-US" sz="1600" b="1" dirty="0" err="1" smtClean="0">
                <a:solidFill>
                  <a:schemeClr val="tx1"/>
                </a:solidFill>
              </a:rPr>
              <a:t>Branche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Take </a:t>
            </a:r>
            <a:r>
              <a:rPr lang="en-US" sz="1600" dirty="0" err="1" smtClean="0">
                <a:solidFill>
                  <a:schemeClr val="tx1"/>
                </a:solidFill>
              </a:rPr>
              <a:t>Aways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Tupperware-</a:t>
            </a:r>
            <a:r>
              <a:rPr lang="en-US" sz="1600" dirty="0" err="1" smtClean="0">
                <a:solidFill>
                  <a:schemeClr val="tx1"/>
                </a:solidFill>
              </a:rPr>
              <a:t>Produktanbieter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Klassische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Kantine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Fast Food </a:t>
            </a:r>
            <a:r>
              <a:rPr lang="en-US" sz="1600" dirty="0" err="1" smtClean="0">
                <a:solidFill>
                  <a:schemeClr val="tx1"/>
                </a:solidFill>
              </a:rPr>
              <a:t>Ketten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/ Convenience-</a:t>
            </a:r>
            <a:r>
              <a:rPr lang="en-US" sz="1600" dirty="0" err="1" smtClean="0">
                <a:solidFill>
                  <a:schemeClr val="tx1"/>
                </a:solidFill>
              </a:rPr>
              <a:t>Anbieter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5517" y="3469496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Verhandlungsstärke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Lieferant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Nicht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sonderlich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hoch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AppStore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Akkus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weit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verbreitet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Materialien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verfügbar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hteck 12"/>
          <p:cNvSpPr/>
          <p:nvPr/>
        </p:nvSpPr>
        <p:spPr>
          <a:xfrm>
            <a:off x="7345903" y="3469496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Verhandlungsmacht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Kunden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Relativ</a:t>
            </a:r>
            <a:r>
              <a:rPr lang="en-US" sz="1600" dirty="0" smtClean="0">
                <a:solidFill>
                  <a:schemeClr val="tx1"/>
                </a:solidFill>
              </a:rPr>
              <a:t> gross – </a:t>
            </a:r>
            <a:r>
              <a:rPr lang="en-US" sz="1600" dirty="0" err="1" smtClean="0">
                <a:solidFill>
                  <a:schemeClr val="tx1"/>
                </a:solidFill>
              </a:rPr>
              <a:t>viele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Alternativmöglichkeiten</a:t>
            </a:r>
            <a:r>
              <a:rPr lang="en-US" sz="1600" dirty="0" smtClean="0">
                <a:solidFill>
                  <a:schemeClr val="tx1"/>
                </a:solidFill>
              </a:rPr>
              <a:t>, grosser </a:t>
            </a:r>
            <a:r>
              <a:rPr lang="en-US" sz="1600" dirty="0" err="1" smtClean="0">
                <a:solidFill>
                  <a:schemeClr val="tx1"/>
                </a:solidFill>
              </a:rPr>
              <a:t>Markt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852566" y="5592274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Bedrohung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Ersatzprodukte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Andere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Produkte</a:t>
            </a:r>
            <a:r>
              <a:rPr lang="en-US" sz="1600" dirty="0">
                <a:solidFill>
                  <a:schemeClr val="tx1"/>
                </a:solidFill>
              </a:rPr>
              <a:t> (Tupperware, </a:t>
            </a:r>
            <a:r>
              <a:rPr lang="en-US" sz="1600" dirty="0" err="1">
                <a:solidFill>
                  <a:schemeClr val="tx1"/>
                </a:solidFill>
              </a:rPr>
              <a:t>Mikrowelle</a:t>
            </a:r>
            <a:r>
              <a:rPr lang="en-US" sz="1600" dirty="0">
                <a:solidFill>
                  <a:schemeClr val="tx1"/>
                </a:solidFill>
              </a:rPr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Isolierte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Behälter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Pfeil nach links und rechts 14"/>
          <p:cNvSpPr/>
          <p:nvPr/>
        </p:nvSpPr>
        <p:spPr>
          <a:xfrm>
            <a:off x="3300065" y="4100204"/>
            <a:ext cx="705592" cy="863682"/>
          </a:xfrm>
          <a:prstGeom prst="leftRightArrow">
            <a:avLst>
              <a:gd name="adj1" fmla="val 50000"/>
              <a:gd name="adj2" fmla="val 34507"/>
            </a:avLst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Pfeil nach links und rechts 15"/>
          <p:cNvSpPr/>
          <p:nvPr/>
        </p:nvSpPr>
        <p:spPr>
          <a:xfrm>
            <a:off x="6824129" y="4100204"/>
            <a:ext cx="705592" cy="863682"/>
          </a:xfrm>
          <a:prstGeom prst="leftRightArrow">
            <a:avLst>
              <a:gd name="adj1" fmla="val 50000"/>
              <a:gd name="adj2" fmla="val 34507"/>
            </a:avLst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rot="10800000">
            <a:off x="4886388" y="3194133"/>
            <a:ext cx="1069993" cy="304800"/>
          </a:xfrm>
          <a:prstGeom prst="triangle">
            <a:avLst/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Gleichschenkliges Dreieck 17"/>
          <p:cNvSpPr/>
          <p:nvPr/>
        </p:nvSpPr>
        <p:spPr>
          <a:xfrm>
            <a:off x="4908244" y="5318419"/>
            <a:ext cx="1069993" cy="304800"/>
          </a:xfrm>
          <a:prstGeom prst="triangle">
            <a:avLst/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457898" y="85447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Pascal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Entwickeln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Petal – </a:t>
            </a:r>
            <a:r>
              <a:rPr lang="en-US" dirty="0" err="1" smtClean="0"/>
              <a:t>Diagramm</a:t>
            </a:r>
            <a:r>
              <a:rPr lang="en-US" dirty="0" smtClean="0"/>
              <a:t> für das </a:t>
            </a:r>
            <a:r>
              <a:rPr lang="en-US" dirty="0" err="1" smtClean="0"/>
              <a:t>Ökosystem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7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4172607" y="1429406"/>
            <a:ext cx="1975945" cy="37837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 rot="16200000">
            <a:off x="2575036" y="2315072"/>
            <a:ext cx="1975945" cy="4372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 rot="16200000">
            <a:off x="5638802" y="2315072"/>
            <a:ext cx="1975945" cy="4372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17429" y="3837361"/>
            <a:ext cx="1975945" cy="35630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 rot="18738808">
            <a:off x="3089197" y="1326708"/>
            <a:ext cx="1975945" cy="432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 rot="2548203">
            <a:off x="5084381" y="1326707"/>
            <a:ext cx="1975945" cy="432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4737312" y="6187474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Restaurant/ Kantinen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4952092" y="545444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Fast Food/</a:t>
            </a:r>
            <a:br>
              <a:rPr lang="de-CH" sz="1200" b="1" dirty="0" smtClean="0">
                <a:solidFill>
                  <a:schemeClr val="tx1"/>
                </a:solidFill>
              </a:rPr>
            </a:br>
            <a:r>
              <a:rPr lang="de-CH" sz="1200" b="1" dirty="0" err="1" smtClean="0">
                <a:solidFill>
                  <a:schemeClr val="tx1"/>
                </a:solidFill>
              </a:rPr>
              <a:t>TakeAway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4643873" y="123429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Markt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1171310" y="414186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Kunden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4737312" y="706559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Konkurrenz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8474912" y="416451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Erweiter</a:t>
            </a:r>
            <a:r>
              <a:rPr lang="de-CH" sz="1200" b="1" dirty="0" smtClean="0">
                <a:solidFill>
                  <a:schemeClr val="tx1"/>
                </a:solidFill>
              </a:rPr>
              <a:t>-barkeit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6968375" y="156414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2855858" y="450122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Camping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2251727" y="386958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Arbeitnehmer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800691" y="391086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4044554" y="460723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Studenten / Schüler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7" name="Eine Ecke des Rechtecks schneiden 26"/>
          <p:cNvSpPr/>
          <p:nvPr/>
        </p:nvSpPr>
        <p:spPr>
          <a:xfrm>
            <a:off x="2667259" y="5004646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Bau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8" name="Eine Ecke des Rechtecks schneiden 27"/>
          <p:cNvSpPr/>
          <p:nvPr/>
        </p:nvSpPr>
        <p:spPr>
          <a:xfrm>
            <a:off x="5566429" y="261199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Detailhändler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6545877" y="2122030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Rezept-Anbieter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5175001" y="3176941"/>
            <a:ext cx="1602481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Onlinehändler (</a:t>
            </a:r>
            <a:r>
              <a:rPr lang="de-CH" sz="1200" b="1" dirty="0" err="1" smtClean="0">
                <a:solidFill>
                  <a:schemeClr val="tx1"/>
                </a:solidFill>
              </a:rPr>
              <a:t>Farmy</a:t>
            </a:r>
            <a:r>
              <a:rPr lang="de-CH" sz="1200" b="1" dirty="0" smtClean="0">
                <a:solidFill>
                  <a:schemeClr val="tx1"/>
                </a:solidFill>
              </a:rPr>
              <a:t>, </a:t>
            </a:r>
            <a:r>
              <a:rPr lang="de-CH" sz="1200" b="1" dirty="0" err="1" smtClean="0">
                <a:solidFill>
                  <a:schemeClr val="tx1"/>
                </a:solidFill>
              </a:rPr>
              <a:t>LeShop</a:t>
            </a:r>
            <a:r>
              <a:rPr lang="de-CH" sz="1200" b="1" dirty="0" smtClean="0">
                <a:solidFill>
                  <a:schemeClr val="tx1"/>
                </a:solidFill>
              </a:rPr>
              <a:t>)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1" name="Eine Ecke des Rechtecks schneiden 30"/>
          <p:cNvSpPr/>
          <p:nvPr/>
        </p:nvSpPr>
        <p:spPr>
          <a:xfrm>
            <a:off x="5656809" y="375315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Outdoorläder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2" name="Eine Ecke des Rechtecks schneiden 31"/>
          <p:cNvSpPr/>
          <p:nvPr/>
        </p:nvSpPr>
        <p:spPr>
          <a:xfrm>
            <a:off x="6679444" y="263294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Bund / 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3" name="Eine Ecke des Rechtecks schneiden 32"/>
          <p:cNvSpPr/>
          <p:nvPr/>
        </p:nvSpPr>
        <p:spPr>
          <a:xfrm>
            <a:off x="6869970" y="314366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Schulen / Kantinen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5" name="Eine Ecke des Rechtecks schneiden 34"/>
          <p:cNvSpPr/>
          <p:nvPr/>
        </p:nvSpPr>
        <p:spPr>
          <a:xfrm>
            <a:off x="5411757" y="2017122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Fast Food/</a:t>
            </a:r>
            <a:br>
              <a:rPr lang="de-CH" sz="1200" b="1" dirty="0" smtClean="0">
                <a:solidFill>
                  <a:schemeClr val="tx1"/>
                </a:solidFill>
              </a:rPr>
            </a:br>
            <a:r>
              <a:rPr lang="de-CH" sz="1200" b="1" dirty="0" err="1" smtClean="0">
                <a:solidFill>
                  <a:schemeClr val="tx1"/>
                </a:solidFill>
              </a:rPr>
              <a:t>TakeAway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36" name="Gekrümmte Verbindung 35"/>
          <p:cNvCxnSpPr>
            <a:stCxn id="35" idx="2"/>
            <a:endCxn id="16" idx="3"/>
          </p:cNvCxnSpPr>
          <p:nvPr/>
        </p:nvCxnSpPr>
        <p:spPr>
          <a:xfrm rot="10800000" flipH="1" flipV="1">
            <a:off x="5411756" y="2238481"/>
            <a:ext cx="46259" cy="3215966"/>
          </a:xfrm>
          <a:prstGeom prst="curvedConnector4">
            <a:avLst>
              <a:gd name="adj1" fmla="val -494174"/>
              <a:gd name="adj2" fmla="val 534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endCxn id="13" idx="3"/>
          </p:cNvCxnSpPr>
          <p:nvPr/>
        </p:nvCxnSpPr>
        <p:spPr>
          <a:xfrm rot="5400000">
            <a:off x="4635681" y="3908005"/>
            <a:ext cx="2804368" cy="175457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endCxn id="25" idx="3"/>
          </p:cNvCxnSpPr>
          <p:nvPr/>
        </p:nvCxnSpPr>
        <p:spPr>
          <a:xfrm rot="10800000" flipV="1">
            <a:off x="4306616" y="2846953"/>
            <a:ext cx="2411787" cy="106390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ine Ecke des Rechtecks schneiden 41"/>
          <p:cNvSpPr/>
          <p:nvPr/>
        </p:nvSpPr>
        <p:spPr>
          <a:xfrm>
            <a:off x="7076321" y="384646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Solarlader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3" name="Eine Ecke des Rechtecks schneiden 42"/>
          <p:cNvSpPr/>
          <p:nvPr/>
        </p:nvSpPr>
        <p:spPr>
          <a:xfrm>
            <a:off x="6449349" y="433798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Menü Integration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4" name="Eine Ecke des Rechtecks schneiden 43"/>
          <p:cNvSpPr/>
          <p:nvPr/>
        </p:nvSpPr>
        <p:spPr>
          <a:xfrm>
            <a:off x="5754815" y="4874009"/>
            <a:ext cx="1336256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Andere Formen (Flasche,..)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5" name="Eine Ecke des Rechtecks schneiden 44"/>
          <p:cNvSpPr/>
          <p:nvPr/>
        </p:nvSpPr>
        <p:spPr>
          <a:xfrm>
            <a:off x="7375739" y="445835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Einkaufsliste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9457898" y="26016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Pascal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In welchem Produkt-Typ-Bereich sind Sie aktiv?</a:t>
            </a:r>
          </a:p>
          <a:p>
            <a:pPr lvl="1"/>
            <a:r>
              <a:rPr lang="de-CH" dirty="0" smtClean="0"/>
              <a:t>Non Software: Convenience </a:t>
            </a:r>
            <a:r>
              <a:rPr lang="de-CH" dirty="0" err="1" smtClean="0"/>
              <a:t>Goods</a:t>
            </a:r>
            <a:r>
              <a:rPr lang="de-CH" dirty="0" smtClean="0"/>
              <a:t> (+ Embedded Software)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Argumentieren Sie warum Sie diesen gewählt haben.</a:t>
            </a:r>
          </a:p>
          <a:p>
            <a:pPr lvl="1"/>
            <a:r>
              <a:rPr lang="de-CH" dirty="0" smtClean="0"/>
              <a:t>Hauptprodukt ist Non Software aber die Bedienung per App (Remotesteuerung/ </a:t>
            </a:r>
            <a:r>
              <a:rPr lang="de-CH" dirty="0" err="1" smtClean="0"/>
              <a:t>Timer</a:t>
            </a:r>
            <a:r>
              <a:rPr lang="de-CH" dirty="0" smtClean="0"/>
              <a:t>) und die Möglichkeit dieses Produkt mit zusätzlichen Services (Rezepte, Einkaufslisten,…) zu verbinden ist Software</a:t>
            </a:r>
          </a:p>
          <a:p>
            <a:pPr lvl="1"/>
            <a:r>
              <a:rPr lang="de-CH" dirty="0" smtClean="0"/>
              <a:t>Wachstum / Erweiterbarkeit / Updatemöglichkeiten per Software sind wichtig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Produkt und Service Klassifikation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8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773362" y="7231090"/>
            <a:ext cx="411825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700" dirty="0" smtClean="0"/>
              <a:t>Quelle: https</a:t>
            </a:r>
            <a:r>
              <a:rPr lang="de-CH" sz="700" dirty="0"/>
              <a:t>://</a:t>
            </a:r>
            <a:r>
              <a:rPr lang="de-CH" sz="700" dirty="0" smtClean="0"/>
              <a:t>www.researchgate.net/publication/267271537_Software_Product_Management</a:t>
            </a:r>
            <a:endParaRPr lang="de-CH" sz="7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/>
          <a:stretch/>
        </p:blipFill>
        <p:spPr>
          <a:xfrm>
            <a:off x="5596467" y="4793247"/>
            <a:ext cx="4919133" cy="219803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198592" y="260160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>
                <a:solidFill>
                  <a:schemeClr val="bg1"/>
                </a:solidFill>
              </a:rPr>
              <a:t>Sonam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Welche Produkt Archetyp-Muster möchten Sie anwenden? Argumentieren Sie es.</a:t>
            </a:r>
          </a:p>
          <a:p>
            <a:endParaRPr lang="de-CH" dirty="0" smtClean="0"/>
          </a:p>
          <a:p>
            <a:pPr lvl="1"/>
            <a:r>
              <a:rPr lang="de-CH" dirty="0" smtClean="0">
                <a:solidFill>
                  <a:srgbClr val="FF0000"/>
                </a:solidFill>
              </a:rPr>
              <a:t>Erfinder </a:t>
            </a:r>
            <a:r>
              <a:rPr lang="de-CH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erstes Produkt dieser Art («autarke» Erwärmung im Behälter direkt als neue Erfindung)</a:t>
            </a:r>
            <a:endParaRPr lang="de-CH" dirty="0">
              <a:solidFill>
                <a:srgbClr val="FF0000"/>
              </a:solidFill>
            </a:endParaRP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Verteiler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Verleiher </a:t>
            </a:r>
            <a:r>
              <a:rPr lang="de-CH" dirty="0">
                <a:sym typeface="Wingdings" panose="05000000000000000000" pitchFamily="2" charset="2"/>
              </a:rPr>
              <a:t> ggf. als Kooperationspartner mit </a:t>
            </a:r>
            <a:r>
              <a:rPr lang="de-CH" dirty="0" smtClean="0">
                <a:sym typeface="Wingdings" panose="05000000000000000000" pitchFamily="2" charset="2"/>
              </a:rPr>
              <a:t>Take-</a:t>
            </a:r>
            <a:r>
              <a:rPr lang="de-CH" dirty="0" err="1" smtClean="0">
                <a:sym typeface="Wingdings" panose="05000000000000000000" pitchFamily="2" charset="2"/>
              </a:rPr>
              <a:t>Aways</a:t>
            </a:r>
            <a:r>
              <a:rPr lang="de-CH" dirty="0" smtClean="0">
                <a:sym typeface="Wingdings" panose="05000000000000000000" pitchFamily="2" charset="2"/>
              </a:rPr>
              <a:t>, Kantinen, etc. (Verleih der Boxen)</a:t>
            </a:r>
            <a:endParaRPr lang="de-CH" dirty="0"/>
          </a:p>
          <a:p>
            <a:pPr marL="357188" lvl="1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Vermittler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Geschäftsmodell Archetyp-Muster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9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757" y="6092552"/>
            <a:ext cx="3016643" cy="146871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198592" y="260160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>
                <a:solidFill>
                  <a:schemeClr val="bg1"/>
                </a:solidFill>
              </a:rPr>
              <a:t>Sonam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 SML_deutsch">
  <a:themeElements>
    <a:clrScheme name="SML">
      <a:dk1>
        <a:srgbClr val="002C59"/>
      </a:dk1>
      <a:lt1>
        <a:srgbClr val="FFFFFF"/>
      </a:lt1>
      <a:dk2>
        <a:srgbClr val="A5A5A5"/>
      </a:dk2>
      <a:lt2>
        <a:srgbClr val="FFFFFF"/>
      </a:lt2>
      <a:accent1>
        <a:srgbClr val="6FBAED"/>
      </a:accent1>
      <a:accent2>
        <a:srgbClr val="F5C513"/>
      </a:accent2>
      <a:accent3>
        <a:srgbClr val="3ACA36"/>
      </a:accent3>
      <a:accent4>
        <a:srgbClr val="F09530"/>
      </a:accent4>
      <a:accent5>
        <a:srgbClr val="2CE8FC"/>
      </a:accent5>
      <a:accent6>
        <a:srgbClr val="FF7C80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01837"/>
            </a:gs>
            <a:gs pos="80000">
              <a:srgbClr val="004C83"/>
            </a:gs>
            <a:gs pos="100000">
              <a:srgbClr val="004C83"/>
            </a:gs>
          </a:gsLst>
          <a:lin ang="0" scaled="0"/>
        </a:gra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PP_SML_deutsch</Template>
  <TotalTime>0</TotalTime>
  <Words>1715</Words>
  <Application>Microsoft Office PowerPoint</Application>
  <PresentationFormat>Benutzerdefiniert</PresentationFormat>
  <Paragraphs>474</Paragraphs>
  <Slides>26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HelveticaRounded LT Std Bd</vt:lpstr>
      <vt:lpstr>Symbol</vt:lpstr>
      <vt:lpstr>Wingdings</vt:lpstr>
      <vt:lpstr>ヒラギノ角ゴ Pro W3</vt:lpstr>
      <vt:lpstr>Folien SML_deutsch</vt:lpstr>
      <vt:lpstr>PowerPoint-Präsentation</vt:lpstr>
      <vt:lpstr>Aufgabenstellung</vt:lpstr>
      <vt:lpstr>Die Produktidee – die intelligente Lunchbox</vt:lpstr>
      <vt:lpstr>Wettbewerbsanalyse Mitbewerber</vt:lpstr>
      <vt:lpstr>Marktanalyse Kunden und Produkt</vt:lpstr>
      <vt:lpstr>Markt- und Wettbewerbsanalyse durch 5 Forces für Ihr Produkt</vt:lpstr>
      <vt:lpstr>Entwickeln Sie ein Petal – Diagramm für das Ökosystem </vt:lpstr>
      <vt:lpstr>Produkt und Service Klassifikation</vt:lpstr>
      <vt:lpstr>Geschäftsmodell Archetyp-Muster</vt:lpstr>
      <vt:lpstr>Erstdefinition des Produktes anhand der gewählten Option</vt:lpstr>
      <vt:lpstr>Definieren Sie den Value Proposition Canvas</vt:lpstr>
      <vt:lpstr>Entwerfen Sie den Business Modell Canvas (BMC)</vt:lpstr>
      <vt:lpstr>Bewerten Sie verschiedene strategischen Optionen</vt:lpstr>
      <vt:lpstr>Self-Study: Taktische Interaktionswerkzeuge für Produktteams </vt:lpstr>
      <vt:lpstr>Self-Study: Taktische Interaktionswerkzeuge für Produktteams </vt:lpstr>
      <vt:lpstr>Definieren Sie den MVP für das Produkt (HW/SW) zB. anhand «Pruning the Product Tree» Ansatz</vt:lpstr>
      <vt:lpstr>Definieren Sie die erste Produktroadmap</vt:lpstr>
      <vt:lpstr>Detaillieren Sie das Ertragsmodell (Revenue Modell) </vt:lpstr>
      <vt:lpstr>Wie könnte die Preisgestaltung aussehen?</vt:lpstr>
      <vt:lpstr>Schlagen Sie die Kundensupport SLAs vor</vt:lpstr>
      <vt:lpstr>Was wären die geistigen und gewerblichen Schutzrechte</vt:lpstr>
      <vt:lpstr>Ist GDPR für Ihr Produkt relevant?</vt:lpstr>
      <vt:lpstr>Wo benötigen Sie Sourcing? (optional, wenn vorgestellt) </vt:lpstr>
      <vt:lpstr>Welche Art von Sourcing verwenden Sie? (optional, wenn vorgestellt) </vt:lpstr>
      <vt:lpstr>Definieren Sie Ihr Strategie-Cockpit zur Erfolgskontrolle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2019-03-29T08:51:12Z</dcterms:created>
  <dcterms:modified xsi:type="dcterms:W3CDTF">2020-04-03T09:29:19Z</dcterms:modified>
</cp:coreProperties>
</file>