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8" r:id="rId7"/>
    <p:sldId id="269" r:id="rId8"/>
    <p:sldId id="270" r:id="rId9"/>
    <p:sldId id="279" r:id="rId10"/>
    <p:sldId id="271" r:id="rId11"/>
    <p:sldId id="280" r:id="rId12"/>
    <p:sldId id="281" r:id="rId13"/>
    <p:sldId id="263" r:id="rId14"/>
    <p:sldId id="266" r:id="rId15"/>
    <p:sldId id="267" r:id="rId16"/>
    <p:sldId id="265" r:id="rId17"/>
    <p:sldId id="272" r:id="rId18"/>
    <p:sldId id="282" r:id="rId19"/>
    <p:sldId id="284" r:id="rId20"/>
    <p:sldId id="287" r:id="rId21"/>
    <p:sldId id="288" r:id="rId22"/>
    <p:sldId id="286" r:id="rId23"/>
    <p:sldId id="283" r:id="rId24"/>
    <p:sldId id="278" r:id="rId25"/>
    <p:sldId id="261" r:id="rId26"/>
    <p:sldId id="259" r:id="rId27"/>
    <p:sldId id="273" r:id="rId28"/>
    <p:sldId id="275" r:id="rId29"/>
    <p:sldId id="274" r:id="rId30"/>
    <p:sldId id="276" r:id="rId31"/>
    <p:sldId id="277"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a" initials="A" lastIdx="1" clrIdx="0">
    <p:extLst>
      <p:ext uri="{19B8F6BF-5375-455C-9EA6-DF929625EA0E}">
        <p15:presenceInfo xmlns:p15="http://schemas.microsoft.com/office/powerpoint/2012/main" userId="Alf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B2AA"/>
    <a:srgbClr val="62C9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5T14:25:36.206"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05T14:25:36.206" idx="1">
    <p:pos x="10" y="10"/>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05T14:25:36.206" idx="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2-05T14:25:36.206"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DA3AFE-11A3-4CF1-A081-DA7179AA3D89}"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de-DE"/>
        </a:p>
      </dgm:t>
    </dgm:pt>
    <dgm:pt modelId="{4826D47B-8060-4974-94AB-03860A2BC8BD}">
      <dgm:prSet phldrT="[Text]"/>
      <dgm:spPr>
        <a:ln w="38100">
          <a:solidFill>
            <a:schemeClr val="accent1">
              <a:lumMod val="50000"/>
            </a:schemeClr>
          </a:solidFill>
        </a:ln>
      </dgm:spPr>
      <dgm:t>
        <a:bodyPr/>
        <a:lstStyle/>
        <a:p>
          <a:r>
            <a:rPr lang="de-DE" dirty="0"/>
            <a:t>Capture</a:t>
          </a:r>
        </a:p>
        <a:p>
          <a:r>
            <a:rPr lang="de-DE" dirty="0"/>
            <a:t>Data</a:t>
          </a:r>
        </a:p>
      </dgm:t>
    </dgm:pt>
    <dgm:pt modelId="{F65B8147-4B2C-4561-B8AA-67B7231FAA86}" type="parTrans" cxnId="{26CEFC9A-DF79-40E6-83A7-215ABAEB9634}">
      <dgm:prSet/>
      <dgm:spPr/>
      <dgm:t>
        <a:bodyPr/>
        <a:lstStyle/>
        <a:p>
          <a:endParaRPr lang="de-DE"/>
        </a:p>
      </dgm:t>
    </dgm:pt>
    <dgm:pt modelId="{8F43A4C4-BEBF-46F2-894F-54E40DF32C5D}" type="sibTrans" cxnId="{26CEFC9A-DF79-40E6-83A7-215ABAEB9634}">
      <dgm:prSet/>
      <dgm:spPr/>
      <dgm:t>
        <a:bodyPr/>
        <a:lstStyle/>
        <a:p>
          <a:endParaRPr lang="de-DE"/>
        </a:p>
      </dgm:t>
    </dgm:pt>
    <dgm:pt modelId="{E1FAB4AF-8E4F-48F5-8B30-7E8E3D19E9D3}">
      <dgm:prSet phldrT="[Text]"/>
      <dgm:spPr>
        <a:ln w="38100">
          <a:solidFill>
            <a:schemeClr val="accent1">
              <a:lumMod val="50000"/>
            </a:schemeClr>
          </a:solidFill>
        </a:ln>
      </dgm:spPr>
      <dgm:t>
        <a:bodyPr/>
        <a:lstStyle/>
        <a:p>
          <a:r>
            <a:rPr lang="de-DE" dirty="0"/>
            <a:t>Manage &amp;</a:t>
          </a:r>
        </a:p>
        <a:p>
          <a:r>
            <a:rPr lang="de-DE" dirty="0"/>
            <a:t>Clean Data</a:t>
          </a:r>
        </a:p>
      </dgm:t>
    </dgm:pt>
    <dgm:pt modelId="{E220D0F9-4829-40C5-BFD1-1A5C20E3920A}" type="parTrans" cxnId="{8591255E-81F7-4371-8760-BA5E3C4AA8E6}">
      <dgm:prSet/>
      <dgm:spPr/>
      <dgm:t>
        <a:bodyPr/>
        <a:lstStyle/>
        <a:p>
          <a:endParaRPr lang="de-DE"/>
        </a:p>
      </dgm:t>
    </dgm:pt>
    <dgm:pt modelId="{367590DF-D90A-4D14-9805-1770204E8EAE}" type="sibTrans" cxnId="{8591255E-81F7-4371-8760-BA5E3C4AA8E6}">
      <dgm:prSet/>
      <dgm:spPr/>
      <dgm:t>
        <a:bodyPr/>
        <a:lstStyle/>
        <a:p>
          <a:endParaRPr lang="de-DE"/>
        </a:p>
      </dgm:t>
    </dgm:pt>
    <dgm:pt modelId="{D61F08A3-BFB8-4826-978A-9846C635068B}">
      <dgm:prSet phldrT="[Text]" custT="1"/>
      <dgm:spPr>
        <a:ln w="38100">
          <a:solidFill>
            <a:schemeClr val="accent1">
              <a:lumMod val="50000"/>
            </a:schemeClr>
          </a:solidFill>
        </a:ln>
      </dgm:spPr>
      <dgm:t>
        <a:bodyPr/>
        <a:lstStyle/>
        <a:p>
          <a:r>
            <a:rPr lang="de-DE" sz="1600" dirty="0" err="1"/>
            <a:t>Exploratory</a:t>
          </a:r>
          <a:r>
            <a:rPr lang="de-DE" sz="1600" dirty="0"/>
            <a:t> </a:t>
          </a:r>
        </a:p>
        <a:p>
          <a:r>
            <a:rPr lang="de-DE" sz="1600" dirty="0"/>
            <a:t>Analysis</a:t>
          </a:r>
        </a:p>
      </dgm:t>
    </dgm:pt>
    <dgm:pt modelId="{83F99F69-F2D9-4B4A-92EE-1AE888C65E10}" type="parTrans" cxnId="{75C9C5E8-3F09-4091-AEBA-DADD5543FE7E}">
      <dgm:prSet/>
      <dgm:spPr/>
      <dgm:t>
        <a:bodyPr/>
        <a:lstStyle/>
        <a:p>
          <a:endParaRPr lang="de-DE"/>
        </a:p>
      </dgm:t>
    </dgm:pt>
    <dgm:pt modelId="{7B0780DE-8CE2-4BDF-BE38-F7FE5DD2AA1A}" type="sibTrans" cxnId="{75C9C5E8-3F09-4091-AEBA-DADD5543FE7E}">
      <dgm:prSet/>
      <dgm:spPr/>
      <dgm:t>
        <a:bodyPr/>
        <a:lstStyle/>
        <a:p>
          <a:endParaRPr lang="de-DE"/>
        </a:p>
      </dgm:t>
    </dgm:pt>
    <dgm:pt modelId="{9B79DD2C-CBD6-4639-AAD5-35A3E8BAC994}">
      <dgm:prSet phldrT="[Text]"/>
      <dgm:spPr>
        <a:ln w="38100">
          <a:solidFill>
            <a:schemeClr val="accent1">
              <a:lumMod val="50000"/>
            </a:schemeClr>
          </a:solidFill>
        </a:ln>
      </dgm:spPr>
      <dgm:t>
        <a:bodyPr/>
        <a:lstStyle/>
        <a:p>
          <a:r>
            <a:rPr lang="de-DE" dirty="0"/>
            <a:t>Finale Analyse</a:t>
          </a:r>
        </a:p>
      </dgm:t>
    </dgm:pt>
    <dgm:pt modelId="{7EB5FE23-EE68-4549-91F5-8098C7313393}" type="parTrans" cxnId="{F263FF52-5E19-435A-AFB7-9B8E4E2CDCCF}">
      <dgm:prSet/>
      <dgm:spPr/>
      <dgm:t>
        <a:bodyPr/>
        <a:lstStyle/>
        <a:p>
          <a:endParaRPr lang="de-DE"/>
        </a:p>
      </dgm:t>
    </dgm:pt>
    <dgm:pt modelId="{849EA2E5-FC6C-42CD-AB06-1F43DD8C497E}" type="sibTrans" cxnId="{F263FF52-5E19-435A-AFB7-9B8E4E2CDCCF}">
      <dgm:prSet/>
      <dgm:spPr/>
      <dgm:t>
        <a:bodyPr/>
        <a:lstStyle/>
        <a:p>
          <a:endParaRPr lang="de-DE"/>
        </a:p>
      </dgm:t>
    </dgm:pt>
    <dgm:pt modelId="{E8A2705F-6DBD-4BFC-8DAC-E9A4939F132F}">
      <dgm:prSet phldrT="[Text]"/>
      <dgm:spPr>
        <a:ln w="38100">
          <a:solidFill>
            <a:schemeClr val="accent1">
              <a:lumMod val="50000"/>
            </a:schemeClr>
          </a:solidFill>
        </a:ln>
      </dgm:spPr>
      <dgm:t>
        <a:bodyPr/>
        <a:lstStyle/>
        <a:p>
          <a:r>
            <a:rPr lang="de-DE" dirty="0"/>
            <a:t>Reporting</a:t>
          </a:r>
        </a:p>
      </dgm:t>
    </dgm:pt>
    <dgm:pt modelId="{CABBE939-07FD-4ED4-8047-370D2F73298D}" type="parTrans" cxnId="{4AB6E161-3F33-459E-9902-74ED1D5433B0}">
      <dgm:prSet/>
      <dgm:spPr/>
      <dgm:t>
        <a:bodyPr/>
        <a:lstStyle/>
        <a:p>
          <a:endParaRPr lang="de-DE"/>
        </a:p>
      </dgm:t>
    </dgm:pt>
    <dgm:pt modelId="{813EC1E0-4835-4787-8BC8-EB9478238403}" type="sibTrans" cxnId="{4AB6E161-3F33-459E-9902-74ED1D5433B0}">
      <dgm:prSet/>
      <dgm:spPr/>
      <dgm:t>
        <a:bodyPr/>
        <a:lstStyle/>
        <a:p>
          <a:endParaRPr lang="de-DE"/>
        </a:p>
      </dgm:t>
    </dgm:pt>
    <dgm:pt modelId="{0C1F525A-4C01-4B39-B6AC-FAD0C262211B}" type="pres">
      <dgm:prSet presAssocID="{6ADA3AFE-11A3-4CF1-A081-DA7179AA3D89}" presName="cycle" presStyleCnt="0">
        <dgm:presLayoutVars>
          <dgm:dir/>
          <dgm:resizeHandles val="exact"/>
        </dgm:presLayoutVars>
      </dgm:prSet>
      <dgm:spPr/>
    </dgm:pt>
    <dgm:pt modelId="{56D48708-2E6B-4E44-913E-5F511FAF625C}" type="pres">
      <dgm:prSet presAssocID="{4826D47B-8060-4974-94AB-03860A2BC8BD}" presName="node" presStyleLbl="node1" presStyleIdx="0" presStyleCnt="5">
        <dgm:presLayoutVars>
          <dgm:bulletEnabled val="1"/>
        </dgm:presLayoutVars>
      </dgm:prSet>
      <dgm:spPr/>
    </dgm:pt>
    <dgm:pt modelId="{351FC237-45D1-4F85-B5E9-1281E06D380D}" type="pres">
      <dgm:prSet presAssocID="{8F43A4C4-BEBF-46F2-894F-54E40DF32C5D}" presName="sibTrans" presStyleLbl="sibTrans2D1" presStyleIdx="0" presStyleCnt="5" custScaleX="180963" custScaleY="90159" custLinFactNeighborX="6657"/>
      <dgm:spPr>
        <a:prstGeom prst="rightArrow">
          <a:avLst/>
        </a:prstGeom>
      </dgm:spPr>
    </dgm:pt>
    <dgm:pt modelId="{C52E085A-C38B-4E96-8982-CE306FB804F4}" type="pres">
      <dgm:prSet presAssocID="{8F43A4C4-BEBF-46F2-894F-54E40DF32C5D}" presName="connectorText" presStyleLbl="sibTrans2D1" presStyleIdx="0" presStyleCnt="5"/>
      <dgm:spPr/>
    </dgm:pt>
    <dgm:pt modelId="{41F0885D-0BD2-44BB-8C0F-CBDD8167014D}" type="pres">
      <dgm:prSet presAssocID="{E1FAB4AF-8E4F-48F5-8B30-7E8E3D19E9D3}" presName="node" presStyleLbl="node1" presStyleIdx="1" presStyleCnt="5">
        <dgm:presLayoutVars>
          <dgm:bulletEnabled val="1"/>
        </dgm:presLayoutVars>
      </dgm:prSet>
      <dgm:spPr/>
    </dgm:pt>
    <dgm:pt modelId="{9E337DBB-6ACA-4CAE-8ED6-D3529A6AAE1E}" type="pres">
      <dgm:prSet presAssocID="{367590DF-D90A-4D14-9805-1770204E8EAE}" presName="sibTrans" presStyleLbl="sibTrans2D1" presStyleIdx="1" presStyleCnt="5" custScaleX="180963" custScaleY="90159" custLinFactNeighborY="1751"/>
      <dgm:spPr>
        <a:prstGeom prst="rightArrow">
          <a:avLst/>
        </a:prstGeom>
      </dgm:spPr>
    </dgm:pt>
    <dgm:pt modelId="{3C8F183A-ACBD-4150-9553-3A8FC0943B4D}" type="pres">
      <dgm:prSet presAssocID="{367590DF-D90A-4D14-9805-1770204E8EAE}" presName="connectorText" presStyleLbl="sibTrans2D1" presStyleIdx="1" presStyleCnt="5"/>
      <dgm:spPr/>
    </dgm:pt>
    <dgm:pt modelId="{3B85D850-E620-47C2-8FCE-5338B6C9BFE8}" type="pres">
      <dgm:prSet presAssocID="{D61F08A3-BFB8-4826-978A-9846C635068B}" presName="node" presStyleLbl="node1" presStyleIdx="2" presStyleCnt="5">
        <dgm:presLayoutVars>
          <dgm:bulletEnabled val="1"/>
        </dgm:presLayoutVars>
      </dgm:prSet>
      <dgm:spPr/>
    </dgm:pt>
    <dgm:pt modelId="{122F0D22-585B-473B-B215-DA1DE1837C7A}" type="pres">
      <dgm:prSet presAssocID="{7B0780DE-8CE2-4BDF-BE38-F7FE5DD2AA1A}" presName="sibTrans" presStyleLbl="sibTrans2D1" presStyleIdx="2" presStyleCnt="5" custScaleX="180963" custScaleY="90159" custLinFactNeighborX="-4438"/>
      <dgm:spPr>
        <a:prstGeom prst="rightArrow">
          <a:avLst/>
        </a:prstGeom>
      </dgm:spPr>
    </dgm:pt>
    <dgm:pt modelId="{A58E2DF9-1A96-446E-AEF7-5D4FF1C2280C}" type="pres">
      <dgm:prSet presAssocID="{7B0780DE-8CE2-4BDF-BE38-F7FE5DD2AA1A}" presName="connectorText" presStyleLbl="sibTrans2D1" presStyleIdx="2" presStyleCnt="5"/>
      <dgm:spPr/>
    </dgm:pt>
    <dgm:pt modelId="{AA94F8B5-5756-49E5-8F94-8237B78D2427}" type="pres">
      <dgm:prSet presAssocID="{9B79DD2C-CBD6-4639-AAD5-35A3E8BAC994}" presName="node" presStyleLbl="node1" presStyleIdx="3" presStyleCnt="5">
        <dgm:presLayoutVars>
          <dgm:bulletEnabled val="1"/>
        </dgm:presLayoutVars>
      </dgm:prSet>
      <dgm:spPr/>
    </dgm:pt>
    <dgm:pt modelId="{91D8201E-98B0-46C6-B2C0-10F86095D2DD}" type="pres">
      <dgm:prSet presAssocID="{849EA2E5-FC6C-42CD-AB06-1F43DD8C497E}" presName="sibTrans" presStyleLbl="sibTrans2D1" presStyleIdx="3" presStyleCnt="5" custScaleX="180963" custScaleY="90159"/>
      <dgm:spPr>
        <a:prstGeom prst="rightArrow">
          <a:avLst/>
        </a:prstGeom>
      </dgm:spPr>
    </dgm:pt>
    <dgm:pt modelId="{B33070BC-B0AF-4878-9858-6BAD8070C82A}" type="pres">
      <dgm:prSet presAssocID="{849EA2E5-FC6C-42CD-AB06-1F43DD8C497E}" presName="connectorText" presStyleLbl="sibTrans2D1" presStyleIdx="3" presStyleCnt="5"/>
      <dgm:spPr/>
    </dgm:pt>
    <dgm:pt modelId="{B9385789-1A27-422C-A6E2-6BED32C676B8}" type="pres">
      <dgm:prSet presAssocID="{E8A2705F-6DBD-4BFC-8DAC-E9A4939F132F}" presName="node" presStyleLbl="node1" presStyleIdx="4" presStyleCnt="5">
        <dgm:presLayoutVars>
          <dgm:bulletEnabled val="1"/>
        </dgm:presLayoutVars>
      </dgm:prSet>
      <dgm:spPr/>
    </dgm:pt>
    <dgm:pt modelId="{99C976EF-A06B-4BBC-BCF4-2054322BE25E}" type="pres">
      <dgm:prSet presAssocID="{813EC1E0-4835-4787-8BC8-EB9478238403}" presName="sibTrans" presStyleLbl="sibTrans2D1" presStyleIdx="4" presStyleCnt="5" custScaleX="180963" custScaleY="90159" custLinFactNeighborX="-2219" custLinFactNeighborY="-10505"/>
      <dgm:spPr>
        <a:prstGeom prst="rightArrow">
          <a:avLst/>
        </a:prstGeom>
      </dgm:spPr>
    </dgm:pt>
    <dgm:pt modelId="{F583AB67-C493-4505-A86A-9D8EC435A6D1}" type="pres">
      <dgm:prSet presAssocID="{813EC1E0-4835-4787-8BC8-EB9478238403}" presName="connectorText" presStyleLbl="sibTrans2D1" presStyleIdx="4" presStyleCnt="5"/>
      <dgm:spPr/>
    </dgm:pt>
  </dgm:ptLst>
  <dgm:cxnLst>
    <dgm:cxn modelId="{E314330E-15C6-4E18-829D-AF7657736ECC}" type="presOf" srcId="{6ADA3AFE-11A3-4CF1-A081-DA7179AA3D89}" destId="{0C1F525A-4C01-4B39-B6AC-FAD0C262211B}" srcOrd="0" destOrd="0" presId="urn:microsoft.com/office/officeart/2005/8/layout/cycle2"/>
    <dgm:cxn modelId="{70B61F1B-FBCF-42D9-A3BE-9E9BB38413FB}" type="presOf" srcId="{E8A2705F-6DBD-4BFC-8DAC-E9A4939F132F}" destId="{B9385789-1A27-422C-A6E2-6BED32C676B8}" srcOrd="0" destOrd="0" presId="urn:microsoft.com/office/officeart/2005/8/layout/cycle2"/>
    <dgm:cxn modelId="{C37ABA1B-E00D-46D3-BB9E-6EDFEFFAD354}" type="presOf" srcId="{367590DF-D90A-4D14-9805-1770204E8EAE}" destId="{3C8F183A-ACBD-4150-9553-3A8FC0943B4D}" srcOrd="1" destOrd="0" presId="urn:microsoft.com/office/officeart/2005/8/layout/cycle2"/>
    <dgm:cxn modelId="{584E8A27-B6A5-42EE-B632-E6C84B3ECD6F}" type="presOf" srcId="{8F43A4C4-BEBF-46F2-894F-54E40DF32C5D}" destId="{C52E085A-C38B-4E96-8982-CE306FB804F4}" srcOrd="1" destOrd="0" presId="urn:microsoft.com/office/officeart/2005/8/layout/cycle2"/>
    <dgm:cxn modelId="{8BA3C729-9CDB-4933-AA4A-B834D0982487}" type="presOf" srcId="{849EA2E5-FC6C-42CD-AB06-1F43DD8C497E}" destId="{B33070BC-B0AF-4878-9858-6BAD8070C82A}" srcOrd="1" destOrd="0" presId="urn:microsoft.com/office/officeart/2005/8/layout/cycle2"/>
    <dgm:cxn modelId="{71F3F231-4630-4CE8-9221-E7AFAC601577}" type="presOf" srcId="{E1FAB4AF-8E4F-48F5-8B30-7E8E3D19E9D3}" destId="{41F0885D-0BD2-44BB-8C0F-CBDD8167014D}" srcOrd="0" destOrd="0" presId="urn:microsoft.com/office/officeart/2005/8/layout/cycle2"/>
    <dgm:cxn modelId="{8591255E-81F7-4371-8760-BA5E3C4AA8E6}" srcId="{6ADA3AFE-11A3-4CF1-A081-DA7179AA3D89}" destId="{E1FAB4AF-8E4F-48F5-8B30-7E8E3D19E9D3}" srcOrd="1" destOrd="0" parTransId="{E220D0F9-4829-40C5-BFD1-1A5C20E3920A}" sibTransId="{367590DF-D90A-4D14-9805-1770204E8EAE}"/>
    <dgm:cxn modelId="{4AB6E161-3F33-459E-9902-74ED1D5433B0}" srcId="{6ADA3AFE-11A3-4CF1-A081-DA7179AA3D89}" destId="{E8A2705F-6DBD-4BFC-8DAC-E9A4939F132F}" srcOrd="4" destOrd="0" parTransId="{CABBE939-07FD-4ED4-8047-370D2F73298D}" sibTransId="{813EC1E0-4835-4787-8BC8-EB9478238403}"/>
    <dgm:cxn modelId="{68ED2443-B7FF-40C9-949A-15A317399093}" type="presOf" srcId="{4826D47B-8060-4974-94AB-03860A2BC8BD}" destId="{56D48708-2E6B-4E44-913E-5F511FAF625C}" srcOrd="0" destOrd="0" presId="urn:microsoft.com/office/officeart/2005/8/layout/cycle2"/>
    <dgm:cxn modelId="{FF09CB67-B022-4036-80B7-844323C5AF87}" type="presOf" srcId="{8F43A4C4-BEBF-46F2-894F-54E40DF32C5D}" destId="{351FC237-45D1-4F85-B5E9-1281E06D380D}" srcOrd="0" destOrd="0" presId="urn:microsoft.com/office/officeart/2005/8/layout/cycle2"/>
    <dgm:cxn modelId="{038B236A-72CC-4FFC-B04F-9782FF4278FC}" type="presOf" srcId="{849EA2E5-FC6C-42CD-AB06-1F43DD8C497E}" destId="{91D8201E-98B0-46C6-B2C0-10F86095D2DD}" srcOrd="0" destOrd="0" presId="urn:microsoft.com/office/officeart/2005/8/layout/cycle2"/>
    <dgm:cxn modelId="{2043E64A-9C02-4737-A1B9-0F95C5FA469A}" type="presOf" srcId="{813EC1E0-4835-4787-8BC8-EB9478238403}" destId="{F583AB67-C493-4505-A86A-9D8EC435A6D1}" srcOrd="1" destOrd="0" presId="urn:microsoft.com/office/officeart/2005/8/layout/cycle2"/>
    <dgm:cxn modelId="{F263FF52-5E19-435A-AFB7-9B8E4E2CDCCF}" srcId="{6ADA3AFE-11A3-4CF1-A081-DA7179AA3D89}" destId="{9B79DD2C-CBD6-4639-AAD5-35A3E8BAC994}" srcOrd="3" destOrd="0" parTransId="{7EB5FE23-EE68-4549-91F5-8098C7313393}" sibTransId="{849EA2E5-FC6C-42CD-AB06-1F43DD8C497E}"/>
    <dgm:cxn modelId="{AA772D98-CB4E-4904-9A0D-576F0037E076}" type="presOf" srcId="{D61F08A3-BFB8-4826-978A-9846C635068B}" destId="{3B85D850-E620-47C2-8FCE-5338B6C9BFE8}" srcOrd="0" destOrd="0" presId="urn:microsoft.com/office/officeart/2005/8/layout/cycle2"/>
    <dgm:cxn modelId="{26CEFC9A-DF79-40E6-83A7-215ABAEB9634}" srcId="{6ADA3AFE-11A3-4CF1-A081-DA7179AA3D89}" destId="{4826D47B-8060-4974-94AB-03860A2BC8BD}" srcOrd="0" destOrd="0" parTransId="{F65B8147-4B2C-4561-B8AA-67B7231FAA86}" sibTransId="{8F43A4C4-BEBF-46F2-894F-54E40DF32C5D}"/>
    <dgm:cxn modelId="{8A2FE59D-ED65-4A66-97A2-0D7F2257002A}" type="presOf" srcId="{7B0780DE-8CE2-4BDF-BE38-F7FE5DD2AA1A}" destId="{122F0D22-585B-473B-B215-DA1DE1837C7A}" srcOrd="0" destOrd="0" presId="urn:microsoft.com/office/officeart/2005/8/layout/cycle2"/>
    <dgm:cxn modelId="{56C29D9E-1D0C-4981-9296-036CB205D509}" type="presOf" srcId="{7B0780DE-8CE2-4BDF-BE38-F7FE5DD2AA1A}" destId="{A58E2DF9-1A96-446E-AEF7-5D4FF1C2280C}" srcOrd="1" destOrd="0" presId="urn:microsoft.com/office/officeart/2005/8/layout/cycle2"/>
    <dgm:cxn modelId="{5A904BA6-472B-4EB8-AD90-CC4E4B42932B}" type="presOf" srcId="{367590DF-D90A-4D14-9805-1770204E8EAE}" destId="{9E337DBB-6ACA-4CAE-8ED6-D3529A6AAE1E}" srcOrd="0" destOrd="0" presId="urn:microsoft.com/office/officeart/2005/8/layout/cycle2"/>
    <dgm:cxn modelId="{94F3D6BD-104E-4BD2-BC48-D9047CAAC53E}" type="presOf" srcId="{9B79DD2C-CBD6-4639-AAD5-35A3E8BAC994}" destId="{AA94F8B5-5756-49E5-8F94-8237B78D2427}" srcOrd="0" destOrd="0" presId="urn:microsoft.com/office/officeart/2005/8/layout/cycle2"/>
    <dgm:cxn modelId="{75C9C5E8-3F09-4091-AEBA-DADD5543FE7E}" srcId="{6ADA3AFE-11A3-4CF1-A081-DA7179AA3D89}" destId="{D61F08A3-BFB8-4826-978A-9846C635068B}" srcOrd="2" destOrd="0" parTransId="{83F99F69-F2D9-4B4A-92EE-1AE888C65E10}" sibTransId="{7B0780DE-8CE2-4BDF-BE38-F7FE5DD2AA1A}"/>
    <dgm:cxn modelId="{1B121AF6-6160-4D18-88C0-87DFCCD3DBE6}" type="presOf" srcId="{813EC1E0-4835-4787-8BC8-EB9478238403}" destId="{99C976EF-A06B-4BBC-BCF4-2054322BE25E}" srcOrd="0" destOrd="0" presId="urn:microsoft.com/office/officeart/2005/8/layout/cycle2"/>
    <dgm:cxn modelId="{95BD6ADC-338F-487F-A789-D2DD446C2791}" type="presParOf" srcId="{0C1F525A-4C01-4B39-B6AC-FAD0C262211B}" destId="{56D48708-2E6B-4E44-913E-5F511FAF625C}" srcOrd="0" destOrd="0" presId="urn:microsoft.com/office/officeart/2005/8/layout/cycle2"/>
    <dgm:cxn modelId="{D5A979BC-73FD-4981-A2D9-ABB69FB40D80}" type="presParOf" srcId="{0C1F525A-4C01-4B39-B6AC-FAD0C262211B}" destId="{351FC237-45D1-4F85-B5E9-1281E06D380D}" srcOrd="1" destOrd="0" presId="urn:microsoft.com/office/officeart/2005/8/layout/cycle2"/>
    <dgm:cxn modelId="{2DE9F1FE-2C12-447D-97B0-04E74BF47034}" type="presParOf" srcId="{351FC237-45D1-4F85-B5E9-1281E06D380D}" destId="{C52E085A-C38B-4E96-8982-CE306FB804F4}" srcOrd="0" destOrd="0" presId="urn:microsoft.com/office/officeart/2005/8/layout/cycle2"/>
    <dgm:cxn modelId="{B8ACC7DD-BD43-4031-ADFB-03FD1B5FAA1F}" type="presParOf" srcId="{0C1F525A-4C01-4B39-B6AC-FAD0C262211B}" destId="{41F0885D-0BD2-44BB-8C0F-CBDD8167014D}" srcOrd="2" destOrd="0" presId="urn:microsoft.com/office/officeart/2005/8/layout/cycle2"/>
    <dgm:cxn modelId="{C89775D0-42DC-4454-B139-E2E18071EB98}" type="presParOf" srcId="{0C1F525A-4C01-4B39-B6AC-FAD0C262211B}" destId="{9E337DBB-6ACA-4CAE-8ED6-D3529A6AAE1E}" srcOrd="3" destOrd="0" presId="urn:microsoft.com/office/officeart/2005/8/layout/cycle2"/>
    <dgm:cxn modelId="{A7FADDD1-3CB2-44C9-9C1F-79F054E98FD6}" type="presParOf" srcId="{9E337DBB-6ACA-4CAE-8ED6-D3529A6AAE1E}" destId="{3C8F183A-ACBD-4150-9553-3A8FC0943B4D}" srcOrd="0" destOrd="0" presId="urn:microsoft.com/office/officeart/2005/8/layout/cycle2"/>
    <dgm:cxn modelId="{36986736-74C1-43AB-B615-703ADAC36F54}" type="presParOf" srcId="{0C1F525A-4C01-4B39-B6AC-FAD0C262211B}" destId="{3B85D850-E620-47C2-8FCE-5338B6C9BFE8}" srcOrd="4" destOrd="0" presId="urn:microsoft.com/office/officeart/2005/8/layout/cycle2"/>
    <dgm:cxn modelId="{73DC2B95-0F26-40A6-B04E-FF0E9FE58FAF}" type="presParOf" srcId="{0C1F525A-4C01-4B39-B6AC-FAD0C262211B}" destId="{122F0D22-585B-473B-B215-DA1DE1837C7A}" srcOrd="5" destOrd="0" presId="urn:microsoft.com/office/officeart/2005/8/layout/cycle2"/>
    <dgm:cxn modelId="{C74F08D4-E3F7-41EF-911C-FB0826DE9E22}" type="presParOf" srcId="{122F0D22-585B-473B-B215-DA1DE1837C7A}" destId="{A58E2DF9-1A96-446E-AEF7-5D4FF1C2280C}" srcOrd="0" destOrd="0" presId="urn:microsoft.com/office/officeart/2005/8/layout/cycle2"/>
    <dgm:cxn modelId="{19F86CFE-CE58-4C24-B527-2F3D7253E9D1}" type="presParOf" srcId="{0C1F525A-4C01-4B39-B6AC-FAD0C262211B}" destId="{AA94F8B5-5756-49E5-8F94-8237B78D2427}" srcOrd="6" destOrd="0" presId="urn:microsoft.com/office/officeart/2005/8/layout/cycle2"/>
    <dgm:cxn modelId="{9F467023-DE83-4C23-9630-9C2E848D9C32}" type="presParOf" srcId="{0C1F525A-4C01-4B39-B6AC-FAD0C262211B}" destId="{91D8201E-98B0-46C6-B2C0-10F86095D2DD}" srcOrd="7" destOrd="0" presId="urn:microsoft.com/office/officeart/2005/8/layout/cycle2"/>
    <dgm:cxn modelId="{13587D69-6FB4-4703-AC9C-4872D7088F21}" type="presParOf" srcId="{91D8201E-98B0-46C6-B2C0-10F86095D2DD}" destId="{B33070BC-B0AF-4878-9858-6BAD8070C82A}" srcOrd="0" destOrd="0" presId="urn:microsoft.com/office/officeart/2005/8/layout/cycle2"/>
    <dgm:cxn modelId="{5AD61FC8-21AE-4D97-85C3-F57D8D4F1DDE}" type="presParOf" srcId="{0C1F525A-4C01-4B39-B6AC-FAD0C262211B}" destId="{B9385789-1A27-422C-A6E2-6BED32C676B8}" srcOrd="8" destOrd="0" presId="urn:microsoft.com/office/officeart/2005/8/layout/cycle2"/>
    <dgm:cxn modelId="{CF72E567-D9A8-4071-A183-EF697B802158}" type="presParOf" srcId="{0C1F525A-4C01-4B39-B6AC-FAD0C262211B}" destId="{99C976EF-A06B-4BBC-BCF4-2054322BE25E}" srcOrd="9" destOrd="0" presId="urn:microsoft.com/office/officeart/2005/8/layout/cycle2"/>
    <dgm:cxn modelId="{FA800EAF-324B-4EB3-AAD4-9B71ECA62B23}" type="presParOf" srcId="{99C976EF-A06B-4BBC-BCF4-2054322BE25E}" destId="{F583AB67-C493-4505-A86A-9D8EC435A6D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48708-2E6B-4E44-913E-5F511FAF625C}">
      <dsp:nvSpPr>
        <dsp:cNvPr id="0" name=""/>
        <dsp:cNvSpPr/>
      </dsp:nvSpPr>
      <dsp:spPr>
        <a:xfrm>
          <a:off x="4547945" y="1743"/>
          <a:ext cx="1419708" cy="1419708"/>
        </a:xfrm>
        <a:prstGeom prst="ellipse">
          <a:avLst/>
        </a:prstGeom>
        <a:solidFill>
          <a:schemeClr val="lt1">
            <a:hueOff val="0"/>
            <a:satOff val="0"/>
            <a:lumOff val="0"/>
            <a:alphaOff val="0"/>
          </a:schemeClr>
        </a:solidFill>
        <a:ln w="381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Capture</a:t>
          </a:r>
        </a:p>
        <a:p>
          <a:pPr marL="0" lvl="0" indent="0" algn="ctr" defTabSz="755650">
            <a:lnSpc>
              <a:spcPct val="90000"/>
            </a:lnSpc>
            <a:spcBef>
              <a:spcPct val="0"/>
            </a:spcBef>
            <a:spcAft>
              <a:spcPct val="35000"/>
            </a:spcAft>
            <a:buNone/>
          </a:pPr>
          <a:r>
            <a:rPr lang="de-DE" sz="1700" kern="1200" dirty="0"/>
            <a:t>Data</a:t>
          </a:r>
        </a:p>
      </dsp:txBody>
      <dsp:txXfrm>
        <a:off x="4755856" y="209654"/>
        <a:ext cx="1003886" cy="1003886"/>
      </dsp:txXfrm>
    </dsp:sp>
    <dsp:sp modelId="{351FC237-45D1-4F85-B5E9-1281E06D380D}">
      <dsp:nvSpPr>
        <dsp:cNvPr id="0" name=""/>
        <dsp:cNvSpPr/>
      </dsp:nvSpPr>
      <dsp:spPr>
        <a:xfrm rot="2160000">
          <a:off x="5795073" y="1116146"/>
          <a:ext cx="683998" cy="431998"/>
        </a:xfrm>
        <a:prstGeom prs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5807449" y="1164458"/>
        <a:ext cx="554399" cy="259198"/>
      </dsp:txXfrm>
    </dsp:sp>
    <dsp:sp modelId="{41F0885D-0BD2-44BB-8C0F-CBDD8167014D}">
      <dsp:nvSpPr>
        <dsp:cNvPr id="0" name=""/>
        <dsp:cNvSpPr/>
      </dsp:nvSpPr>
      <dsp:spPr>
        <a:xfrm>
          <a:off x="6273476" y="1255414"/>
          <a:ext cx="1419708" cy="1419708"/>
        </a:xfrm>
        <a:prstGeom prst="ellipse">
          <a:avLst/>
        </a:prstGeom>
        <a:solidFill>
          <a:schemeClr val="lt1">
            <a:hueOff val="0"/>
            <a:satOff val="0"/>
            <a:lumOff val="0"/>
            <a:alphaOff val="0"/>
          </a:schemeClr>
        </a:solidFill>
        <a:ln w="381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Manage &amp;</a:t>
          </a:r>
        </a:p>
        <a:p>
          <a:pPr marL="0" lvl="0" indent="0" algn="ctr" defTabSz="755650">
            <a:lnSpc>
              <a:spcPct val="90000"/>
            </a:lnSpc>
            <a:spcBef>
              <a:spcPct val="0"/>
            </a:spcBef>
            <a:spcAft>
              <a:spcPct val="35000"/>
            </a:spcAft>
            <a:buNone/>
          </a:pPr>
          <a:r>
            <a:rPr lang="de-DE" sz="1700" kern="1200" dirty="0"/>
            <a:t>Clean Data</a:t>
          </a:r>
        </a:p>
      </dsp:txBody>
      <dsp:txXfrm>
        <a:off x="6481387" y="1463325"/>
        <a:ext cx="1003886" cy="1003886"/>
      </dsp:txXfrm>
    </dsp:sp>
    <dsp:sp modelId="{9E337DBB-6ACA-4CAE-8ED6-D3529A6AAE1E}">
      <dsp:nvSpPr>
        <dsp:cNvPr id="0" name=""/>
        <dsp:cNvSpPr/>
      </dsp:nvSpPr>
      <dsp:spPr>
        <a:xfrm rot="6480000">
          <a:off x="6315089" y="2761727"/>
          <a:ext cx="683998" cy="431998"/>
        </a:xfrm>
        <a:prstGeom prs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rot="10800000">
        <a:off x="6399913" y="2786499"/>
        <a:ext cx="554399" cy="259198"/>
      </dsp:txXfrm>
    </dsp:sp>
    <dsp:sp modelId="{3B85D850-E620-47C2-8FCE-5338B6C9BFE8}">
      <dsp:nvSpPr>
        <dsp:cNvPr id="0" name=""/>
        <dsp:cNvSpPr/>
      </dsp:nvSpPr>
      <dsp:spPr>
        <a:xfrm>
          <a:off x="5614382" y="3283897"/>
          <a:ext cx="1419708" cy="1419708"/>
        </a:xfrm>
        <a:prstGeom prst="ellipse">
          <a:avLst/>
        </a:prstGeom>
        <a:solidFill>
          <a:schemeClr val="lt1">
            <a:hueOff val="0"/>
            <a:satOff val="0"/>
            <a:lumOff val="0"/>
            <a:alphaOff val="0"/>
          </a:schemeClr>
        </a:solidFill>
        <a:ln w="381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err="1"/>
            <a:t>Exploratory</a:t>
          </a:r>
          <a:r>
            <a:rPr lang="de-DE" sz="1600" kern="1200" dirty="0"/>
            <a:t> </a:t>
          </a:r>
        </a:p>
        <a:p>
          <a:pPr marL="0" lvl="0" indent="0" algn="ctr" defTabSz="711200">
            <a:lnSpc>
              <a:spcPct val="90000"/>
            </a:lnSpc>
            <a:spcBef>
              <a:spcPct val="0"/>
            </a:spcBef>
            <a:spcAft>
              <a:spcPct val="35000"/>
            </a:spcAft>
            <a:buNone/>
          </a:pPr>
          <a:r>
            <a:rPr lang="de-DE" sz="1600" kern="1200" dirty="0"/>
            <a:t>Analysis</a:t>
          </a:r>
        </a:p>
      </dsp:txBody>
      <dsp:txXfrm>
        <a:off x="5822293" y="3491808"/>
        <a:ext cx="1003886" cy="1003886"/>
      </dsp:txXfrm>
    </dsp:sp>
    <dsp:sp modelId="{122F0D22-585B-473B-B215-DA1DE1837C7A}">
      <dsp:nvSpPr>
        <dsp:cNvPr id="0" name=""/>
        <dsp:cNvSpPr/>
      </dsp:nvSpPr>
      <dsp:spPr>
        <a:xfrm rot="10800000">
          <a:off x="4909723" y="3777752"/>
          <a:ext cx="683998" cy="431998"/>
        </a:xfrm>
        <a:prstGeom prs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rot="10800000">
        <a:off x="5039322" y="3864152"/>
        <a:ext cx="554399" cy="259198"/>
      </dsp:txXfrm>
    </dsp:sp>
    <dsp:sp modelId="{AA94F8B5-5756-49E5-8F94-8237B78D2427}">
      <dsp:nvSpPr>
        <dsp:cNvPr id="0" name=""/>
        <dsp:cNvSpPr/>
      </dsp:nvSpPr>
      <dsp:spPr>
        <a:xfrm>
          <a:off x="3481509" y="3283897"/>
          <a:ext cx="1419708" cy="1419708"/>
        </a:xfrm>
        <a:prstGeom prst="ellipse">
          <a:avLst/>
        </a:prstGeom>
        <a:solidFill>
          <a:schemeClr val="lt1">
            <a:hueOff val="0"/>
            <a:satOff val="0"/>
            <a:lumOff val="0"/>
            <a:alphaOff val="0"/>
          </a:schemeClr>
        </a:solidFill>
        <a:ln w="381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Finale Analyse</a:t>
          </a:r>
        </a:p>
      </dsp:txBody>
      <dsp:txXfrm>
        <a:off x="3689420" y="3491808"/>
        <a:ext cx="1003886" cy="1003886"/>
      </dsp:txXfrm>
    </dsp:sp>
    <dsp:sp modelId="{91D8201E-98B0-46C6-B2C0-10F86095D2DD}">
      <dsp:nvSpPr>
        <dsp:cNvPr id="0" name=""/>
        <dsp:cNvSpPr/>
      </dsp:nvSpPr>
      <dsp:spPr>
        <a:xfrm rot="15120000">
          <a:off x="3523122" y="2773685"/>
          <a:ext cx="683998" cy="431998"/>
        </a:xfrm>
        <a:prstGeom prs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rot="10800000">
        <a:off x="3607946" y="2921713"/>
        <a:ext cx="554399" cy="259198"/>
      </dsp:txXfrm>
    </dsp:sp>
    <dsp:sp modelId="{B9385789-1A27-422C-A6E2-6BED32C676B8}">
      <dsp:nvSpPr>
        <dsp:cNvPr id="0" name=""/>
        <dsp:cNvSpPr/>
      </dsp:nvSpPr>
      <dsp:spPr>
        <a:xfrm>
          <a:off x="2822415" y="1255414"/>
          <a:ext cx="1419708" cy="1419708"/>
        </a:xfrm>
        <a:prstGeom prst="ellipse">
          <a:avLst/>
        </a:prstGeom>
        <a:solidFill>
          <a:schemeClr val="lt1">
            <a:hueOff val="0"/>
            <a:satOff val="0"/>
            <a:lumOff val="0"/>
            <a:alphaOff val="0"/>
          </a:schemeClr>
        </a:solidFill>
        <a:ln w="381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Reporting</a:t>
          </a:r>
        </a:p>
      </dsp:txBody>
      <dsp:txXfrm>
        <a:off x="3030326" y="1463325"/>
        <a:ext cx="1003886" cy="1003886"/>
      </dsp:txXfrm>
    </dsp:sp>
    <dsp:sp modelId="{99C976EF-A06B-4BBC-BCF4-2054322BE25E}">
      <dsp:nvSpPr>
        <dsp:cNvPr id="0" name=""/>
        <dsp:cNvSpPr/>
      </dsp:nvSpPr>
      <dsp:spPr>
        <a:xfrm rot="19440000">
          <a:off x="4035993" y="1078387"/>
          <a:ext cx="683998" cy="431998"/>
        </a:xfrm>
        <a:prstGeom prs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4048369" y="1202875"/>
        <a:ext cx="554399" cy="25919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3AFFDC-0743-45C5-9BBE-B6231FC58D3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7801F83-0145-41B2-9825-6564AA179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57CCBFE-394C-40BC-86C3-6DE9DB948787}"/>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5" name="Fußzeilenplatzhalter 4">
            <a:extLst>
              <a:ext uri="{FF2B5EF4-FFF2-40B4-BE49-F238E27FC236}">
                <a16:creationId xmlns:a16="http://schemas.microsoft.com/office/drawing/2014/main" id="{EEBDD301-C9C8-4EDD-9BD4-92498AC7194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09BB355-A88B-46C3-8274-C811272022E7}"/>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146483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6FC7E-25DF-4753-A845-CE8FA3D1535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9FD34B5-9FEC-485C-9A27-80FA358B90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790FE96-B946-4BE1-AE0E-CC7B6733B144}"/>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5" name="Fußzeilenplatzhalter 4">
            <a:extLst>
              <a:ext uri="{FF2B5EF4-FFF2-40B4-BE49-F238E27FC236}">
                <a16:creationId xmlns:a16="http://schemas.microsoft.com/office/drawing/2014/main" id="{8E3BBB29-4A1F-4977-8441-051A660FEC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CFC941A-AF69-4493-8F99-DECF63137FA2}"/>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8915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5C4B968-A0E5-47F7-AB28-F04EC204A21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98F20D8-EBC0-4509-98FA-35F09364DA9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7342CE1-EE97-4CAB-AB5E-6F1BB99F79FF}"/>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5" name="Fußzeilenplatzhalter 4">
            <a:extLst>
              <a:ext uri="{FF2B5EF4-FFF2-40B4-BE49-F238E27FC236}">
                <a16:creationId xmlns:a16="http://schemas.microsoft.com/office/drawing/2014/main" id="{9B0B3437-052B-4FE2-A58F-61360B4CD62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6E8AF7-6393-4434-A773-98E49FA88481}"/>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93263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6C05F0-9108-4DB6-9444-0A85AE91CCE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994A7C9-BE5F-4A94-B760-6CC18D42CD3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258DF46-EA1D-4C1C-8748-C3D380D9EE61}"/>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5" name="Fußzeilenplatzhalter 4">
            <a:extLst>
              <a:ext uri="{FF2B5EF4-FFF2-40B4-BE49-F238E27FC236}">
                <a16:creationId xmlns:a16="http://schemas.microsoft.com/office/drawing/2014/main" id="{F33D9B20-1DD0-4628-89E2-C8D9CB0F6EC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0B04368-161A-4A02-AEAC-37E6D6A5AF22}"/>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27612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563B8-7E53-46CE-9A79-F51A8D642BD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EA80B7-BD2C-49B1-9E97-1A9182F82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7C45EC-5100-4B6C-BD0D-AB467C4A67BE}"/>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5" name="Fußzeilenplatzhalter 4">
            <a:extLst>
              <a:ext uri="{FF2B5EF4-FFF2-40B4-BE49-F238E27FC236}">
                <a16:creationId xmlns:a16="http://schemas.microsoft.com/office/drawing/2014/main" id="{202AAA37-DCDF-4C00-99F5-9CC2DA8058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702623-5222-458E-A326-3846E05FC3ED}"/>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344723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30CDA-15D5-4BA9-9D42-76B34C35FE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4C71286-4234-4008-A6EB-86D3A7D8F06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12F2A4B-DF9F-407E-9CA3-BE422C2E48E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3A2FD9D-9B17-49DE-9E64-70DD0FA46FD0}"/>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6" name="Fußzeilenplatzhalter 5">
            <a:extLst>
              <a:ext uri="{FF2B5EF4-FFF2-40B4-BE49-F238E27FC236}">
                <a16:creationId xmlns:a16="http://schemas.microsoft.com/office/drawing/2014/main" id="{00F2B306-4F27-4A92-8CE9-A0679501C76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D8B035-0D12-4B8B-9B8F-C28CD9EBE9E8}"/>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52480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EAF79F-04CF-43EE-9523-BE8E8B8B568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BBA85E2-DDFD-4E99-AB2A-5E40A31F9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C2EDBB7-878A-4E33-A35A-879C68177AC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4710FC8-504E-476C-828E-F96AFAD04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31DC1A7-9A44-4C19-A6AB-3D6E3EFA07B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C83A019-0994-4478-A416-D5DE8C9B055D}"/>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8" name="Fußzeilenplatzhalter 7">
            <a:extLst>
              <a:ext uri="{FF2B5EF4-FFF2-40B4-BE49-F238E27FC236}">
                <a16:creationId xmlns:a16="http://schemas.microsoft.com/office/drawing/2014/main" id="{433A8D99-68B4-4DFC-A40C-0074A2610FC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9DC7EB1-CE18-4262-A9B4-86DC3B02DF8B}"/>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142766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EDD35-92AA-4B72-987C-2E06CABC7CC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B76E1D3-3C59-49B0-9584-F4DA22F4B26B}"/>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4" name="Fußzeilenplatzhalter 3">
            <a:extLst>
              <a:ext uri="{FF2B5EF4-FFF2-40B4-BE49-F238E27FC236}">
                <a16:creationId xmlns:a16="http://schemas.microsoft.com/office/drawing/2014/main" id="{C4CF748C-E718-4EAE-8E10-237BE61E072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2711A60-7FEA-4690-A120-40AF7AB8073A}"/>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209425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D7C463C-4CE5-4858-8402-0EC22C372199}"/>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3" name="Fußzeilenplatzhalter 2">
            <a:extLst>
              <a:ext uri="{FF2B5EF4-FFF2-40B4-BE49-F238E27FC236}">
                <a16:creationId xmlns:a16="http://schemas.microsoft.com/office/drawing/2014/main" id="{BB2A1CA3-CCCD-422D-A87C-6645E7151B9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6ACD8D6-80BE-4F9B-BEBD-EC680973B76B}"/>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244627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FD92C8-5076-49B8-81E3-6ADADAD4ADE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C37F9C0-18CF-4E28-908B-0A540C0FB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8DD319F-DFB6-4D8D-B673-7C3849D65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E787447-791D-4B34-A2DF-E653F88346AB}"/>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6" name="Fußzeilenplatzhalter 5">
            <a:extLst>
              <a:ext uri="{FF2B5EF4-FFF2-40B4-BE49-F238E27FC236}">
                <a16:creationId xmlns:a16="http://schemas.microsoft.com/office/drawing/2014/main" id="{1BAB0E73-DF2B-4E4E-996E-748A9802295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AA0E4FD-B24C-406D-BFBE-6FA0941A1D6C}"/>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196163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E102B-9010-44C8-A9E0-20AE42F8EFD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0906871-1AE2-4A97-A6FC-69F5D0E65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A88BA8F-2C6A-4009-AD7C-79BF6C1BD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B7C30D-87AC-4FFE-BE19-705CF739B070}"/>
              </a:ext>
            </a:extLst>
          </p:cNvPr>
          <p:cNvSpPr>
            <a:spLocks noGrp="1"/>
          </p:cNvSpPr>
          <p:nvPr>
            <p:ph type="dt" sz="half" idx="10"/>
          </p:nvPr>
        </p:nvSpPr>
        <p:spPr/>
        <p:txBody>
          <a:bodyPr/>
          <a:lstStyle/>
          <a:p>
            <a:fld id="{D4EE8718-B2DC-4F14-A04A-BC2D937193C3}" type="datetimeFigureOut">
              <a:rPr lang="de-DE" smtClean="0"/>
              <a:t>05.12.2019</a:t>
            </a:fld>
            <a:endParaRPr lang="de-DE"/>
          </a:p>
        </p:txBody>
      </p:sp>
      <p:sp>
        <p:nvSpPr>
          <p:cNvPr id="6" name="Fußzeilenplatzhalter 5">
            <a:extLst>
              <a:ext uri="{FF2B5EF4-FFF2-40B4-BE49-F238E27FC236}">
                <a16:creationId xmlns:a16="http://schemas.microsoft.com/office/drawing/2014/main" id="{0B2E72FC-9589-4EBA-B35A-AF877CD320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74B812F-740C-425A-B188-735555778EDF}"/>
              </a:ext>
            </a:extLst>
          </p:cNvPr>
          <p:cNvSpPr>
            <a:spLocks noGrp="1"/>
          </p:cNvSpPr>
          <p:nvPr>
            <p:ph type="sldNum" sz="quarter" idx="12"/>
          </p:nvPr>
        </p:nvSpPr>
        <p:spPr/>
        <p:txBody>
          <a:bodyPr/>
          <a:lstStyle/>
          <a:p>
            <a:fld id="{85494622-4D5E-442A-913D-83473262982A}" type="slidenum">
              <a:rPr lang="de-DE" smtClean="0"/>
              <a:t>‹Nr.›</a:t>
            </a:fld>
            <a:endParaRPr lang="de-DE"/>
          </a:p>
        </p:txBody>
      </p:sp>
    </p:spTree>
    <p:extLst>
      <p:ext uri="{BB962C8B-B14F-4D97-AF65-F5344CB8AC3E}">
        <p14:creationId xmlns:p14="http://schemas.microsoft.com/office/powerpoint/2010/main" val="63295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48CCDF5-5103-49B0-8598-90B7A06B4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DC916E1-7F1E-4FFD-923B-7B6419502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FF2F512-E7A4-41C1-B1B0-4B9E6B304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E8718-B2DC-4F14-A04A-BC2D937193C3}" type="datetimeFigureOut">
              <a:rPr lang="de-DE" smtClean="0"/>
              <a:t>05.12.2019</a:t>
            </a:fld>
            <a:endParaRPr lang="de-DE"/>
          </a:p>
        </p:txBody>
      </p:sp>
      <p:sp>
        <p:nvSpPr>
          <p:cNvPr id="5" name="Fußzeilenplatzhalter 4">
            <a:extLst>
              <a:ext uri="{FF2B5EF4-FFF2-40B4-BE49-F238E27FC236}">
                <a16:creationId xmlns:a16="http://schemas.microsoft.com/office/drawing/2014/main" id="{69CE6C53-80B5-4833-8860-C23D186074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3D31DDA-4E24-4D28-B62A-C2A6912C5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94622-4D5E-442A-913D-83473262982A}" type="slidenum">
              <a:rPr lang="de-DE" smtClean="0"/>
              <a:t>‹Nr.›</a:t>
            </a:fld>
            <a:endParaRPr lang="de-DE"/>
          </a:p>
        </p:txBody>
      </p:sp>
    </p:spTree>
    <p:extLst>
      <p:ext uri="{BB962C8B-B14F-4D97-AF65-F5344CB8AC3E}">
        <p14:creationId xmlns:p14="http://schemas.microsoft.com/office/powerpoint/2010/main" val="86636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C2B5C92E-626D-4015-B347-94FF6E980046}"/>
              </a:ext>
            </a:extLst>
          </p:cNvPr>
          <p:cNvSpPr>
            <a:spLocks noGrp="1"/>
          </p:cNvSpPr>
          <p:nvPr>
            <p:ph type="subTitle" idx="1"/>
          </p:nvPr>
        </p:nvSpPr>
        <p:spPr>
          <a:xfrm>
            <a:off x="1524000" y="5003455"/>
            <a:ext cx="9144000" cy="1655762"/>
          </a:xfrm>
        </p:spPr>
        <p:txBody>
          <a:bodyPr>
            <a:normAutofit/>
          </a:bodyPr>
          <a:lstStyle/>
          <a:p>
            <a:r>
              <a:rPr lang="de-DE" sz="5400" dirty="0">
                <a:solidFill>
                  <a:srgbClr val="20B2AA"/>
                </a:solidFill>
              </a:rPr>
              <a:t>New York City </a:t>
            </a:r>
            <a:r>
              <a:rPr lang="de-DE" sz="5400" dirty="0" err="1">
                <a:solidFill>
                  <a:srgbClr val="20B2AA"/>
                </a:solidFill>
              </a:rPr>
              <a:t>AirBnb</a:t>
            </a:r>
            <a:r>
              <a:rPr lang="de-DE" sz="5400" dirty="0">
                <a:solidFill>
                  <a:srgbClr val="20B2AA"/>
                </a:solidFill>
              </a:rPr>
              <a:t> Analyse</a:t>
            </a:r>
          </a:p>
          <a:p>
            <a:r>
              <a:rPr lang="de-DE" sz="2800" dirty="0">
                <a:solidFill>
                  <a:srgbClr val="20B2AA"/>
                </a:solidFill>
              </a:rPr>
              <a:t>Alexandra T., Andrea G., Christian K., Kathrin E., Thomas S. </a:t>
            </a:r>
          </a:p>
        </p:txBody>
      </p:sp>
      <p:pic>
        <p:nvPicPr>
          <p:cNvPr id="7" name="Grafik 6">
            <a:extLst>
              <a:ext uri="{FF2B5EF4-FFF2-40B4-BE49-F238E27FC236}">
                <a16:creationId xmlns:a16="http://schemas.microsoft.com/office/drawing/2014/main" id="{13F55874-35DD-4D67-B3BE-D238B36E8284}"/>
              </a:ext>
            </a:extLst>
          </p:cNvPr>
          <p:cNvPicPr>
            <a:picLocks noChangeAspect="1"/>
          </p:cNvPicPr>
          <p:nvPr/>
        </p:nvPicPr>
        <p:blipFill rotWithShape="1">
          <a:blip r:embed="rId2">
            <a:extLst>
              <a:ext uri="{28A0092B-C50C-407E-A947-70E740481C1C}">
                <a14:useLocalDpi xmlns:a14="http://schemas.microsoft.com/office/drawing/2010/main" val="0"/>
              </a:ext>
            </a:extLst>
          </a:blip>
          <a:srcRect l="1" t="19837" r="-1903" b="20856"/>
          <a:stretch/>
        </p:blipFill>
        <p:spPr>
          <a:xfrm>
            <a:off x="2752600" y="858837"/>
            <a:ext cx="6686800" cy="3891719"/>
          </a:xfrm>
          <a:prstGeom prst="rect">
            <a:avLst/>
          </a:prstGeom>
        </p:spPr>
      </p:pic>
    </p:spTree>
    <p:extLst>
      <p:ext uri="{BB962C8B-B14F-4D97-AF65-F5344CB8AC3E}">
        <p14:creationId xmlns:p14="http://schemas.microsoft.com/office/powerpoint/2010/main" val="84627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1CC9D8-8B2E-41F1-B3B6-69ADA814199B}"/>
              </a:ext>
            </a:extLst>
          </p:cNvPr>
          <p:cNvSpPr>
            <a:spLocks noGrp="1"/>
          </p:cNvSpPr>
          <p:nvPr>
            <p:ph type="title"/>
          </p:nvPr>
        </p:nvSpPr>
        <p:spPr/>
        <p:txBody>
          <a:bodyPr/>
          <a:lstStyle/>
          <a:p>
            <a:r>
              <a:rPr lang="de-DE" dirty="0">
                <a:solidFill>
                  <a:srgbClr val="20B2AA"/>
                </a:solidFill>
              </a:rPr>
              <a:t>3) Explorative Datenanalyse: Geomapping</a:t>
            </a:r>
            <a:endParaRPr lang="de-DE" dirty="0"/>
          </a:p>
        </p:txBody>
      </p:sp>
      <p:pic>
        <p:nvPicPr>
          <p:cNvPr id="5" name="Inhaltsplatzhalter 4">
            <a:extLst>
              <a:ext uri="{FF2B5EF4-FFF2-40B4-BE49-F238E27FC236}">
                <a16:creationId xmlns:a16="http://schemas.microsoft.com/office/drawing/2014/main" id="{DBD326B2-57E7-4298-B951-2C1B3DE5D9A8}"/>
              </a:ext>
            </a:extLst>
          </p:cNvPr>
          <p:cNvPicPr>
            <a:picLocks noGrp="1" noChangeAspect="1"/>
          </p:cNvPicPr>
          <p:nvPr>
            <p:ph idx="1"/>
          </p:nvPr>
        </p:nvPicPr>
        <p:blipFill>
          <a:blip r:embed="rId2"/>
          <a:stretch>
            <a:fillRect/>
          </a:stretch>
        </p:blipFill>
        <p:spPr>
          <a:xfrm>
            <a:off x="3314448" y="1825625"/>
            <a:ext cx="5563103" cy="4351338"/>
          </a:xfrm>
          <a:prstGeom prst="rect">
            <a:avLst/>
          </a:prstGeom>
        </p:spPr>
      </p:pic>
    </p:spTree>
    <p:extLst>
      <p:ext uri="{BB962C8B-B14F-4D97-AF65-F5344CB8AC3E}">
        <p14:creationId xmlns:p14="http://schemas.microsoft.com/office/powerpoint/2010/main" val="171487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1CC9D8-8B2E-41F1-B3B6-69ADA814199B}"/>
              </a:ext>
            </a:extLst>
          </p:cNvPr>
          <p:cNvSpPr>
            <a:spLocks noGrp="1"/>
          </p:cNvSpPr>
          <p:nvPr>
            <p:ph type="title"/>
          </p:nvPr>
        </p:nvSpPr>
        <p:spPr/>
        <p:txBody>
          <a:bodyPr/>
          <a:lstStyle/>
          <a:p>
            <a:r>
              <a:rPr lang="de-DE" dirty="0">
                <a:solidFill>
                  <a:srgbClr val="20B2AA"/>
                </a:solidFill>
              </a:rPr>
              <a:t>3) Explorative Datenanalyse: Geomapping</a:t>
            </a:r>
            <a:endParaRPr lang="de-DE" dirty="0"/>
          </a:p>
        </p:txBody>
      </p:sp>
      <p:pic>
        <p:nvPicPr>
          <p:cNvPr id="6" name="Inhaltsplatzhalter 5">
            <a:extLst>
              <a:ext uri="{FF2B5EF4-FFF2-40B4-BE49-F238E27FC236}">
                <a16:creationId xmlns:a16="http://schemas.microsoft.com/office/drawing/2014/main" id="{89115EBF-6F3B-4BEF-B96B-2A216DD75F3C}"/>
              </a:ext>
            </a:extLst>
          </p:cNvPr>
          <p:cNvPicPr>
            <a:picLocks noGrp="1" noChangeAspect="1"/>
          </p:cNvPicPr>
          <p:nvPr>
            <p:ph idx="1"/>
          </p:nvPr>
        </p:nvPicPr>
        <p:blipFill>
          <a:blip r:embed="rId2"/>
          <a:stretch>
            <a:fillRect/>
          </a:stretch>
        </p:blipFill>
        <p:spPr>
          <a:xfrm>
            <a:off x="3282915" y="1825625"/>
            <a:ext cx="5626169" cy="4351338"/>
          </a:xfrm>
          <a:prstGeom prst="rect">
            <a:avLst/>
          </a:prstGeom>
        </p:spPr>
      </p:pic>
    </p:spTree>
    <p:extLst>
      <p:ext uri="{BB962C8B-B14F-4D97-AF65-F5344CB8AC3E}">
        <p14:creationId xmlns:p14="http://schemas.microsoft.com/office/powerpoint/2010/main" val="146457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1CC9D8-8B2E-41F1-B3B6-69ADA814199B}"/>
              </a:ext>
            </a:extLst>
          </p:cNvPr>
          <p:cNvSpPr>
            <a:spLocks noGrp="1"/>
          </p:cNvSpPr>
          <p:nvPr>
            <p:ph type="title"/>
          </p:nvPr>
        </p:nvSpPr>
        <p:spPr/>
        <p:txBody>
          <a:bodyPr/>
          <a:lstStyle/>
          <a:p>
            <a:r>
              <a:rPr lang="de-DE" dirty="0">
                <a:solidFill>
                  <a:srgbClr val="20B2AA"/>
                </a:solidFill>
              </a:rPr>
              <a:t>3) Explorative Datenanalyse: Geomapping</a:t>
            </a:r>
            <a:endParaRPr lang="de-DE" dirty="0"/>
          </a:p>
        </p:txBody>
      </p:sp>
      <p:pic>
        <p:nvPicPr>
          <p:cNvPr id="6" name="Inhaltsplatzhalter 5">
            <a:extLst>
              <a:ext uri="{FF2B5EF4-FFF2-40B4-BE49-F238E27FC236}">
                <a16:creationId xmlns:a16="http://schemas.microsoft.com/office/drawing/2014/main" id="{89115EBF-6F3B-4BEF-B96B-2A216DD75F3C}"/>
              </a:ext>
            </a:extLst>
          </p:cNvPr>
          <p:cNvPicPr>
            <a:picLocks noGrp="1" noChangeAspect="1"/>
          </p:cNvPicPr>
          <p:nvPr>
            <p:ph idx="1"/>
          </p:nvPr>
        </p:nvPicPr>
        <p:blipFill>
          <a:blip r:embed="rId2"/>
          <a:stretch>
            <a:fillRect/>
          </a:stretch>
        </p:blipFill>
        <p:spPr>
          <a:xfrm>
            <a:off x="3282915" y="1825625"/>
            <a:ext cx="5626169" cy="4351338"/>
          </a:xfrm>
          <a:prstGeom prst="rect">
            <a:avLst/>
          </a:prstGeom>
        </p:spPr>
      </p:pic>
    </p:spTree>
    <p:extLst>
      <p:ext uri="{BB962C8B-B14F-4D97-AF65-F5344CB8AC3E}">
        <p14:creationId xmlns:p14="http://schemas.microsoft.com/office/powerpoint/2010/main" val="180465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p:txBody>
          <a:bodyPr>
            <a:normAutofit/>
          </a:bodyPr>
          <a:lstStyle/>
          <a:p>
            <a:r>
              <a:rPr lang="de-DE" dirty="0">
                <a:solidFill>
                  <a:srgbClr val="20B2AA"/>
                </a:solidFill>
              </a:rPr>
              <a:t>3) Textmining - alle Wörter</a:t>
            </a:r>
          </a:p>
        </p:txBody>
      </p:sp>
      <p:pic>
        <p:nvPicPr>
          <p:cNvPr id="13" name="Inhaltsplatzhalter 12">
            <a:extLst>
              <a:ext uri="{FF2B5EF4-FFF2-40B4-BE49-F238E27FC236}">
                <a16:creationId xmlns:a16="http://schemas.microsoft.com/office/drawing/2014/main" id="{E9C1DD6A-CAB8-452A-A91B-7DF602DF4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20525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a:xfrm>
            <a:off x="838200" y="365125"/>
            <a:ext cx="10998666" cy="1325563"/>
          </a:xfrm>
        </p:spPr>
        <p:txBody>
          <a:bodyPr>
            <a:normAutofit/>
          </a:bodyPr>
          <a:lstStyle/>
          <a:p>
            <a:r>
              <a:rPr lang="de-DE" dirty="0">
                <a:solidFill>
                  <a:srgbClr val="20B2AA"/>
                </a:solidFill>
              </a:rPr>
              <a:t>3) Textmining – ohne Stadtviertel</a:t>
            </a:r>
          </a:p>
        </p:txBody>
      </p:sp>
      <p:pic>
        <p:nvPicPr>
          <p:cNvPr id="13" name="Inhaltsplatzhalter 12">
            <a:extLst>
              <a:ext uri="{FF2B5EF4-FFF2-40B4-BE49-F238E27FC236}">
                <a16:creationId xmlns:a16="http://schemas.microsoft.com/office/drawing/2014/main" id="{8E4D361D-C51B-46CC-97AD-B8206CFD4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237979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p:txBody>
          <a:bodyPr>
            <a:normAutofit/>
          </a:bodyPr>
          <a:lstStyle/>
          <a:p>
            <a:r>
              <a:rPr lang="de-DE" dirty="0">
                <a:solidFill>
                  <a:srgbClr val="20B2AA"/>
                </a:solidFill>
              </a:rPr>
              <a:t>3) Textmining – beschreibende Wörter</a:t>
            </a:r>
          </a:p>
        </p:txBody>
      </p:sp>
      <p:pic>
        <p:nvPicPr>
          <p:cNvPr id="6" name="Inhaltsplatzhalter 5">
            <a:extLst>
              <a:ext uri="{FF2B5EF4-FFF2-40B4-BE49-F238E27FC236}">
                <a16:creationId xmlns:a16="http://schemas.microsoft.com/office/drawing/2014/main" id="{2F5081B1-7730-4E1A-919C-0BD5491AD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161198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p:txBody>
          <a:bodyPr>
            <a:normAutofit/>
          </a:bodyPr>
          <a:lstStyle/>
          <a:p>
            <a:r>
              <a:rPr lang="de-DE" dirty="0">
                <a:solidFill>
                  <a:srgbClr val="20B2AA"/>
                </a:solidFill>
              </a:rPr>
              <a:t>3) Datenanalyse: Textmining</a:t>
            </a:r>
          </a:p>
        </p:txBody>
      </p:sp>
      <p:pic>
        <p:nvPicPr>
          <p:cNvPr id="5" name="Inhaltsplatzhalter 4">
            <a:extLst>
              <a:ext uri="{FF2B5EF4-FFF2-40B4-BE49-F238E27FC236}">
                <a16:creationId xmlns:a16="http://schemas.microsoft.com/office/drawing/2014/main" id="{280D8726-EAF1-4A25-A3FA-431EA8FCC3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913" t="18728" r="1556" b="21727"/>
          <a:stretch/>
        </p:blipFill>
        <p:spPr>
          <a:xfrm>
            <a:off x="3229761" y="1811971"/>
            <a:ext cx="5964573" cy="3846973"/>
          </a:xfrm>
        </p:spPr>
      </p:pic>
    </p:spTree>
    <p:extLst>
      <p:ext uri="{BB962C8B-B14F-4D97-AF65-F5344CB8AC3E}">
        <p14:creationId xmlns:p14="http://schemas.microsoft.com/office/powerpoint/2010/main" val="119494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4A91B-98EE-4E24-80E4-AA50FF1954F5}"/>
              </a:ext>
            </a:extLst>
          </p:cNvPr>
          <p:cNvSpPr>
            <a:spLocks noGrp="1"/>
          </p:cNvSpPr>
          <p:nvPr>
            <p:ph type="title"/>
          </p:nvPr>
        </p:nvSpPr>
        <p:spPr/>
        <p:txBody>
          <a:bodyPr/>
          <a:lstStyle/>
          <a:p>
            <a:r>
              <a:rPr lang="de-DE" dirty="0">
                <a:solidFill>
                  <a:srgbClr val="20B2AA"/>
                </a:solidFill>
              </a:rPr>
              <a:t>3) Datenanalyse: Zeitreihenanalyse</a:t>
            </a:r>
            <a:endParaRPr lang="de-DE" dirty="0"/>
          </a:p>
        </p:txBody>
      </p:sp>
      <p:sp>
        <p:nvSpPr>
          <p:cNvPr id="3" name="Inhaltsplatzhalter 2">
            <a:extLst>
              <a:ext uri="{FF2B5EF4-FFF2-40B4-BE49-F238E27FC236}">
                <a16:creationId xmlns:a16="http://schemas.microsoft.com/office/drawing/2014/main" id="{41504850-9B86-447D-AED5-D8C07E8A1666}"/>
              </a:ext>
            </a:extLst>
          </p:cNvPr>
          <p:cNvSpPr>
            <a:spLocks noGrp="1"/>
          </p:cNvSpPr>
          <p:nvPr>
            <p:ph idx="1"/>
          </p:nvPr>
        </p:nvSpPr>
        <p:spPr/>
        <p:txBody>
          <a:bodyPr/>
          <a:lstStyle/>
          <a:p>
            <a:r>
              <a:rPr lang="de-DE" dirty="0"/>
              <a:t>Aus den Daten ist eine eindeutige Saisonalität zu erkennen</a:t>
            </a:r>
          </a:p>
          <a:p>
            <a:r>
              <a:rPr lang="de-DE" dirty="0"/>
              <a:t>Die Reviews spiegeln das Reiseverhalten wieder</a:t>
            </a:r>
          </a:p>
          <a:p>
            <a:r>
              <a:rPr lang="de-DE" dirty="0"/>
              <a:t>Weihnachten und Silvester sind eindeutig markiert</a:t>
            </a:r>
          </a:p>
          <a:p>
            <a:r>
              <a:rPr lang="de-DE" dirty="0"/>
              <a:t>Quartals- und Wocheneffekte können identifiziert werden</a:t>
            </a:r>
          </a:p>
          <a:p>
            <a:endParaRPr lang="de-DE" dirty="0"/>
          </a:p>
        </p:txBody>
      </p:sp>
      <p:pic>
        <p:nvPicPr>
          <p:cNvPr id="4" name="Grafik 3">
            <a:extLst>
              <a:ext uri="{FF2B5EF4-FFF2-40B4-BE49-F238E27FC236}">
                <a16:creationId xmlns:a16="http://schemas.microsoft.com/office/drawing/2014/main" id="{999AFF13-F097-4741-AB96-85A799862AF9}"/>
              </a:ext>
            </a:extLst>
          </p:cNvPr>
          <p:cNvPicPr>
            <a:picLocks noChangeAspect="1"/>
          </p:cNvPicPr>
          <p:nvPr/>
        </p:nvPicPr>
        <p:blipFill>
          <a:blip r:embed="rId2"/>
          <a:stretch>
            <a:fillRect/>
          </a:stretch>
        </p:blipFill>
        <p:spPr>
          <a:xfrm>
            <a:off x="2171700" y="4001294"/>
            <a:ext cx="7848600" cy="2352675"/>
          </a:xfrm>
          <a:prstGeom prst="rect">
            <a:avLst/>
          </a:prstGeom>
        </p:spPr>
      </p:pic>
    </p:spTree>
    <p:extLst>
      <p:ext uri="{BB962C8B-B14F-4D97-AF65-F5344CB8AC3E}">
        <p14:creationId xmlns:p14="http://schemas.microsoft.com/office/powerpoint/2010/main" val="370897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223153-0B38-40CF-A41F-D45911486EC4}"/>
              </a:ext>
            </a:extLst>
          </p:cNvPr>
          <p:cNvSpPr>
            <a:spLocks noGrp="1"/>
          </p:cNvSpPr>
          <p:nvPr>
            <p:ph type="title"/>
          </p:nvPr>
        </p:nvSpPr>
        <p:spPr/>
        <p:txBody>
          <a:bodyPr/>
          <a:lstStyle/>
          <a:p>
            <a:r>
              <a:rPr lang="de-DE" dirty="0">
                <a:solidFill>
                  <a:srgbClr val="20B2AA"/>
                </a:solidFill>
              </a:rPr>
              <a:t>3) Datenanalyse: Classification </a:t>
            </a:r>
            <a:r>
              <a:rPr lang="de-DE" dirty="0" err="1">
                <a:solidFill>
                  <a:srgbClr val="20B2AA"/>
                </a:solidFill>
              </a:rPr>
              <a:t>of</a:t>
            </a:r>
            <a:r>
              <a:rPr lang="de-DE" dirty="0">
                <a:solidFill>
                  <a:srgbClr val="20B2AA"/>
                </a:solidFill>
              </a:rPr>
              <a:t> </a:t>
            </a:r>
            <a:r>
              <a:rPr lang="de-DE" dirty="0" err="1">
                <a:solidFill>
                  <a:srgbClr val="20B2AA"/>
                </a:solidFill>
              </a:rPr>
              <a:t>price</a:t>
            </a:r>
            <a:r>
              <a:rPr lang="de-DE" dirty="0">
                <a:solidFill>
                  <a:srgbClr val="20B2AA"/>
                </a:solidFill>
              </a:rPr>
              <a:t> </a:t>
            </a:r>
            <a:r>
              <a:rPr lang="de-DE" dirty="0" err="1">
                <a:solidFill>
                  <a:srgbClr val="20B2AA"/>
                </a:solidFill>
              </a:rPr>
              <a:t>range</a:t>
            </a:r>
            <a:endParaRPr lang="de-DE" dirty="0"/>
          </a:p>
        </p:txBody>
      </p:sp>
      <p:sp>
        <p:nvSpPr>
          <p:cNvPr id="3" name="Inhaltsplatzhalter 2">
            <a:extLst>
              <a:ext uri="{FF2B5EF4-FFF2-40B4-BE49-F238E27FC236}">
                <a16:creationId xmlns:a16="http://schemas.microsoft.com/office/drawing/2014/main" id="{C7ADDBA1-1AC2-418B-B7C1-681A87691E63}"/>
              </a:ext>
            </a:extLst>
          </p:cNvPr>
          <p:cNvSpPr>
            <a:spLocks noGrp="1"/>
          </p:cNvSpPr>
          <p:nvPr>
            <p:ph idx="1"/>
          </p:nvPr>
        </p:nvSpPr>
        <p:spPr/>
        <p:txBody>
          <a:bodyPr/>
          <a:lstStyle/>
          <a:p>
            <a:pPr>
              <a:lnSpc>
                <a:spcPct val="300000"/>
              </a:lnSpc>
            </a:pPr>
            <a:r>
              <a:rPr lang="de-DE" dirty="0" err="1"/>
              <a:t>Preprocessing</a:t>
            </a:r>
            <a:r>
              <a:rPr lang="de-DE" dirty="0"/>
              <a:t> </a:t>
            </a:r>
            <a:r>
              <a:rPr lang="de-DE" dirty="0" err="1"/>
              <a:t>steps</a:t>
            </a:r>
            <a:r>
              <a:rPr lang="de-DE" dirty="0"/>
              <a:t>:</a:t>
            </a:r>
          </a:p>
          <a:p>
            <a:pPr lvl="1"/>
            <a:r>
              <a:rPr lang="de-DE" dirty="0" err="1"/>
              <a:t>Encode</a:t>
            </a:r>
            <a:r>
              <a:rPr lang="de-DE" dirty="0"/>
              <a:t> </a:t>
            </a:r>
            <a:r>
              <a:rPr lang="de-DE" dirty="0" err="1"/>
              <a:t>categorical</a:t>
            </a:r>
            <a:r>
              <a:rPr lang="de-DE" dirty="0"/>
              <a:t> </a:t>
            </a:r>
            <a:r>
              <a:rPr lang="de-DE" dirty="0" err="1"/>
              <a:t>attributes</a:t>
            </a:r>
            <a:r>
              <a:rPr lang="de-DE" dirty="0"/>
              <a:t>;</a:t>
            </a:r>
          </a:p>
          <a:p>
            <a:pPr lvl="1"/>
            <a:r>
              <a:rPr lang="de-DE" dirty="0" err="1"/>
              <a:t>Scale</a:t>
            </a:r>
            <a:r>
              <a:rPr lang="de-DE" dirty="0"/>
              <a:t> </a:t>
            </a:r>
            <a:r>
              <a:rPr lang="de-DE" dirty="0" err="1"/>
              <a:t>numerical</a:t>
            </a:r>
            <a:r>
              <a:rPr lang="de-DE" dirty="0"/>
              <a:t> variables;</a:t>
            </a:r>
          </a:p>
          <a:p>
            <a:pPr lvl="1"/>
            <a:r>
              <a:rPr lang="de-DE" dirty="0" err="1"/>
              <a:t>How</a:t>
            </a:r>
            <a:r>
              <a:rPr lang="de-DE" dirty="0"/>
              <a:t> </a:t>
            </a:r>
            <a:r>
              <a:rPr lang="de-DE" dirty="0" err="1"/>
              <a:t>many</a:t>
            </a:r>
            <a:r>
              <a:rPr lang="de-DE" dirty="0"/>
              <a:t> </a:t>
            </a:r>
            <a:r>
              <a:rPr lang="de-DE" dirty="0" err="1"/>
              <a:t>features</a:t>
            </a:r>
            <a:r>
              <a:rPr lang="de-DE" dirty="0"/>
              <a:t> </a:t>
            </a:r>
            <a:r>
              <a:rPr lang="de-DE" dirty="0" err="1"/>
              <a:t>are</a:t>
            </a:r>
            <a:r>
              <a:rPr lang="de-DE" dirty="0"/>
              <a:t> </a:t>
            </a:r>
            <a:r>
              <a:rPr lang="de-DE" dirty="0" err="1"/>
              <a:t>truly</a:t>
            </a:r>
            <a:r>
              <a:rPr lang="de-DE" dirty="0"/>
              <a:t> </a:t>
            </a:r>
            <a:r>
              <a:rPr lang="de-DE" dirty="0" err="1"/>
              <a:t>descriptive</a:t>
            </a:r>
            <a:r>
              <a:rPr lang="de-DE" dirty="0"/>
              <a:t>? CV &amp; PCA;</a:t>
            </a:r>
          </a:p>
          <a:p>
            <a:pPr lvl="1"/>
            <a:r>
              <a:rPr lang="de-DE" dirty="0"/>
              <a:t>Create a </a:t>
            </a:r>
            <a:r>
              <a:rPr lang="de-DE" dirty="0" err="1"/>
              <a:t>history</a:t>
            </a:r>
            <a:r>
              <a:rPr lang="de-DE" dirty="0"/>
              <a:t> </a:t>
            </a:r>
            <a:r>
              <a:rPr lang="de-DE" dirty="0" err="1"/>
              <a:t>of</a:t>
            </a:r>
            <a:r>
              <a:rPr lang="de-DE" dirty="0"/>
              <a:t> </a:t>
            </a:r>
            <a:r>
              <a:rPr lang="de-DE" dirty="0" err="1"/>
              <a:t>preprocessed</a:t>
            </a:r>
            <a:r>
              <a:rPr lang="de-DE" dirty="0"/>
              <a:t> </a:t>
            </a:r>
            <a:r>
              <a:rPr lang="de-DE" dirty="0" err="1"/>
              <a:t>data</a:t>
            </a:r>
            <a:r>
              <a:rPr lang="de-DE" dirty="0"/>
              <a:t> and save </a:t>
            </a:r>
            <a:r>
              <a:rPr lang="de-DE" dirty="0" err="1"/>
              <a:t>them</a:t>
            </a:r>
            <a:r>
              <a:rPr lang="de-DE" dirty="0"/>
              <a:t> in an </a:t>
            </a:r>
            <a:r>
              <a:rPr lang="de-DE" dirty="0" err="1"/>
              <a:t>appropriate</a:t>
            </a:r>
            <a:r>
              <a:rPr lang="de-DE" dirty="0"/>
              <a:t> </a:t>
            </a:r>
            <a:r>
              <a:rPr lang="de-DE" dirty="0" err="1"/>
              <a:t>database</a:t>
            </a:r>
            <a:r>
              <a:rPr lang="de-DE" dirty="0"/>
              <a:t>.</a:t>
            </a:r>
          </a:p>
          <a:p>
            <a:pPr lvl="1"/>
            <a:endParaRPr lang="de-DE" dirty="0"/>
          </a:p>
          <a:p>
            <a:r>
              <a:rPr lang="de-DE" dirty="0"/>
              <a:t>Run </a:t>
            </a:r>
            <a:r>
              <a:rPr lang="de-DE" dirty="0" err="1"/>
              <a:t>classification</a:t>
            </a:r>
            <a:r>
              <a:rPr lang="de-DE" dirty="0"/>
              <a:t> </a:t>
            </a:r>
            <a:r>
              <a:rPr lang="de-DE" dirty="0" err="1"/>
              <a:t>algorithms</a:t>
            </a:r>
            <a:r>
              <a:rPr lang="de-DE" dirty="0"/>
              <a:t> and </a:t>
            </a:r>
            <a:r>
              <a:rPr lang="de-DE" dirty="0" err="1"/>
              <a:t>choose</a:t>
            </a:r>
            <a:r>
              <a:rPr lang="de-DE" dirty="0"/>
              <a:t> </a:t>
            </a:r>
            <a:r>
              <a:rPr lang="de-DE" dirty="0" err="1"/>
              <a:t>the</a:t>
            </a:r>
            <a:r>
              <a:rPr lang="de-DE" dirty="0"/>
              <a:t> </a:t>
            </a:r>
            <a:r>
              <a:rPr lang="de-DE" dirty="0" err="1"/>
              <a:t>best</a:t>
            </a:r>
            <a:r>
              <a:rPr lang="de-DE" dirty="0"/>
              <a:t> </a:t>
            </a:r>
            <a:r>
              <a:rPr lang="de-DE" dirty="0" err="1"/>
              <a:t>one</a:t>
            </a:r>
            <a:r>
              <a:rPr lang="de-DE" dirty="0"/>
              <a:t>.</a:t>
            </a:r>
          </a:p>
        </p:txBody>
      </p:sp>
    </p:spTree>
    <p:extLst>
      <p:ext uri="{BB962C8B-B14F-4D97-AF65-F5344CB8AC3E}">
        <p14:creationId xmlns:p14="http://schemas.microsoft.com/office/powerpoint/2010/main" val="401135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C5AB9F28-1BD3-4CD9-8A73-76115BBB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99623"/>
            <a:ext cx="5347860" cy="2258562"/>
          </a:xfrm>
          <a:prstGeom prst="rect">
            <a:avLst/>
          </a:prstGeom>
        </p:spPr>
      </p:pic>
      <p:sp>
        <p:nvSpPr>
          <p:cNvPr id="2" name="Titel 1">
            <a:extLst>
              <a:ext uri="{FF2B5EF4-FFF2-40B4-BE49-F238E27FC236}">
                <a16:creationId xmlns:a16="http://schemas.microsoft.com/office/drawing/2014/main" id="{1F223153-0B38-40CF-A41F-D45911486EC4}"/>
              </a:ext>
            </a:extLst>
          </p:cNvPr>
          <p:cNvSpPr>
            <a:spLocks noGrp="1"/>
          </p:cNvSpPr>
          <p:nvPr>
            <p:ph type="title"/>
          </p:nvPr>
        </p:nvSpPr>
        <p:spPr/>
        <p:txBody>
          <a:bodyPr/>
          <a:lstStyle/>
          <a:p>
            <a:r>
              <a:rPr lang="de-DE" dirty="0">
                <a:solidFill>
                  <a:srgbClr val="20B2AA"/>
                </a:solidFill>
              </a:rPr>
              <a:t>3) Datenanalyse: Classification </a:t>
            </a:r>
            <a:r>
              <a:rPr lang="de-DE" dirty="0" err="1">
                <a:solidFill>
                  <a:srgbClr val="20B2AA"/>
                </a:solidFill>
              </a:rPr>
              <a:t>of</a:t>
            </a:r>
            <a:r>
              <a:rPr lang="de-DE" dirty="0">
                <a:solidFill>
                  <a:srgbClr val="20B2AA"/>
                </a:solidFill>
              </a:rPr>
              <a:t> </a:t>
            </a:r>
            <a:r>
              <a:rPr lang="de-DE" dirty="0" err="1">
                <a:solidFill>
                  <a:srgbClr val="20B2AA"/>
                </a:solidFill>
              </a:rPr>
              <a:t>price</a:t>
            </a:r>
            <a:r>
              <a:rPr lang="de-DE" dirty="0">
                <a:solidFill>
                  <a:srgbClr val="20B2AA"/>
                </a:solidFill>
              </a:rPr>
              <a:t> </a:t>
            </a:r>
            <a:r>
              <a:rPr lang="de-DE" dirty="0" err="1">
                <a:solidFill>
                  <a:srgbClr val="20B2AA"/>
                </a:solidFill>
              </a:rPr>
              <a:t>range</a:t>
            </a:r>
            <a:endParaRPr lang="de-DE" dirty="0"/>
          </a:p>
        </p:txBody>
      </p:sp>
      <p:cxnSp>
        <p:nvCxnSpPr>
          <p:cNvPr id="18" name="Gerade Verbindung mit Pfeil 17">
            <a:extLst>
              <a:ext uri="{FF2B5EF4-FFF2-40B4-BE49-F238E27FC236}">
                <a16:creationId xmlns:a16="http://schemas.microsoft.com/office/drawing/2014/main" id="{6CB141ED-4C58-4F7C-A94E-D830D9FCD78A}"/>
              </a:ext>
            </a:extLst>
          </p:cNvPr>
          <p:cNvCxnSpPr>
            <a:cxnSpLocks/>
          </p:cNvCxnSpPr>
          <p:nvPr/>
        </p:nvCxnSpPr>
        <p:spPr>
          <a:xfrm flipH="1" flipV="1">
            <a:off x="1691640" y="1975104"/>
            <a:ext cx="960120" cy="740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D983F8-FA07-4C55-AC80-FA631FDDBFE3}"/>
              </a:ext>
            </a:extLst>
          </p:cNvPr>
          <p:cNvSpPr txBox="1"/>
          <p:nvPr/>
        </p:nvSpPr>
        <p:spPr>
          <a:xfrm>
            <a:off x="2651760" y="2590645"/>
            <a:ext cx="2140842" cy="646331"/>
          </a:xfrm>
          <a:prstGeom prst="rect">
            <a:avLst/>
          </a:prstGeom>
          <a:noFill/>
        </p:spPr>
        <p:txBody>
          <a:bodyPr wrap="none" rtlCol="0">
            <a:spAutoFit/>
          </a:bodyPr>
          <a:lstStyle/>
          <a:p>
            <a:r>
              <a:rPr lang="de-DE" dirty="0" err="1"/>
              <a:t>Elbow</a:t>
            </a:r>
            <a:r>
              <a:rPr lang="de-DE" dirty="0"/>
              <a:t>!</a:t>
            </a:r>
          </a:p>
          <a:p>
            <a:r>
              <a:rPr lang="de-DE" dirty="0"/>
              <a:t>6 </a:t>
            </a:r>
            <a:r>
              <a:rPr lang="de-DE" dirty="0" err="1"/>
              <a:t>or</a:t>
            </a:r>
            <a:r>
              <a:rPr lang="de-DE" dirty="0"/>
              <a:t> 7 feature </a:t>
            </a:r>
            <a:r>
              <a:rPr lang="de-DE" dirty="0" err="1"/>
              <a:t>are</a:t>
            </a:r>
            <a:r>
              <a:rPr lang="de-DE" dirty="0"/>
              <a:t> OK</a:t>
            </a:r>
          </a:p>
        </p:txBody>
      </p:sp>
    </p:spTree>
    <p:extLst>
      <p:ext uri="{BB962C8B-B14F-4D97-AF65-F5344CB8AC3E}">
        <p14:creationId xmlns:p14="http://schemas.microsoft.com/office/powerpoint/2010/main" val="40317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p:txBody>
          <a:bodyPr/>
          <a:lstStyle/>
          <a:p>
            <a:r>
              <a:rPr lang="de-DE" dirty="0">
                <a:solidFill>
                  <a:srgbClr val="20B2AA"/>
                </a:solidFill>
              </a:rPr>
              <a:t>1) Data Story:</a:t>
            </a:r>
          </a:p>
        </p:txBody>
      </p:sp>
      <p:sp>
        <p:nvSpPr>
          <p:cNvPr id="3" name="Inhaltsplatzhalter 2">
            <a:extLst>
              <a:ext uri="{FF2B5EF4-FFF2-40B4-BE49-F238E27FC236}">
                <a16:creationId xmlns:a16="http://schemas.microsoft.com/office/drawing/2014/main" id="{29085F92-9652-4005-98C2-B94FE029CD99}"/>
              </a:ext>
            </a:extLst>
          </p:cNvPr>
          <p:cNvSpPr>
            <a:spLocks noGrp="1"/>
          </p:cNvSpPr>
          <p:nvPr>
            <p:ph idx="1"/>
          </p:nvPr>
        </p:nvSpPr>
        <p:spPr/>
        <p:txBody>
          <a:bodyPr>
            <a:normAutofit fontScale="55000" lnSpcReduction="20000"/>
          </a:bodyPr>
          <a:lstStyle/>
          <a:p>
            <a:r>
              <a:rPr lang="en-US" dirty="0"/>
              <a:t>What is </a:t>
            </a:r>
            <a:r>
              <a:rPr lang="en-US" dirty="0" err="1"/>
              <a:t>AirBnb</a:t>
            </a:r>
            <a:r>
              <a:rPr lang="en-US" dirty="0"/>
              <a:t>:</a:t>
            </a:r>
          </a:p>
          <a:p>
            <a:pPr lvl="1"/>
            <a:r>
              <a:rPr lang="en-US" dirty="0"/>
              <a:t>online marketplace for arranging homestays and tourism services</a:t>
            </a:r>
          </a:p>
          <a:p>
            <a:pPr lvl="1"/>
            <a:r>
              <a:rPr lang="en-US" dirty="0"/>
              <a:t>as it does not own any of the locations</a:t>
            </a:r>
          </a:p>
          <a:p>
            <a:pPr lvl="1"/>
            <a:r>
              <a:rPr lang="en-US" dirty="0"/>
              <a:t>primary purpose is to connect hosts to potential visitors </a:t>
            </a:r>
          </a:p>
          <a:p>
            <a:r>
              <a:rPr lang="en-US" dirty="0"/>
              <a:t>We want to analyze the listing activity of </a:t>
            </a:r>
            <a:r>
              <a:rPr lang="en-US" dirty="0" err="1"/>
              <a:t>AirBnb</a:t>
            </a:r>
            <a:r>
              <a:rPr lang="en-US" dirty="0"/>
              <a:t> in NYC for the year 2016 to 2019.</a:t>
            </a:r>
          </a:p>
          <a:p>
            <a:r>
              <a:rPr lang="en-US" dirty="0"/>
              <a:t>In this analysis we try to evaluate how the rental properties are distributed throughout the different neighborhoods in New York and correlate the geographical location with the rental prices, and the property type (private room/apartment/hotel room).</a:t>
            </a:r>
          </a:p>
          <a:p>
            <a:r>
              <a:rPr lang="en-US" dirty="0"/>
              <a:t>By correlating the different features of the listings and using machine learning techniques, we try to predict the pricing according to the property features and neighborhood. Using this approach we can determine the best value and experience for the customer.</a:t>
            </a:r>
          </a:p>
          <a:p>
            <a:r>
              <a:rPr lang="en-US" dirty="0"/>
              <a:t>One factor which influences the </a:t>
            </a:r>
            <a:r>
              <a:rPr lang="en-US" dirty="0" err="1"/>
              <a:t>AirBnB</a:t>
            </a:r>
            <a:r>
              <a:rPr lang="en-US" dirty="0"/>
              <a:t> experience is, whether the property is owned by an individual or a cooperation. We try to analyze this through the number of listings owned by an individual, the days the property can be rented out and using text mining to evaluate the listing description. What are the most commonly used attributes in the description of the listings and how do they correlate with neighborhood and price range? </a:t>
            </a:r>
          </a:p>
          <a:p>
            <a:r>
              <a:rPr lang="en-US" dirty="0"/>
              <a:t>Through the analysis we try to determine whether the evaluated features correlate with being a </a:t>
            </a:r>
            <a:r>
              <a:rPr lang="en-US" dirty="0" err="1"/>
              <a:t>superhost</a:t>
            </a:r>
            <a:r>
              <a:rPr lang="en-US" dirty="0"/>
              <a:t>, meaning, what does it take for your property to be successful. </a:t>
            </a:r>
          </a:p>
          <a:p>
            <a:r>
              <a:rPr lang="en-US" dirty="0"/>
              <a:t>Furthermore, we try to predict which factors imply a good 'deal' on your </a:t>
            </a:r>
            <a:r>
              <a:rPr lang="en-US" dirty="0" err="1"/>
              <a:t>AirBnB</a:t>
            </a:r>
            <a:r>
              <a:rPr lang="en-US" dirty="0"/>
              <a:t>. How's the price development over time and can we predict the prices for the listings according to their geographical location? </a:t>
            </a:r>
          </a:p>
          <a:p>
            <a:endParaRPr lang="de-DE" dirty="0"/>
          </a:p>
        </p:txBody>
      </p:sp>
    </p:spTree>
    <p:extLst>
      <p:ext uri="{BB962C8B-B14F-4D97-AF65-F5344CB8AC3E}">
        <p14:creationId xmlns:p14="http://schemas.microsoft.com/office/powerpoint/2010/main" val="3352241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C5AB9F28-1BD3-4CD9-8A73-76115BBB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99623"/>
            <a:ext cx="5347860" cy="2258562"/>
          </a:xfrm>
          <a:prstGeom prst="rect">
            <a:avLst/>
          </a:prstGeom>
        </p:spPr>
      </p:pic>
      <p:sp>
        <p:nvSpPr>
          <p:cNvPr id="2" name="Titel 1">
            <a:extLst>
              <a:ext uri="{FF2B5EF4-FFF2-40B4-BE49-F238E27FC236}">
                <a16:creationId xmlns:a16="http://schemas.microsoft.com/office/drawing/2014/main" id="{1F223153-0B38-40CF-A41F-D45911486EC4}"/>
              </a:ext>
            </a:extLst>
          </p:cNvPr>
          <p:cNvSpPr>
            <a:spLocks noGrp="1"/>
          </p:cNvSpPr>
          <p:nvPr>
            <p:ph type="title"/>
          </p:nvPr>
        </p:nvSpPr>
        <p:spPr/>
        <p:txBody>
          <a:bodyPr/>
          <a:lstStyle/>
          <a:p>
            <a:r>
              <a:rPr lang="de-DE" dirty="0">
                <a:solidFill>
                  <a:srgbClr val="20B2AA"/>
                </a:solidFill>
              </a:rPr>
              <a:t>3) Datenanalyse: Classification </a:t>
            </a:r>
            <a:r>
              <a:rPr lang="de-DE" dirty="0" err="1">
                <a:solidFill>
                  <a:srgbClr val="20B2AA"/>
                </a:solidFill>
              </a:rPr>
              <a:t>of</a:t>
            </a:r>
            <a:r>
              <a:rPr lang="de-DE" dirty="0">
                <a:solidFill>
                  <a:srgbClr val="20B2AA"/>
                </a:solidFill>
              </a:rPr>
              <a:t> </a:t>
            </a:r>
            <a:r>
              <a:rPr lang="de-DE" dirty="0" err="1">
                <a:solidFill>
                  <a:srgbClr val="20B2AA"/>
                </a:solidFill>
              </a:rPr>
              <a:t>price</a:t>
            </a:r>
            <a:r>
              <a:rPr lang="de-DE" dirty="0">
                <a:solidFill>
                  <a:srgbClr val="20B2AA"/>
                </a:solidFill>
              </a:rPr>
              <a:t> </a:t>
            </a:r>
            <a:r>
              <a:rPr lang="de-DE" dirty="0" err="1">
                <a:solidFill>
                  <a:srgbClr val="20B2AA"/>
                </a:solidFill>
              </a:rPr>
              <a:t>range</a:t>
            </a:r>
            <a:endParaRPr lang="de-DE" dirty="0"/>
          </a:p>
        </p:txBody>
      </p:sp>
      <p:pic>
        <p:nvPicPr>
          <p:cNvPr id="7" name="Inhaltsplatzhalter 6">
            <a:extLst>
              <a:ext uri="{FF2B5EF4-FFF2-40B4-BE49-F238E27FC236}">
                <a16:creationId xmlns:a16="http://schemas.microsoft.com/office/drawing/2014/main" id="{4BE46BB1-6068-43E6-A036-3D75CC39C1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3171" y="3438603"/>
            <a:ext cx="3552670" cy="2908159"/>
          </a:xfrm>
        </p:spPr>
      </p:pic>
      <p:sp>
        <p:nvSpPr>
          <p:cNvPr id="8" name="Ellipse 7">
            <a:extLst>
              <a:ext uri="{FF2B5EF4-FFF2-40B4-BE49-F238E27FC236}">
                <a16:creationId xmlns:a16="http://schemas.microsoft.com/office/drawing/2014/main" id="{DC679B1A-D40A-42AB-9CBC-058FE3C8400E}"/>
              </a:ext>
            </a:extLst>
          </p:cNvPr>
          <p:cNvSpPr/>
          <p:nvPr/>
        </p:nvSpPr>
        <p:spPr>
          <a:xfrm>
            <a:off x="6186060" y="3709954"/>
            <a:ext cx="2306972" cy="169457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EC9A86EC-5D6F-427A-9EE9-09790986DC72}"/>
              </a:ext>
            </a:extLst>
          </p:cNvPr>
          <p:cNvSpPr txBox="1"/>
          <p:nvPr/>
        </p:nvSpPr>
        <p:spPr>
          <a:xfrm>
            <a:off x="6582540" y="1962039"/>
            <a:ext cx="3090672" cy="923330"/>
          </a:xfrm>
          <a:prstGeom prst="rect">
            <a:avLst/>
          </a:prstGeom>
          <a:noFill/>
        </p:spPr>
        <p:txBody>
          <a:bodyPr wrap="square" rtlCol="0">
            <a:spAutoFit/>
          </a:bodyPr>
          <a:lstStyle/>
          <a:p>
            <a:r>
              <a:rPr lang="de-DE" dirty="0" err="1"/>
              <a:t>Cheap</a:t>
            </a:r>
            <a:r>
              <a:rPr lang="de-DE" dirty="0"/>
              <a:t>/normal </a:t>
            </a:r>
            <a:r>
              <a:rPr lang="de-DE" dirty="0" err="1"/>
              <a:t>priced</a:t>
            </a:r>
            <a:r>
              <a:rPr lang="de-DE" dirty="0"/>
              <a:t> </a:t>
            </a:r>
            <a:r>
              <a:rPr lang="de-DE" dirty="0" err="1"/>
              <a:t>accommodations</a:t>
            </a:r>
            <a:r>
              <a:rPr lang="de-DE" dirty="0"/>
              <a:t> </a:t>
            </a:r>
            <a:r>
              <a:rPr lang="de-DE" dirty="0" err="1"/>
              <a:t>are</a:t>
            </a:r>
            <a:r>
              <a:rPr lang="de-DE" dirty="0"/>
              <a:t> </a:t>
            </a:r>
            <a:r>
              <a:rPr lang="de-DE" dirty="0" err="1"/>
              <a:t>categorised</a:t>
            </a:r>
            <a:r>
              <a:rPr lang="de-DE" dirty="0"/>
              <a:t> </a:t>
            </a:r>
            <a:r>
              <a:rPr lang="de-DE" dirty="0" err="1"/>
              <a:t>pretty</a:t>
            </a:r>
            <a:r>
              <a:rPr lang="de-DE" dirty="0"/>
              <a:t> </a:t>
            </a:r>
            <a:r>
              <a:rPr lang="de-DE" dirty="0" err="1"/>
              <a:t>well</a:t>
            </a:r>
            <a:r>
              <a:rPr lang="de-DE" dirty="0"/>
              <a:t>!</a:t>
            </a:r>
          </a:p>
        </p:txBody>
      </p:sp>
      <p:cxnSp>
        <p:nvCxnSpPr>
          <p:cNvPr id="11" name="Gerade Verbindung mit Pfeil 10">
            <a:extLst>
              <a:ext uri="{FF2B5EF4-FFF2-40B4-BE49-F238E27FC236}">
                <a16:creationId xmlns:a16="http://schemas.microsoft.com/office/drawing/2014/main" id="{D669DAE8-ED01-4AB9-8A64-E3BB77928634}"/>
              </a:ext>
            </a:extLst>
          </p:cNvPr>
          <p:cNvCxnSpPr>
            <a:cxnSpLocks/>
          </p:cNvCxnSpPr>
          <p:nvPr/>
        </p:nvCxnSpPr>
        <p:spPr>
          <a:xfrm>
            <a:off x="6938971" y="2885369"/>
            <a:ext cx="0" cy="8245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01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C5AB9F28-1BD3-4CD9-8A73-76115BBB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99623"/>
            <a:ext cx="5347860" cy="2258562"/>
          </a:xfrm>
          <a:prstGeom prst="rect">
            <a:avLst/>
          </a:prstGeom>
        </p:spPr>
      </p:pic>
      <p:sp>
        <p:nvSpPr>
          <p:cNvPr id="2" name="Titel 1">
            <a:extLst>
              <a:ext uri="{FF2B5EF4-FFF2-40B4-BE49-F238E27FC236}">
                <a16:creationId xmlns:a16="http://schemas.microsoft.com/office/drawing/2014/main" id="{1F223153-0B38-40CF-A41F-D45911486EC4}"/>
              </a:ext>
            </a:extLst>
          </p:cNvPr>
          <p:cNvSpPr>
            <a:spLocks noGrp="1"/>
          </p:cNvSpPr>
          <p:nvPr>
            <p:ph type="title"/>
          </p:nvPr>
        </p:nvSpPr>
        <p:spPr/>
        <p:txBody>
          <a:bodyPr/>
          <a:lstStyle/>
          <a:p>
            <a:r>
              <a:rPr lang="de-DE" dirty="0">
                <a:solidFill>
                  <a:srgbClr val="20B2AA"/>
                </a:solidFill>
              </a:rPr>
              <a:t>3) Datenanalyse: Classification </a:t>
            </a:r>
            <a:r>
              <a:rPr lang="de-DE" dirty="0" err="1">
                <a:solidFill>
                  <a:srgbClr val="20B2AA"/>
                </a:solidFill>
              </a:rPr>
              <a:t>of</a:t>
            </a:r>
            <a:r>
              <a:rPr lang="de-DE" dirty="0">
                <a:solidFill>
                  <a:srgbClr val="20B2AA"/>
                </a:solidFill>
              </a:rPr>
              <a:t> </a:t>
            </a:r>
            <a:r>
              <a:rPr lang="de-DE" dirty="0" err="1">
                <a:solidFill>
                  <a:srgbClr val="20B2AA"/>
                </a:solidFill>
              </a:rPr>
              <a:t>price</a:t>
            </a:r>
            <a:r>
              <a:rPr lang="de-DE" dirty="0">
                <a:solidFill>
                  <a:srgbClr val="20B2AA"/>
                </a:solidFill>
              </a:rPr>
              <a:t> </a:t>
            </a:r>
            <a:r>
              <a:rPr lang="de-DE" dirty="0" err="1">
                <a:solidFill>
                  <a:srgbClr val="20B2AA"/>
                </a:solidFill>
              </a:rPr>
              <a:t>range</a:t>
            </a:r>
            <a:endParaRPr lang="de-DE" dirty="0"/>
          </a:p>
        </p:txBody>
      </p:sp>
      <p:pic>
        <p:nvPicPr>
          <p:cNvPr id="7" name="Inhaltsplatzhalter 6">
            <a:extLst>
              <a:ext uri="{FF2B5EF4-FFF2-40B4-BE49-F238E27FC236}">
                <a16:creationId xmlns:a16="http://schemas.microsoft.com/office/drawing/2014/main" id="{4BE46BB1-6068-43E6-A036-3D75CC39C1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3171" y="3438603"/>
            <a:ext cx="3552670" cy="2908159"/>
          </a:xfrm>
        </p:spPr>
      </p:pic>
      <p:sp>
        <p:nvSpPr>
          <p:cNvPr id="8" name="Ellipse 7">
            <a:extLst>
              <a:ext uri="{FF2B5EF4-FFF2-40B4-BE49-F238E27FC236}">
                <a16:creationId xmlns:a16="http://schemas.microsoft.com/office/drawing/2014/main" id="{DC679B1A-D40A-42AB-9CBC-058FE3C8400E}"/>
              </a:ext>
            </a:extLst>
          </p:cNvPr>
          <p:cNvSpPr/>
          <p:nvPr/>
        </p:nvSpPr>
        <p:spPr>
          <a:xfrm>
            <a:off x="8193024" y="3709954"/>
            <a:ext cx="1097280" cy="169457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a:extLst>
              <a:ext uri="{FF2B5EF4-FFF2-40B4-BE49-F238E27FC236}">
                <a16:creationId xmlns:a16="http://schemas.microsoft.com/office/drawing/2014/main" id="{D669DAE8-ED01-4AB9-8A64-E3BB77928634}"/>
              </a:ext>
            </a:extLst>
          </p:cNvPr>
          <p:cNvCxnSpPr>
            <a:cxnSpLocks/>
            <a:endCxn id="8" idx="7"/>
          </p:cNvCxnSpPr>
          <p:nvPr/>
        </p:nvCxnSpPr>
        <p:spPr>
          <a:xfrm flipH="1">
            <a:off x="9129611" y="3096140"/>
            <a:ext cx="676230" cy="861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82CF9B3B-EE50-4CD1-AEED-DA58E333EC8B}"/>
              </a:ext>
            </a:extLst>
          </p:cNvPr>
          <p:cNvSpPr txBox="1"/>
          <p:nvPr/>
        </p:nvSpPr>
        <p:spPr>
          <a:xfrm>
            <a:off x="9129611" y="2496371"/>
            <a:ext cx="3090672" cy="646331"/>
          </a:xfrm>
          <a:prstGeom prst="rect">
            <a:avLst/>
          </a:prstGeom>
          <a:noFill/>
        </p:spPr>
        <p:txBody>
          <a:bodyPr wrap="square" rtlCol="0">
            <a:spAutoFit/>
          </a:bodyPr>
          <a:lstStyle/>
          <a:p>
            <a:r>
              <a:rPr lang="de-DE" dirty="0"/>
              <a:t>Expensive </a:t>
            </a:r>
            <a:r>
              <a:rPr lang="de-DE" dirty="0" err="1"/>
              <a:t>listings</a:t>
            </a:r>
            <a:r>
              <a:rPr lang="de-DE" dirty="0"/>
              <a:t> </a:t>
            </a:r>
            <a:r>
              <a:rPr lang="de-DE" dirty="0" err="1"/>
              <a:t>confuse</a:t>
            </a:r>
            <a:r>
              <a:rPr lang="de-DE" dirty="0"/>
              <a:t> </a:t>
            </a:r>
            <a:r>
              <a:rPr lang="de-DE" dirty="0" err="1"/>
              <a:t>ideas</a:t>
            </a:r>
            <a:r>
              <a:rPr lang="de-DE" dirty="0"/>
              <a:t>, </a:t>
            </a:r>
            <a:r>
              <a:rPr lang="de-DE" dirty="0" err="1"/>
              <a:t>though</a:t>
            </a:r>
            <a:r>
              <a:rPr lang="de-DE" dirty="0"/>
              <a:t>…</a:t>
            </a:r>
          </a:p>
        </p:txBody>
      </p:sp>
    </p:spTree>
    <p:extLst>
      <p:ext uri="{BB962C8B-B14F-4D97-AF65-F5344CB8AC3E}">
        <p14:creationId xmlns:p14="http://schemas.microsoft.com/office/powerpoint/2010/main" val="1997306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223153-0B38-40CF-A41F-D45911486EC4}"/>
              </a:ext>
            </a:extLst>
          </p:cNvPr>
          <p:cNvSpPr>
            <a:spLocks noGrp="1"/>
          </p:cNvSpPr>
          <p:nvPr>
            <p:ph type="title"/>
          </p:nvPr>
        </p:nvSpPr>
        <p:spPr/>
        <p:txBody>
          <a:bodyPr/>
          <a:lstStyle/>
          <a:p>
            <a:r>
              <a:rPr lang="de-DE" dirty="0">
                <a:solidFill>
                  <a:srgbClr val="20B2AA"/>
                </a:solidFill>
              </a:rPr>
              <a:t>3) Datenanalyse: Classification </a:t>
            </a:r>
            <a:r>
              <a:rPr lang="de-DE" dirty="0" err="1">
                <a:solidFill>
                  <a:srgbClr val="20B2AA"/>
                </a:solidFill>
              </a:rPr>
              <a:t>of</a:t>
            </a:r>
            <a:r>
              <a:rPr lang="de-DE" dirty="0">
                <a:solidFill>
                  <a:srgbClr val="20B2AA"/>
                </a:solidFill>
              </a:rPr>
              <a:t> </a:t>
            </a:r>
            <a:r>
              <a:rPr lang="de-DE" dirty="0" err="1">
                <a:solidFill>
                  <a:srgbClr val="20B2AA"/>
                </a:solidFill>
              </a:rPr>
              <a:t>price</a:t>
            </a:r>
            <a:r>
              <a:rPr lang="de-DE" dirty="0">
                <a:solidFill>
                  <a:srgbClr val="20B2AA"/>
                </a:solidFill>
              </a:rPr>
              <a:t> </a:t>
            </a:r>
            <a:r>
              <a:rPr lang="de-DE" dirty="0" err="1">
                <a:solidFill>
                  <a:srgbClr val="20B2AA"/>
                </a:solidFill>
              </a:rPr>
              <a:t>range</a:t>
            </a:r>
            <a:endParaRPr lang="de-DE" dirty="0"/>
          </a:p>
        </p:txBody>
      </p:sp>
      <p:sp>
        <p:nvSpPr>
          <p:cNvPr id="5" name="Inhaltsplatzhalter 4">
            <a:extLst>
              <a:ext uri="{FF2B5EF4-FFF2-40B4-BE49-F238E27FC236}">
                <a16:creationId xmlns:a16="http://schemas.microsoft.com/office/drawing/2014/main" id="{64149CFD-6FC7-4569-8FAC-33AD1439E7F0}"/>
              </a:ext>
            </a:extLst>
          </p:cNvPr>
          <p:cNvSpPr>
            <a:spLocks noGrp="1"/>
          </p:cNvSpPr>
          <p:nvPr>
            <p:ph idx="1"/>
          </p:nvPr>
        </p:nvSpPr>
        <p:spPr/>
        <p:txBody>
          <a:bodyPr>
            <a:normAutofit fontScale="55000" lnSpcReduction="20000"/>
          </a:bodyPr>
          <a:lstStyle/>
          <a:p>
            <a:pPr marL="0" indent="0">
              <a:buNone/>
            </a:pPr>
            <a:r>
              <a:rPr lang="en-US" sz="3600" b="1" dirty="0"/>
              <a:t>What did we learn? </a:t>
            </a:r>
          </a:p>
          <a:p>
            <a:r>
              <a:rPr lang="en-US" dirty="0"/>
              <a:t>The model works pretty cool when it has to examine cheap/normal priced listings;</a:t>
            </a:r>
          </a:p>
          <a:p>
            <a:r>
              <a:rPr lang="en-US" dirty="0"/>
              <a:t>The model performs poorly when it comes to classify expensive accommodations. It can be that resampling alone was not enough, or it has to be done in another way;</a:t>
            </a:r>
          </a:p>
          <a:p>
            <a:r>
              <a:rPr lang="en-US" dirty="0"/>
              <a:t>Maybe collinearity can spoil the categorization. For instance entire apartments are the most expensive kind of lodgings, and they mostly lie in Manhattan, the most expensive borough.</a:t>
            </a:r>
          </a:p>
          <a:p>
            <a:pPr marL="0" indent="0">
              <a:buNone/>
            </a:pPr>
            <a:endParaRPr lang="en-US" sz="3600" b="1" dirty="0"/>
          </a:p>
          <a:p>
            <a:pPr marL="0" indent="0">
              <a:buNone/>
            </a:pPr>
            <a:r>
              <a:rPr lang="en-US" sz="3600" b="1" dirty="0"/>
              <a:t>How can the model be improved?</a:t>
            </a:r>
          </a:p>
          <a:p>
            <a:r>
              <a:rPr lang="en-US" dirty="0"/>
              <a:t>Rerun the model by including some other/different features from the dataset </a:t>
            </a:r>
            <a:r>
              <a:rPr lang="en-US" i="1" dirty="0"/>
              <a:t>listing.csv.gz</a:t>
            </a:r>
            <a:r>
              <a:rPr lang="en-US" dirty="0"/>
              <a:t>, like '</a:t>
            </a:r>
            <a:r>
              <a:rPr lang="en-US" dirty="0" err="1"/>
              <a:t>host_is_superhost</a:t>
            </a:r>
            <a:r>
              <a:rPr lang="en-US" dirty="0"/>
              <a:t>’;</a:t>
            </a:r>
          </a:p>
          <a:p>
            <a:r>
              <a:rPr lang="en-US" dirty="0"/>
              <a:t>Divide the price range in more bins and look at the change;</a:t>
            </a:r>
          </a:p>
          <a:p>
            <a:r>
              <a:rPr lang="en-US" dirty="0"/>
              <a:t>Compare with the results of a regression analysis on the 'price' target;</a:t>
            </a:r>
          </a:p>
          <a:p>
            <a:r>
              <a:rPr lang="en-US" dirty="0"/>
              <a:t>Perform 5 separate, borough-by-borough, classifications. Sensible differences in performance can be the smoking gun for some </a:t>
            </a:r>
            <a:r>
              <a:rPr lang="en-US" dirty="0" err="1"/>
              <a:t>dishomogeneity</a:t>
            </a:r>
            <a:r>
              <a:rPr lang="en-US" dirty="0"/>
              <a:t> on the distribution of the sample (ask for better data);</a:t>
            </a:r>
          </a:p>
          <a:p>
            <a:r>
              <a:rPr lang="en-US" dirty="0"/>
              <a:t>One-hot encoded vectors could be rescaled, too. However, all but one have been excluded by PCA.</a:t>
            </a:r>
          </a:p>
          <a:p>
            <a:endParaRPr lang="en-US" dirty="0"/>
          </a:p>
          <a:p>
            <a:endParaRPr lang="de-DE" dirty="0"/>
          </a:p>
        </p:txBody>
      </p:sp>
    </p:spTree>
    <p:extLst>
      <p:ext uri="{BB962C8B-B14F-4D97-AF65-F5344CB8AC3E}">
        <p14:creationId xmlns:p14="http://schemas.microsoft.com/office/powerpoint/2010/main" val="1810083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C6A039-3F32-402F-B8AA-FBB4D34E64EB}"/>
              </a:ext>
            </a:extLst>
          </p:cNvPr>
          <p:cNvSpPr>
            <a:spLocks noGrp="1"/>
          </p:cNvSpPr>
          <p:nvPr>
            <p:ph type="title"/>
          </p:nvPr>
        </p:nvSpPr>
        <p:spPr/>
        <p:txBody>
          <a:bodyPr/>
          <a:lstStyle/>
          <a:p>
            <a:r>
              <a:rPr lang="de-DE" dirty="0">
                <a:solidFill>
                  <a:srgbClr val="20B2AA"/>
                </a:solidFill>
              </a:rPr>
              <a:t>3) Datenanalyse: </a:t>
            </a:r>
            <a:r>
              <a:rPr lang="de-DE" dirty="0" err="1">
                <a:solidFill>
                  <a:srgbClr val="20B2AA"/>
                </a:solidFill>
              </a:rPr>
              <a:t>Decision</a:t>
            </a:r>
            <a:r>
              <a:rPr lang="de-DE" dirty="0">
                <a:solidFill>
                  <a:srgbClr val="20B2AA"/>
                </a:solidFill>
              </a:rPr>
              <a:t> </a:t>
            </a:r>
            <a:r>
              <a:rPr lang="de-DE" dirty="0" err="1">
                <a:solidFill>
                  <a:srgbClr val="20B2AA"/>
                </a:solidFill>
              </a:rPr>
              <a:t>Tree</a:t>
            </a:r>
            <a:endParaRPr lang="de-DE" dirty="0">
              <a:solidFill>
                <a:srgbClr val="20B2AA"/>
              </a:solidFill>
            </a:endParaRPr>
          </a:p>
        </p:txBody>
      </p:sp>
      <p:pic>
        <p:nvPicPr>
          <p:cNvPr id="5" name="Inhaltsplatzhalter 4">
            <a:extLst>
              <a:ext uri="{FF2B5EF4-FFF2-40B4-BE49-F238E27FC236}">
                <a16:creationId xmlns:a16="http://schemas.microsoft.com/office/drawing/2014/main" id="{4A858712-459B-4B5B-9092-EB32429438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18545"/>
            <a:ext cx="10515600" cy="2365497"/>
          </a:xfrm>
        </p:spPr>
      </p:pic>
    </p:spTree>
    <p:extLst>
      <p:ext uri="{BB962C8B-B14F-4D97-AF65-F5344CB8AC3E}">
        <p14:creationId xmlns:p14="http://schemas.microsoft.com/office/powerpoint/2010/main" val="175326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9B6FF6-2467-4DB9-8A65-FC027808F2BA}"/>
              </a:ext>
            </a:extLst>
          </p:cNvPr>
          <p:cNvSpPr>
            <a:spLocks noGrp="1"/>
          </p:cNvSpPr>
          <p:nvPr>
            <p:ph type="title"/>
          </p:nvPr>
        </p:nvSpPr>
        <p:spPr/>
        <p:txBody>
          <a:bodyPr/>
          <a:lstStyle/>
          <a:p>
            <a:r>
              <a:rPr lang="de-DE" dirty="0">
                <a:solidFill>
                  <a:srgbClr val="20B2AA"/>
                </a:solidFill>
              </a:rPr>
              <a:t>Best </a:t>
            </a:r>
            <a:r>
              <a:rPr lang="de-DE" dirty="0" err="1">
                <a:solidFill>
                  <a:srgbClr val="20B2AA"/>
                </a:solidFill>
              </a:rPr>
              <a:t>features</a:t>
            </a:r>
            <a:r>
              <a:rPr lang="de-DE" dirty="0">
                <a:solidFill>
                  <a:srgbClr val="20B2AA"/>
                </a:solidFill>
              </a:rPr>
              <a:t> – was haben wir gelernt?</a:t>
            </a:r>
            <a:endParaRPr lang="de-DE" dirty="0"/>
          </a:p>
        </p:txBody>
      </p:sp>
      <p:sp>
        <p:nvSpPr>
          <p:cNvPr id="3" name="Inhaltsplatzhalter 2">
            <a:extLst>
              <a:ext uri="{FF2B5EF4-FFF2-40B4-BE49-F238E27FC236}">
                <a16:creationId xmlns:a16="http://schemas.microsoft.com/office/drawing/2014/main" id="{4B2F4057-B66F-4E3B-9B3A-F1E9312A0C94}"/>
              </a:ext>
            </a:extLst>
          </p:cNvPr>
          <p:cNvSpPr>
            <a:spLocks noGrp="1"/>
          </p:cNvSpPr>
          <p:nvPr>
            <p:ph idx="1"/>
          </p:nvPr>
        </p:nvSpPr>
        <p:spPr/>
        <p:txBody>
          <a:bodyPr/>
          <a:lstStyle/>
          <a:p>
            <a:r>
              <a:rPr lang="de-DE" dirty="0"/>
              <a:t>Bester Stadtteil: Brooklyn – gute Lage viele Superhosts, günstiger als Manhattan</a:t>
            </a:r>
          </a:p>
          <a:p>
            <a:r>
              <a:rPr lang="de-DE" dirty="0"/>
              <a:t>Weinachten und Silvester ist eine beliebte Reisezeit </a:t>
            </a:r>
          </a:p>
          <a:p>
            <a:r>
              <a:rPr lang="de-DE" dirty="0"/>
              <a:t>Was in die Beschreibung schreiben: „</a:t>
            </a:r>
            <a:r>
              <a:rPr lang="de-DE" dirty="0" err="1"/>
              <a:t>spacious</a:t>
            </a:r>
            <a:r>
              <a:rPr lang="de-DE" dirty="0"/>
              <a:t>/</a:t>
            </a:r>
            <a:r>
              <a:rPr lang="de-DE" dirty="0" err="1"/>
              <a:t>cozy</a:t>
            </a:r>
            <a:r>
              <a:rPr lang="de-DE" dirty="0"/>
              <a:t>/</a:t>
            </a:r>
            <a:r>
              <a:rPr lang="de-DE" dirty="0" err="1"/>
              <a:t>beautiful</a:t>
            </a:r>
            <a:r>
              <a:rPr lang="de-DE" dirty="0"/>
              <a:t>“</a:t>
            </a:r>
          </a:p>
          <a:p>
            <a:r>
              <a:rPr lang="de-DE" dirty="0"/>
              <a:t>Superhost keine aussagekräftige Größe</a:t>
            </a:r>
          </a:p>
          <a:p>
            <a:r>
              <a:rPr lang="de-DE" dirty="0"/>
              <a:t>Analyse gut für günstige </a:t>
            </a:r>
            <a:r>
              <a:rPr lang="de-DE" dirty="0" err="1"/>
              <a:t>listings</a:t>
            </a:r>
            <a:r>
              <a:rPr lang="de-DE" dirty="0"/>
              <a:t>, Vorhersagemodell nicht gut für den Luxus Sektor der </a:t>
            </a:r>
            <a:r>
              <a:rPr lang="de-DE" dirty="0" err="1"/>
              <a:t>listings</a:t>
            </a:r>
            <a:endParaRPr lang="de-DE" dirty="0"/>
          </a:p>
          <a:p>
            <a:r>
              <a:rPr lang="de-DE" dirty="0"/>
              <a:t>Room Type und Lage hat höchste Aussagekraft</a:t>
            </a:r>
          </a:p>
          <a:p>
            <a:endParaRPr lang="de-DE" dirty="0"/>
          </a:p>
          <a:p>
            <a:endParaRPr lang="de-DE" dirty="0"/>
          </a:p>
        </p:txBody>
      </p:sp>
    </p:spTree>
    <p:extLst>
      <p:ext uri="{BB962C8B-B14F-4D97-AF65-F5344CB8AC3E}">
        <p14:creationId xmlns:p14="http://schemas.microsoft.com/office/powerpoint/2010/main" val="405629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p:txBody>
          <a:bodyPr>
            <a:normAutofit/>
          </a:bodyPr>
          <a:lstStyle/>
          <a:p>
            <a:r>
              <a:rPr lang="de-DE" dirty="0">
                <a:solidFill>
                  <a:srgbClr val="20B2AA"/>
                </a:solidFill>
              </a:rPr>
              <a:t>4) Projektdokumentation:</a:t>
            </a:r>
          </a:p>
        </p:txBody>
      </p:sp>
      <p:sp>
        <p:nvSpPr>
          <p:cNvPr id="3" name="Inhaltsplatzhalter 2">
            <a:extLst>
              <a:ext uri="{FF2B5EF4-FFF2-40B4-BE49-F238E27FC236}">
                <a16:creationId xmlns:a16="http://schemas.microsoft.com/office/drawing/2014/main" id="{29085F92-9652-4005-98C2-B94FE029CD99}"/>
              </a:ext>
            </a:extLst>
          </p:cNvPr>
          <p:cNvSpPr>
            <a:spLocks noGrp="1"/>
          </p:cNvSpPr>
          <p:nvPr>
            <p:ph idx="1"/>
          </p:nvPr>
        </p:nvSpPr>
        <p:spPr/>
        <p:txBody>
          <a:bodyPr>
            <a:normAutofit/>
          </a:bodyPr>
          <a:lstStyle/>
          <a:p>
            <a:pPr marL="285750" indent="-285750"/>
            <a:r>
              <a:rPr lang="de-DE" dirty="0"/>
              <a:t>Grafiken</a:t>
            </a:r>
          </a:p>
          <a:p>
            <a:pPr marL="285750" indent="-285750"/>
            <a:r>
              <a:rPr lang="de-DE" dirty="0"/>
              <a:t>Datensatz</a:t>
            </a:r>
          </a:p>
          <a:p>
            <a:pPr marL="285750" indent="-285750"/>
            <a:r>
              <a:rPr lang="de-DE" dirty="0" err="1"/>
              <a:t>jupyter</a:t>
            </a:r>
            <a:r>
              <a:rPr lang="de-DE" dirty="0"/>
              <a:t> Notebook</a:t>
            </a:r>
          </a:p>
          <a:p>
            <a:pPr marL="285750" indent="-285750"/>
            <a:r>
              <a:rPr lang="de-DE" dirty="0" err="1"/>
              <a:t>Powerpoint</a:t>
            </a:r>
            <a:endParaRPr lang="de-DE" dirty="0"/>
          </a:p>
          <a:p>
            <a:endParaRPr lang="de-DE" dirty="0"/>
          </a:p>
        </p:txBody>
      </p:sp>
    </p:spTree>
    <p:extLst>
      <p:ext uri="{BB962C8B-B14F-4D97-AF65-F5344CB8AC3E}">
        <p14:creationId xmlns:p14="http://schemas.microsoft.com/office/powerpoint/2010/main" val="36100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4A1043-42AF-4E72-8A3D-C4966B1BEF10}"/>
              </a:ext>
            </a:extLst>
          </p:cNvPr>
          <p:cNvSpPr>
            <a:spLocks noGrp="1"/>
          </p:cNvSpPr>
          <p:nvPr>
            <p:ph type="title"/>
          </p:nvPr>
        </p:nvSpPr>
        <p:spPr/>
        <p:txBody>
          <a:bodyPr/>
          <a:lstStyle/>
          <a:p>
            <a:r>
              <a:rPr lang="de-DE" dirty="0"/>
              <a:t>Aufgaben (Folie kann gelöscht werden)</a:t>
            </a:r>
          </a:p>
        </p:txBody>
      </p:sp>
      <p:sp>
        <p:nvSpPr>
          <p:cNvPr id="3" name="Inhaltsplatzhalter 2">
            <a:extLst>
              <a:ext uri="{FF2B5EF4-FFF2-40B4-BE49-F238E27FC236}">
                <a16:creationId xmlns:a16="http://schemas.microsoft.com/office/drawing/2014/main" id="{FBAF3F56-FEBF-4854-BEB3-7ECF9666EEBE}"/>
              </a:ext>
            </a:extLst>
          </p:cNvPr>
          <p:cNvSpPr>
            <a:spLocks noGrp="1"/>
          </p:cNvSpPr>
          <p:nvPr>
            <p:ph idx="1"/>
          </p:nvPr>
        </p:nvSpPr>
        <p:spPr/>
        <p:txBody>
          <a:bodyPr>
            <a:normAutofit fontScale="77500" lnSpcReduction="20000"/>
          </a:bodyPr>
          <a:lstStyle/>
          <a:p>
            <a:endParaRPr lang="de-DE" dirty="0"/>
          </a:p>
          <a:p>
            <a:r>
              <a:rPr lang="de-DE" dirty="0"/>
              <a:t>1)Entwickeln (erfinden) und beschreiben Sie einen realistischen Big Data Analytics Use Case! (Data Story)</a:t>
            </a:r>
          </a:p>
          <a:p>
            <a:r>
              <a:rPr lang="de-DE" dirty="0"/>
              <a:t>2)Entwickeln und beschreiben Sie ein Vorgehensmodell, um Ihren Use Case umzusehen! Gehen Sie dabei insbesondere auf ihre erwarteten Daten und das angestrebte Datenmodell ein und recherchieren und beschreiben Sie tatsächlich verfügbare Daten. (Vorgehensmodell)</a:t>
            </a:r>
          </a:p>
          <a:p>
            <a:r>
              <a:rPr lang="de-DE" dirty="0"/>
              <a:t>3)Analysieren Sie ihre Daten und setzen Sie ihren Use Case mit Python und einer relationalen Datenbank (eine MySQL-Instanz ist auf ihren Rechnern verfügbar) um! Wählen Sie dabei geeignete Verfahren zur Vorverarbeitung und Datenanalyse aus. Beschreiben Sie Ihr Vorgehen und Ihre Ergebnisse. Inwiefern Decken sich Ihre Ergebnisse mit ihren Erwartungen? (Coding)</a:t>
            </a:r>
          </a:p>
          <a:p>
            <a:r>
              <a:rPr lang="de-DE" dirty="0"/>
              <a:t>4)Bereiten Sie eine Dokumentation Ihres Use Cases mit allen Teilschritten Ihrer Arbeit auf und präsentieren Sie Ihre Ergebnisse in der großen Gruppe aller Teilnehmer.</a:t>
            </a:r>
          </a:p>
          <a:p>
            <a:endParaRPr lang="de-DE" dirty="0"/>
          </a:p>
        </p:txBody>
      </p:sp>
    </p:spTree>
    <p:extLst>
      <p:ext uri="{BB962C8B-B14F-4D97-AF65-F5344CB8AC3E}">
        <p14:creationId xmlns:p14="http://schemas.microsoft.com/office/powerpoint/2010/main" val="3196761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0DDAC5-C54C-42DA-968E-05FEF7AC79D8}"/>
              </a:ext>
            </a:extLst>
          </p:cNvPr>
          <p:cNvSpPr>
            <a:spLocks noGrp="1"/>
          </p:cNvSpPr>
          <p:nvPr>
            <p:ph type="title"/>
          </p:nvPr>
        </p:nvSpPr>
        <p:spPr/>
        <p:txBody>
          <a:bodyPr/>
          <a:lstStyle/>
          <a:p>
            <a:r>
              <a:rPr lang="de-DE" dirty="0" err="1"/>
              <a:t>Decision</a:t>
            </a:r>
            <a:r>
              <a:rPr lang="de-DE" dirty="0"/>
              <a:t> </a:t>
            </a:r>
            <a:r>
              <a:rPr lang="de-DE" dirty="0" err="1"/>
              <a:t>Tree</a:t>
            </a:r>
            <a:r>
              <a:rPr lang="de-DE" dirty="0"/>
              <a:t> - </a:t>
            </a:r>
            <a:r>
              <a:rPr lang="de-DE" dirty="0" err="1"/>
              <a:t>Categorizing</a:t>
            </a:r>
            <a:endParaRPr lang="de-DE" dirty="0"/>
          </a:p>
        </p:txBody>
      </p:sp>
      <p:sp>
        <p:nvSpPr>
          <p:cNvPr id="3" name="Inhaltsplatzhalter 2">
            <a:extLst>
              <a:ext uri="{FF2B5EF4-FFF2-40B4-BE49-F238E27FC236}">
                <a16:creationId xmlns:a16="http://schemas.microsoft.com/office/drawing/2014/main" id="{78DD96F9-A113-40C6-B930-01DAE5D28698}"/>
              </a:ext>
            </a:extLst>
          </p:cNvPr>
          <p:cNvSpPr>
            <a:spLocks noGrp="1"/>
          </p:cNvSpPr>
          <p:nvPr>
            <p:ph idx="1"/>
          </p:nvPr>
        </p:nvSpPr>
        <p:spPr/>
        <p:txBody>
          <a:bodyPr/>
          <a:lstStyle/>
          <a:p>
            <a:r>
              <a:rPr lang="de-DE" dirty="0" err="1"/>
              <a:t>Explained</a:t>
            </a:r>
            <a:r>
              <a:rPr lang="de-DE" dirty="0"/>
              <a:t> Variable: </a:t>
            </a:r>
            <a:r>
              <a:rPr lang="de-DE" dirty="0" err="1"/>
              <a:t>price</a:t>
            </a:r>
            <a:endParaRPr lang="de-DE" dirty="0"/>
          </a:p>
          <a:p>
            <a:r>
              <a:rPr lang="de-DE" dirty="0" err="1"/>
              <a:t>Categorizing</a:t>
            </a:r>
            <a:r>
              <a:rPr lang="de-DE" dirty="0"/>
              <a:t> </a:t>
            </a:r>
            <a:r>
              <a:rPr lang="de-DE" dirty="0" err="1"/>
              <a:t>price</a:t>
            </a:r>
            <a:r>
              <a:rPr lang="de-DE" dirty="0"/>
              <a:t> </a:t>
            </a:r>
            <a:r>
              <a:rPr lang="de-DE" dirty="0" err="1"/>
              <a:t>into</a:t>
            </a:r>
            <a:r>
              <a:rPr lang="de-DE" dirty="0"/>
              <a:t> 6 </a:t>
            </a:r>
            <a:r>
              <a:rPr lang="de-DE" dirty="0" err="1"/>
              <a:t>bins</a:t>
            </a:r>
            <a:r>
              <a:rPr lang="de-DE" dirty="0"/>
              <a:t> </a:t>
            </a:r>
            <a:r>
              <a:rPr lang="de-DE" dirty="0" err="1"/>
              <a:t>now</a:t>
            </a:r>
            <a:r>
              <a:rPr lang="de-DE" dirty="0"/>
              <a:t>	</a:t>
            </a:r>
          </a:p>
          <a:p>
            <a:pPr lvl="1"/>
            <a:r>
              <a:rPr lang="de-DE" dirty="0"/>
              <a:t> 0 – 50 $</a:t>
            </a:r>
          </a:p>
          <a:p>
            <a:pPr lvl="1"/>
            <a:r>
              <a:rPr lang="de-DE" dirty="0"/>
              <a:t> 50 – 100 $</a:t>
            </a:r>
          </a:p>
          <a:p>
            <a:pPr lvl="1"/>
            <a:r>
              <a:rPr lang="de-DE" dirty="0"/>
              <a:t>100 – 150 $</a:t>
            </a:r>
          </a:p>
          <a:p>
            <a:pPr lvl="1"/>
            <a:r>
              <a:rPr lang="de-DE" dirty="0"/>
              <a:t>150 – 200 $</a:t>
            </a:r>
          </a:p>
          <a:p>
            <a:pPr lvl="1"/>
            <a:r>
              <a:rPr lang="de-DE" dirty="0"/>
              <a:t>200 – </a:t>
            </a:r>
            <a:r>
              <a:rPr lang="de-DE" dirty="0" err="1"/>
              <a:t>max</a:t>
            </a:r>
            <a:r>
              <a:rPr lang="de-DE" dirty="0"/>
              <a:t> $</a:t>
            </a:r>
          </a:p>
          <a:p>
            <a:r>
              <a:rPr lang="de-DE" dirty="0" err="1"/>
              <a:t>Decissiontree</a:t>
            </a:r>
            <a:r>
              <a:rPr lang="de-DE" dirty="0"/>
              <a:t> </a:t>
            </a:r>
            <a:r>
              <a:rPr lang="de-DE" dirty="0" err="1"/>
              <a:t>as</a:t>
            </a:r>
            <a:r>
              <a:rPr lang="de-DE" dirty="0"/>
              <a:t> a </a:t>
            </a:r>
            <a:r>
              <a:rPr lang="de-DE" dirty="0" err="1"/>
              <a:t>mashine</a:t>
            </a:r>
            <a:r>
              <a:rPr lang="de-DE" dirty="0"/>
              <a:t> </a:t>
            </a:r>
            <a:r>
              <a:rPr lang="de-DE" dirty="0" err="1"/>
              <a:t>learning</a:t>
            </a:r>
            <a:r>
              <a:rPr lang="de-DE" dirty="0"/>
              <a:t> </a:t>
            </a:r>
            <a:r>
              <a:rPr lang="de-DE" dirty="0" err="1"/>
              <a:t>tool</a:t>
            </a:r>
            <a:r>
              <a:rPr lang="de-DE" dirty="0"/>
              <a:t>. </a:t>
            </a:r>
            <a:r>
              <a:rPr lang="de-DE" dirty="0" err="1"/>
              <a:t>It</a:t>
            </a:r>
            <a:r>
              <a:rPr lang="de-DE" dirty="0"/>
              <a:t> </a:t>
            </a:r>
            <a:r>
              <a:rPr lang="de-DE" dirty="0" err="1"/>
              <a:t>categorizes</a:t>
            </a:r>
            <a:r>
              <a:rPr lang="de-DE" dirty="0"/>
              <a:t> </a:t>
            </a:r>
            <a:r>
              <a:rPr lang="de-DE" dirty="0" err="1"/>
              <a:t>basing</a:t>
            </a:r>
            <a:r>
              <a:rPr lang="de-DE" dirty="0"/>
              <a:t> on </a:t>
            </a:r>
            <a:r>
              <a:rPr lang="de-DE" dirty="0" err="1"/>
              <a:t>If</a:t>
            </a:r>
            <a:r>
              <a:rPr lang="de-DE" dirty="0"/>
              <a:t>–</a:t>
            </a:r>
            <a:r>
              <a:rPr lang="de-DE" dirty="0" err="1"/>
              <a:t>then-else</a:t>
            </a:r>
            <a:r>
              <a:rPr lang="de-DE" dirty="0"/>
              <a:t> </a:t>
            </a:r>
            <a:r>
              <a:rPr lang="de-DE" dirty="0" err="1"/>
              <a:t>statements</a:t>
            </a:r>
            <a:endParaRPr lang="de-DE" dirty="0"/>
          </a:p>
          <a:p>
            <a:endParaRPr lang="de-DE" dirty="0"/>
          </a:p>
        </p:txBody>
      </p:sp>
    </p:spTree>
    <p:extLst>
      <p:ext uri="{BB962C8B-B14F-4D97-AF65-F5344CB8AC3E}">
        <p14:creationId xmlns:p14="http://schemas.microsoft.com/office/powerpoint/2010/main" val="1470563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0DDAC5-C54C-42DA-968E-05FEF7AC79D8}"/>
              </a:ext>
            </a:extLst>
          </p:cNvPr>
          <p:cNvSpPr>
            <a:spLocks noGrp="1"/>
          </p:cNvSpPr>
          <p:nvPr>
            <p:ph type="title"/>
          </p:nvPr>
        </p:nvSpPr>
        <p:spPr/>
        <p:txBody>
          <a:bodyPr/>
          <a:lstStyle/>
          <a:p>
            <a:r>
              <a:rPr lang="de-DE" dirty="0" err="1"/>
              <a:t>Decision</a:t>
            </a:r>
            <a:r>
              <a:rPr lang="de-DE" dirty="0"/>
              <a:t> </a:t>
            </a:r>
            <a:r>
              <a:rPr lang="de-DE" dirty="0" err="1"/>
              <a:t>Tree</a:t>
            </a:r>
            <a:r>
              <a:rPr lang="de-DE" dirty="0"/>
              <a:t> - </a:t>
            </a:r>
            <a:r>
              <a:rPr lang="de-DE" dirty="0" err="1"/>
              <a:t>Refeaturing</a:t>
            </a:r>
            <a:endParaRPr lang="de-DE" dirty="0"/>
          </a:p>
        </p:txBody>
      </p:sp>
      <p:sp>
        <p:nvSpPr>
          <p:cNvPr id="3" name="Inhaltsplatzhalter 2">
            <a:extLst>
              <a:ext uri="{FF2B5EF4-FFF2-40B4-BE49-F238E27FC236}">
                <a16:creationId xmlns:a16="http://schemas.microsoft.com/office/drawing/2014/main" id="{78DD96F9-A113-40C6-B930-01DAE5D28698}"/>
              </a:ext>
            </a:extLst>
          </p:cNvPr>
          <p:cNvSpPr>
            <a:spLocks noGrp="1"/>
          </p:cNvSpPr>
          <p:nvPr>
            <p:ph idx="1"/>
          </p:nvPr>
        </p:nvSpPr>
        <p:spPr/>
        <p:txBody>
          <a:bodyPr/>
          <a:lstStyle/>
          <a:p>
            <a:r>
              <a:rPr lang="de-DE" dirty="0" err="1"/>
              <a:t>Explaining</a:t>
            </a:r>
            <a:r>
              <a:rPr lang="de-DE" dirty="0"/>
              <a:t> Variables</a:t>
            </a:r>
          </a:p>
          <a:p>
            <a:pPr lvl="1"/>
            <a:r>
              <a:rPr lang="de-DE" dirty="0" err="1"/>
              <a:t>host_is_superhost</a:t>
            </a:r>
            <a:r>
              <a:rPr lang="de-DE" dirty="0"/>
              <a:t> </a:t>
            </a:r>
            <a:r>
              <a:rPr lang="de-DE" dirty="0">
                <a:sym typeface="Wingdings" panose="05000000000000000000" pitchFamily="2" charset="2"/>
              </a:rPr>
              <a:t></a:t>
            </a:r>
            <a:r>
              <a:rPr lang="de-DE" dirty="0"/>
              <a:t> </a:t>
            </a:r>
            <a:r>
              <a:rPr lang="de-DE" dirty="0" err="1"/>
              <a:t>renamed</a:t>
            </a:r>
            <a:r>
              <a:rPr lang="de-DE" dirty="0"/>
              <a:t> </a:t>
            </a:r>
            <a:r>
              <a:rPr lang="de-DE" dirty="0" err="1"/>
              <a:t>to</a:t>
            </a:r>
            <a:r>
              <a:rPr lang="de-DE" dirty="0"/>
              <a:t> </a:t>
            </a:r>
            <a:r>
              <a:rPr lang="de-DE" dirty="0" err="1"/>
              <a:t>superhost</a:t>
            </a:r>
            <a:r>
              <a:rPr lang="de-DE" dirty="0"/>
              <a:t> and </a:t>
            </a:r>
            <a:r>
              <a:rPr lang="de-DE" dirty="0" err="1"/>
              <a:t>values</a:t>
            </a:r>
            <a:r>
              <a:rPr lang="de-DE" dirty="0"/>
              <a:t> </a:t>
            </a:r>
            <a:r>
              <a:rPr lang="de-DE" dirty="0" err="1"/>
              <a:t>are</a:t>
            </a:r>
            <a:r>
              <a:rPr lang="de-DE" dirty="0"/>
              <a:t> </a:t>
            </a:r>
            <a:r>
              <a:rPr lang="de-DE" dirty="0" err="1"/>
              <a:t>remapped</a:t>
            </a:r>
            <a:r>
              <a:rPr lang="de-DE" dirty="0"/>
              <a:t> </a:t>
            </a:r>
            <a:r>
              <a:rPr lang="de-DE" dirty="0" err="1"/>
              <a:t>to</a:t>
            </a:r>
            <a:r>
              <a:rPr lang="de-DE" dirty="0"/>
              <a:t> 0 </a:t>
            </a:r>
            <a:r>
              <a:rPr lang="de-DE" dirty="0" err="1"/>
              <a:t>for</a:t>
            </a:r>
            <a:r>
              <a:rPr lang="de-DE" dirty="0"/>
              <a:t> f and 1 </a:t>
            </a:r>
            <a:r>
              <a:rPr lang="de-DE" dirty="0" err="1"/>
              <a:t>for</a:t>
            </a:r>
            <a:r>
              <a:rPr lang="de-DE" dirty="0"/>
              <a:t> t.</a:t>
            </a:r>
          </a:p>
          <a:p>
            <a:pPr lvl="1"/>
            <a:r>
              <a:rPr lang="de-DE" dirty="0" err="1"/>
              <a:t>longitude</a:t>
            </a:r>
            <a:r>
              <a:rPr lang="de-DE" dirty="0"/>
              <a:t> </a:t>
            </a:r>
            <a:r>
              <a:rPr lang="de-DE" dirty="0">
                <a:sym typeface="Wingdings" panose="05000000000000000000" pitchFamily="2" charset="2"/>
              </a:rPr>
              <a:t> </a:t>
            </a:r>
            <a:r>
              <a:rPr lang="de-DE" dirty="0" err="1">
                <a:sym typeface="Wingdings" panose="05000000000000000000" pitchFamily="2" charset="2"/>
              </a:rPr>
              <a:t>longitude</a:t>
            </a:r>
            <a:r>
              <a:rPr lang="de-DE" dirty="0">
                <a:sym typeface="Wingdings" panose="05000000000000000000" pitchFamily="2" charset="2"/>
              </a:rPr>
              <a:t> – min(</a:t>
            </a:r>
            <a:r>
              <a:rPr lang="de-DE" dirty="0" err="1">
                <a:sym typeface="Wingdings" panose="05000000000000000000" pitchFamily="2" charset="2"/>
              </a:rPr>
              <a:t>longitude</a:t>
            </a:r>
            <a:r>
              <a:rPr lang="de-DE" dirty="0">
                <a:sym typeface="Wingdings" panose="05000000000000000000" pitchFamily="2" charset="2"/>
              </a:rPr>
              <a:t>)</a:t>
            </a:r>
            <a:endParaRPr lang="de-DE" dirty="0"/>
          </a:p>
          <a:p>
            <a:pPr lvl="1"/>
            <a:r>
              <a:rPr lang="de-DE" dirty="0"/>
              <a:t>Latitude </a:t>
            </a:r>
            <a:r>
              <a:rPr lang="de-DE" dirty="0">
                <a:sym typeface="Wingdings" panose="05000000000000000000" pitchFamily="2" charset="2"/>
              </a:rPr>
              <a:t> </a:t>
            </a:r>
            <a:r>
              <a:rPr lang="de-DE" dirty="0" err="1">
                <a:sym typeface="Wingdings" panose="05000000000000000000" pitchFamily="2" charset="2"/>
              </a:rPr>
              <a:t>latitude</a:t>
            </a:r>
            <a:r>
              <a:rPr lang="de-DE" dirty="0">
                <a:sym typeface="Wingdings" panose="05000000000000000000" pitchFamily="2" charset="2"/>
              </a:rPr>
              <a:t> – min(</a:t>
            </a:r>
            <a:r>
              <a:rPr lang="de-DE" dirty="0" err="1">
                <a:sym typeface="Wingdings" panose="05000000000000000000" pitchFamily="2" charset="2"/>
              </a:rPr>
              <a:t>latitude</a:t>
            </a:r>
            <a:r>
              <a:rPr lang="de-DE" dirty="0">
                <a:sym typeface="Wingdings" panose="05000000000000000000" pitchFamily="2" charset="2"/>
              </a:rPr>
              <a:t>)</a:t>
            </a:r>
          </a:p>
          <a:p>
            <a:pPr lvl="1"/>
            <a:r>
              <a:rPr lang="de-DE" dirty="0" err="1">
                <a:sym typeface="Wingdings" panose="05000000000000000000" pitchFamily="2" charset="2"/>
              </a:rPr>
              <a:t>Neighbourhood_groop</a:t>
            </a:r>
            <a:r>
              <a:rPr lang="de-DE" dirty="0">
                <a:sym typeface="Wingdings" panose="05000000000000000000" pitchFamily="2" charset="2"/>
              </a:rPr>
              <a:t>  </a:t>
            </a:r>
            <a:r>
              <a:rPr lang="de-DE" dirty="0" err="1">
                <a:sym typeface="Wingdings" panose="05000000000000000000" pitchFamily="2" charset="2"/>
              </a:rPr>
              <a:t>remaped</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a:t>
            </a:r>
            <a:r>
              <a:rPr lang="de-DE" dirty="0" err="1">
                <a:sym typeface="Wingdings" panose="05000000000000000000" pitchFamily="2" charset="2"/>
              </a:rPr>
              <a:t>integers</a:t>
            </a:r>
            <a:r>
              <a:rPr lang="de-DE" dirty="0">
                <a:sym typeface="Wingdings" panose="05000000000000000000" pitchFamily="2" charset="2"/>
              </a:rPr>
              <a:t> </a:t>
            </a:r>
            <a:r>
              <a:rPr lang="de-DE" dirty="0" err="1">
                <a:sym typeface="Wingdings" panose="05000000000000000000" pitchFamily="2" charset="2"/>
              </a:rPr>
              <a:t>values</a:t>
            </a:r>
            <a:r>
              <a:rPr lang="de-DE" dirty="0">
                <a:sym typeface="Wingdings" panose="05000000000000000000" pitchFamily="2" charset="2"/>
              </a:rPr>
              <a:t> </a:t>
            </a:r>
            <a:r>
              <a:rPr lang="de-DE" dirty="0" err="1">
                <a:sym typeface="Wingdings" panose="05000000000000000000" pitchFamily="2" charset="2"/>
              </a:rPr>
              <a:t>between</a:t>
            </a:r>
            <a:r>
              <a:rPr lang="de-DE" dirty="0">
                <a:sym typeface="Wingdings" panose="05000000000000000000" pitchFamily="2" charset="2"/>
              </a:rPr>
              <a:t> 0 and 4</a:t>
            </a:r>
          </a:p>
          <a:p>
            <a:pPr lvl="1"/>
            <a:r>
              <a:rPr lang="de-DE" dirty="0" err="1">
                <a:sym typeface="Wingdings" panose="05000000000000000000" pitchFamily="2" charset="2"/>
              </a:rPr>
              <a:t>Room_type</a:t>
            </a:r>
            <a:r>
              <a:rPr lang="de-DE" dirty="0">
                <a:sym typeface="Wingdings" panose="05000000000000000000" pitchFamily="2" charset="2"/>
              </a:rPr>
              <a:t>  </a:t>
            </a:r>
            <a:r>
              <a:rPr lang="de-DE" dirty="0" err="1">
                <a:sym typeface="Wingdings" panose="05000000000000000000" pitchFamily="2" charset="2"/>
              </a:rPr>
              <a:t>remapped</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0 – 3</a:t>
            </a:r>
          </a:p>
          <a:p>
            <a:pPr lvl="1"/>
            <a:endParaRPr lang="de-DE" dirty="0"/>
          </a:p>
        </p:txBody>
      </p:sp>
    </p:spTree>
    <p:extLst>
      <p:ext uri="{BB962C8B-B14F-4D97-AF65-F5344CB8AC3E}">
        <p14:creationId xmlns:p14="http://schemas.microsoft.com/office/powerpoint/2010/main" val="3900018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90A4D-FE60-48B8-949C-EE7D733E79FD}"/>
              </a:ext>
            </a:extLst>
          </p:cNvPr>
          <p:cNvSpPr>
            <a:spLocks noGrp="1"/>
          </p:cNvSpPr>
          <p:nvPr>
            <p:ph type="title"/>
          </p:nvPr>
        </p:nvSpPr>
        <p:spPr/>
        <p:txBody>
          <a:bodyPr/>
          <a:lstStyle/>
          <a:p>
            <a:r>
              <a:rPr lang="de-DE" dirty="0" err="1"/>
              <a:t>Balancing</a:t>
            </a:r>
            <a:r>
              <a:rPr lang="de-DE" dirty="0"/>
              <a:t> </a:t>
            </a:r>
            <a:r>
              <a:rPr lang="de-DE" dirty="0" err="1"/>
              <a:t>data</a:t>
            </a:r>
            <a:r>
              <a:rPr lang="de-DE" dirty="0"/>
              <a:t> </a:t>
            </a:r>
          </a:p>
        </p:txBody>
      </p:sp>
      <p:pic>
        <p:nvPicPr>
          <p:cNvPr id="5" name="Inhaltsplatzhalter 4">
            <a:extLst>
              <a:ext uri="{FF2B5EF4-FFF2-40B4-BE49-F238E27FC236}">
                <a16:creationId xmlns:a16="http://schemas.microsoft.com/office/drawing/2014/main" id="{702C6B91-0C91-4417-838D-D4D0E1437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89" y="1762915"/>
            <a:ext cx="5486411" cy="3657607"/>
          </a:xfrm>
        </p:spPr>
      </p:pic>
      <p:pic>
        <p:nvPicPr>
          <p:cNvPr id="6" name="Inhaltsplatzhalter 4">
            <a:extLst>
              <a:ext uri="{FF2B5EF4-FFF2-40B4-BE49-F238E27FC236}">
                <a16:creationId xmlns:a16="http://schemas.microsoft.com/office/drawing/2014/main" id="{F3A1F159-B0A0-47E6-AF7C-B73C0DC87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25" y="1762915"/>
            <a:ext cx="5486411" cy="3657607"/>
          </a:xfrm>
          <a:prstGeom prst="rect">
            <a:avLst/>
          </a:prstGeom>
        </p:spPr>
      </p:pic>
      <p:sp>
        <p:nvSpPr>
          <p:cNvPr id="7" name="Textfeld 6">
            <a:extLst>
              <a:ext uri="{FF2B5EF4-FFF2-40B4-BE49-F238E27FC236}">
                <a16:creationId xmlns:a16="http://schemas.microsoft.com/office/drawing/2014/main" id="{582E5D70-DED5-48D3-921B-6B8A9C18ECFA}"/>
              </a:ext>
            </a:extLst>
          </p:cNvPr>
          <p:cNvSpPr txBox="1"/>
          <p:nvPr/>
        </p:nvSpPr>
        <p:spPr>
          <a:xfrm>
            <a:off x="1000125" y="5734050"/>
            <a:ext cx="10687050" cy="707886"/>
          </a:xfrm>
          <a:prstGeom prst="rect">
            <a:avLst/>
          </a:prstGeom>
          <a:noFill/>
        </p:spPr>
        <p:txBody>
          <a:bodyPr wrap="square" rtlCol="0">
            <a:spAutoFit/>
          </a:bodyPr>
          <a:lstStyle/>
          <a:p>
            <a:r>
              <a:rPr lang="de-DE" sz="2000" dirty="0"/>
              <a:t>All </a:t>
            </a:r>
            <a:r>
              <a:rPr lang="de-DE" sz="2000" dirty="0" err="1"/>
              <a:t>price</a:t>
            </a:r>
            <a:r>
              <a:rPr lang="de-DE" sz="2000" dirty="0"/>
              <a:t> </a:t>
            </a:r>
            <a:r>
              <a:rPr lang="de-DE" sz="2000" dirty="0" err="1"/>
              <a:t>class</a:t>
            </a:r>
            <a:r>
              <a:rPr lang="de-DE" sz="2000" dirty="0"/>
              <a:t> </a:t>
            </a:r>
            <a:r>
              <a:rPr lang="de-DE" sz="2000" dirty="0" err="1"/>
              <a:t>categories</a:t>
            </a:r>
            <a:r>
              <a:rPr lang="de-DE" sz="2000" dirty="0"/>
              <a:t> </a:t>
            </a:r>
            <a:r>
              <a:rPr lang="de-DE" sz="2000" dirty="0" err="1"/>
              <a:t>should</a:t>
            </a:r>
            <a:r>
              <a:rPr lang="de-DE" sz="2000" dirty="0"/>
              <a:t> </a:t>
            </a:r>
            <a:r>
              <a:rPr lang="de-DE" sz="2000" dirty="0" err="1"/>
              <a:t>consist</a:t>
            </a:r>
            <a:r>
              <a:rPr lang="de-DE" sz="2000" dirty="0"/>
              <a:t> </a:t>
            </a:r>
            <a:r>
              <a:rPr lang="de-DE" sz="2000" dirty="0" err="1"/>
              <a:t>of</a:t>
            </a:r>
            <a:r>
              <a:rPr lang="de-DE" sz="2000" dirty="0"/>
              <a:t> </a:t>
            </a:r>
            <a:r>
              <a:rPr lang="de-DE" sz="2000" dirty="0" err="1"/>
              <a:t>the</a:t>
            </a:r>
            <a:r>
              <a:rPr lang="de-DE" sz="2000" dirty="0"/>
              <a:t> same </a:t>
            </a:r>
            <a:r>
              <a:rPr lang="de-DE" sz="2000" dirty="0" err="1"/>
              <a:t>number</a:t>
            </a:r>
            <a:r>
              <a:rPr lang="de-DE" sz="2000" dirty="0"/>
              <a:t> </a:t>
            </a:r>
            <a:r>
              <a:rPr lang="de-DE" sz="2000" dirty="0" err="1"/>
              <a:t>of</a:t>
            </a:r>
            <a:r>
              <a:rPr lang="de-DE" sz="2000" dirty="0"/>
              <a:t> </a:t>
            </a:r>
            <a:r>
              <a:rPr lang="de-DE" sz="2000" dirty="0" err="1"/>
              <a:t>datasets</a:t>
            </a:r>
            <a:r>
              <a:rPr lang="de-DE" sz="2000" dirty="0"/>
              <a:t> </a:t>
            </a:r>
            <a:r>
              <a:rPr lang="de-DE" sz="2000" dirty="0" err="1"/>
              <a:t>to</a:t>
            </a:r>
            <a:r>
              <a:rPr lang="de-DE" sz="2000" dirty="0"/>
              <a:t> </a:t>
            </a:r>
            <a:r>
              <a:rPr lang="de-DE" sz="2000" dirty="0" err="1"/>
              <a:t>avoid</a:t>
            </a:r>
            <a:r>
              <a:rPr lang="de-DE" sz="2000" dirty="0"/>
              <a:t> </a:t>
            </a:r>
            <a:r>
              <a:rPr lang="de-DE" sz="2000" dirty="0" err="1"/>
              <a:t>underrepresentation</a:t>
            </a:r>
            <a:r>
              <a:rPr lang="de-DE" sz="2000" dirty="0"/>
              <a:t> </a:t>
            </a:r>
            <a:r>
              <a:rPr lang="de-DE" sz="2000" dirty="0" err="1"/>
              <a:t>of</a:t>
            </a:r>
            <a:r>
              <a:rPr lang="de-DE" sz="2000" dirty="0"/>
              <a:t> individual </a:t>
            </a:r>
            <a:r>
              <a:rPr lang="de-DE" sz="2000" dirty="0" err="1"/>
              <a:t>classes</a:t>
            </a:r>
            <a:endParaRPr lang="de-DE" sz="2000" dirty="0"/>
          </a:p>
        </p:txBody>
      </p:sp>
    </p:spTree>
    <p:extLst>
      <p:ext uri="{BB962C8B-B14F-4D97-AF65-F5344CB8AC3E}">
        <p14:creationId xmlns:p14="http://schemas.microsoft.com/office/powerpoint/2010/main" val="308401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p:txBody>
          <a:bodyPr>
            <a:normAutofit/>
          </a:bodyPr>
          <a:lstStyle/>
          <a:p>
            <a:r>
              <a:rPr lang="de-DE" dirty="0">
                <a:solidFill>
                  <a:srgbClr val="20B2AA"/>
                </a:solidFill>
              </a:rPr>
              <a:t>2) Vorgehensmodell:</a:t>
            </a:r>
          </a:p>
        </p:txBody>
      </p:sp>
      <p:graphicFrame>
        <p:nvGraphicFramePr>
          <p:cNvPr id="4" name="Inhaltsplatzhalter 3">
            <a:extLst>
              <a:ext uri="{FF2B5EF4-FFF2-40B4-BE49-F238E27FC236}">
                <a16:creationId xmlns:a16="http://schemas.microsoft.com/office/drawing/2014/main" id="{4230ACF8-7EE2-46CE-9628-1CB51E70C9BB}"/>
              </a:ext>
            </a:extLst>
          </p:cNvPr>
          <p:cNvGraphicFramePr>
            <a:graphicFrameLocks noGrp="1"/>
          </p:cNvGraphicFramePr>
          <p:nvPr>
            <p:ph idx="1"/>
            <p:extLst>
              <p:ext uri="{D42A27DB-BD31-4B8C-83A1-F6EECF244321}">
                <p14:modId xmlns:p14="http://schemas.microsoft.com/office/powerpoint/2010/main" val="2727572436"/>
              </p:ext>
            </p:extLst>
          </p:nvPr>
        </p:nvGraphicFramePr>
        <p:xfrm>
          <a:off x="838200" y="1471613"/>
          <a:ext cx="10515600" cy="4705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a:extLst>
              <a:ext uri="{FF2B5EF4-FFF2-40B4-BE49-F238E27FC236}">
                <a16:creationId xmlns:a16="http://schemas.microsoft.com/office/drawing/2014/main" id="{BD8F7E4E-5625-48D3-96A4-D3A32B86EFCC}"/>
              </a:ext>
            </a:extLst>
          </p:cNvPr>
          <p:cNvSpPr txBox="1"/>
          <p:nvPr/>
        </p:nvSpPr>
        <p:spPr>
          <a:xfrm>
            <a:off x="6667850" y="1038921"/>
            <a:ext cx="2961314" cy="584775"/>
          </a:xfrm>
          <a:prstGeom prst="rect">
            <a:avLst/>
          </a:prstGeom>
          <a:noFill/>
        </p:spPr>
        <p:txBody>
          <a:bodyPr wrap="square" rtlCol="0">
            <a:spAutoFit/>
          </a:bodyPr>
          <a:lstStyle/>
          <a:p>
            <a:pPr marL="285750" indent="-285750">
              <a:buFont typeface="Arial" panose="020B0604020202020204" pitchFamily="34" charset="0"/>
              <a:buChar char="•"/>
            </a:pPr>
            <a:r>
              <a:rPr lang="de-DE" sz="1600" dirty="0"/>
              <a:t>Daten gesammelt </a:t>
            </a:r>
          </a:p>
          <a:p>
            <a:pPr marL="285750" indent="-285750">
              <a:buFont typeface="Arial" panose="020B0604020202020204" pitchFamily="34" charset="0"/>
              <a:buChar char="•"/>
            </a:pPr>
            <a:r>
              <a:rPr lang="de-DE" sz="1600" dirty="0"/>
              <a:t>Daten heruntergeladen</a:t>
            </a:r>
          </a:p>
        </p:txBody>
      </p:sp>
      <p:sp>
        <p:nvSpPr>
          <p:cNvPr id="7" name="Textfeld 6">
            <a:extLst>
              <a:ext uri="{FF2B5EF4-FFF2-40B4-BE49-F238E27FC236}">
                <a16:creationId xmlns:a16="http://schemas.microsoft.com/office/drawing/2014/main" id="{26C27D9A-D28F-4B35-987F-FA7101858D4F}"/>
              </a:ext>
            </a:extLst>
          </p:cNvPr>
          <p:cNvSpPr txBox="1"/>
          <p:nvPr/>
        </p:nvSpPr>
        <p:spPr>
          <a:xfrm>
            <a:off x="8600114" y="2949687"/>
            <a:ext cx="2961314" cy="861774"/>
          </a:xfrm>
          <a:prstGeom prst="rect">
            <a:avLst/>
          </a:prstGeom>
          <a:noFill/>
        </p:spPr>
        <p:txBody>
          <a:bodyPr wrap="square" rtlCol="0">
            <a:spAutoFit/>
          </a:bodyPr>
          <a:lstStyle/>
          <a:p>
            <a:pPr marL="285750" indent="-285750">
              <a:buFont typeface="Arial" panose="020B0604020202020204" pitchFamily="34" charset="0"/>
              <a:buChar char="•"/>
            </a:pPr>
            <a:r>
              <a:rPr lang="de-DE" sz="1600" dirty="0"/>
              <a:t>Daten gesichtet</a:t>
            </a:r>
          </a:p>
          <a:p>
            <a:pPr marL="285750" indent="-285750">
              <a:buFont typeface="Arial" panose="020B0604020202020204" pitchFamily="34" charset="0"/>
              <a:buChar char="•"/>
            </a:pPr>
            <a:r>
              <a:rPr lang="de-DE" sz="1600" dirty="0"/>
              <a:t>Daten zusammengefügt</a:t>
            </a:r>
          </a:p>
          <a:p>
            <a:pPr marL="285750" indent="-285750">
              <a:buFont typeface="Arial" panose="020B0604020202020204" pitchFamily="34" charset="0"/>
              <a:buChar char="•"/>
            </a:pPr>
            <a:r>
              <a:rPr lang="de-DE" sz="1600" dirty="0"/>
              <a:t>Daten bereinigt</a:t>
            </a:r>
          </a:p>
        </p:txBody>
      </p:sp>
      <p:sp>
        <p:nvSpPr>
          <p:cNvPr id="8" name="Textfeld 7">
            <a:extLst>
              <a:ext uri="{FF2B5EF4-FFF2-40B4-BE49-F238E27FC236}">
                <a16:creationId xmlns:a16="http://schemas.microsoft.com/office/drawing/2014/main" id="{23CD06A5-E39A-4EE3-B552-EFB146BBC8AB}"/>
              </a:ext>
            </a:extLst>
          </p:cNvPr>
          <p:cNvSpPr txBox="1"/>
          <p:nvPr/>
        </p:nvSpPr>
        <p:spPr>
          <a:xfrm>
            <a:off x="8148507" y="4979505"/>
            <a:ext cx="2961314" cy="861774"/>
          </a:xfrm>
          <a:prstGeom prst="rect">
            <a:avLst/>
          </a:prstGeom>
          <a:noFill/>
        </p:spPr>
        <p:txBody>
          <a:bodyPr wrap="square" rtlCol="0">
            <a:spAutoFit/>
          </a:bodyPr>
          <a:lstStyle/>
          <a:p>
            <a:pPr marL="285750" indent="-285750">
              <a:buFont typeface="Arial" panose="020B0604020202020204" pitchFamily="34" charset="0"/>
              <a:buChar char="•"/>
            </a:pPr>
            <a:r>
              <a:rPr lang="de-DE" sz="1600" dirty="0"/>
              <a:t>Daten visualisiert (Diagramme und Karten)</a:t>
            </a:r>
          </a:p>
          <a:p>
            <a:pPr marL="285750" indent="-285750">
              <a:buFont typeface="Arial" panose="020B0604020202020204" pitchFamily="34" charset="0"/>
              <a:buChar char="•"/>
            </a:pPr>
            <a:r>
              <a:rPr lang="de-DE" sz="1600" dirty="0"/>
              <a:t>Statistiken berechnet</a:t>
            </a:r>
          </a:p>
        </p:txBody>
      </p:sp>
      <p:sp>
        <p:nvSpPr>
          <p:cNvPr id="9" name="Textfeld 8">
            <a:extLst>
              <a:ext uri="{FF2B5EF4-FFF2-40B4-BE49-F238E27FC236}">
                <a16:creationId xmlns:a16="http://schemas.microsoft.com/office/drawing/2014/main" id="{6C6607D0-650D-4C84-B83A-915075B3E6FA}"/>
              </a:ext>
            </a:extLst>
          </p:cNvPr>
          <p:cNvSpPr txBox="1"/>
          <p:nvPr/>
        </p:nvSpPr>
        <p:spPr>
          <a:xfrm>
            <a:off x="2080471" y="5047832"/>
            <a:ext cx="1963024" cy="1323439"/>
          </a:xfrm>
          <a:prstGeom prst="rect">
            <a:avLst/>
          </a:prstGeom>
          <a:noFill/>
        </p:spPr>
        <p:txBody>
          <a:bodyPr wrap="square" rtlCol="0">
            <a:spAutoFit/>
          </a:bodyPr>
          <a:lstStyle/>
          <a:p>
            <a:pPr marL="285750" indent="-285750">
              <a:buFont typeface="Arial" panose="020B0604020202020204" pitchFamily="34" charset="0"/>
              <a:buChar char="•"/>
            </a:pPr>
            <a:r>
              <a:rPr lang="de-DE" sz="1600" dirty="0"/>
              <a:t>Klassifikation</a:t>
            </a:r>
          </a:p>
          <a:p>
            <a:pPr marL="285750" indent="-285750">
              <a:buFont typeface="Arial" panose="020B0604020202020204" pitchFamily="34" charset="0"/>
              <a:buChar char="•"/>
            </a:pPr>
            <a:r>
              <a:rPr lang="de-DE" sz="1600" dirty="0"/>
              <a:t>Textanalyse</a:t>
            </a:r>
          </a:p>
          <a:p>
            <a:pPr marL="285750" indent="-285750">
              <a:buFont typeface="Arial" panose="020B0604020202020204" pitchFamily="34" charset="0"/>
              <a:buChar char="•"/>
            </a:pPr>
            <a:r>
              <a:rPr lang="de-DE" sz="1600" dirty="0" err="1"/>
              <a:t>Zeitreihenanlyse</a:t>
            </a:r>
            <a:endParaRPr lang="de-DE" sz="1600" dirty="0"/>
          </a:p>
          <a:p>
            <a:pPr marL="285750" indent="-285750">
              <a:buFont typeface="Arial" panose="020B0604020202020204" pitchFamily="34" charset="0"/>
              <a:buChar char="•"/>
            </a:pPr>
            <a:r>
              <a:rPr lang="de-DE" sz="1600" dirty="0"/>
              <a:t>ML/Algorithmen</a:t>
            </a:r>
          </a:p>
          <a:p>
            <a:pPr marL="285750" indent="-285750">
              <a:buFont typeface="Arial" panose="020B0604020202020204" pitchFamily="34" charset="0"/>
              <a:buChar char="•"/>
            </a:pPr>
            <a:r>
              <a:rPr lang="de-DE" sz="1600" dirty="0" err="1"/>
              <a:t>Predictions</a:t>
            </a:r>
            <a:endParaRPr lang="de-DE" sz="1600" dirty="0"/>
          </a:p>
        </p:txBody>
      </p:sp>
      <p:sp>
        <p:nvSpPr>
          <p:cNvPr id="10" name="Textfeld 9">
            <a:extLst>
              <a:ext uri="{FF2B5EF4-FFF2-40B4-BE49-F238E27FC236}">
                <a16:creationId xmlns:a16="http://schemas.microsoft.com/office/drawing/2014/main" id="{17DDCA8F-D204-44E7-BCCD-FEA019A31167}"/>
              </a:ext>
            </a:extLst>
          </p:cNvPr>
          <p:cNvSpPr txBox="1"/>
          <p:nvPr/>
        </p:nvSpPr>
        <p:spPr>
          <a:xfrm>
            <a:off x="630572" y="2967335"/>
            <a:ext cx="2961313" cy="830997"/>
          </a:xfrm>
          <a:prstGeom prst="rect">
            <a:avLst/>
          </a:prstGeom>
          <a:noFill/>
        </p:spPr>
        <p:txBody>
          <a:bodyPr wrap="square" rtlCol="0">
            <a:spAutoFit/>
          </a:bodyPr>
          <a:lstStyle/>
          <a:p>
            <a:r>
              <a:rPr lang="de-DE" sz="1600" dirty="0"/>
              <a:t>Ergebnisse zusammengefasst:</a:t>
            </a:r>
          </a:p>
          <a:p>
            <a:pPr marL="285750" indent="-285750">
              <a:buFont typeface="Arial" panose="020B0604020202020204" pitchFamily="34" charset="0"/>
              <a:buChar char="•"/>
            </a:pPr>
            <a:r>
              <a:rPr lang="de-DE" sz="1600" dirty="0" err="1"/>
              <a:t>jupyter</a:t>
            </a:r>
            <a:r>
              <a:rPr lang="de-DE" sz="1600" dirty="0"/>
              <a:t> Notebook</a:t>
            </a:r>
          </a:p>
          <a:p>
            <a:pPr marL="285750" indent="-285750">
              <a:buFont typeface="Arial" panose="020B0604020202020204" pitchFamily="34" charset="0"/>
              <a:buChar char="•"/>
            </a:pPr>
            <a:r>
              <a:rPr lang="de-DE" sz="1600" dirty="0" err="1"/>
              <a:t>Powerpoint</a:t>
            </a:r>
            <a:endParaRPr lang="de-DE" sz="1600" dirty="0"/>
          </a:p>
        </p:txBody>
      </p:sp>
    </p:spTree>
    <p:extLst>
      <p:ext uri="{BB962C8B-B14F-4D97-AF65-F5344CB8AC3E}">
        <p14:creationId xmlns:p14="http://schemas.microsoft.com/office/powerpoint/2010/main" val="72471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90A4D-FE60-48B8-949C-EE7D733E79FD}"/>
              </a:ext>
            </a:extLst>
          </p:cNvPr>
          <p:cNvSpPr>
            <a:spLocks noGrp="1"/>
          </p:cNvSpPr>
          <p:nvPr>
            <p:ph type="title"/>
          </p:nvPr>
        </p:nvSpPr>
        <p:spPr/>
        <p:txBody>
          <a:bodyPr/>
          <a:lstStyle/>
          <a:p>
            <a:r>
              <a:rPr lang="de-DE" dirty="0" err="1"/>
              <a:t>Correlation</a:t>
            </a:r>
            <a:r>
              <a:rPr lang="de-DE" dirty="0"/>
              <a:t> </a:t>
            </a:r>
            <a:r>
              <a:rPr lang="de-DE" dirty="0" err="1"/>
              <a:t>between</a:t>
            </a:r>
            <a:r>
              <a:rPr lang="de-DE" dirty="0"/>
              <a:t> </a:t>
            </a:r>
            <a:r>
              <a:rPr lang="de-DE" dirty="0" err="1"/>
              <a:t>price</a:t>
            </a:r>
            <a:r>
              <a:rPr lang="de-DE" dirty="0"/>
              <a:t> </a:t>
            </a:r>
            <a:r>
              <a:rPr lang="de-DE" dirty="0" err="1"/>
              <a:t>class</a:t>
            </a:r>
            <a:endParaRPr lang="de-DE" dirty="0"/>
          </a:p>
        </p:txBody>
      </p:sp>
      <p:sp>
        <p:nvSpPr>
          <p:cNvPr id="10" name="Inhaltsplatzhalter 9">
            <a:extLst>
              <a:ext uri="{FF2B5EF4-FFF2-40B4-BE49-F238E27FC236}">
                <a16:creationId xmlns:a16="http://schemas.microsoft.com/office/drawing/2014/main" id="{202603F2-5420-4087-82F0-4D9BCC0722EF}"/>
              </a:ext>
            </a:extLst>
          </p:cNvPr>
          <p:cNvSpPr>
            <a:spLocks noGrp="1"/>
          </p:cNvSpPr>
          <p:nvPr>
            <p:ph idx="1"/>
          </p:nvPr>
        </p:nvSpPr>
        <p:spPr>
          <a:xfrm>
            <a:off x="838200" y="1825625"/>
            <a:ext cx="4238625" cy="4351338"/>
          </a:xfrm>
        </p:spPr>
        <p:txBody>
          <a:bodyPr/>
          <a:lstStyle/>
          <a:p>
            <a:r>
              <a:rPr lang="de-DE" dirty="0"/>
              <a:t>Rank </a:t>
            </a:r>
            <a:r>
              <a:rPr lang="de-DE" dirty="0" err="1"/>
              <a:t>correlation</a:t>
            </a:r>
            <a:r>
              <a:rPr lang="de-DE" dirty="0"/>
              <a:t> </a:t>
            </a:r>
            <a:r>
              <a:rPr lang="de-DE" dirty="0" err="1"/>
              <a:t>because</a:t>
            </a:r>
            <a:r>
              <a:rPr lang="de-DE" dirty="0"/>
              <a:t> </a:t>
            </a:r>
            <a:r>
              <a:rPr lang="de-DE" dirty="0" err="1"/>
              <a:t>some</a:t>
            </a:r>
            <a:r>
              <a:rPr lang="de-DE" dirty="0"/>
              <a:t> </a:t>
            </a:r>
            <a:r>
              <a:rPr lang="de-DE" dirty="0" err="1"/>
              <a:t>features</a:t>
            </a:r>
            <a:r>
              <a:rPr lang="de-DE" dirty="0"/>
              <a:t> </a:t>
            </a:r>
            <a:r>
              <a:rPr lang="de-DE" dirty="0" err="1"/>
              <a:t>are</a:t>
            </a:r>
            <a:r>
              <a:rPr lang="de-DE" dirty="0"/>
              <a:t> </a:t>
            </a:r>
            <a:r>
              <a:rPr lang="de-DE" dirty="0" err="1"/>
              <a:t>of</a:t>
            </a:r>
            <a:r>
              <a:rPr lang="de-DE" dirty="0"/>
              <a:t> ordinal </a:t>
            </a:r>
            <a:r>
              <a:rPr lang="de-DE" dirty="0" err="1"/>
              <a:t>scale</a:t>
            </a:r>
            <a:endParaRPr lang="de-DE" dirty="0"/>
          </a:p>
          <a:p>
            <a:r>
              <a:rPr lang="de-DE" dirty="0"/>
              <a:t>Negative </a:t>
            </a:r>
            <a:r>
              <a:rPr lang="de-DE" dirty="0" err="1"/>
              <a:t>correlation</a:t>
            </a:r>
            <a:r>
              <a:rPr lang="de-DE" dirty="0"/>
              <a:t> </a:t>
            </a:r>
            <a:r>
              <a:rPr lang="de-DE" dirty="0" err="1"/>
              <a:t>between</a:t>
            </a:r>
            <a:r>
              <a:rPr lang="de-DE" dirty="0"/>
              <a:t> </a:t>
            </a:r>
          </a:p>
          <a:p>
            <a:pPr lvl="1"/>
            <a:r>
              <a:rPr lang="de-DE" dirty="0"/>
              <a:t>Price </a:t>
            </a:r>
            <a:r>
              <a:rPr lang="de-DE" dirty="0" err="1"/>
              <a:t>class</a:t>
            </a:r>
            <a:r>
              <a:rPr lang="de-DE" dirty="0"/>
              <a:t> and </a:t>
            </a:r>
            <a:r>
              <a:rPr lang="de-DE" dirty="0" err="1"/>
              <a:t>longitude</a:t>
            </a:r>
            <a:endParaRPr lang="de-DE" dirty="0"/>
          </a:p>
          <a:p>
            <a:pPr lvl="1"/>
            <a:r>
              <a:rPr lang="de-DE" dirty="0"/>
              <a:t>Price </a:t>
            </a:r>
            <a:r>
              <a:rPr lang="de-DE" dirty="0" err="1"/>
              <a:t>class</a:t>
            </a:r>
            <a:r>
              <a:rPr lang="de-DE" dirty="0"/>
              <a:t> and </a:t>
            </a:r>
            <a:r>
              <a:rPr lang="de-DE" dirty="0" err="1"/>
              <a:t>room</a:t>
            </a:r>
            <a:r>
              <a:rPr lang="de-DE" dirty="0"/>
              <a:t> type</a:t>
            </a:r>
          </a:p>
          <a:p>
            <a:pPr marL="457200" lvl="1" indent="0">
              <a:buNone/>
            </a:pPr>
            <a:endParaRPr lang="de-DE" dirty="0"/>
          </a:p>
          <a:p>
            <a:endParaRPr lang="de-DE" dirty="0"/>
          </a:p>
        </p:txBody>
      </p:sp>
      <p:pic>
        <p:nvPicPr>
          <p:cNvPr id="11" name="Inhaltsplatzhalter 8">
            <a:extLst>
              <a:ext uri="{FF2B5EF4-FFF2-40B4-BE49-F238E27FC236}">
                <a16:creationId xmlns:a16="http://schemas.microsoft.com/office/drawing/2014/main" id="{C8F030B3-C445-45BD-A56D-467A4AD75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972" y="1616075"/>
            <a:ext cx="6527006" cy="4351338"/>
          </a:xfrm>
          <a:prstGeom prst="rect">
            <a:avLst/>
          </a:prstGeom>
        </p:spPr>
      </p:pic>
    </p:spTree>
    <p:extLst>
      <p:ext uri="{BB962C8B-B14F-4D97-AF65-F5344CB8AC3E}">
        <p14:creationId xmlns:p14="http://schemas.microsoft.com/office/powerpoint/2010/main" val="3083609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EF1DB4-B376-4E9C-A661-8DF550355E48}"/>
              </a:ext>
            </a:extLst>
          </p:cNvPr>
          <p:cNvSpPr>
            <a:spLocks noGrp="1"/>
          </p:cNvSpPr>
          <p:nvPr>
            <p:ph type="title"/>
          </p:nvPr>
        </p:nvSpPr>
        <p:spPr>
          <a:xfrm>
            <a:off x="838200" y="365125"/>
            <a:ext cx="10515600" cy="1325563"/>
          </a:xfrm>
        </p:spPr>
        <p:txBody>
          <a:bodyPr/>
          <a:lstStyle/>
          <a:p>
            <a:r>
              <a:rPr lang="de-DE" dirty="0" err="1"/>
              <a:t>Decision</a:t>
            </a:r>
            <a:r>
              <a:rPr lang="de-DE" dirty="0"/>
              <a:t> </a:t>
            </a:r>
            <a:r>
              <a:rPr lang="de-DE" dirty="0" err="1"/>
              <a:t>Tree</a:t>
            </a:r>
            <a:r>
              <a:rPr lang="de-DE" dirty="0"/>
              <a:t> </a:t>
            </a:r>
            <a:r>
              <a:rPr lang="de-DE" dirty="0" err="1"/>
              <a:t>result</a:t>
            </a:r>
            <a:endParaRPr lang="de-DE" dirty="0"/>
          </a:p>
        </p:txBody>
      </p:sp>
      <p:sp>
        <p:nvSpPr>
          <p:cNvPr id="5" name="Rectangle 2">
            <a:extLst>
              <a:ext uri="{FF2B5EF4-FFF2-40B4-BE49-F238E27FC236}">
                <a16:creationId xmlns:a16="http://schemas.microsoft.com/office/drawing/2014/main" id="{7726FB11-CAC3-4010-B4D9-A832602564F0}"/>
              </a:ext>
            </a:extLst>
          </p:cNvPr>
          <p:cNvSpPr>
            <a:spLocks noGrp="1" noChangeArrowheads="1"/>
          </p:cNvSpPr>
          <p:nvPr>
            <p:ph idx="1"/>
          </p:nvPr>
        </p:nvSpPr>
        <p:spPr bwMode="auto">
          <a:xfrm>
            <a:off x="838200" y="1961426"/>
            <a:ext cx="35308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de-DE" altLang="de-D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Max Depth 9.00000</a:t>
            </a:r>
          </a:p>
          <a:p>
            <a:pPr eaLnBrk="0" fontAlgn="base" hangingPunct="0">
              <a:lnSpc>
                <a:spcPct val="100000"/>
              </a:lnSpc>
              <a:spcBef>
                <a:spcPct val="0"/>
              </a:spcBef>
              <a:spcAft>
                <a:spcPct val="0"/>
              </a:spcAft>
            </a:pPr>
            <a:r>
              <a:rPr kumimoji="0" lang="de-DE" altLang="de-D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Average </a:t>
            </a:r>
            <a:r>
              <a:rPr kumimoji="0" lang="de-DE" altLang="de-D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Accuracy</a:t>
            </a:r>
            <a:r>
              <a:rPr kumimoji="0" lang="de-DE" altLang="de-D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0.20107</a:t>
            </a:r>
          </a:p>
        </p:txBody>
      </p:sp>
      <p:sp>
        <p:nvSpPr>
          <p:cNvPr id="6" name="Rectangle 3">
            <a:extLst>
              <a:ext uri="{FF2B5EF4-FFF2-40B4-BE49-F238E27FC236}">
                <a16:creationId xmlns:a16="http://schemas.microsoft.com/office/drawing/2014/main" id="{1E7E9A7C-3813-4616-BDB3-0F600380C46A}"/>
              </a:ext>
            </a:extLst>
          </p:cNvPr>
          <p:cNvSpPr>
            <a:spLocks noChangeArrowheads="1"/>
          </p:cNvSpPr>
          <p:nvPr/>
        </p:nvSpPr>
        <p:spPr bwMode="auto">
          <a:xfrm>
            <a:off x="704850" y="3270618"/>
            <a:ext cx="59410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2000" dirty="0">
                <a:latin typeface="Arial" panose="020B0604020202020204" pitchFamily="34" charset="0"/>
                <a:cs typeface="Arial" panose="020B0604020202020204" pitchFamily="34" charset="0"/>
              </a:rPr>
              <a:t>Die wichtigsten Features</a:t>
            </a:r>
            <a:endParaRPr kumimoji="0" lang="de-DE" altLang="de-D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de-DE" altLang="de-D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room_type</a:t>
            </a:r>
            <a:r>
              <a:rPr kumimoji="0" lang="de-DE" altLang="de-D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0.713728 </a:t>
            </a:r>
          </a:p>
          <a:p>
            <a:pPr marL="800100" lvl="1" indent="-342900" eaLnBrk="0" fontAlgn="base" hangingPunct="0">
              <a:spcBef>
                <a:spcPct val="0"/>
              </a:spcBef>
              <a:spcAft>
                <a:spcPct val="0"/>
              </a:spcAft>
              <a:buFont typeface="Arial" panose="020B0604020202020204" pitchFamily="34" charset="0"/>
              <a:buChar char="•"/>
            </a:pPr>
            <a:r>
              <a:rPr kumimoji="0" lang="de-DE" altLang="de-D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longitude</a:t>
            </a:r>
            <a:r>
              <a:rPr kumimoji="0" lang="de-DE" altLang="de-D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0.178406 </a:t>
            </a:r>
          </a:p>
          <a:p>
            <a:pPr marL="800100" lvl="1" indent="-342900" eaLnBrk="0" fontAlgn="base" hangingPunct="0">
              <a:spcBef>
                <a:spcPct val="0"/>
              </a:spcBef>
              <a:spcAft>
                <a:spcPct val="0"/>
              </a:spcAft>
              <a:buFont typeface="Arial" panose="020B0604020202020204" pitchFamily="34" charset="0"/>
              <a:buChar char="•"/>
            </a:pPr>
            <a:r>
              <a:rPr kumimoji="0" lang="de-DE" altLang="de-D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latitude</a:t>
            </a:r>
            <a:r>
              <a:rPr kumimoji="0" lang="de-DE" altLang="de-D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0.097729 </a:t>
            </a:r>
          </a:p>
          <a:p>
            <a:pPr marL="800100" lvl="1" indent="-342900" eaLnBrk="0" fontAlgn="base" hangingPunct="0">
              <a:spcBef>
                <a:spcPct val="0"/>
              </a:spcBef>
              <a:spcAft>
                <a:spcPct val="0"/>
              </a:spcAft>
              <a:buFont typeface="Arial" panose="020B0604020202020204" pitchFamily="34" charset="0"/>
              <a:buChar char="•"/>
            </a:pPr>
            <a:r>
              <a:rPr kumimoji="0" lang="de-DE" altLang="de-D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calculated_host_listings_count</a:t>
            </a:r>
            <a:r>
              <a:rPr kumimoji="0" lang="de-DE" altLang="de-D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0.010137 </a:t>
            </a:r>
          </a:p>
        </p:txBody>
      </p:sp>
    </p:spTree>
    <p:extLst>
      <p:ext uri="{BB962C8B-B14F-4D97-AF65-F5344CB8AC3E}">
        <p14:creationId xmlns:p14="http://schemas.microsoft.com/office/powerpoint/2010/main" val="56249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p:txBody>
          <a:bodyPr>
            <a:normAutofit/>
          </a:bodyPr>
          <a:lstStyle/>
          <a:p>
            <a:r>
              <a:rPr lang="de-DE" dirty="0">
                <a:solidFill>
                  <a:srgbClr val="20B2AA"/>
                </a:solidFill>
              </a:rPr>
              <a:t>2) Vorgehensmodell:</a:t>
            </a:r>
          </a:p>
        </p:txBody>
      </p:sp>
      <p:sp>
        <p:nvSpPr>
          <p:cNvPr id="3" name="Inhaltsplatzhalter 2">
            <a:extLst>
              <a:ext uri="{FF2B5EF4-FFF2-40B4-BE49-F238E27FC236}">
                <a16:creationId xmlns:a16="http://schemas.microsoft.com/office/drawing/2014/main" id="{29085F92-9652-4005-98C2-B94FE029CD99}"/>
              </a:ext>
            </a:extLst>
          </p:cNvPr>
          <p:cNvSpPr>
            <a:spLocks noGrp="1"/>
          </p:cNvSpPr>
          <p:nvPr>
            <p:ph idx="1"/>
          </p:nvPr>
        </p:nvSpPr>
        <p:spPr>
          <a:xfrm>
            <a:off x="838200" y="1470991"/>
            <a:ext cx="10515600" cy="4705972"/>
          </a:xfrm>
        </p:spPr>
        <p:txBody>
          <a:bodyPr>
            <a:normAutofit/>
          </a:bodyPr>
          <a:lstStyle/>
          <a:p>
            <a:r>
              <a:rPr lang="de-DE" sz="1800" dirty="0"/>
              <a:t>TO DO: Entwickeln und beschreiben Sie ein Vorgehensmodell, um Ihren Use Case umzusehen! Gehen Sie dabei insbesondere auf ihre erwarteten Daten und das angestrebte Datenmodell ein und recherchieren und beschreiben Sie tatsächlich verfügbare Daten. (Vorgehensmodell)</a:t>
            </a:r>
          </a:p>
          <a:p>
            <a:r>
              <a:rPr lang="de-DE" dirty="0"/>
              <a:t>Sichten der Daten (sehr großer Datensatz ca. 48.000 Einträge)</a:t>
            </a:r>
          </a:p>
          <a:p>
            <a:pPr lvl="1"/>
            <a:r>
              <a:rPr lang="de-DE" dirty="0"/>
              <a:t>kategorische Daten (z.B. </a:t>
            </a:r>
            <a:r>
              <a:rPr lang="de-DE" dirty="0" err="1"/>
              <a:t>location</a:t>
            </a:r>
            <a:r>
              <a:rPr lang="de-DE" dirty="0"/>
              <a:t>/</a:t>
            </a:r>
            <a:r>
              <a:rPr lang="de-DE" dirty="0" err="1"/>
              <a:t>neighbourhood</a:t>
            </a:r>
            <a:r>
              <a:rPr lang="de-DE" dirty="0"/>
              <a:t>)</a:t>
            </a:r>
          </a:p>
          <a:p>
            <a:pPr lvl="1"/>
            <a:r>
              <a:rPr lang="de-DE" dirty="0"/>
              <a:t>numerische Daten (</a:t>
            </a:r>
            <a:r>
              <a:rPr lang="de-DE" dirty="0" err="1"/>
              <a:t>z.B</a:t>
            </a:r>
            <a:r>
              <a:rPr lang="de-DE" dirty="0"/>
              <a:t> preis/Anzahl Reviews/</a:t>
            </a:r>
            <a:r>
              <a:rPr lang="de-DE" dirty="0" err="1"/>
              <a:t>geography</a:t>
            </a:r>
            <a:r>
              <a:rPr lang="de-DE" dirty="0"/>
              <a:t>)</a:t>
            </a:r>
          </a:p>
          <a:p>
            <a:pPr lvl="1"/>
            <a:r>
              <a:rPr lang="de-DE" dirty="0"/>
              <a:t>Datums- und Textangaben</a:t>
            </a:r>
          </a:p>
          <a:p>
            <a:r>
              <a:rPr lang="de-DE" dirty="0"/>
              <a:t>Explorative Datenanalyse</a:t>
            </a:r>
          </a:p>
          <a:p>
            <a:r>
              <a:rPr lang="de-DE" dirty="0"/>
              <a:t>Datenaufbereitung</a:t>
            </a:r>
          </a:p>
          <a:p>
            <a:r>
              <a:rPr lang="de-DE" dirty="0"/>
              <a:t>Datenanalyse auf verschiedene Datentypen</a:t>
            </a:r>
          </a:p>
          <a:p>
            <a:endParaRPr lang="de-DE" dirty="0"/>
          </a:p>
          <a:p>
            <a:pPr lvl="1"/>
            <a:endParaRPr lang="de-DE" dirty="0"/>
          </a:p>
        </p:txBody>
      </p:sp>
    </p:spTree>
    <p:extLst>
      <p:ext uri="{BB962C8B-B14F-4D97-AF65-F5344CB8AC3E}">
        <p14:creationId xmlns:p14="http://schemas.microsoft.com/office/powerpoint/2010/main" val="217095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ED84E-552F-45E6-AC9D-E0CB4D2A4D0D}"/>
              </a:ext>
            </a:extLst>
          </p:cNvPr>
          <p:cNvSpPr>
            <a:spLocks noGrp="1"/>
          </p:cNvSpPr>
          <p:nvPr>
            <p:ph type="title"/>
          </p:nvPr>
        </p:nvSpPr>
        <p:spPr/>
        <p:txBody>
          <a:bodyPr>
            <a:normAutofit/>
          </a:bodyPr>
          <a:lstStyle/>
          <a:p>
            <a:r>
              <a:rPr lang="de-DE" dirty="0">
                <a:solidFill>
                  <a:srgbClr val="20B2AA"/>
                </a:solidFill>
              </a:rPr>
              <a:t>3) Datenanalyse:</a:t>
            </a:r>
          </a:p>
        </p:txBody>
      </p:sp>
      <p:sp>
        <p:nvSpPr>
          <p:cNvPr id="3" name="Inhaltsplatzhalter 2">
            <a:extLst>
              <a:ext uri="{FF2B5EF4-FFF2-40B4-BE49-F238E27FC236}">
                <a16:creationId xmlns:a16="http://schemas.microsoft.com/office/drawing/2014/main" id="{29085F92-9652-4005-98C2-B94FE029CD99}"/>
              </a:ext>
            </a:extLst>
          </p:cNvPr>
          <p:cNvSpPr>
            <a:spLocks noGrp="1"/>
          </p:cNvSpPr>
          <p:nvPr>
            <p:ph idx="1"/>
          </p:nvPr>
        </p:nvSpPr>
        <p:spPr>
          <a:xfrm>
            <a:off x="838200" y="1570383"/>
            <a:ext cx="10515600" cy="4606580"/>
          </a:xfrm>
        </p:spPr>
        <p:txBody>
          <a:bodyPr>
            <a:normAutofit/>
          </a:bodyPr>
          <a:lstStyle/>
          <a:p>
            <a:r>
              <a:rPr lang="de-DE" dirty="0"/>
              <a:t>Explorative Datenanalyse</a:t>
            </a:r>
          </a:p>
          <a:p>
            <a:r>
              <a:rPr lang="de-DE" dirty="0"/>
              <a:t>Zeitreihenanalyse der Reviews</a:t>
            </a:r>
          </a:p>
          <a:p>
            <a:r>
              <a:rPr lang="de-DE" dirty="0"/>
              <a:t>Textmining der Apartmentbeschreibung</a:t>
            </a:r>
          </a:p>
          <a:p>
            <a:r>
              <a:rPr lang="de-DE" dirty="0"/>
              <a:t>Klassifikation</a:t>
            </a:r>
          </a:p>
          <a:p>
            <a:r>
              <a:rPr lang="de-DE" dirty="0"/>
              <a:t>ML/Algorithmen</a:t>
            </a:r>
          </a:p>
          <a:p>
            <a:r>
              <a:rPr lang="de-DE" dirty="0" err="1"/>
              <a:t>Predictions</a:t>
            </a:r>
            <a:endParaRPr lang="de-DE" dirty="0"/>
          </a:p>
        </p:txBody>
      </p:sp>
    </p:spTree>
    <p:extLst>
      <p:ext uri="{BB962C8B-B14F-4D97-AF65-F5344CB8AC3E}">
        <p14:creationId xmlns:p14="http://schemas.microsoft.com/office/powerpoint/2010/main" val="112360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8EEC3-81C9-41BB-B702-163B35ED8A2E}"/>
              </a:ext>
            </a:extLst>
          </p:cNvPr>
          <p:cNvSpPr>
            <a:spLocks noGrp="1"/>
          </p:cNvSpPr>
          <p:nvPr>
            <p:ph type="title"/>
          </p:nvPr>
        </p:nvSpPr>
        <p:spPr/>
        <p:txBody>
          <a:bodyPr/>
          <a:lstStyle/>
          <a:p>
            <a:r>
              <a:rPr lang="de-DE" dirty="0">
                <a:solidFill>
                  <a:srgbClr val="20B2AA"/>
                </a:solidFill>
              </a:rPr>
              <a:t>3) Explorative Datenanalyse:</a:t>
            </a:r>
            <a:endParaRPr lang="de-DE" dirty="0"/>
          </a:p>
        </p:txBody>
      </p:sp>
      <p:pic>
        <p:nvPicPr>
          <p:cNvPr id="4" name="Inhaltsplatzhalter 3">
            <a:extLst>
              <a:ext uri="{FF2B5EF4-FFF2-40B4-BE49-F238E27FC236}">
                <a16:creationId xmlns:a16="http://schemas.microsoft.com/office/drawing/2014/main" id="{84F6A271-FB28-4872-9051-CE68E89C8693}"/>
              </a:ext>
            </a:extLst>
          </p:cNvPr>
          <p:cNvPicPr>
            <a:picLocks noGrp="1" noChangeAspect="1"/>
          </p:cNvPicPr>
          <p:nvPr>
            <p:ph idx="1"/>
          </p:nvPr>
        </p:nvPicPr>
        <p:blipFill>
          <a:blip r:embed="rId2"/>
          <a:stretch>
            <a:fillRect/>
          </a:stretch>
        </p:blipFill>
        <p:spPr>
          <a:xfrm>
            <a:off x="237689" y="1619399"/>
            <a:ext cx="5089320" cy="5067966"/>
          </a:xfrm>
          <a:prstGeom prst="rect">
            <a:avLst/>
          </a:prstGeom>
        </p:spPr>
      </p:pic>
      <p:pic>
        <p:nvPicPr>
          <p:cNvPr id="5" name="Grafik 4">
            <a:extLst>
              <a:ext uri="{FF2B5EF4-FFF2-40B4-BE49-F238E27FC236}">
                <a16:creationId xmlns:a16="http://schemas.microsoft.com/office/drawing/2014/main" id="{F70356A3-56DB-4B64-BDD3-242C6C5846FC}"/>
              </a:ext>
            </a:extLst>
          </p:cNvPr>
          <p:cNvPicPr>
            <a:picLocks noChangeAspect="1"/>
          </p:cNvPicPr>
          <p:nvPr/>
        </p:nvPicPr>
        <p:blipFill>
          <a:blip r:embed="rId3"/>
          <a:stretch>
            <a:fillRect/>
          </a:stretch>
        </p:blipFill>
        <p:spPr>
          <a:xfrm>
            <a:off x="5825194" y="1363073"/>
            <a:ext cx="5466388" cy="5324292"/>
          </a:xfrm>
          <a:prstGeom prst="rect">
            <a:avLst/>
          </a:prstGeom>
        </p:spPr>
      </p:pic>
    </p:spTree>
    <p:extLst>
      <p:ext uri="{BB962C8B-B14F-4D97-AF65-F5344CB8AC3E}">
        <p14:creationId xmlns:p14="http://schemas.microsoft.com/office/powerpoint/2010/main" val="84794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6455B-0A44-44B8-A33D-6816893B7F1D}"/>
              </a:ext>
            </a:extLst>
          </p:cNvPr>
          <p:cNvSpPr>
            <a:spLocks noGrp="1"/>
          </p:cNvSpPr>
          <p:nvPr>
            <p:ph type="title"/>
          </p:nvPr>
        </p:nvSpPr>
        <p:spPr/>
        <p:txBody>
          <a:bodyPr/>
          <a:lstStyle/>
          <a:p>
            <a:r>
              <a:rPr lang="de-DE" dirty="0">
                <a:solidFill>
                  <a:srgbClr val="20B2AA"/>
                </a:solidFill>
              </a:rPr>
              <a:t>3) Explorative Datenanalyse:</a:t>
            </a:r>
            <a:endParaRPr lang="de-DE" dirty="0"/>
          </a:p>
        </p:txBody>
      </p:sp>
      <p:pic>
        <p:nvPicPr>
          <p:cNvPr id="4" name="Inhaltsplatzhalter 3">
            <a:extLst>
              <a:ext uri="{FF2B5EF4-FFF2-40B4-BE49-F238E27FC236}">
                <a16:creationId xmlns:a16="http://schemas.microsoft.com/office/drawing/2014/main" id="{927264AD-8325-4BC7-A5DB-EC4161B087E6}"/>
              </a:ext>
            </a:extLst>
          </p:cNvPr>
          <p:cNvPicPr>
            <a:picLocks noGrp="1" noChangeAspect="1"/>
          </p:cNvPicPr>
          <p:nvPr>
            <p:ph idx="1"/>
          </p:nvPr>
        </p:nvPicPr>
        <p:blipFill>
          <a:blip r:embed="rId2"/>
          <a:stretch>
            <a:fillRect/>
          </a:stretch>
        </p:blipFill>
        <p:spPr>
          <a:xfrm>
            <a:off x="130546" y="1799967"/>
            <a:ext cx="5184404" cy="4775540"/>
          </a:xfrm>
          <a:prstGeom prst="rect">
            <a:avLst/>
          </a:prstGeom>
        </p:spPr>
      </p:pic>
      <p:pic>
        <p:nvPicPr>
          <p:cNvPr id="5" name="Grafik 4">
            <a:extLst>
              <a:ext uri="{FF2B5EF4-FFF2-40B4-BE49-F238E27FC236}">
                <a16:creationId xmlns:a16="http://schemas.microsoft.com/office/drawing/2014/main" id="{8E46A5D2-CBA0-48C8-9F49-7DEA2BA2A719}"/>
              </a:ext>
            </a:extLst>
          </p:cNvPr>
          <p:cNvPicPr>
            <a:picLocks noChangeAspect="1"/>
          </p:cNvPicPr>
          <p:nvPr/>
        </p:nvPicPr>
        <p:blipFill>
          <a:blip r:embed="rId3"/>
          <a:stretch>
            <a:fillRect/>
          </a:stretch>
        </p:blipFill>
        <p:spPr>
          <a:xfrm>
            <a:off x="5383467" y="4362276"/>
            <a:ext cx="6636902" cy="2251424"/>
          </a:xfrm>
          <a:prstGeom prst="rect">
            <a:avLst/>
          </a:prstGeom>
        </p:spPr>
      </p:pic>
      <p:pic>
        <p:nvPicPr>
          <p:cNvPr id="6" name="Grafik 5">
            <a:extLst>
              <a:ext uri="{FF2B5EF4-FFF2-40B4-BE49-F238E27FC236}">
                <a16:creationId xmlns:a16="http://schemas.microsoft.com/office/drawing/2014/main" id="{1087A1B3-43ED-4CFA-A4A0-4F8E9CDB01BA}"/>
              </a:ext>
            </a:extLst>
          </p:cNvPr>
          <p:cNvPicPr>
            <a:picLocks noChangeAspect="1"/>
          </p:cNvPicPr>
          <p:nvPr/>
        </p:nvPicPr>
        <p:blipFill>
          <a:blip r:embed="rId4"/>
          <a:stretch>
            <a:fillRect/>
          </a:stretch>
        </p:blipFill>
        <p:spPr>
          <a:xfrm>
            <a:off x="5346046" y="2041370"/>
            <a:ext cx="6574710" cy="2136264"/>
          </a:xfrm>
          <a:prstGeom prst="rect">
            <a:avLst/>
          </a:prstGeom>
        </p:spPr>
      </p:pic>
    </p:spTree>
    <p:extLst>
      <p:ext uri="{BB962C8B-B14F-4D97-AF65-F5344CB8AC3E}">
        <p14:creationId xmlns:p14="http://schemas.microsoft.com/office/powerpoint/2010/main" val="64925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0A643-7AC7-4901-BB18-DA7669EE57E5}"/>
              </a:ext>
            </a:extLst>
          </p:cNvPr>
          <p:cNvSpPr>
            <a:spLocks noGrp="1"/>
          </p:cNvSpPr>
          <p:nvPr>
            <p:ph type="title"/>
          </p:nvPr>
        </p:nvSpPr>
        <p:spPr/>
        <p:txBody>
          <a:bodyPr/>
          <a:lstStyle/>
          <a:p>
            <a:r>
              <a:rPr lang="de-DE" dirty="0">
                <a:solidFill>
                  <a:srgbClr val="20B2AA"/>
                </a:solidFill>
              </a:rPr>
              <a:t>3) Explorative Datenanalyse:</a:t>
            </a:r>
            <a:endParaRPr lang="de-DE" dirty="0"/>
          </a:p>
        </p:txBody>
      </p:sp>
      <p:pic>
        <p:nvPicPr>
          <p:cNvPr id="4" name="Inhaltsplatzhalter 3">
            <a:extLst>
              <a:ext uri="{FF2B5EF4-FFF2-40B4-BE49-F238E27FC236}">
                <a16:creationId xmlns:a16="http://schemas.microsoft.com/office/drawing/2014/main" id="{2A1453B2-B688-4102-B5C4-EB49116F006D}"/>
              </a:ext>
            </a:extLst>
          </p:cNvPr>
          <p:cNvPicPr>
            <a:picLocks noGrp="1" noChangeAspect="1"/>
          </p:cNvPicPr>
          <p:nvPr>
            <p:ph idx="1"/>
          </p:nvPr>
        </p:nvPicPr>
        <p:blipFill>
          <a:blip r:embed="rId2"/>
          <a:stretch>
            <a:fillRect/>
          </a:stretch>
        </p:blipFill>
        <p:spPr>
          <a:xfrm>
            <a:off x="3814111" y="1690688"/>
            <a:ext cx="4563777" cy="4351338"/>
          </a:xfrm>
          <a:prstGeom prst="rect">
            <a:avLst/>
          </a:prstGeom>
        </p:spPr>
      </p:pic>
    </p:spTree>
    <p:extLst>
      <p:ext uri="{BB962C8B-B14F-4D97-AF65-F5344CB8AC3E}">
        <p14:creationId xmlns:p14="http://schemas.microsoft.com/office/powerpoint/2010/main" val="278104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1CC9D8-8B2E-41F1-B3B6-69ADA814199B}"/>
              </a:ext>
            </a:extLst>
          </p:cNvPr>
          <p:cNvSpPr>
            <a:spLocks noGrp="1"/>
          </p:cNvSpPr>
          <p:nvPr>
            <p:ph type="title"/>
          </p:nvPr>
        </p:nvSpPr>
        <p:spPr/>
        <p:txBody>
          <a:bodyPr/>
          <a:lstStyle/>
          <a:p>
            <a:r>
              <a:rPr lang="de-DE" dirty="0">
                <a:solidFill>
                  <a:srgbClr val="20B2AA"/>
                </a:solidFill>
              </a:rPr>
              <a:t>3) Explorative Datenanalyse: Geomapping</a:t>
            </a:r>
            <a:endParaRPr lang="de-DE" dirty="0"/>
          </a:p>
        </p:txBody>
      </p:sp>
      <p:pic>
        <p:nvPicPr>
          <p:cNvPr id="5" name="Inhaltsplatzhalter 4">
            <a:extLst>
              <a:ext uri="{FF2B5EF4-FFF2-40B4-BE49-F238E27FC236}">
                <a16:creationId xmlns:a16="http://schemas.microsoft.com/office/drawing/2014/main" id="{594C07F2-21BC-4E49-8156-79604F4852B1}"/>
              </a:ext>
            </a:extLst>
          </p:cNvPr>
          <p:cNvPicPr>
            <a:picLocks noGrp="1" noChangeAspect="1"/>
          </p:cNvPicPr>
          <p:nvPr>
            <p:ph idx="1"/>
          </p:nvPr>
        </p:nvPicPr>
        <p:blipFill>
          <a:blip r:embed="rId2"/>
          <a:stretch>
            <a:fillRect/>
          </a:stretch>
        </p:blipFill>
        <p:spPr>
          <a:xfrm>
            <a:off x="2765324" y="1690688"/>
            <a:ext cx="6661351" cy="4600342"/>
          </a:xfrm>
          <a:prstGeom prst="rect">
            <a:avLst/>
          </a:prstGeom>
        </p:spPr>
      </p:pic>
    </p:spTree>
    <p:extLst>
      <p:ext uri="{BB962C8B-B14F-4D97-AF65-F5344CB8AC3E}">
        <p14:creationId xmlns:p14="http://schemas.microsoft.com/office/powerpoint/2010/main" val="38838593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Breitbild</PresentationFormat>
  <Paragraphs>146</Paragraphs>
  <Slides>31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31</vt:i4>
      </vt:variant>
    </vt:vector>
  </HeadingPairs>
  <TitlesOfParts>
    <vt:vector size="36" baseType="lpstr">
      <vt:lpstr>Arial</vt:lpstr>
      <vt:lpstr>Calibri</vt:lpstr>
      <vt:lpstr>Calibri Light</vt:lpstr>
      <vt:lpstr>Wingdings</vt:lpstr>
      <vt:lpstr>Office</vt:lpstr>
      <vt:lpstr>PowerPoint-Präsentation</vt:lpstr>
      <vt:lpstr>1) Data Story:</vt:lpstr>
      <vt:lpstr>2) Vorgehensmodell:</vt:lpstr>
      <vt:lpstr>2) Vorgehensmodell:</vt:lpstr>
      <vt:lpstr>3) Datenanalyse:</vt:lpstr>
      <vt:lpstr>3) Explorative Datenanalyse:</vt:lpstr>
      <vt:lpstr>3) Explorative Datenanalyse:</vt:lpstr>
      <vt:lpstr>3) Explorative Datenanalyse:</vt:lpstr>
      <vt:lpstr>3) Explorative Datenanalyse: Geomapping</vt:lpstr>
      <vt:lpstr>3) Explorative Datenanalyse: Geomapping</vt:lpstr>
      <vt:lpstr>3) Explorative Datenanalyse: Geomapping</vt:lpstr>
      <vt:lpstr>3) Explorative Datenanalyse: Geomapping</vt:lpstr>
      <vt:lpstr>3) Textmining - alle Wörter</vt:lpstr>
      <vt:lpstr>3) Textmining – ohne Stadtviertel</vt:lpstr>
      <vt:lpstr>3) Textmining – beschreibende Wörter</vt:lpstr>
      <vt:lpstr>3) Datenanalyse: Textmining</vt:lpstr>
      <vt:lpstr>3) Datenanalyse: Zeitreihenanalyse</vt:lpstr>
      <vt:lpstr>3) Datenanalyse: Classification of price range</vt:lpstr>
      <vt:lpstr>3) Datenanalyse: Classification of price range</vt:lpstr>
      <vt:lpstr>3) Datenanalyse: Classification of price range</vt:lpstr>
      <vt:lpstr>3) Datenanalyse: Classification of price range</vt:lpstr>
      <vt:lpstr>3) Datenanalyse: Classification of price range</vt:lpstr>
      <vt:lpstr>3) Datenanalyse: Decision Tree</vt:lpstr>
      <vt:lpstr>Best features – was haben wir gelernt?</vt:lpstr>
      <vt:lpstr>4) Projektdokumentation:</vt:lpstr>
      <vt:lpstr>Aufgaben (Folie kann gelöscht werden)</vt:lpstr>
      <vt:lpstr>Decision Tree - Categorizing</vt:lpstr>
      <vt:lpstr>Decision Tree - Refeaturing</vt:lpstr>
      <vt:lpstr>Balancing data </vt:lpstr>
      <vt:lpstr>Correlation between price class</vt:lpstr>
      <vt:lpstr>Decision Tree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Alfa</dc:creator>
  <cp:lastModifiedBy>Alfa</cp:lastModifiedBy>
  <cp:revision>28</cp:revision>
  <dcterms:created xsi:type="dcterms:W3CDTF">2019-12-05T09:47:23Z</dcterms:created>
  <dcterms:modified xsi:type="dcterms:W3CDTF">2019-12-05T14:10:12Z</dcterms:modified>
</cp:coreProperties>
</file>