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1" r:id="rId2"/>
    <p:sldId id="276" r:id="rId3"/>
    <p:sldId id="260" r:id="rId4"/>
    <p:sldId id="257" r:id="rId5"/>
    <p:sldId id="275" r:id="rId6"/>
    <p:sldId id="277" r:id="rId7"/>
    <p:sldId id="279" r:id="rId8"/>
    <p:sldId id="284" r:id="rId9"/>
    <p:sldId id="283" r:id="rId10"/>
    <p:sldId id="281" r:id="rId11"/>
    <p:sldId id="266" r:id="rId12"/>
    <p:sldId id="290" r:id="rId13"/>
    <p:sldId id="289" r:id="rId14"/>
  </p:sldIdLst>
  <p:sldSz cx="12192000" cy="6858000"/>
  <p:notesSz cx="6799263" cy="9929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3399"/>
    <a:srgbClr val="CC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97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8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23E48-CD85-49B4-AD41-F6E082C4FA02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40363" cy="3910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A863A-CBCE-442F-BF70-C3614BB7CD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220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52D5E-287E-2544-9F88-683C89AA82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05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9F4E-E6E5-41F9-92B1-F34BB735471A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24AD-CCFD-4430-9FB3-C76575885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4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9F4E-E6E5-41F9-92B1-F34BB735471A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24AD-CCFD-4430-9FB3-C76575885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75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9F4E-E6E5-41F9-92B1-F34BB735471A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24AD-CCFD-4430-9FB3-C76575885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27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9F4E-E6E5-41F9-92B1-F34BB735471A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24AD-CCFD-4430-9FB3-C76575885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78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9F4E-E6E5-41F9-92B1-F34BB735471A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24AD-CCFD-4430-9FB3-C76575885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07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9F4E-E6E5-41F9-92B1-F34BB735471A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24AD-CCFD-4430-9FB3-C76575885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08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9F4E-E6E5-41F9-92B1-F34BB735471A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24AD-CCFD-4430-9FB3-C76575885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05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9F4E-E6E5-41F9-92B1-F34BB735471A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24AD-CCFD-4430-9FB3-C76575885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05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9F4E-E6E5-41F9-92B1-F34BB735471A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24AD-CCFD-4430-9FB3-C76575885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19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9F4E-E6E5-41F9-92B1-F34BB735471A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24AD-CCFD-4430-9FB3-C76575885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95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9F4E-E6E5-41F9-92B1-F34BB735471A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B24AD-CCFD-4430-9FB3-C76575885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83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D9F4E-E6E5-41F9-92B1-F34BB735471A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B24AD-CCFD-4430-9FB3-C76575885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8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577EAC1-E3C5-8B51-C9CF-6210830EB2FC}"/>
              </a:ext>
            </a:extLst>
          </p:cNvPr>
          <p:cNvSpPr txBox="1"/>
          <p:nvPr/>
        </p:nvSpPr>
        <p:spPr>
          <a:xfrm>
            <a:off x="713669" y="2999452"/>
            <a:ext cx="76338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RNA Biology in Hematological Tumors</a:t>
            </a:r>
          </a:p>
          <a:p>
            <a:pPr algn="ctr"/>
            <a:r>
              <a:rPr lang="en-US" sz="3200" b="1" i="1" dirty="0" err="1" smtClean="0">
                <a:solidFill>
                  <a:schemeClr val="accent2"/>
                </a:solidFill>
                <a:latin typeface="Century Gothic" panose="020B0502020202020204" pitchFamily="34" charset="0"/>
              </a:rPr>
              <a:t>R’n</a:t>
            </a:r>
            <a:r>
              <a:rPr lang="en-US" sz="3200" b="1" i="1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 Blood</a:t>
            </a:r>
            <a:endParaRPr lang="en-US" sz="3200" b="1" i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E48EFF8-6D9B-E424-B5B5-EFB11DCB4AA4}"/>
              </a:ext>
            </a:extLst>
          </p:cNvPr>
          <p:cNvSpPr txBox="1"/>
          <p:nvPr/>
        </p:nvSpPr>
        <p:spPr>
          <a:xfrm>
            <a:off x="2131078" y="4313985"/>
            <a:ext cx="4940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smtClean="0">
                <a:latin typeface="Century Gothic" panose="020B0502020202020204" pitchFamily="34" charset="0"/>
              </a:rPr>
              <a:t>PI: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4DB1A8-411A-04E9-3515-89969FF937BB}"/>
              </a:ext>
            </a:extLst>
          </p:cNvPr>
          <p:cNvSpPr txBox="1"/>
          <p:nvPr/>
        </p:nvSpPr>
        <p:spPr>
          <a:xfrm>
            <a:off x="2676581" y="4796373"/>
            <a:ext cx="5307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entury Gothic" panose="020B0502020202020204" pitchFamily="34" charset="0"/>
              </a:rPr>
              <a:t>Dr.  </a:t>
            </a:r>
            <a:r>
              <a:rPr lang="en-US" sz="2000" b="1" dirty="0" err="1" smtClean="0">
                <a:latin typeface="Century Gothic" panose="020B0502020202020204" pitchFamily="34" charset="0"/>
              </a:rPr>
              <a:t>Fabienne</a:t>
            </a:r>
            <a:r>
              <a:rPr lang="en-US" sz="2000" b="1" dirty="0" smtClean="0">
                <a:latin typeface="Century Gothic" panose="020B0502020202020204" pitchFamily="34" charset="0"/>
              </a:rPr>
              <a:t> </a:t>
            </a:r>
            <a:r>
              <a:rPr lang="en-US" sz="2000" b="1" dirty="0" err="1" smtClean="0">
                <a:latin typeface="Century Gothic" panose="020B0502020202020204" pitchFamily="34" charset="0"/>
              </a:rPr>
              <a:t>Meggetto</a:t>
            </a:r>
            <a:r>
              <a:rPr lang="en-US" sz="2000" b="1" dirty="0" smtClean="0">
                <a:latin typeface="Century Gothic" panose="020B0502020202020204" pitchFamily="34" charset="0"/>
              </a:rPr>
              <a:t>,   Ph.D.  DR CNRS</a:t>
            </a:r>
            <a:endParaRPr lang="en-US" sz="2000" b="1" dirty="0">
              <a:latin typeface="Century Gothic" panose="020B0502020202020204" pitchFamily="34" charset="0"/>
            </a:endParaRPr>
          </a:p>
        </p:txBody>
      </p:sp>
      <p:pic>
        <p:nvPicPr>
          <p:cNvPr id="6" name="Image 5" descr="Une image contenant texte, Graphique, Police, capture d’écran&#10;&#10;Description générée automatiquement">
            <a:extLst>
              <a:ext uri="{FF2B5EF4-FFF2-40B4-BE49-F238E27FC236}">
                <a16:creationId xmlns:a16="http://schemas.microsoft.com/office/drawing/2014/main" id="{DB94D73C-0667-4F65-11C7-F21A9C131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558" y="389306"/>
            <a:ext cx="3538533" cy="236782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E48EFF8-6D9B-E424-B5B5-EFB11DCB4AA4}"/>
              </a:ext>
            </a:extLst>
          </p:cNvPr>
          <p:cNvSpPr txBox="1"/>
          <p:nvPr/>
        </p:nvSpPr>
        <p:spPr>
          <a:xfrm>
            <a:off x="2676581" y="4313985"/>
            <a:ext cx="56477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Century Gothic" panose="020B0502020202020204" pitchFamily="34" charset="0"/>
              </a:rPr>
              <a:t>Dr. </a:t>
            </a:r>
            <a:r>
              <a:rPr lang="en-US" sz="2200" b="1" dirty="0" err="1" smtClean="0">
                <a:latin typeface="Century Gothic" panose="020B0502020202020204" pitchFamily="34" charset="0"/>
              </a:rPr>
              <a:t>Stéphane</a:t>
            </a:r>
            <a:r>
              <a:rPr lang="en-US" sz="2200" b="1" dirty="0" smtClean="0">
                <a:latin typeface="Century Gothic" panose="020B0502020202020204" pitchFamily="34" charset="0"/>
              </a:rPr>
              <a:t> Pyronnet, Ph.D. DR INSERM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E48EFF8-6D9B-E424-B5B5-EFB11DCB4AA4}"/>
              </a:ext>
            </a:extLst>
          </p:cNvPr>
          <p:cNvSpPr txBox="1"/>
          <p:nvPr/>
        </p:nvSpPr>
        <p:spPr>
          <a:xfrm>
            <a:off x="1739945" y="4808190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Century Gothic" panose="020B0502020202020204" pitchFamily="34" charset="0"/>
              </a:rPr>
              <a:t>c</a:t>
            </a:r>
            <a:r>
              <a:rPr lang="en-US" sz="2000" dirty="0" smtClean="0">
                <a:latin typeface="Century Gothic" panose="020B0502020202020204" pitchFamily="34" charset="0"/>
              </a:rPr>
              <a:t>o-PI:</a:t>
            </a:r>
          </a:p>
        </p:txBody>
      </p:sp>
    </p:spTree>
    <p:extLst>
      <p:ext uri="{BB962C8B-B14F-4D97-AF65-F5344CB8AC3E}">
        <p14:creationId xmlns:p14="http://schemas.microsoft.com/office/powerpoint/2010/main" val="94818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85"/>
          <p:cNvSpPr/>
          <p:nvPr/>
        </p:nvSpPr>
        <p:spPr>
          <a:xfrm>
            <a:off x="4223781" y="3655889"/>
            <a:ext cx="179519" cy="1897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3590106" y="3655889"/>
            <a:ext cx="794166" cy="1897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/>
          </a:p>
        </p:txBody>
      </p:sp>
      <p:sp>
        <p:nvSpPr>
          <p:cNvPr id="188" name="Rectangle 187"/>
          <p:cNvSpPr/>
          <p:nvPr/>
        </p:nvSpPr>
        <p:spPr>
          <a:xfrm>
            <a:off x="5685501" y="3655889"/>
            <a:ext cx="2229412" cy="1897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>
              <a:solidFill>
                <a:schemeClr val="tx1"/>
              </a:solidFill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5226828" y="3655889"/>
            <a:ext cx="461909" cy="1897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4863945" y="3655889"/>
            <a:ext cx="365592" cy="1897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>
              <a:solidFill>
                <a:schemeClr val="tx1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4384273" y="3655889"/>
            <a:ext cx="486535" cy="1897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8915615" y="3655889"/>
            <a:ext cx="421635" cy="1897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>
              <a:solidFill>
                <a:schemeClr val="tx1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7909419" y="3655889"/>
            <a:ext cx="173582" cy="1897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8081362" y="3655889"/>
            <a:ext cx="403350" cy="1897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>
              <a:solidFill>
                <a:schemeClr val="tx1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8483821" y="3655889"/>
            <a:ext cx="264234" cy="1897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>
              <a:solidFill>
                <a:schemeClr val="tx1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8743765" y="3655889"/>
            <a:ext cx="182977" cy="1897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>
              <a:solidFill>
                <a:schemeClr val="tx1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9337250" y="3655889"/>
            <a:ext cx="330579" cy="1897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>
              <a:solidFill>
                <a:schemeClr val="tx1"/>
              </a:solidFill>
            </a:endParaRPr>
          </a:p>
        </p:txBody>
      </p:sp>
      <p:grpSp>
        <p:nvGrpSpPr>
          <p:cNvPr id="172" name="Groupe 171"/>
          <p:cNvGrpSpPr/>
          <p:nvPr/>
        </p:nvGrpSpPr>
        <p:grpSpPr>
          <a:xfrm>
            <a:off x="4377458" y="1636224"/>
            <a:ext cx="4949637" cy="2118332"/>
            <a:chOff x="4377458" y="1636224"/>
            <a:chExt cx="4949637" cy="2118332"/>
          </a:xfrm>
        </p:grpSpPr>
        <p:cxnSp>
          <p:nvCxnSpPr>
            <p:cNvPr id="99" name="Connecteur droit 98"/>
            <p:cNvCxnSpPr/>
            <p:nvPr/>
          </p:nvCxnSpPr>
          <p:spPr>
            <a:xfrm>
              <a:off x="8079713" y="1636224"/>
              <a:ext cx="2" cy="211833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>
            <a:xfrm>
              <a:off x="8482436" y="1636224"/>
              <a:ext cx="2" cy="211833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>
            <a:xfrm>
              <a:off x="9327093" y="1636224"/>
              <a:ext cx="2" cy="211833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>
            <a:xfrm>
              <a:off x="8736898" y="1636224"/>
              <a:ext cx="2" cy="211833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>
            <a:xfrm>
              <a:off x="8921379" y="1636224"/>
              <a:ext cx="2" cy="211833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>
            <a:xfrm>
              <a:off x="4377458" y="1636224"/>
              <a:ext cx="2" cy="211833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4865616" y="1636224"/>
              <a:ext cx="2" cy="211833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5682196" y="1636224"/>
              <a:ext cx="2" cy="211833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>
            <a:xfrm>
              <a:off x="5221647" y="1636224"/>
              <a:ext cx="2" cy="211833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ZoneTexte 1"/>
          <p:cNvSpPr txBox="1"/>
          <p:nvPr/>
        </p:nvSpPr>
        <p:spPr>
          <a:xfrm>
            <a:off x="2166720" y="3582294"/>
            <a:ext cx="145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chemeClr val="accent5"/>
                </a:solidFill>
              </a:rPr>
              <a:t>MLLT3 </a:t>
            </a:r>
            <a:r>
              <a:rPr lang="fr-FR" b="1" i="1" dirty="0" err="1">
                <a:solidFill>
                  <a:schemeClr val="accent5"/>
                </a:solidFill>
              </a:rPr>
              <a:t>mRNA</a:t>
            </a:r>
            <a:endParaRPr lang="fr-FR" b="1" i="1" dirty="0">
              <a:solidFill>
                <a:schemeClr val="accent5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465222" y="2511291"/>
            <a:ext cx="889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 smtClean="0"/>
              <a:t>k-mers</a:t>
            </a:r>
            <a:endParaRPr lang="fr-FR" b="1" dirty="0" smtClean="0"/>
          </a:p>
          <a:p>
            <a:pPr algn="ctr"/>
            <a:r>
              <a:rPr lang="fr-FR" dirty="0" smtClean="0"/>
              <a:t>(k=31)</a:t>
            </a:r>
            <a:endParaRPr lang="fr-FR" dirty="0"/>
          </a:p>
          <a:p>
            <a:pPr algn="ctr"/>
            <a:r>
              <a:rPr lang="fr-FR" dirty="0" smtClean="0"/>
              <a:t>n=1919</a:t>
            </a:r>
            <a:endParaRPr lang="fr-FR" dirty="0"/>
          </a:p>
        </p:txBody>
      </p:sp>
      <p:sp>
        <p:nvSpPr>
          <p:cNvPr id="36" name="Accolade ouvrante 35"/>
          <p:cNvSpPr/>
          <p:nvPr/>
        </p:nvSpPr>
        <p:spPr>
          <a:xfrm>
            <a:off x="3500750" y="2460371"/>
            <a:ext cx="96370" cy="112852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5400"/>
          </a:p>
        </p:txBody>
      </p:sp>
      <p:cxnSp>
        <p:nvCxnSpPr>
          <p:cNvPr id="37" name="Connecteur droit 36"/>
          <p:cNvCxnSpPr/>
          <p:nvPr/>
        </p:nvCxnSpPr>
        <p:spPr>
          <a:xfrm flipH="1">
            <a:off x="9426166" y="2418303"/>
            <a:ext cx="2477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4219447" y="3650913"/>
            <a:ext cx="0" cy="25867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9661390" y="3668543"/>
            <a:ext cx="0" cy="25867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>
            <a:off x="7903053" y="1301755"/>
            <a:ext cx="1" cy="2452801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 rot="16200000">
            <a:off x="2010635" y="1359708"/>
            <a:ext cx="195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Number</a:t>
            </a:r>
            <a:r>
              <a:rPr lang="fr-FR" b="1" dirty="0" smtClean="0"/>
              <a:t> of </a:t>
            </a:r>
            <a:r>
              <a:rPr lang="fr-FR" b="1" dirty="0" err="1" smtClean="0"/>
              <a:t>reads</a:t>
            </a:r>
            <a:endParaRPr lang="fr-FR" b="1" dirty="0"/>
          </a:p>
        </p:txBody>
      </p:sp>
      <p:sp>
        <p:nvSpPr>
          <p:cNvPr id="81" name="ZoneTexte 80"/>
          <p:cNvSpPr txBox="1"/>
          <p:nvPr/>
        </p:nvSpPr>
        <p:spPr>
          <a:xfrm>
            <a:off x="3072403" y="509863"/>
            <a:ext cx="601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/>
              <a:t>1600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3072403" y="940999"/>
            <a:ext cx="601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/>
              <a:t>1200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3176599" y="137213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/>
              <a:t>800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3176599" y="180327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/>
              <a:t>400</a:t>
            </a:r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 rotWithShape="1">
          <a:blip r:embed="rId2"/>
          <a:srcRect l="3234" t="5041" r="2975" b="5122"/>
          <a:stretch/>
        </p:blipFill>
        <p:spPr>
          <a:xfrm>
            <a:off x="3614092" y="720272"/>
            <a:ext cx="6032886" cy="170377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86" name="Connecteur droit 85"/>
          <p:cNvCxnSpPr/>
          <p:nvPr/>
        </p:nvCxnSpPr>
        <p:spPr>
          <a:xfrm>
            <a:off x="3886194" y="2035348"/>
            <a:ext cx="29329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3886194" y="1321070"/>
            <a:ext cx="29329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3886194" y="1082977"/>
            <a:ext cx="29329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3886194" y="1559162"/>
            <a:ext cx="29329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3886194" y="1797254"/>
            <a:ext cx="29329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3886194" y="844885"/>
            <a:ext cx="293290" cy="0"/>
          </a:xfrm>
          <a:prstGeom prst="line">
            <a:avLst/>
          </a:prstGeom>
          <a:ln w="38100">
            <a:solidFill>
              <a:srgbClr val="99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/>
          <p:cNvSpPr txBox="1"/>
          <p:nvPr/>
        </p:nvSpPr>
        <p:spPr>
          <a:xfrm>
            <a:off x="4126652" y="66711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HSC (</a:t>
            </a:r>
            <a:r>
              <a:rPr lang="fr-FR" sz="1600" b="1" i="1" dirty="0" smtClean="0"/>
              <a:t>n</a:t>
            </a:r>
            <a:r>
              <a:rPr lang="fr-FR" sz="1600" b="1" dirty="0" smtClean="0"/>
              <a:t> = 17)</a:t>
            </a:r>
            <a:endParaRPr lang="fr-FR" sz="1600" b="1" baseline="30000" dirty="0"/>
          </a:p>
        </p:txBody>
      </p:sp>
      <p:sp>
        <p:nvSpPr>
          <p:cNvPr id="93" name="ZoneTexte 92"/>
          <p:cNvSpPr txBox="1"/>
          <p:nvPr/>
        </p:nvSpPr>
        <p:spPr>
          <a:xfrm>
            <a:off x="4126652" y="1854655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WBC</a:t>
            </a:r>
            <a:endParaRPr lang="fr-FR" sz="1600" dirty="0"/>
          </a:p>
        </p:txBody>
      </p:sp>
      <p:sp>
        <p:nvSpPr>
          <p:cNvPr id="94" name="ZoneTexte 93"/>
          <p:cNvSpPr txBox="1"/>
          <p:nvPr/>
        </p:nvSpPr>
        <p:spPr>
          <a:xfrm>
            <a:off x="4126652" y="1142131"/>
            <a:ext cx="684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Mono</a:t>
            </a:r>
          </a:p>
        </p:txBody>
      </p:sp>
      <p:sp>
        <p:nvSpPr>
          <p:cNvPr id="95" name="ZoneTexte 94"/>
          <p:cNvSpPr txBox="1"/>
          <p:nvPr/>
        </p:nvSpPr>
        <p:spPr>
          <a:xfrm>
            <a:off x="4126652" y="904621"/>
            <a:ext cx="850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Granulo</a:t>
            </a:r>
            <a:endParaRPr lang="fr-FR" sz="1600" dirty="0"/>
          </a:p>
        </p:txBody>
      </p:sp>
      <p:sp>
        <p:nvSpPr>
          <p:cNvPr id="96" name="ZoneTexte 95"/>
          <p:cNvSpPr txBox="1"/>
          <p:nvPr/>
        </p:nvSpPr>
        <p:spPr>
          <a:xfrm>
            <a:off x="4126652" y="1379638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B </a:t>
            </a:r>
            <a:r>
              <a:rPr lang="fr-FR" sz="1600" dirty="0" err="1"/>
              <a:t>cells</a:t>
            </a:r>
            <a:endParaRPr lang="fr-FR" sz="1600" dirty="0"/>
          </a:p>
        </p:txBody>
      </p:sp>
      <p:sp>
        <p:nvSpPr>
          <p:cNvPr id="97" name="ZoneTexte 96"/>
          <p:cNvSpPr txBox="1"/>
          <p:nvPr/>
        </p:nvSpPr>
        <p:spPr>
          <a:xfrm>
            <a:off x="4126652" y="161714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T </a:t>
            </a:r>
            <a:r>
              <a:rPr lang="fr-FR" sz="1600" dirty="0" err="1"/>
              <a:t>cells</a:t>
            </a:r>
            <a:endParaRPr lang="fr-FR" sz="1600" dirty="0"/>
          </a:p>
        </p:txBody>
      </p:sp>
      <p:pic>
        <p:nvPicPr>
          <p:cNvPr id="98" name="Image 97"/>
          <p:cNvPicPr>
            <a:picLocks noChangeAspect="1"/>
          </p:cNvPicPr>
          <p:nvPr/>
        </p:nvPicPr>
        <p:blipFill rotWithShape="1">
          <a:blip r:embed="rId2"/>
          <a:srcRect l="15637" t="5041" r="79979" b="5122"/>
          <a:stretch/>
        </p:blipFill>
        <p:spPr>
          <a:xfrm>
            <a:off x="5761035" y="720271"/>
            <a:ext cx="281968" cy="1703774"/>
          </a:xfrm>
          <a:prstGeom prst="rect">
            <a:avLst/>
          </a:prstGeom>
          <a:ln>
            <a:noFill/>
          </a:ln>
        </p:spPr>
      </p:pic>
      <p:sp>
        <p:nvSpPr>
          <p:cNvPr id="110" name="ZoneTexte 109"/>
          <p:cNvSpPr txBox="1"/>
          <p:nvPr/>
        </p:nvSpPr>
        <p:spPr>
          <a:xfrm>
            <a:off x="4417276" y="4202465"/>
            <a:ext cx="82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>
                <a:solidFill>
                  <a:srgbClr val="7030A0"/>
                </a:solidFill>
              </a:rPr>
              <a:t>YEATS</a:t>
            </a:r>
          </a:p>
        </p:txBody>
      </p:sp>
      <p:sp>
        <p:nvSpPr>
          <p:cNvPr id="111" name="ZoneTexte 110"/>
          <p:cNvSpPr txBox="1"/>
          <p:nvPr/>
        </p:nvSpPr>
        <p:spPr>
          <a:xfrm>
            <a:off x="8664170" y="4202465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accent5"/>
                </a:solidFill>
              </a:rPr>
              <a:t>AHD</a:t>
            </a:r>
          </a:p>
        </p:txBody>
      </p:sp>
      <p:sp>
        <p:nvSpPr>
          <p:cNvPr id="112" name="Rectangle à coins arrondis 111"/>
          <p:cNvSpPr/>
          <p:nvPr/>
        </p:nvSpPr>
        <p:spPr>
          <a:xfrm>
            <a:off x="4205656" y="4054366"/>
            <a:ext cx="5447010" cy="20900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/>
          </a:p>
        </p:txBody>
      </p:sp>
      <p:sp>
        <p:nvSpPr>
          <p:cNvPr id="113" name="Rectangle à coins arrondis 112"/>
          <p:cNvSpPr/>
          <p:nvPr/>
        </p:nvSpPr>
        <p:spPr>
          <a:xfrm>
            <a:off x="4274253" y="4054366"/>
            <a:ext cx="1154160" cy="209006"/>
          </a:xfrm>
          <a:prstGeom prst="roundRect">
            <a:avLst/>
          </a:prstGeom>
          <a:gradFill flip="none" rotWithShape="1">
            <a:gsLst>
              <a:gs pos="0">
                <a:srgbClr val="9999FF">
                  <a:shade val="30000"/>
                  <a:satMod val="115000"/>
                </a:srgbClr>
              </a:gs>
              <a:gs pos="50000">
                <a:srgbClr val="9999FF">
                  <a:shade val="67500"/>
                  <a:satMod val="115000"/>
                </a:srgbClr>
              </a:gs>
              <a:gs pos="100000">
                <a:srgbClr val="9999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>
              <a:solidFill>
                <a:srgbClr val="9999FF"/>
              </a:solidFill>
            </a:endParaRPr>
          </a:p>
        </p:txBody>
      </p:sp>
      <p:sp>
        <p:nvSpPr>
          <p:cNvPr id="114" name="Rectangle à coins arrondis 113"/>
          <p:cNvSpPr/>
          <p:nvPr/>
        </p:nvSpPr>
        <p:spPr>
          <a:xfrm>
            <a:off x="8322269" y="4054366"/>
            <a:ext cx="1359600" cy="20900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/>
          </a:p>
        </p:txBody>
      </p:sp>
      <p:sp>
        <p:nvSpPr>
          <p:cNvPr id="116" name="ZoneTexte 115"/>
          <p:cNvSpPr txBox="1"/>
          <p:nvPr/>
        </p:nvSpPr>
        <p:spPr>
          <a:xfrm>
            <a:off x="2144135" y="3952094"/>
            <a:ext cx="154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5"/>
                </a:solidFill>
              </a:rPr>
              <a:t>MLLT3 </a:t>
            </a:r>
            <a:r>
              <a:rPr lang="fr-FR" b="1" dirty="0" err="1" smtClean="0">
                <a:solidFill>
                  <a:schemeClr val="accent5"/>
                </a:solidFill>
              </a:rPr>
              <a:t>protein</a:t>
            </a:r>
            <a:endParaRPr lang="fr-FR" b="1" dirty="0">
              <a:solidFill>
                <a:schemeClr val="accent5"/>
              </a:solidFill>
            </a:endParaRPr>
          </a:p>
        </p:txBody>
      </p:sp>
      <p:pic>
        <p:nvPicPr>
          <p:cNvPr id="168" name="Image 167"/>
          <p:cNvPicPr>
            <a:picLocks noChangeAspect="1"/>
          </p:cNvPicPr>
          <p:nvPr/>
        </p:nvPicPr>
        <p:blipFill rotWithShape="1">
          <a:blip r:embed="rId3"/>
          <a:srcRect b="78020"/>
          <a:stretch/>
        </p:blipFill>
        <p:spPr>
          <a:xfrm>
            <a:off x="10267382" y="543038"/>
            <a:ext cx="1654508" cy="477867"/>
          </a:xfrm>
          <a:prstGeom prst="rect">
            <a:avLst/>
          </a:prstGeom>
        </p:spPr>
      </p:pic>
      <p:sp>
        <p:nvSpPr>
          <p:cNvPr id="169" name="ZoneTexte 168"/>
          <p:cNvSpPr txBox="1"/>
          <p:nvPr/>
        </p:nvSpPr>
        <p:spPr>
          <a:xfrm>
            <a:off x="8783745" y="187724"/>
            <a:ext cx="323954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sz="1600" dirty="0" err="1" smtClean="0"/>
              <a:t>Bessiere</a:t>
            </a:r>
            <a:r>
              <a:rPr lang="fr-FR" sz="1600" dirty="0" smtClean="0"/>
              <a:t> et al. </a:t>
            </a:r>
            <a:r>
              <a:rPr lang="fr-FR" sz="1600" b="1" i="1" dirty="0" smtClean="0"/>
              <a:t>Cancer Commun </a:t>
            </a:r>
            <a:r>
              <a:rPr lang="fr-FR" sz="1600" dirty="0" smtClean="0"/>
              <a:t>2025</a:t>
            </a:r>
          </a:p>
        </p:txBody>
      </p:sp>
      <p:sp>
        <p:nvSpPr>
          <p:cNvPr id="173" name="ZoneTexte 172"/>
          <p:cNvSpPr txBox="1"/>
          <p:nvPr/>
        </p:nvSpPr>
        <p:spPr>
          <a:xfrm>
            <a:off x="3384990" y="2212332"/>
            <a:ext cx="288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 smtClean="0"/>
              <a:t>0</a:t>
            </a:r>
            <a:endParaRPr lang="fr-FR" sz="1600" dirty="0"/>
          </a:p>
        </p:txBody>
      </p:sp>
      <p:sp>
        <p:nvSpPr>
          <p:cNvPr id="198" name="ZoneTexte 197"/>
          <p:cNvSpPr txBox="1"/>
          <p:nvPr/>
        </p:nvSpPr>
        <p:spPr>
          <a:xfrm>
            <a:off x="7830603" y="3547298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6</a:t>
            </a:r>
          </a:p>
        </p:txBody>
      </p:sp>
      <p:sp>
        <p:nvSpPr>
          <p:cNvPr id="199" name="ZoneTexte 198"/>
          <p:cNvSpPr txBox="1"/>
          <p:nvPr/>
        </p:nvSpPr>
        <p:spPr>
          <a:xfrm>
            <a:off x="8680867" y="3547298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9</a:t>
            </a:r>
          </a:p>
        </p:txBody>
      </p:sp>
      <p:sp>
        <p:nvSpPr>
          <p:cNvPr id="200" name="ZoneTexte 199"/>
          <p:cNvSpPr txBox="1"/>
          <p:nvPr/>
        </p:nvSpPr>
        <p:spPr>
          <a:xfrm>
            <a:off x="8125586" y="3547298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7</a:t>
            </a:r>
          </a:p>
        </p:txBody>
      </p:sp>
      <p:sp>
        <p:nvSpPr>
          <p:cNvPr id="201" name="ZoneTexte 200"/>
          <p:cNvSpPr txBox="1"/>
          <p:nvPr/>
        </p:nvSpPr>
        <p:spPr>
          <a:xfrm>
            <a:off x="4471058" y="3547298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2</a:t>
            </a:r>
          </a:p>
        </p:txBody>
      </p:sp>
      <p:sp>
        <p:nvSpPr>
          <p:cNvPr id="202" name="ZoneTexte 201"/>
          <p:cNvSpPr txBox="1"/>
          <p:nvPr/>
        </p:nvSpPr>
        <p:spPr>
          <a:xfrm>
            <a:off x="4894594" y="3547298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3</a:t>
            </a:r>
          </a:p>
        </p:txBody>
      </p:sp>
      <p:sp>
        <p:nvSpPr>
          <p:cNvPr id="203" name="ZoneTexte 202"/>
          <p:cNvSpPr txBox="1"/>
          <p:nvPr/>
        </p:nvSpPr>
        <p:spPr>
          <a:xfrm>
            <a:off x="5298989" y="3547298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4</a:t>
            </a:r>
          </a:p>
        </p:txBody>
      </p:sp>
      <p:sp>
        <p:nvSpPr>
          <p:cNvPr id="204" name="ZoneTexte 203"/>
          <p:cNvSpPr txBox="1"/>
          <p:nvPr/>
        </p:nvSpPr>
        <p:spPr>
          <a:xfrm>
            <a:off x="6603051" y="3547298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5</a:t>
            </a:r>
          </a:p>
        </p:txBody>
      </p:sp>
      <p:sp>
        <p:nvSpPr>
          <p:cNvPr id="205" name="ZoneTexte 204"/>
          <p:cNvSpPr txBox="1"/>
          <p:nvPr/>
        </p:nvSpPr>
        <p:spPr>
          <a:xfrm>
            <a:off x="8912409" y="354729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10</a:t>
            </a:r>
          </a:p>
        </p:txBody>
      </p:sp>
      <p:sp>
        <p:nvSpPr>
          <p:cNvPr id="206" name="ZoneTexte 205"/>
          <p:cNvSpPr txBox="1"/>
          <p:nvPr/>
        </p:nvSpPr>
        <p:spPr>
          <a:xfrm>
            <a:off x="3927231" y="3547298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1</a:t>
            </a:r>
          </a:p>
        </p:txBody>
      </p:sp>
      <p:sp>
        <p:nvSpPr>
          <p:cNvPr id="207" name="ZoneTexte 206"/>
          <p:cNvSpPr txBox="1"/>
          <p:nvPr/>
        </p:nvSpPr>
        <p:spPr>
          <a:xfrm>
            <a:off x="8457376" y="3547298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8</a:t>
            </a:r>
          </a:p>
        </p:txBody>
      </p:sp>
      <p:sp>
        <p:nvSpPr>
          <p:cNvPr id="208" name="ZoneTexte 207"/>
          <p:cNvSpPr txBox="1"/>
          <p:nvPr/>
        </p:nvSpPr>
        <p:spPr>
          <a:xfrm>
            <a:off x="9294430" y="354729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11</a:t>
            </a:r>
          </a:p>
        </p:txBody>
      </p:sp>
      <p:grpSp>
        <p:nvGrpSpPr>
          <p:cNvPr id="239" name="Groupe 238"/>
          <p:cNvGrpSpPr/>
          <p:nvPr/>
        </p:nvGrpSpPr>
        <p:grpSpPr>
          <a:xfrm>
            <a:off x="1909660" y="4588744"/>
            <a:ext cx="8706524" cy="2137311"/>
            <a:chOff x="1909660" y="4588744"/>
            <a:chExt cx="8706524" cy="2137311"/>
          </a:xfrm>
        </p:grpSpPr>
        <p:pic>
          <p:nvPicPr>
            <p:cNvPr id="174" name="Image 173"/>
            <p:cNvPicPr>
              <a:picLocks noChangeAspect="1"/>
            </p:cNvPicPr>
            <p:nvPr/>
          </p:nvPicPr>
          <p:blipFill rotWithShape="1">
            <a:blip r:embed="rId4"/>
            <a:srcRect l="9576"/>
            <a:stretch/>
          </p:blipFill>
          <p:spPr>
            <a:xfrm>
              <a:off x="2314919" y="4588744"/>
              <a:ext cx="2850105" cy="2137311"/>
            </a:xfrm>
            <a:prstGeom prst="rect">
              <a:avLst/>
            </a:prstGeom>
          </p:spPr>
        </p:pic>
        <p:sp>
          <p:nvSpPr>
            <p:cNvPr id="175" name="ZoneTexte 174"/>
            <p:cNvSpPr txBox="1"/>
            <p:nvPr/>
          </p:nvSpPr>
          <p:spPr>
            <a:xfrm>
              <a:off x="3057364" y="5415048"/>
              <a:ext cx="962122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p=0,00027</a:t>
              </a:r>
              <a:endParaRPr lang="fr-FR" sz="1400" dirty="0"/>
            </a:p>
          </p:txBody>
        </p:sp>
        <p:cxnSp>
          <p:nvCxnSpPr>
            <p:cNvPr id="176" name="Connecteur droit 175"/>
            <p:cNvCxnSpPr/>
            <p:nvPr/>
          </p:nvCxnSpPr>
          <p:spPr>
            <a:xfrm>
              <a:off x="3588591" y="5008958"/>
              <a:ext cx="206022" cy="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>
            <a:xfrm>
              <a:off x="3588305" y="5232526"/>
              <a:ext cx="20602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ZoneTexte 177"/>
            <p:cNvSpPr txBox="1"/>
            <p:nvPr/>
          </p:nvSpPr>
          <p:spPr>
            <a:xfrm>
              <a:off x="3760504" y="4829924"/>
              <a:ext cx="458459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err="1" smtClean="0"/>
                <a:t>low</a:t>
              </a:r>
              <a:endParaRPr lang="fr-FR" sz="1400" dirty="0"/>
            </a:p>
          </p:txBody>
        </p:sp>
        <p:sp>
          <p:nvSpPr>
            <p:cNvPr id="179" name="ZoneTexte 178"/>
            <p:cNvSpPr txBox="1"/>
            <p:nvPr/>
          </p:nvSpPr>
          <p:spPr>
            <a:xfrm>
              <a:off x="3760504" y="5058770"/>
              <a:ext cx="52450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High</a:t>
              </a:r>
              <a:endParaRPr lang="fr-FR" sz="1400" dirty="0"/>
            </a:p>
          </p:txBody>
        </p:sp>
        <p:sp>
          <p:nvSpPr>
            <p:cNvPr id="180" name="ZoneTexte 179"/>
            <p:cNvSpPr txBox="1"/>
            <p:nvPr/>
          </p:nvSpPr>
          <p:spPr>
            <a:xfrm>
              <a:off x="4146132" y="4818674"/>
              <a:ext cx="744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i="1" dirty="0" smtClean="0"/>
                <a:t>n</a:t>
              </a:r>
              <a:r>
                <a:rPr lang="fr-FR" sz="1400" dirty="0" smtClean="0"/>
                <a:t> = 194</a:t>
              </a:r>
              <a:endParaRPr lang="fr-FR" sz="1400" dirty="0"/>
            </a:p>
          </p:txBody>
        </p:sp>
        <p:sp>
          <p:nvSpPr>
            <p:cNvPr id="181" name="ZoneTexte 180"/>
            <p:cNvSpPr txBox="1"/>
            <p:nvPr/>
          </p:nvSpPr>
          <p:spPr>
            <a:xfrm>
              <a:off x="4146132" y="5058770"/>
              <a:ext cx="630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i="1" dirty="0" smtClean="0"/>
                <a:t>n </a:t>
              </a:r>
              <a:r>
                <a:rPr lang="fr-FR" sz="1400" dirty="0" smtClean="0"/>
                <a:t>= 42</a:t>
              </a:r>
              <a:endParaRPr lang="fr-FR" sz="1400" dirty="0"/>
            </a:p>
          </p:txBody>
        </p:sp>
        <p:sp>
          <p:nvSpPr>
            <p:cNvPr id="182" name="ZoneTexte 181"/>
            <p:cNvSpPr txBox="1"/>
            <p:nvPr/>
          </p:nvSpPr>
          <p:spPr>
            <a:xfrm rot="16200000">
              <a:off x="1321646" y="5417937"/>
              <a:ext cx="15761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 smtClean="0"/>
                <a:t>AML </a:t>
              </a:r>
              <a:r>
                <a:rPr lang="fr-FR" sz="2000" b="1" dirty="0" err="1" smtClean="0"/>
                <a:t>Survival</a:t>
              </a:r>
              <a:endParaRPr lang="fr-FR" sz="2000" b="1" dirty="0"/>
            </a:p>
          </p:txBody>
        </p:sp>
        <p:sp>
          <p:nvSpPr>
            <p:cNvPr id="185" name="ZoneTexte 184"/>
            <p:cNvSpPr txBox="1"/>
            <p:nvPr/>
          </p:nvSpPr>
          <p:spPr>
            <a:xfrm>
              <a:off x="4899788" y="5916803"/>
              <a:ext cx="571639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600" b="1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fr-FR" sz="2000" dirty="0" smtClean="0">
                  <a:solidFill>
                    <a:schemeClr val="tx1"/>
                  </a:solidFill>
                </a:rPr>
                <a:t>. Active in ~20% of AML </a:t>
              </a:r>
              <a:r>
                <a:rPr lang="fr-FR" sz="2000" dirty="0" err="1" smtClean="0">
                  <a:solidFill>
                    <a:schemeClr val="tx1"/>
                  </a:solidFill>
                </a:rPr>
                <a:t>samples</a:t>
              </a:r>
              <a:endParaRPr lang="fr-FR" sz="2000" dirty="0" smtClean="0">
                <a:solidFill>
                  <a:schemeClr val="tx1"/>
                </a:solidFill>
              </a:endParaRPr>
            </a:p>
            <a:p>
              <a:pPr algn="l"/>
              <a:r>
                <a:rPr lang="fr-FR" sz="2000" dirty="0" smtClean="0">
                  <a:solidFill>
                    <a:schemeClr val="tx1"/>
                  </a:solidFill>
                </a:rPr>
                <a:t>. </a:t>
              </a:r>
              <a:r>
                <a:rPr lang="fr-FR" sz="2000" dirty="0" err="1" smtClean="0">
                  <a:solidFill>
                    <a:schemeClr val="tx1"/>
                  </a:solidFill>
                </a:rPr>
                <a:t>Independently</a:t>
              </a:r>
              <a:r>
                <a:rPr lang="fr-FR" sz="2000" dirty="0" smtClean="0">
                  <a:solidFill>
                    <a:schemeClr val="tx1"/>
                  </a:solidFill>
                </a:rPr>
                <a:t> of the </a:t>
              </a:r>
              <a:r>
                <a:rPr lang="fr-FR" sz="2000" i="1" dirty="0" smtClean="0">
                  <a:solidFill>
                    <a:srgbClr val="FF0000"/>
                  </a:solidFill>
                </a:rPr>
                <a:t>KMT2A:</a:t>
              </a:r>
              <a:r>
                <a:rPr lang="fr-FR" sz="2000" i="1" dirty="0" smtClean="0">
                  <a:solidFill>
                    <a:schemeClr val="accent5"/>
                  </a:solidFill>
                </a:rPr>
                <a:t>:MLLT3</a:t>
              </a:r>
              <a:r>
                <a:rPr lang="fr-FR" sz="2000" i="1" dirty="0" smtClean="0">
                  <a:solidFill>
                    <a:schemeClr val="tx1"/>
                  </a:solidFill>
                </a:rPr>
                <a:t> </a:t>
              </a:r>
              <a:r>
                <a:rPr lang="fr-FR" sz="2000" dirty="0" smtClean="0">
                  <a:solidFill>
                    <a:schemeClr val="tx1"/>
                  </a:solidFill>
                </a:rPr>
                <a:t>translocation</a:t>
              </a:r>
              <a:endParaRPr lang="fr-FR" sz="2000" dirty="0">
                <a:solidFill>
                  <a:schemeClr val="tx1"/>
                </a:solidFill>
              </a:endParaRPr>
            </a:p>
          </p:txBody>
        </p:sp>
        <p:sp>
          <p:nvSpPr>
            <p:cNvPr id="238" name="Flèche vers le bas 237"/>
            <p:cNvSpPr/>
            <p:nvPr/>
          </p:nvSpPr>
          <p:spPr>
            <a:xfrm>
              <a:off x="6077525" y="5707581"/>
              <a:ext cx="271462" cy="24638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3" name="Groupe 182"/>
          <p:cNvGrpSpPr/>
          <p:nvPr/>
        </p:nvGrpSpPr>
        <p:grpSpPr>
          <a:xfrm flipV="1">
            <a:off x="3600058" y="2491821"/>
            <a:ext cx="6081811" cy="1077476"/>
            <a:chOff x="3478669" y="3572177"/>
            <a:chExt cx="6081811" cy="1077476"/>
          </a:xfrm>
        </p:grpSpPr>
        <p:cxnSp>
          <p:nvCxnSpPr>
            <p:cNvPr id="184" name="Connecteur droit 183"/>
            <p:cNvCxnSpPr/>
            <p:nvPr/>
          </p:nvCxnSpPr>
          <p:spPr>
            <a:xfrm flipH="1">
              <a:off x="3478669" y="3572177"/>
              <a:ext cx="5974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cteur droit 224"/>
            <p:cNvCxnSpPr/>
            <p:nvPr/>
          </p:nvCxnSpPr>
          <p:spPr>
            <a:xfrm flipH="1">
              <a:off x="3752887" y="3626051"/>
              <a:ext cx="5974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eur droit 225"/>
            <p:cNvCxnSpPr/>
            <p:nvPr/>
          </p:nvCxnSpPr>
          <p:spPr>
            <a:xfrm flipH="1">
              <a:off x="4027105" y="3679925"/>
              <a:ext cx="5974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/>
            <p:cNvCxnSpPr/>
            <p:nvPr/>
          </p:nvCxnSpPr>
          <p:spPr>
            <a:xfrm flipH="1">
              <a:off x="4301323" y="3733799"/>
              <a:ext cx="5974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cteur droit 234"/>
            <p:cNvCxnSpPr/>
            <p:nvPr/>
          </p:nvCxnSpPr>
          <p:spPr>
            <a:xfrm flipH="1">
              <a:off x="4575541" y="3787673"/>
              <a:ext cx="5974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cteur droit 239"/>
            <p:cNvCxnSpPr/>
            <p:nvPr/>
          </p:nvCxnSpPr>
          <p:spPr>
            <a:xfrm flipH="1">
              <a:off x="4849759" y="3841547"/>
              <a:ext cx="5974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cteur droit 240"/>
            <p:cNvCxnSpPr/>
            <p:nvPr/>
          </p:nvCxnSpPr>
          <p:spPr>
            <a:xfrm flipH="1">
              <a:off x="5123977" y="3895421"/>
              <a:ext cx="5974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cteur droit 241"/>
            <p:cNvCxnSpPr/>
            <p:nvPr/>
          </p:nvCxnSpPr>
          <p:spPr>
            <a:xfrm flipH="1">
              <a:off x="5398195" y="3949295"/>
              <a:ext cx="5974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eur droit 242"/>
            <p:cNvCxnSpPr/>
            <p:nvPr/>
          </p:nvCxnSpPr>
          <p:spPr>
            <a:xfrm flipH="1">
              <a:off x="5672413" y="4003169"/>
              <a:ext cx="5974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cteur droit 243"/>
            <p:cNvCxnSpPr/>
            <p:nvPr/>
          </p:nvCxnSpPr>
          <p:spPr>
            <a:xfrm flipH="1">
              <a:off x="5946631" y="4057043"/>
              <a:ext cx="5974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cteur droit 244"/>
            <p:cNvCxnSpPr/>
            <p:nvPr/>
          </p:nvCxnSpPr>
          <p:spPr>
            <a:xfrm flipH="1">
              <a:off x="6220849" y="4110917"/>
              <a:ext cx="5974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cteur droit 245"/>
            <p:cNvCxnSpPr/>
            <p:nvPr/>
          </p:nvCxnSpPr>
          <p:spPr>
            <a:xfrm flipH="1">
              <a:off x="6495067" y="4164791"/>
              <a:ext cx="5974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cteur droit 246"/>
            <p:cNvCxnSpPr/>
            <p:nvPr/>
          </p:nvCxnSpPr>
          <p:spPr>
            <a:xfrm flipH="1">
              <a:off x="6769285" y="4218665"/>
              <a:ext cx="5974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eur droit 247"/>
            <p:cNvCxnSpPr/>
            <p:nvPr/>
          </p:nvCxnSpPr>
          <p:spPr>
            <a:xfrm flipH="1">
              <a:off x="7043503" y="4272539"/>
              <a:ext cx="5974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248"/>
            <p:cNvCxnSpPr/>
            <p:nvPr/>
          </p:nvCxnSpPr>
          <p:spPr>
            <a:xfrm flipH="1">
              <a:off x="7317721" y="4326413"/>
              <a:ext cx="5974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cteur droit 249"/>
            <p:cNvCxnSpPr/>
            <p:nvPr/>
          </p:nvCxnSpPr>
          <p:spPr>
            <a:xfrm flipH="1">
              <a:off x="7591939" y="4380287"/>
              <a:ext cx="5974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cteur droit 250"/>
            <p:cNvCxnSpPr/>
            <p:nvPr/>
          </p:nvCxnSpPr>
          <p:spPr>
            <a:xfrm flipH="1">
              <a:off x="7866157" y="4434161"/>
              <a:ext cx="5974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cteur droit 251"/>
            <p:cNvCxnSpPr/>
            <p:nvPr/>
          </p:nvCxnSpPr>
          <p:spPr>
            <a:xfrm flipH="1">
              <a:off x="8140375" y="4488035"/>
              <a:ext cx="5974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cteur droit 252"/>
            <p:cNvCxnSpPr/>
            <p:nvPr/>
          </p:nvCxnSpPr>
          <p:spPr>
            <a:xfrm flipH="1">
              <a:off x="8414593" y="4541909"/>
              <a:ext cx="5974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cteur droit 253"/>
            <p:cNvCxnSpPr/>
            <p:nvPr/>
          </p:nvCxnSpPr>
          <p:spPr>
            <a:xfrm flipH="1">
              <a:off x="8688811" y="4595783"/>
              <a:ext cx="5974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cteur droit 254"/>
            <p:cNvCxnSpPr/>
            <p:nvPr/>
          </p:nvCxnSpPr>
          <p:spPr>
            <a:xfrm flipH="1">
              <a:off x="8963030" y="4649653"/>
              <a:ext cx="5974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e 6"/>
          <p:cNvGrpSpPr/>
          <p:nvPr/>
        </p:nvGrpSpPr>
        <p:grpSpPr>
          <a:xfrm>
            <a:off x="4899789" y="3397425"/>
            <a:ext cx="4831536" cy="2599178"/>
            <a:chOff x="4899789" y="3397425"/>
            <a:chExt cx="4831536" cy="2599178"/>
          </a:xfrm>
        </p:grpSpPr>
        <p:grpSp>
          <p:nvGrpSpPr>
            <p:cNvPr id="237" name="Groupe 236"/>
            <p:cNvGrpSpPr/>
            <p:nvPr/>
          </p:nvGrpSpPr>
          <p:grpSpPr>
            <a:xfrm>
              <a:off x="7597525" y="3397425"/>
              <a:ext cx="568474" cy="1675546"/>
              <a:chOff x="7597525" y="3397425"/>
              <a:chExt cx="568474" cy="1675546"/>
            </a:xfrm>
          </p:grpSpPr>
          <p:grpSp>
            <p:nvGrpSpPr>
              <p:cNvPr id="209" name="Groupe 208"/>
              <p:cNvGrpSpPr/>
              <p:nvPr/>
            </p:nvGrpSpPr>
            <p:grpSpPr>
              <a:xfrm>
                <a:off x="7624448" y="4932605"/>
                <a:ext cx="527683" cy="140366"/>
                <a:chOff x="5633090" y="1714472"/>
                <a:chExt cx="527683" cy="140366"/>
              </a:xfrm>
            </p:grpSpPr>
            <p:grpSp>
              <p:nvGrpSpPr>
                <p:cNvPr id="210" name="Groupe 209"/>
                <p:cNvGrpSpPr/>
                <p:nvPr/>
              </p:nvGrpSpPr>
              <p:grpSpPr>
                <a:xfrm>
                  <a:off x="5685020" y="1749673"/>
                  <a:ext cx="397977" cy="14337"/>
                  <a:chOff x="5809362" y="1166294"/>
                  <a:chExt cx="397977" cy="14337"/>
                </a:xfrm>
              </p:grpSpPr>
              <p:sp>
                <p:nvSpPr>
                  <p:cNvPr id="223" name="Forme libre 222"/>
                  <p:cNvSpPr/>
                  <p:nvPr/>
                </p:nvSpPr>
                <p:spPr>
                  <a:xfrm>
                    <a:off x="5809362" y="1166294"/>
                    <a:ext cx="217940" cy="5194"/>
                  </a:xfrm>
                  <a:custGeom>
                    <a:avLst/>
                    <a:gdLst>
                      <a:gd name="connsiteX0" fmla="*/ 0 w 217940"/>
                      <a:gd name="connsiteY0" fmla="*/ 0 h 5194"/>
                      <a:gd name="connsiteX1" fmla="*/ 90018 w 217940"/>
                      <a:gd name="connsiteY1" fmla="*/ 4738 h 5194"/>
                      <a:gd name="connsiteX2" fmla="*/ 123183 w 217940"/>
                      <a:gd name="connsiteY2" fmla="*/ 0 h 5194"/>
                      <a:gd name="connsiteX3" fmla="*/ 180037 w 217940"/>
                      <a:gd name="connsiteY3" fmla="*/ 4738 h 5194"/>
                      <a:gd name="connsiteX4" fmla="*/ 217940 w 217940"/>
                      <a:gd name="connsiteY4" fmla="*/ 4738 h 5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7940" h="5194">
                        <a:moveTo>
                          <a:pt x="0" y="0"/>
                        </a:moveTo>
                        <a:cubicBezTo>
                          <a:pt x="34744" y="2369"/>
                          <a:pt x="69488" y="4738"/>
                          <a:pt x="90018" y="4738"/>
                        </a:cubicBezTo>
                        <a:cubicBezTo>
                          <a:pt x="110548" y="4738"/>
                          <a:pt x="108180" y="0"/>
                          <a:pt x="123183" y="0"/>
                        </a:cubicBezTo>
                        <a:cubicBezTo>
                          <a:pt x="138186" y="0"/>
                          <a:pt x="164244" y="3948"/>
                          <a:pt x="180037" y="4738"/>
                        </a:cubicBezTo>
                        <a:cubicBezTo>
                          <a:pt x="195830" y="5528"/>
                          <a:pt x="206885" y="5133"/>
                          <a:pt x="217940" y="4738"/>
                        </a:cubicBezTo>
                      </a:path>
                    </a:pathLst>
                  </a:custGeom>
                  <a:noFill/>
                  <a:ln w="19050">
                    <a:solidFill>
                      <a:srgbClr val="CC339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4" name="Forme libre 223"/>
                  <p:cNvSpPr/>
                  <p:nvPr/>
                </p:nvSpPr>
                <p:spPr>
                  <a:xfrm>
                    <a:off x="6027302" y="1166294"/>
                    <a:ext cx="180037" cy="14337"/>
                  </a:xfrm>
                  <a:custGeom>
                    <a:avLst/>
                    <a:gdLst>
                      <a:gd name="connsiteX0" fmla="*/ 0 w 180037"/>
                      <a:gd name="connsiteY0" fmla="*/ 4738 h 14337"/>
                      <a:gd name="connsiteX1" fmla="*/ 71067 w 180037"/>
                      <a:gd name="connsiteY1" fmla="*/ 0 h 14337"/>
                      <a:gd name="connsiteX2" fmla="*/ 90019 w 180037"/>
                      <a:gd name="connsiteY2" fmla="*/ 9476 h 14337"/>
                      <a:gd name="connsiteX3" fmla="*/ 118446 w 180037"/>
                      <a:gd name="connsiteY3" fmla="*/ 14214 h 14337"/>
                      <a:gd name="connsiteX4" fmla="*/ 156348 w 180037"/>
                      <a:gd name="connsiteY4" fmla="*/ 4738 h 14337"/>
                      <a:gd name="connsiteX5" fmla="*/ 180037 w 180037"/>
                      <a:gd name="connsiteY5" fmla="*/ 4738 h 14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0037" h="14337">
                        <a:moveTo>
                          <a:pt x="0" y="4738"/>
                        </a:moveTo>
                        <a:lnTo>
                          <a:pt x="71067" y="0"/>
                        </a:lnTo>
                        <a:cubicBezTo>
                          <a:pt x="86070" y="790"/>
                          <a:pt x="82123" y="7107"/>
                          <a:pt x="90019" y="9476"/>
                        </a:cubicBezTo>
                        <a:cubicBezTo>
                          <a:pt x="97916" y="11845"/>
                          <a:pt x="107391" y="15004"/>
                          <a:pt x="118446" y="14214"/>
                        </a:cubicBezTo>
                        <a:cubicBezTo>
                          <a:pt x="129501" y="13424"/>
                          <a:pt x="146083" y="6317"/>
                          <a:pt x="156348" y="4738"/>
                        </a:cubicBezTo>
                        <a:cubicBezTo>
                          <a:pt x="166613" y="3159"/>
                          <a:pt x="173325" y="3948"/>
                          <a:pt x="180037" y="4738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11" name="Groupe 210"/>
                <p:cNvGrpSpPr/>
                <p:nvPr/>
              </p:nvGrpSpPr>
              <p:grpSpPr>
                <a:xfrm flipH="1">
                  <a:off x="5828888" y="1776129"/>
                  <a:ext cx="303251" cy="19624"/>
                  <a:chOff x="6554910" y="1046230"/>
                  <a:chExt cx="303251" cy="19624"/>
                </a:xfrm>
              </p:grpSpPr>
              <p:sp>
                <p:nvSpPr>
                  <p:cNvPr id="221" name="Forme libre 220"/>
                  <p:cNvSpPr/>
                  <p:nvPr/>
                </p:nvSpPr>
                <p:spPr>
                  <a:xfrm flipH="1" flipV="1">
                    <a:off x="6772880" y="1056042"/>
                    <a:ext cx="85281" cy="4738"/>
                  </a:xfrm>
                  <a:custGeom>
                    <a:avLst/>
                    <a:gdLst>
                      <a:gd name="connsiteX0" fmla="*/ 0 w 85281"/>
                      <a:gd name="connsiteY0" fmla="*/ 0 h 4738"/>
                      <a:gd name="connsiteX1" fmla="*/ 61592 w 85281"/>
                      <a:gd name="connsiteY1" fmla="*/ 4738 h 4738"/>
                      <a:gd name="connsiteX2" fmla="*/ 85281 w 85281"/>
                      <a:gd name="connsiteY2" fmla="*/ 0 h 47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5281" h="4738">
                        <a:moveTo>
                          <a:pt x="0" y="0"/>
                        </a:moveTo>
                        <a:cubicBezTo>
                          <a:pt x="23689" y="2369"/>
                          <a:pt x="47379" y="4738"/>
                          <a:pt x="61592" y="4738"/>
                        </a:cubicBezTo>
                        <a:cubicBezTo>
                          <a:pt x="75805" y="4738"/>
                          <a:pt x="80543" y="2369"/>
                          <a:pt x="85281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CC339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2" name="Forme libre 221"/>
                  <p:cNvSpPr/>
                  <p:nvPr/>
                </p:nvSpPr>
                <p:spPr>
                  <a:xfrm flipH="1" flipV="1">
                    <a:off x="6554910" y="1046230"/>
                    <a:ext cx="227415" cy="19624"/>
                  </a:xfrm>
                  <a:custGeom>
                    <a:avLst/>
                    <a:gdLst>
                      <a:gd name="connsiteX0" fmla="*/ 0 w 227415"/>
                      <a:gd name="connsiteY0" fmla="*/ 9729 h 19624"/>
                      <a:gd name="connsiteX1" fmla="*/ 94756 w 227415"/>
                      <a:gd name="connsiteY1" fmla="*/ 14467 h 19624"/>
                      <a:gd name="connsiteX2" fmla="*/ 132659 w 227415"/>
                      <a:gd name="connsiteY2" fmla="*/ 253 h 19624"/>
                      <a:gd name="connsiteX3" fmla="*/ 151610 w 227415"/>
                      <a:gd name="connsiteY3" fmla="*/ 4991 h 19624"/>
                      <a:gd name="connsiteX4" fmla="*/ 161086 w 227415"/>
                      <a:gd name="connsiteY4" fmla="*/ 19205 h 19624"/>
                      <a:gd name="connsiteX5" fmla="*/ 227415 w 227415"/>
                      <a:gd name="connsiteY5" fmla="*/ 14467 h 196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7415" h="19624">
                        <a:moveTo>
                          <a:pt x="0" y="9729"/>
                        </a:moveTo>
                        <a:cubicBezTo>
                          <a:pt x="36323" y="12887"/>
                          <a:pt x="72646" y="16046"/>
                          <a:pt x="94756" y="14467"/>
                        </a:cubicBezTo>
                        <a:cubicBezTo>
                          <a:pt x="116866" y="12888"/>
                          <a:pt x="132659" y="253"/>
                          <a:pt x="132659" y="253"/>
                        </a:cubicBezTo>
                        <a:cubicBezTo>
                          <a:pt x="142135" y="-1326"/>
                          <a:pt x="151610" y="4991"/>
                          <a:pt x="151610" y="4991"/>
                        </a:cubicBezTo>
                        <a:cubicBezTo>
                          <a:pt x="156348" y="8150"/>
                          <a:pt x="148452" y="17626"/>
                          <a:pt x="161086" y="19205"/>
                        </a:cubicBezTo>
                        <a:cubicBezTo>
                          <a:pt x="173720" y="20784"/>
                          <a:pt x="200567" y="17625"/>
                          <a:pt x="227415" y="14467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12" name="Groupe 211"/>
                <p:cNvGrpSpPr/>
                <p:nvPr/>
              </p:nvGrpSpPr>
              <p:grpSpPr>
                <a:xfrm>
                  <a:off x="5637098" y="1714472"/>
                  <a:ext cx="373139" cy="16082"/>
                  <a:chOff x="5756792" y="1149761"/>
                  <a:chExt cx="373139" cy="16082"/>
                </a:xfrm>
              </p:grpSpPr>
              <p:sp>
                <p:nvSpPr>
                  <p:cNvPr id="219" name="Forme libre 218"/>
                  <p:cNvSpPr/>
                  <p:nvPr/>
                </p:nvSpPr>
                <p:spPr>
                  <a:xfrm flipH="1">
                    <a:off x="5756792" y="1150577"/>
                    <a:ext cx="270056" cy="15266"/>
                  </a:xfrm>
                  <a:custGeom>
                    <a:avLst/>
                    <a:gdLst>
                      <a:gd name="connsiteX0" fmla="*/ 0 w 270056"/>
                      <a:gd name="connsiteY0" fmla="*/ 1052 h 15266"/>
                      <a:gd name="connsiteX1" fmla="*/ 104232 w 270056"/>
                      <a:gd name="connsiteY1" fmla="*/ 1052 h 15266"/>
                      <a:gd name="connsiteX2" fmla="*/ 161086 w 270056"/>
                      <a:gd name="connsiteY2" fmla="*/ 1052 h 15266"/>
                      <a:gd name="connsiteX3" fmla="*/ 222677 w 270056"/>
                      <a:gd name="connsiteY3" fmla="*/ 15266 h 15266"/>
                      <a:gd name="connsiteX4" fmla="*/ 270056 w 270056"/>
                      <a:gd name="connsiteY4" fmla="*/ 1052 h 1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0056" h="15266">
                        <a:moveTo>
                          <a:pt x="0" y="1052"/>
                        </a:moveTo>
                        <a:lnTo>
                          <a:pt x="104232" y="1052"/>
                        </a:lnTo>
                        <a:cubicBezTo>
                          <a:pt x="131080" y="1052"/>
                          <a:pt x="141345" y="-1317"/>
                          <a:pt x="161086" y="1052"/>
                        </a:cubicBezTo>
                        <a:cubicBezTo>
                          <a:pt x="180827" y="3421"/>
                          <a:pt x="204515" y="15266"/>
                          <a:pt x="222677" y="15266"/>
                        </a:cubicBezTo>
                        <a:cubicBezTo>
                          <a:pt x="240839" y="15266"/>
                          <a:pt x="255447" y="8159"/>
                          <a:pt x="270056" y="1052"/>
                        </a:cubicBezTo>
                      </a:path>
                    </a:pathLst>
                  </a:custGeom>
                  <a:noFill/>
                  <a:ln w="19050">
                    <a:solidFill>
                      <a:srgbClr val="CC339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0" name="Forme libre 219"/>
                  <p:cNvSpPr/>
                  <p:nvPr/>
                </p:nvSpPr>
                <p:spPr>
                  <a:xfrm>
                    <a:off x="6019672" y="1149761"/>
                    <a:ext cx="110259" cy="5194"/>
                  </a:xfrm>
                  <a:custGeom>
                    <a:avLst/>
                    <a:gdLst>
                      <a:gd name="connsiteX0" fmla="*/ 0 w 110259"/>
                      <a:gd name="connsiteY0" fmla="*/ 4738 h 5194"/>
                      <a:gd name="connsiteX1" fmla="*/ 61592 w 110259"/>
                      <a:gd name="connsiteY1" fmla="*/ 0 h 5194"/>
                      <a:gd name="connsiteX2" fmla="*/ 104232 w 110259"/>
                      <a:gd name="connsiteY2" fmla="*/ 4738 h 5194"/>
                      <a:gd name="connsiteX3" fmla="*/ 108970 w 110259"/>
                      <a:gd name="connsiteY3" fmla="*/ 4738 h 5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259" h="5194">
                        <a:moveTo>
                          <a:pt x="0" y="4738"/>
                        </a:moveTo>
                        <a:cubicBezTo>
                          <a:pt x="22110" y="2369"/>
                          <a:pt x="44220" y="0"/>
                          <a:pt x="61592" y="0"/>
                        </a:cubicBezTo>
                        <a:cubicBezTo>
                          <a:pt x="78964" y="0"/>
                          <a:pt x="96336" y="3948"/>
                          <a:pt x="104232" y="4738"/>
                        </a:cubicBezTo>
                        <a:cubicBezTo>
                          <a:pt x="112128" y="5528"/>
                          <a:pt x="110549" y="5133"/>
                          <a:pt x="108970" y="4738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13" name="Groupe 212"/>
                <p:cNvGrpSpPr/>
                <p:nvPr/>
              </p:nvGrpSpPr>
              <p:grpSpPr>
                <a:xfrm flipH="1">
                  <a:off x="5633090" y="1811029"/>
                  <a:ext cx="342628" cy="17805"/>
                  <a:chOff x="6214533" y="855512"/>
                  <a:chExt cx="342628" cy="17805"/>
                </a:xfrm>
              </p:grpSpPr>
              <p:sp>
                <p:nvSpPr>
                  <p:cNvPr id="217" name="Forme libre 216"/>
                  <p:cNvSpPr/>
                  <p:nvPr/>
                </p:nvSpPr>
                <p:spPr>
                  <a:xfrm>
                    <a:off x="6214533" y="866019"/>
                    <a:ext cx="72572" cy="7298"/>
                  </a:xfrm>
                  <a:custGeom>
                    <a:avLst/>
                    <a:gdLst>
                      <a:gd name="connsiteX0" fmla="*/ 0 w 72572"/>
                      <a:gd name="connsiteY0" fmla="*/ 0 h 7298"/>
                      <a:gd name="connsiteX1" fmla="*/ 53219 w 72572"/>
                      <a:gd name="connsiteY1" fmla="*/ 7257 h 7298"/>
                      <a:gd name="connsiteX2" fmla="*/ 72572 w 72572"/>
                      <a:gd name="connsiteY2" fmla="*/ 2419 h 72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2572" h="7298">
                        <a:moveTo>
                          <a:pt x="0" y="0"/>
                        </a:moveTo>
                        <a:cubicBezTo>
                          <a:pt x="20562" y="3427"/>
                          <a:pt x="41124" y="6854"/>
                          <a:pt x="53219" y="7257"/>
                        </a:cubicBezTo>
                        <a:cubicBezTo>
                          <a:pt x="65314" y="7660"/>
                          <a:pt x="68943" y="5039"/>
                          <a:pt x="72572" y="2419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8" name="Forme libre 217"/>
                  <p:cNvSpPr/>
                  <p:nvPr/>
                </p:nvSpPr>
                <p:spPr>
                  <a:xfrm flipH="1" flipV="1">
                    <a:off x="6287105" y="855512"/>
                    <a:ext cx="270056" cy="15266"/>
                  </a:xfrm>
                  <a:custGeom>
                    <a:avLst/>
                    <a:gdLst>
                      <a:gd name="connsiteX0" fmla="*/ 0 w 270056"/>
                      <a:gd name="connsiteY0" fmla="*/ 1052 h 15266"/>
                      <a:gd name="connsiteX1" fmla="*/ 104232 w 270056"/>
                      <a:gd name="connsiteY1" fmla="*/ 1052 h 15266"/>
                      <a:gd name="connsiteX2" fmla="*/ 161086 w 270056"/>
                      <a:gd name="connsiteY2" fmla="*/ 1052 h 15266"/>
                      <a:gd name="connsiteX3" fmla="*/ 222677 w 270056"/>
                      <a:gd name="connsiteY3" fmla="*/ 15266 h 15266"/>
                      <a:gd name="connsiteX4" fmla="*/ 270056 w 270056"/>
                      <a:gd name="connsiteY4" fmla="*/ 1052 h 1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0056" h="15266">
                        <a:moveTo>
                          <a:pt x="0" y="1052"/>
                        </a:moveTo>
                        <a:lnTo>
                          <a:pt x="104232" y="1052"/>
                        </a:lnTo>
                        <a:cubicBezTo>
                          <a:pt x="131080" y="1052"/>
                          <a:pt x="141345" y="-1317"/>
                          <a:pt x="161086" y="1052"/>
                        </a:cubicBezTo>
                        <a:cubicBezTo>
                          <a:pt x="180827" y="3421"/>
                          <a:pt x="204515" y="15266"/>
                          <a:pt x="222677" y="15266"/>
                        </a:cubicBezTo>
                        <a:cubicBezTo>
                          <a:pt x="240839" y="15266"/>
                          <a:pt x="255447" y="8159"/>
                          <a:pt x="270056" y="1052"/>
                        </a:cubicBezTo>
                      </a:path>
                    </a:pathLst>
                  </a:custGeom>
                  <a:noFill/>
                  <a:ln w="19050">
                    <a:solidFill>
                      <a:srgbClr val="CC339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14" name="Groupe 213"/>
                <p:cNvGrpSpPr/>
                <p:nvPr/>
              </p:nvGrpSpPr>
              <p:grpSpPr>
                <a:xfrm>
                  <a:off x="5865660" y="1843299"/>
                  <a:ext cx="295113" cy="11539"/>
                  <a:chOff x="5321905" y="1005859"/>
                  <a:chExt cx="295113" cy="11539"/>
                </a:xfrm>
              </p:grpSpPr>
              <p:cxnSp>
                <p:nvCxnSpPr>
                  <p:cNvPr id="215" name="Connecteur droit 214"/>
                  <p:cNvCxnSpPr/>
                  <p:nvPr/>
                </p:nvCxnSpPr>
                <p:spPr>
                  <a:xfrm>
                    <a:off x="5321905" y="1016000"/>
                    <a:ext cx="39704" cy="1398"/>
                  </a:xfrm>
                  <a:prstGeom prst="line">
                    <a:avLst/>
                  </a:prstGeom>
                  <a:noFill/>
                  <a:ln w="19050">
                    <a:solidFill>
                      <a:srgbClr val="CC339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216" name="Forme libre 215"/>
                  <p:cNvSpPr/>
                  <p:nvPr/>
                </p:nvSpPr>
                <p:spPr>
                  <a:xfrm flipH="1">
                    <a:off x="5355761" y="1005859"/>
                    <a:ext cx="261257" cy="10141"/>
                  </a:xfrm>
                  <a:custGeom>
                    <a:avLst/>
                    <a:gdLst>
                      <a:gd name="connsiteX0" fmla="*/ 0 w 261257"/>
                      <a:gd name="connsiteY0" fmla="*/ 0 h 10141"/>
                      <a:gd name="connsiteX1" fmla="*/ 77410 w 261257"/>
                      <a:gd name="connsiteY1" fmla="*/ 9676 h 10141"/>
                      <a:gd name="connsiteX2" fmla="*/ 116114 w 261257"/>
                      <a:gd name="connsiteY2" fmla="*/ 4838 h 10141"/>
                      <a:gd name="connsiteX3" fmla="*/ 169333 w 261257"/>
                      <a:gd name="connsiteY3" fmla="*/ 4838 h 10141"/>
                      <a:gd name="connsiteX4" fmla="*/ 241905 w 261257"/>
                      <a:gd name="connsiteY4" fmla="*/ 9676 h 10141"/>
                      <a:gd name="connsiteX5" fmla="*/ 261257 w 261257"/>
                      <a:gd name="connsiteY5" fmla="*/ 9676 h 10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61257" h="10141">
                        <a:moveTo>
                          <a:pt x="0" y="0"/>
                        </a:moveTo>
                        <a:cubicBezTo>
                          <a:pt x="29029" y="4435"/>
                          <a:pt x="58058" y="8870"/>
                          <a:pt x="77410" y="9676"/>
                        </a:cubicBezTo>
                        <a:cubicBezTo>
                          <a:pt x="96762" y="10482"/>
                          <a:pt x="100794" y="5644"/>
                          <a:pt x="116114" y="4838"/>
                        </a:cubicBezTo>
                        <a:cubicBezTo>
                          <a:pt x="131434" y="4032"/>
                          <a:pt x="148368" y="4032"/>
                          <a:pt x="169333" y="4838"/>
                        </a:cubicBezTo>
                        <a:cubicBezTo>
                          <a:pt x="190298" y="5644"/>
                          <a:pt x="226584" y="8870"/>
                          <a:pt x="241905" y="9676"/>
                        </a:cubicBezTo>
                        <a:cubicBezTo>
                          <a:pt x="257226" y="10482"/>
                          <a:pt x="259241" y="10079"/>
                          <a:pt x="261257" y="967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236" name="Groupe 235"/>
              <p:cNvGrpSpPr/>
              <p:nvPr/>
            </p:nvGrpSpPr>
            <p:grpSpPr>
              <a:xfrm>
                <a:off x="7597525" y="3397425"/>
                <a:ext cx="568474" cy="232020"/>
                <a:chOff x="7262385" y="4377276"/>
                <a:chExt cx="568474" cy="232020"/>
              </a:xfrm>
            </p:grpSpPr>
            <p:sp>
              <p:nvSpPr>
                <p:cNvPr id="229" name="Forme libre 228"/>
                <p:cNvSpPr/>
                <p:nvPr/>
              </p:nvSpPr>
              <p:spPr>
                <a:xfrm>
                  <a:off x="7378344" y="4556937"/>
                  <a:ext cx="322729" cy="26894"/>
                </a:xfrm>
                <a:custGeom>
                  <a:avLst/>
                  <a:gdLst>
                    <a:gd name="connsiteX0" fmla="*/ 0 w 322729"/>
                    <a:gd name="connsiteY0" fmla="*/ 26894 h 26894"/>
                    <a:gd name="connsiteX1" fmla="*/ 87406 w 322729"/>
                    <a:gd name="connsiteY1" fmla="*/ 6724 h 26894"/>
                    <a:gd name="connsiteX2" fmla="*/ 168088 w 322729"/>
                    <a:gd name="connsiteY2" fmla="*/ 0 h 26894"/>
                    <a:gd name="connsiteX3" fmla="*/ 215153 w 322729"/>
                    <a:gd name="connsiteY3" fmla="*/ 6724 h 26894"/>
                    <a:gd name="connsiteX4" fmla="*/ 262218 w 322729"/>
                    <a:gd name="connsiteY4" fmla="*/ 20171 h 26894"/>
                    <a:gd name="connsiteX5" fmla="*/ 322729 w 322729"/>
                    <a:gd name="connsiteY5" fmla="*/ 6724 h 2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729" h="26894">
                      <a:moveTo>
                        <a:pt x="0" y="26894"/>
                      </a:moveTo>
                      <a:cubicBezTo>
                        <a:pt x="29695" y="19050"/>
                        <a:pt x="59391" y="11206"/>
                        <a:pt x="87406" y="6724"/>
                      </a:cubicBezTo>
                      <a:cubicBezTo>
                        <a:pt x="115421" y="2242"/>
                        <a:pt x="146797" y="0"/>
                        <a:pt x="168088" y="0"/>
                      </a:cubicBezTo>
                      <a:cubicBezTo>
                        <a:pt x="189379" y="0"/>
                        <a:pt x="199465" y="3362"/>
                        <a:pt x="215153" y="6724"/>
                      </a:cubicBezTo>
                      <a:cubicBezTo>
                        <a:pt x="230841" y="10086"/>
                        <a:pt x="244289" y="20171"/>
                        <a:pt x="262218" y="20171"/>
                      </a:cubicBezTo>
                      <a:cubicBezTo>
                        <a:pt x="280147" y="20171"/>
                        <a:pt x="301438" y="13447"/>
                        <a:pt x="322729" y="6724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" name="Forme libre 229"/>
                <p:cNvSpPr/>
                <p:nvPr/>
              </p:nvSpPr>
              <p:spPr>
                <a:xfrm flipH="1">
                  <a:off x="7410296" y="4479984"/>
                  <a:ext cx="322729" cy="26894"/>
                </a:xfrm>
                <a:custGeom>
                  <a:avLst/>
                  <a:gdLst>
                    <a:gd name="connsiteX0" fmla="*/ 0 w 322729"/>
                    <a:gd name="connsiteY0" fmla="*/ 26894 h 26894"/>
                    <a:gd name="connsiteX1" fmla="*/ 87406 w 322729"/>
                    <a:gd name="connsiteY1" fmla="*/ 6724 h 26894"/>
                    <a:gd name="connsiteX2" fmla="*/ 168088 w 322729"/>
                    <a:gd name="connsiteY2" fmla="*/ 0 h 26894"/>
                    <a:gd name="connsiteX3" fmla="*/ 215153 w 322729"/>
                    <a:gd name="connsiteY3" fmla="*/ 6724 h 26894"/>
                    <a:gd name="connsiteX4" fmla="*/ 262218 w 322729"/>
                    <a:gd name="connsiteY4" fmla="*/ 20171 h 26894"/>
                    <a:gd name="connsiteX5" fmla="*/ 322729 w 322729"/>
                    <a:gd name="connsiteY5" fmla="*/ 6724 h 2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729" h="26894">
                      <a:moveTo>
                        <a:pt x="0" y="26894"/>
                      </a:moveTo>
                      <a:cubicBezTo>
                        <a:pt x="29695" y="19050"/>
                        <a:pt x="59391" y="11206"/>
                        <a:pt x="87406" y="6724"/>
                      </a:cubicBezTo>
                      <a:cubicBezTo>
                        <a:pt x="115421" y="2242"/>
                        <a:pt x="146797" y="0"/>
                        <a:pt x="168088" y="0"/>
                      </a:cubicBezTo>
                      <a:cubicBezTo>
                        <a:pt x="189379" y="0"/>
                        <a:pt x="199465" y="3362"/>
                        <a:pt x="215153" y="6724"/>
                      </a:cubicBezTo>
                      <a:cubicBezTo>
                        <a:pt x="230841" y="10086"/>
                        <a:pt x="244289" y="20171"/>
                        <a:pt x="262218" y="20171"/>
                      </a:cubicBezTo>
                      <a:cubicBezTo>
                        <a:pt x="280147" y="20171"/>
                        <a:pt x="301438" y="13447"/>
                        <a:pt x="322729" y="6724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1" name="Forme libre 230"/>
                <p:cNvSpPr/>
                <p:nvPr/>
              </p:nvSpPr>
              <p:spPr>
                <a:xfrm flipV="1">
                  <a:off x="7508130" y="4582402"/>
                  <a:ext cx="322729" cy="26894"/>
                </a:xfrm>
                <a:custGeom>
                  <a:avLst/>
                  <a:gdLst>
                    <a:gd name="connsiteX0" fmla="*/ 0 w 322729"/>
                    <a:gd name="connsiteY0" fmla="*/ 26894 h 26894"/>
                    <a:gd name="connsiteX1" fmla="*/ 87406 w 322729"/>
                    <a:gd name="connsiteY1" fmla="*/ 6724 h 26894"/>
                    <a:gd name="connsiteX2" fmla="*/ 168088 w 322729"/>
                    <a:gd name="connsiteY2" fmla="*/ 0 h 26894"/>
                    <a:gd name="connsiteX3" fmla="*/ 215153 w 322729"/>
                    <a:gd name="connsiteY3" fmla="*/ 6724 h 26894"/>
                    <a:gd name="connsiteX4" fmla="*/ 262218 w 322729"/>
                    <a:gd name="connsiteY4" fmla="*/ 20171 h 26894"/>
                    <a:gd name="connsiteX5" fmla="*/ 322729 w 322729"/>
                    <a:gd name="connsiteY5" fmla="*/ 6724 h 2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729" h="26894">
                      <a:moveTo>
                        <a:pt x="0" y="26894"/>
                      </a:moveTo>
                      <a:cubicBezTo>
                        <a:pt x="29695" y="19050"/>
                        <a:pt x="59391" y="11206"/>
                        <a:pt x="87406" y="6724"/>
                      </a:cubicBezTo>
                      <a:cubicBezTo>
                        <a:pt x="115421" y="2242"/>
                        <a:pt x="146797" y="0"/>
                        <a:pt x="168088" y="0"/>
                      </a:cubicBezTo>
                      <a:cubicBezTo>
                        <a:pt x="189379" y="0"/>
                        <a:pt x="199465" y="3362"/>
                        <a:pt x="215153" y="6724"/>
                      </a:cubicBezTo>
                      <a:cubicBezTo>
                        <a:pt x="230841" y="10086"/>
                        <a:pt x="244289" y="20171"/>
                        <a:pt x="262218" y="20171"/>
                      </a:cubicBezTo>
                      <a:cubicBezTo>
                        <a:pt x="280147" y="20171"/>
                        <a:pt x="301438" y="13447"/>
                        <a:pt x="322729" y="6724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2" name="Forme libre 231"/>
                <p:cNvSpPr/>
                <p:nvPr/>
              </p:nvSpPr>
              <p:spPr>
                <a:xfrm>
                  <a:off x="7336089" y="4508385"/>
                  <a:ext cx="322729" cy="26894"/>
                </a:xfrm>
                <a:custGeom>
                  <a:avLst/>
                  <a:gdLst>
                    <a:gd name="connsiteX0" fmla="*/ 0 w 322729"/>
                    <a:gd name="connsiteY0" fmla="*/ 26894 h 26894"/>
                    <a:gd name="connsiteX1" fmla="*/ 87406 w 322729"/>
                    <a:gd name="connsiteY1" fmla="*/ 6724 h 26894"/>
                    <a:gd name="connsiteX2" fmla="*/ 168088 w 322729"/>
                    <a:gd name="connsiteY2" fmla="*/ 0 h 26894"/>
                    <a:gd name="connsiteX3" fmla="*/ 215153 w 322729"/>
                    <a:gd name="connsiteY3" fmla="*/ 6724 h 26894"/>
                    <a:gd name="connsiteX4" fmla="*/ 262218 w 322729"/>
                    <a:gd name="connsiteY4" fmla="*/ 20171 h 26894"/>
                    <a:gd name="connsiteX5" fmla="*/ 322729 w 322729"/>
                    <a:gd name="connsiteY5" fmla="*/ 6724 h 2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729" h="26894">
                      <a:moveTo>
                        <a:pt x="0" y="26894"/>
                      </a:moveTo>
                      <a:cubicBezTo>
                        <a:pt x="29695" y="19050"/>
                        <a:pt x="59391" y="11206"/>
                        <a:pt x="87406" y="6724"/>
                      </a:cubicBezTo>
                      <a:cubicBezTo>
                        <a:pt x="115421" y="2242"/>
                        <a:pt x="146797" y="0"/>
                        <a:pt x="168088" y="0"/>
                      </a:cubicBezTo>
                      <a:cubicBezTo>
                        <a:pt x="189379" y="0"/>
                        <a:pt x="199465" y="3362"/>
                        <a:pt x="215153" y="6724"/>
                      </a:cubicBezTo>
                      <a:cubicBezTo>
                        <a:pt x="230841" y="10086"/>
                        <a:pt x="244289" y="20171"/>
                        <a:pt x="262218" y="20171"/>
                      </a:cubicBezTo>
                      <a:cubicBezTo>
                        <a:pt x="280147" y="20171"/>
                        <a:pt x="301438" y="13447"/>
                        <a:pt x="322729" y="6724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3" name="Forme libre 232"/>
                <p:cNvSpPr/>
                <p:nvPr/>
              </p:nvSpPr>
              <p:spPr>
                <a:xfrm flipV="1">
                  <a:off x="7383402" y="4424708"/>
                  <a:ext cx="376518" cy="33618"/>
                </a:xfrm>
                <a:custGeom>
                  <a:avLst/>
                  <a:gdLst>
                    <a:gd name="connsiteX0" fmla="*/ 0 w 376518"/>
                    <a:gd name="connsiteY0" fmla="*/ 13447 h 33618"/>
                    <a:gd name="connsiteX1" fmla="*/ 67236 w 376518"/>
                    <a:gd name="connsiteY1" fmla="*/ 20170 h 33618"/>
                    <a:gd name="connsiteX2" fmla="*/ 134471 w 376518"/>
                    <a:gd name="connsiteY2" fmla="*/ 0 h 33618"/>
                    <a:gd name="connsiteX3" fmla="*/ 208430 w 376518"/>
                    <a:gd name="connsiteY3" fmla="*/ 20170 h 33618"/>
                    <a:gd name="connsiteX4" fmla="*/ 255494 w 376518"/>
                    <a:gd name="connsiteY4" fmla="*/ 6723 h 33618"/>
                    <a:gd name="connsiteX5" fmla="*/ 316006 w 376518"/>
                    <a:gd name="connsiteY5" fmla="*/ 13447 h 33618"/>
                    <a:gd name="connsiteX6" fmla="*/ 376518 w 376518"/>
                    <a:gd name="connsiteY6" fmla="*/ 33618 h 33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6518" h="33618">
                      <a:moveTo>
                        <a:pt x="0" y="13447"/>
                      </a:moveTo>
                      <a:cubicBezTo>
                        <a:pt x="22412" y="17929"/>
                        <a:pt x="44824" y="22411"/>
                        <a:pt x="67236" y="20170"/>
                      </a:cubicBezTo>
                      <a:cubicBezTo>
                        <a:pt x="89648" y="17929"/>
                        <a:pt x="110939" y="0"/>
                        <a:pt x="134471" y="0"/>
                      </a:cubicBezTo>
                      <a:cubicBezTo>
                        <a:pt x="158003" y="0"/>
                        <a:pt x="188260" y="19050"/>
                        <a:pt x="208430" y="20170"/>
                      </a:cubicBezTo>
                      <a:cubicBezTo>
                        <a:pt x="228600" y="21290"/>
                        <a:pt x="237565" y="7843"/>
                        <a:pt x="255494" y="6723"/>
                      </a:cubicBezTo>
                      <a:cubicBezTo>
                        <a:pt x="273423" y="5603"/>
                        <a:pt x="295835" y="8964"/>
                        <a:pt x="316006" y="13447"/>
                      </a:cubicBezTo>
                      <a:cubicBezTo>
                        <a:pt x="336177" y="17930"/>
                        <a:pt x="356347" y="25774"/>
                        <a:pt x="376518" y="33618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4" name="Forme libre 233"/>
                <p:cNvSpPr/>
                <p:nvPr/>
              </p:nvSpPr>
              <p:spPr>
                <a:xfrm flipH="1" flipV="1">
                  <a:off x="7262385" y="4377276"/>
                  <a:ext cx="376518" cy="33618"/>
                </a:xfrm>
                <a:custGeom>
                  <a:avLst/>
                  <a:gdLst>
                    <a:gd name="connsiteX0" fmla="*/ 0 w 376518"/>
                    <a:gd name="connsiteY0" fmla="*/ 13447 h 33618"/>
                    <a:gd name="connsiteX1" fmla="*/ 67236 w 376518"/>
                    <a:gd name="connsiteY1" fmla="*/ 20170 h 33618"/>
                    <a:gd name="connsiteX2" fmla="*/ 134471 w 376518"/>
                    <a:gd name="connsiteY2" fmla="*/ 0 h 33618"/>
                    <a:gd name="connsiteX3" fmla="*/ 208430 w 376518"/>
                    <a:gd name="connsiteY3" fmla="*/ 20170 h 33618"/>
                    <a:gd name="connsiteX4" fmla="*/ 255494 w 376518"/>
                    <a:gd name="connsiteY4" fmla="*/ 6723 h 33618"/>
                    <a:gd name="connsiteX5" fmla="*/ 316006 w 376518"/>
                    <a:gd name="connsiteY5" fmla="*/ 13447 h 33618"/>
                    <a:gd name="connsiteX6" fmla="*/ 376518 w 376518"/>
                    <a:gd name="connsiteY6" fmla="*/ 33618 h 33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6518" h="33618">
                      <a:moveTo>
                        <a:pt x="0" y="13447"/>
                      </a:moveTo>
                      <a:cubicBezTo>
                        <a:pt x="22412" y="17929"/>
                        <a:pt x="44824" y="22411"/>
                        <a:pt x="67236" y="20170"/>
                      </a:cubicBezTo>
                      <a:cubicBezTo>
                        <a:pt x="89648" y="17929"/>
                        <a:pt x="110939" y="0"/>
                        <a:pt x="134471" y="0"/>
                      </a:cubicBezTo>
                      <a:cubicBezTo>
                        <a:pt x="158003" y="0"/>
                        <a:pt x="188260" y="19050"/>
                        <a:pt x="208430" y="20170"/>
                      </a:cubicBezTo>
                      <a:cubicBezTo>
                        <a:pt x="228600" y="21290"/>
                        <a:pt x="237565" y="7843"/>
                        <a:pt x="255494" y="6723"/>
                      </a:cubicBezTo>
                      <a:cubicBezTo>
                        <a:pt x="273423" y="5603"/>
                        <a:pt x="295835" y="8964"/>
                        <a:pt x="316006" y="13447"/>
                      </a:cubicBezTo>
                      <a:cubicBezTo>
                        <a:pt x="336177" y="17930"/>
                        <a:pt x="356347" y="25774"/>
                        <a:pt x="376518" y="33618"/>
                      </a:cubicBezTo>
                    </a:path>
                  </a:pathLst>
                </a:custGeom>
                <a:noFill/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165" name="Rectangle 164"/>
            <p:cNvSpPr/>
            <p:nvPr/>
          </p:nvSpPr>
          <p:spPr>
            <a:xfrm>
              <a:off x="8191874" y="5104895"/>
              <a:ext cx="280231" cy="1897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9254552" y="5116047"/>
              <a:ext cx="412092" cy="1897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/>
            </a:p>
          </p:txBody>
        </p:sp>
        <p:cxnSp>
          <p:nvCxnSpPr>
            <p:cNvPr id="148" name="Connecteur droit 147"/>
            <p:cNvCxnSpPr/>
            <p:nvPr/>
          </p:nvCxnSpPr>
          <p:spPr>
            <a:xfrm>
              <a:off x="9121490" y="5105171"/>
              <a:ext cx="541944" cy="3210"/>
            </a:xfrm>
            <a:prstGeom prst="line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Connecteur droit 148"/>
            <p:cNvCxnSpPr/>
            <p:nvPr/>
          </p:nvCxnSpPr>
          <p:spPr>
            <a:xfrm>
              <a:off x="9127221" y="5294224"/>
              <a:ext cx="541944" cy="66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/>
            <p:cNvSpPr/>
            <p:nvPr/>
          </p:nvSpPr>
          <p:spPr>
            <a:xfrm>
              <a:off x="8908158" y="5105174"/>
              <a:ext cx="421635" cy="1897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901962" y="5105174"/>
              <a:ext cx="173582" cy="1897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8073905" y="5105174"/>
              <a:ext cx="403350" cy="18971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8476364" y="5105174"/>
              <a:ext cx="264234" cy="1897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8736308" y="5105174"/>
              <a:ext cx="182977" cy="1897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/>
            </a:p>
          </p:txBody>
        </p:sp>
        <p:sp>
          <p:nvSpPr>
            <p:cNvPr id="155" name="ZoneTexte 154"/>
            <p:cNvSpPr txBox="1"/>
            <p:nvPr/>
          </p:nvSpPr>
          <p:spPr>
            <a:xfrm>
              <a:off x="7823146" y="4999762"/>
              <a:ext cx="314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/>
                <a:t>6</a:t>
              </a:r>
            </a:p>
          </p:txBody>
        </p:sp>
        <p:sp>
          <p:nvSpPr>
            <p:cNvPr id="156" name="ZoneTexte 155"/>
            <p:cNvSpPr txBox="1"/>
            <p:nvPr/>
          </p:nvSpPr>
          <p:spPr>
            <a:xfrm>
              <a:off x="8673410" y="4999762"/>
              <a:ext cx="314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9</a:t>
              </a:r>
            </a:p>
          </p:txBody>
        </p:sp>
        <p:sp>
          <p:nvSpPr>
            <p:cNvPr id="157" name="ZoneTexte 156"/>
            <p:cNvSpPr txBox="1"/>
            <p:nvPr/>
          </p:nvSpPr>
          <p:spPr>
            <a:xfrm>
              <a:off x="8118129" y="4999762"/>
              <a:ext cx="314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7</a:t>
              </a:r>
            </a:p>
          </p:txBody>
        </p:sp>
        <p:sp>
          <p:nvSpPr>
            <p:cNvPr id="158" name="ZoneTexte 157"/>
            <p:cNvSpPr txBox="1"/>
            <p:nvPr/>
          </p:nvSpPr>
          <p:spPr>
            <a:xfrm>
              <a:off x="8904952" y="49997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10</a:t>
              </a:r>
            </a:p>
          </p:txBody>
        </p:sp>
        <p:sp>
          <p:nvSpPr>
            <p:cNvPr id="159" name="ZoneTexte 158"/>
            <p:cNvSpPr txBox="1"/>
            <p:nvPr/>
          </p:nvSpPr>
          <p:spPr>
            <a:xfrm>
              <a:off x="8449919" y="4999762"/>
              <a:ext cx="314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8</a:t>
              </a:r>
            </a:p>
          </p:txBody>
        </p:sp>
        <p:sp>
          <p:nvSpPr>
            <p:cNvPr id="160" name="ZoneTexte 159"/>
            <p:cNvSpPr txBox="1"/>
            <p:nvPr/>
          </p:nvSpPr>
          <p:spPr>
            <a:xfrm>
              <a:off x="9286973" y="49997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/>
                <a:t>11</a:t>
              </a:r>
            </a:p>
          </p:txBody>
        </p:sp>
        <p:cxnSp>
          <p:nvCxnSpPr>
            <p:cNvPr id="161" name="Connecteur droit 160"/>
            <p:cNvCxnSpPr/>
            <p:nvPr/>
          </p:nvCxnSpPr>
          <p:spPr>
            <a:xfrm>
              <a:off x="9660372" y="5117001"/>
              <a:ext cx="0" cy="25867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8651292" y="5596493"/>
              <a:ext cx="663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000" b="1" dirty="0">
                  <a:solidFill>
                    <a:schemeClr val="accent5"/>
                  </a:solidFill>
                </a:rPr>
                <a:t>AHD</a:t>
              </a:r>
            </a:p>
          </p:txBody>
        </p:sp>
        <p:sp>
          <p:nvSpPr>
            <p:cNvPr id="163" name="Rectangle à coins arrondis 162"/>
            <p:cNvSpPr/>
            <p:nvPr/>
          </p:nvSpPr>
          <p:spPr>
            <a:xfrm>
              <a:off x="8189086" y="5448394"/>
              <a:ext cx="1434363" cy="209006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5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5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/>
            </a:p>
          </p:txBody>
        </p:sp>
        <p:sp>
          <p:nvSpPr>
            <p:cNvPr id="164" name="Rectangle à coins arrondis 163"/>
            <p:cNvSpPr/>
            <p:nvPr/>
          </p:nvSpPr>
          <p:spPr>
            <a:xfrm>
              <a:off x="8293053" y="5448394"/>
              <a:ext cx="1359600" cy="209006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7609534" y="5107826"/>
              <a:ext cx="288457" cy="18971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CC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/>
            </a:p>
          </p:txBody>
        </p:sp>
        <p:sp>
          <p:nvSpPr>
            <p:cNvPr id="167" name="ZoneTexte 166"/>
            <p:cNvSpPr txBox="1"/>
            <p:nvPr/>
          </p:nvSpPr>
          <p:spPr>
            <a:xfrm>
              <a:off x="7532950" y="5003075"/>
              <a:ext cx="437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 smtClean="0">
                  <a:solidFill>
                    <a:srgbClr val="CC3399"/>
                  </a:solidFill>
                </a:rPr>
                <a:t>6a</a:t>
              </a:r>
              <a:endParaRPr lang="fr-FR" sz="2000" b="1" dirty="0">
                <a:solidFill>
                  <a:srgbClr val="CC3399"/>
                </a:solidFill>
              </a:endParaRPr>
            </a:p>
          </p:txBody>
        </p:sp>
        <p:sp>
          <p:nvSpPr>
            <p:cNvPr id="170" name="ZoneTexte 169"/>
            <p:cNvSpPr txBox="1"/>
            <p:nvPr/>
          </p:nvSpPr>
          <p:spPr>
            <a:xfrm>
              <a:off x="4899789" y="4999695"/>
              <a:ext cx="2709665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600" b="1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fr-FR" sz="2000" dirty="0" smtClean="0">
                  <a:solidFill>
                    <a:srgbClr val="CC3399"/>
                  </a:solidFill>
                </a:rPr>
                <a:t>. Alternative </a:t>
              </a:r>
              <a:r>
                <a:rPr lang="fr-FR" sz="2000" dirty="0" err="1" smtClean="0">
                  <a:solidFill>
                    <a:srgbClr val="CC3399"/>
                  </a:solidFill>
                </a:rPr>
                <a:t>promoter</a:t>
              </a:r>
              <a:endParaRPr lang="fr-FR" sz="2000" dirty="0" smtClean="0">
                <a:solidFill>
                  <a:srgbClr val="CC3399"/>
                </a:solidFill>
              </a:endParaRPr>
            </a:p>
            <a:p>
              <a:r>
                <a:rPr lang="fr-FR" sz="2000" dirty="0" smtClean="0">
                  <a:solidFill>
                    <a:srgbClr val="CC3399"/>
                  </a:solidFill>
                </a:rPr>
                <a:t>active </a:t>
              </a:r>
              <a:r>
                <a:rPr lang="fr-FR" sz="2000" dirty="0" err="1" smtClean="0">
                  <a:solidFill>
                    <a:srgbClr val="CC3399"/>
                  </a:solidFill>
                </a:rPr>
                <a:t>only</a:t>
              </a:r>
              <a:r>
                <a:rPr lang="fr-FR" sz="2000" dirty="0" smtClean="0">
                  <a:solidFill>
                    <a:srgbClr val="CC3399"/>
                  </a:solidFill>
                </a:rPr>
                <a:t> in HSC</a:t>
              </a:r>
              <a:endParaRPr lang="fr-FR" sz="2000" dirty="0">
                <a:solidFill>
                  <a:srgbClr val="CC3399"/>
                </a:solidFill>
              </a:endParaRPr>
            </a:p>
          </p:txBody>
        </p:sp>
        <p:cxnSp>
          <p:nvCxnSpPr>
            <p:cNvPr id="171" name="Connecteur droit 170"/>
            <p:cNvCxnSpPr/>
            <p:nvPr/>
          </p:nvCxnSpPr>
          <p:spPr>
            <a:xfrm>
              <a:off x="7912596" y="3783533"/>
              <a:ext cx="0" cy="1321362"/>
            </a:xfrm>
            <a:prstGeom prst="line">
              <a:avLst/>
            </a:prstGeom>
            <a:ln w="9525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" name="ZoneTexte 255"/>
          <p:cNvSpPr txBox="1"/>
          <p:nvPr/>
        </p:nvSpPr>
        <p:spPr>
          <a:xfrm>
            <a:off x="0" y="-3088"/>
            <a:ext cx="3732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Scientific achievements</a:t>
            </a:r>
            <a:endParaRPr lang="en-US" sz="24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5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907648" y="545723"/>
            <a:ext cx="244432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 smtClean="0"/>
              <a:t>Main Productions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733" y="4637908"/>
            <a:ext cx="5035251" cy="157859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077727" y="1945840"/>
            <a:ext cx="2224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Corre </a:t>
            </a:r>
            <a:r>
              <a:rPr lang="fr-FR" sz="1600" i="1" dirty="0" smtClean="0"/>
              <a:t>et al. </a:t>
            </a:r>
            <a:r>
              <a:rPr lang="fr-FR" sz="1600" b="1" dirty="0" err="1" smtClean="0"/>
              <a:t>Sci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Rep</a:t>
            </a:r>
            <a:r>
              <a:rPr lang="fr-FR" sz="1600" b="1" dirty="0" smtClean="0"/>
              <a:t> </a:t>
            </a:r>
            <a:r>
              <a:rPr lang="fr-FR" sz="1600" dirty="0" smtClean="0"/>
              <a:t>2024</a:t>
            </a:r>
            <a:endParaRPr lang="fr-FR" sz="1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077727" y="1700068"/>
            <a:ext cx="2638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Philippe </a:t>
            </a:r>
            <a:r>
              <a:rPr lang="fr-FR" sz="1600" i="1" dirty="0" smtClean="0"/>
              <a:t>et al. </a:t>
            </a:r>
            <a:r>
              <a:rPr lang="fr-FR" sz="1600" b="1" dirty="0" err="1" smtClean="0"/>
              <a:t>Leukemia</a:t>
            </a:r>
            <a:r>
              <a:rPr lang="fr-FR" sz="1600" b="1" dirty="0" smtClean="0"/>
              <a:t> </a:t>
            </a:r>
            <a:r>
              <a:rPr lang="fr-FR" sz="1600" dirty="0" smtClean="0"/>
              <a:t>2024</a:t>
            </a:r>
            <a:endParaRPr lang="fr-FR" sz="1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1077727" y="1454296"/>
            <a:ext cx="3257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Bessiere</a:t>
            </a:r>
            <a:r>
              <a:rPr lang="fr-FR" sz="1600" dirty="0" smtClean="0"/>
              <a:t> </a:t>
            </a:r>
            <a:r>
              <a:rPr lang="fr-FR" sz="1600" i="1" dirty="0" smtClean="0"/>
              <a:t>et al. </a:t>
            </a:r>
            <a:r>
              <a:rPr lang="fr-FR" sz="1600" b="1" dirty="0" smtClean="0"/>
              <a:t>Cancer Commun </a:t>
            </a:r>
            <a:r>
              <a:rPr lang="fr-FR" sz="1600" dirty="0" smtClean="0"/>
              <a:t>2025</a:t>
            </a:r>
            <a:endParaRPr lang="fr-FR" sz="16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077727" y="2191612"/>
            <a:ext cx="2551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Daugrois</a:t>
            </a:r>
            <a:r>
              <a:rPr lang="fr-FR" sz="1600" dirty="0" smtClean="0"/>
              <a:t> </a:t>
            </a:r>
            <a:r>
              <a:rPr lang="fr-FR" sz="1600" i="1" dirty="0" smtClean="0"/>
              <a:t>et al. </a:t>
            </a:r>
            <a:r>
              <a:rPr lang="fr-FR" sz="1600" b="1" dirty="0" smtClean="0"/>
              <a:t>Cancers </a:t>
            </a:r>
            <a:r>
              <a:rPr lang="fr-FR" sz="1600" dirty="0" smtClean="0"/>
              <a:t>2021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077727" y="3886884"/>
            <a:ext cx="2949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Bessiere</a:t>
            </a:r>
            <a:r>
              <a:rPr lang="fr-FR" sz="1600" dirty="0" smtClean="0"/>
              <a:t> </a:t>
            </a:r>
            <a:r>
              <a:rPr lang="fr-FR" sz="1600" i="1" dirty="0" smtClean="0"/>
              <a:t>et al. </a:t>
            </a:r>
            <a:r>
              <a:rPr lang="fr-FR" sz="1600" b="1" dirty="0" err="1" smtClean="0"/>
              <a:t>Genome</a:t>
            </a:r>
            <a:r>
              <a:rPr lang="fr-FR" sz="1600" b="1" dirty="0" smtClean="0"/>
              <a:t> </a:t>
            </a:r>
            <a:r>
              <a:rPr lang="fr-FR" sz="1600" b="1" dirty="0" err="1" smtClean="0"/>
              <a:t>Biol</a:t>
            </a:r>
            <a:r>
              <a:rPr lang="fr-FR" sz="1600" b="1" dirty="0" smtClean="0"/>
              <a:t> </a:t>
            </a:r>
            <a:r>
              <a:rPr lang="fr-FR" sz="1600" dirty="0" smtClean="0"/>
              <a:t>2024</a:t>
            </a:r>
            <a:endParaRPr lang="fr-FR" sz="1600" dirty="0"/>
          </a:p>
        </p:txBody>
      </p:sp>
      <p:sp>
        <p:nvSpPr>
          <p:cNvPr id="21" name="ZoneTexte 20"/>
          <p:cNvSpPr txBox="1"/>
          <p:nvPr/>
        </p:nvSpPr>
        <p:spPr>
          <a:xfrm>
            <a:off x="1077727" y="2437384"/>
            <a:ext cx="2729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Gourvest</a:t>
            </a:r>
            <a:r>
              <a:rPr lang="fr-FR" sz="1600" dirty="0" smtClean="0"/>
              <a:t> </a:t>
            </a:r>
            <a:r>
              <a:rPr lang="fr-FR" sz="1600" i="1" dirty="0" smtClean="0"/>
              <a:t>et al. </a:t>
            </a:r>
            <a:r>
              <a:rPr lang="fr-FR" sz="1600" b="1" dirty="0" err="1" smtClean="0"/>
              <a:t>Leukemia</a:t>
            </a:r>
            <a:r>
              <a:rPr lang="fr-FR" sz="1600" b="1" dirty="0" smtClean="0"/>
              <a:t> </a:t>
            </a:r>
            <a:r>
              <a:rPr lang="fr-FR" sz="1600" dirty="0" smtClean="0"/>
              <a:t>2021</a:t>
            </a:r>
            <a:endParaRPr lang="fr-FR" sz="1600" dirty="0"/>
          </a:p>
        </p:txBody>
      </p:sp>
      <p:sp>
        <p:nvSpPr>
          <p:cNvPr id="22" name="ZoneTexte 21"/>
          <p:cNvSpPr txBox="1"/>
          <p:nvPr/>
        </p:nvSpPr>
        <p:spPr>
          <a:xfrm>
            <a:off x="1077727" y="4590546"/>
            <a:ext cx="9661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u="sng" dirty="0" err="1" smtClean="0"/>
              <a:t>Reviews</a:t>
            </a:r>
            <a:endParaRPr lang="fr-FR" b="1" u="sng" dirty="0" smtClean="0"/>
          </a:p>
        </p:txBody>
      </p:sp>
      <p:sp>
        <p:nvSpPr>
          <p:cNvPr id="23" name="ZoneTexte 22"/>
          <p:cNvSpPr txBox="1"/>
          <p:nvPr/>
        </p:nvSpPr>
        <p:spPr>
          <a:xfrm>
            <a:off x="1077727" y="5164673"/>
            <a:ext cx="2699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Féral</a:t>
            </a:r>
            <a:r>
              <a:rPr lang="fr-FR" sz="1600" dirty="0" smtClean="0"/>
              <a:t> </a:t>
            </a:r>
            <a:r>
              <a:rPr lang="fr-FR" sz="1600" i="1" dirty="0" smtClean="0"/>
              <a:t>et al. </a:t>
            </a:r>
            <a:r>
              <a:rPr lang="fr-FR" sz="1600" b="1" dirty="0" err="1" smtClean="0"/>
              <a:t>Biomolecules</a:t>
            </a:r>
            <a:r>
              <a:rPr lang="fr-FR" sz="1600" b="1" dirty="0" smtClean="0"/>
              <a:t> </a:t>
            </a:r>
            <a:r>
              <a:rPr lang="fr-FR" sz="1600" dirty="0" smtClean="0"/>
              <a:t>2021</a:t>
            </a:r>
            <a:endParaRPr lang="fr-FR" sz="1600" dirty="0"/>
          </a:p>
        </p:txBody>
      </p:sp>
      <p:sp>
        <p:nvSpPr>
          <p:cNvPr id="24" name="ZoneTexte 23"/>
          <p:cNvSpPr txBox="1"/>
          <p:nvPr/>
        </p:nvSpPr>
        <p:spPr>
          <a:xfrm>
            <a:off x="1077727" y="4927039"/>
            <a:ext cx="247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Babin </a:t>
            </a:r>
            <a:r>
              <a:rPr lang="fr-FR" sz="1600" i="1" dirty="0" smtClean="0"/>
              <a:t>et al. </a:t>
            </a:r>
            <a:r>
              <a:rPr lang="fr-FR" sz="1600" b="1" dirty="0" smtClean="0"/>
              <a:t>JCI Insight </a:t>
            </a:r>
            <a:r>
              <a:rPr lang="fr-FR" sz="1600" dirty="0" smtClean="0"/>
              <a:t>2021</a:t>
            </a:r>
            <a:endParaRPr lang="fr-FR" sz="1600" dirty="0"/>
          </a:p>
        </p:txBody>
      </p:sp>
      <p:sp>
        <p:nvSpPr>
          <p:cNvPr id="25" name="ZoneTexte 24"/>
          <p:cNvSpPr txBox="1"/>
          <p:nvPr/>
        </p:nvSpPr>
        <p:spPr>
          <a:xfrm>
            <a:off x="1077727" y="5402307"/>
            <a:ext cx="1927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Jaud</a:t>
            </a:r>
            <a:r>
              <a:rPr lang="fr-FR" sz="1600" dirty="0" smtClean="0"/>
              <a:t> </a:t>
            </a:r>
            <a:r>
              <a:rPr lang="fr-FR" sz="1600" i="1" dirty="0" smtClean="0"/>
              <a:t>et al. </a:t>
            </a:r>
            <a:r>
              <a:rPr lang="fr-FR" sz="1600" b="1" dirty="0" err="1" smtClean="0"/>
              <a:t>Cells</a:t>
            </a:r>
            <a:r>
              <a:rPr lang="fr-FR" sz="1600" b="1" dirty="0" smtClean="0"/>
              <a:t> </a:t>
            </a:r>
            <a:r>
              <a:rPr lang="fr-FR" sz="1600" dirty="0" smtClean="0"/>
              <a:t>2020</a:t>
            </a:r>
            <a:endParaRPr lang="fr-FR" sz="1600" dirty="0"/>
          </a:p>
        </p:txBody>
      </p:sp>
      <p:sp>
        <p:nvSpPr>
          <p:cNvPr id="26" name="ZoneTexte 25"/>
          <p:cNvSpPr txBox="1"/>
          <p:nvPr/>
        </p:nvSpPr>
        <p:spPr>
          <a:xfrm>
            <a:off x="1077727" y="3651042"/>
            <a:ext cx="337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Bessiere</a:t>
            </a:r>
            <a:r>
              <a:rPr lang="fr-FR" sz="1600" dirty="0" smtClean="0"/>
              <a:t> </a:t>
            </a:r>
            <a:r>
              <a:rPr lang="fr-FR" sz="1600" i="1" dirty="0" smtClean="0"/>
              <a:t>et al. </a:t>
            </a:r>
            <a:r>
              <a:rPr lang="fr-FR" sz="1600" b="1" dirty="0" err="1" smtClean="0"/>
              <a:t>Methods</a:t>
            </a:r>
            <a:r>
              <a:rPr lang="fr-FR" sz="1600" b="1" dirty="0" smtClean="0"/>
              <a:t> Mol </a:t>
            </a:r>
            <a:r>
              <a:rPr lang="fr-FR" sz="1600" b="1" dirty="0" err="1" smtClean="0"/>
              <a:t>Biol</a:t>
            </a:r>
            <a:r>
              <a:rPr lang="fr-FR" sz="1600" b="1" dirty="0" smtClean="0"/>
              <a:t> </a:t>
            </a:r>
            <a:r>
              <a:rPr lang="fr-FR" sz="1600" dirty="0" smtClean="0"/>
              <a:t>2025</a:t>
            </a:r>
            <a:endParaRPr lang="fr-FR" sz="1600" dirty="0"/>
          </a:p>
        </p:txBody>
      </p:sp>
      <p:sp>
        <p:nvSpPr>
          <p:cNvPr id="27" name="ZoneTexte 26"/>
          <p:cNvSpPr txBox="1"/>
          <p:nvPr/>
        </p:nvSpPr>
        <p:spPr>
          <a:xfrm>
            <a:off x="1077727" y="4119176"/>
            <a:ext cx="2435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Fuchs </a:t>
            </a:r>
            <a:r>
              <a:rPr lang="fr-FR" sz="1600" i="1" dirty="0" smtClean="0"/>
              <a:t>et al. </a:t>
            </a:r>
            <a:r>
              <a:rPr lang="fr-FR" sz="1600" b="1" dirty="0" err="1" smtClean="0"/>
              <a:t>PLoS</a:t>
            </a:r>
            <a:r>
              <a:rPr lang="fr-FR" sz="1600" b="1" dirty="0" smtClean="0"/>
              <a:t> One </a:t>
            </a:r>
            <a:r>
              <a:rPr lang="fr-FR" sz="1600" dirty="0" smtClean="0"/>
              <a:t>2022</a:t>
            </a:r>
            <a:endParaRPr lang="fr-FR" sz="1600" dirty="0"/>
          </a:p>
        </p:txBody>
      </p:sp>
      <p:sp>
        <p:nvSpPr>
          <p:cNvPr id="29" name="ZoneTexte 28"/>
          <p:cNvSpPr txBox="1"/>
          <p:nvPr/>
        </p:nvSpPr>
        <p:spPr>
          <a:xfrm>
            <a:off x="1077727" y="5639942"/>
            <a:ext cx="2507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Andraos</a:t>
            </a:r>
            <a:r>
              <a:rPr lang="fr-FR" sz="1600" dirty="0" smtClean="0"/>
              <a:t> </a:t>
            </a:r>
            <a:r>
              <a:rPr lang="fr-FR" sz="1600" i="1" dirty="0" smtClean="0"/>
              <a:t>et al. </a:t>
            </a:r>
            <a:r>
              <a:rPr lang="fr-FR" sz="1600" b="1" dirty="0" smtClean="0"/>
              <a:t>Cancers </a:t>
            </a:r>
            <a:r>
              <a:rPr lang="fr-FR" sz="1600" dirty="0" smtClean="0"/>
              <a:t>2021</a:t>
            </a:r>
            <a:endParaRPr lang="fr-FR" sz="1600" dirty="0"/>
          </a:p>
        </p:txBody>
      </p:sp>
      <p:sp>
        <p:nvSpPr>
          <p:cNvPr id="30" name="ZoneTexte 29"/>
          <p:cNvSpPr txBox="1"/>
          <p:nvPr/>
        </p:nvSpPr>
        <p:spPr>
          <a:xfrm>
            <a:off x="1077727" y="2683156"/>
            <a:ext cx="2813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Congras</a:t>
            </a:r>
            <a:r>
              <a:rPr lang="fr-FR" sz="1600" dirty="0" smtClean="0"/>
              <a:t> </a:t>
            </a:r>
            <a:r>
              <a:rPr lang="fr-FR" sz="1600" i="1" dirty="0" smtClean="0"/>
              <a:t>et al. </a:t>
            </a:r>
            <a:r>
              <a:rPr lang="fr-FR" sz="1600" b="1" dirty="0" smtClean="0"/>
              <a:t>J Clin Invest </a:t>
            </a:r>
            <a:r>
              <a:rPr lang="fr-FR" sz="1600" dirty="0" smtClean="0"/>
              <a:t>2020</a:t>
            </a:r>
            <a:endParaRPr lang="fr-FR" sz="1600" dirty="0"/>
          </a:p>
        </p:txBody>
      </p:sp>
      <p:sp>
        <p:nvSpPr>
          <p:cNvPr id="31" name="ZoneTexte 30"/>
          <p:cNvSpPr txBox="1"/>
          <p:nvPr/>
        </p:nvSpPr>
        <p:spPr>
          <a:xfrm>
            <a:off x="1077727" y="1134328"/>
            <a:ext cx="19181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u="sng" dirty="0" err="1" smtClean="0"/>
              <a:t>Functional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studies</a:t>
            </a:r>
            <a:endParaRPr lang="fr-FR" b="1" u="sng" dirty="0" smtClean="0"/>
          </a:p>
        </p:txBody>
      </p:sp>
      <p:sp>
        <p:nvSpPr>
          <p:cNvPr id="32" name="ZoneTexte 31"/>
          <p:cNvSpPr txBox="1"/>
          <p:nvPr/>
        </p:nvSpPr>
        <p:spPr>
          <a:xfrm>
            <a:off x="1077727" y="3331049"/>
            <a:ext cx="24902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u="sng" dirty="0" err="1" smtClean="0"/>
              <a:t>Technics-Bioinformatics</a:t>
            </a:r>
            <a:r>
              <a:rPr lang="fr-FR" b="1" u="sng" dirty="0" smtClean="0"/>
              <a:t> 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704048" y="3487439"/>
            <a:ext cx="2875787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err="1" smtClean="0"/>
              <a:t>Licensed</a:t>
            </a:r>
            <a:r>
              <a:rPr lang="fr-FR" sz="2000" b="1" dirty="0" smtClean="0"/>
              <a:t> patents </a:t>
            </a:r>
          </a:p>
          <a:p>
            <a:pPr algn="ctr"/>
            <a:r>
              <a:rPr lang="fr-FR" sz="2000" b="1" dirty="0" err="1" smtClean="0"/>
              <a:t>Commercialized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products</a:t>
            </a:r>
            <a:endParaRPr lang="fr-FR" sz="2000" b="1" dirty="0" smtClean="0"/>
          </a:p>
        </p:txBody>
      </p:sp>
      <p:sp>
        <p:nvSpPr>
          <p:cNvPr id="34" name="ZoneTexte 33"/>
          <p:cNvSpPr txBox="1"/>
          <p:nvPr/>
        </p:nvSpPr>
        <p:spPr>
          <a:xfrm>
            <a:off x="1701871" y="674562"/>
            <a:ext cx="208999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Main Publications</a:t>
            </a:r>
            <a:endParaRPr lang="fr-FR" sz="2000" b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1077727" y="2920790"/>
            <a:ext cx="3749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Hoareau-Aveilla</a:t>
            </a:r>
            <a:r>
              <a:rPr lang="fr-FR" sz="1600" dirty="0" smtClean="0"/>
              <a:t> </a:t>
            </a:r>
            <a:r>
              <a:rPr lang="fr-FR" sz="1600" i="1" dirty="0" smtClean="0"/>
              <a:t>et al. </a:t>
            </a:r>
            <a:r>
              <a:rPr lang="fr-FR" sz="1600" b="1" dirty="0" err="1" smtClean="0"/>
              <a:t>Haematologica</a:t>
            </a:r>
            <a:r>
              <a:rPr lang="fr-FR" sz="1600" b="1" dirty="0" smtClean="0"/>
              <a:t> </a:t>
            </a:r>
            <a:r>
              <a:rPr lang="fr-FR" sz="1600" dirty="0" smtClean="0"/>
              <a:t>2019</a:t>
            </a:r>
            <a:endParaRPr lang="fr-FR" sz="1600" dirty="0"/>
          </a:p>
        </p:txBody>
      </p:sp>
      <p:sp>
        <p:nvSpPr>
          <p:cNvPr id="36" name="ZoneTexte 35"/>
          <p:cNvSpPr txBox="1"/>
          <p:nvPr/>
        </p:nvSpPr>
        <p:spPr>
          <a:xfrm>
            <a:off x="1077727" y="5871864"/>
            <a:ext cx="2647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Fuchs </a:t>
            </a:r>
            <a:r>
              <a:rPr lang="fr-FR" sz="1600" i="1" dirty="0" smtClean="0"/>
              <a:t>et al. </a:t>
            </a:r>
            <a:r>
              <a:rPr lang="fr-FR" sz="1600" b="1" dirty="0" smtClean="0"/>
              <a:t>Int J Mol </a:t>
            </a:r>
            <a:r>
              <a:rPr lang="fr-FR" sz="1600" b="1" dirty="0" err="1" smtClean="0"/>
              <a:t>Sci</a:t>
            </a:r>
            <a:r>
              <a:rPr lang="fr-FR" sz="1600" b="1" dirty="0" smtClean="0"/>
              <a:t> </a:t>
            </a:r>
            <a:r>
              <a:rPr lang="fr-FR" sz="1600" dirty="0" smtClean="0"/>
              <a:t>2019</a:t>
            </a:r>
            <a:endParaRPr lang="fr-FR" sz="1600" dirty="0"/>
          </a:p>
        </p:txBody>
      </p:sp>
      <p:sp>
        <p:nvSpPr>
          <p:cNvPr id="37" name="ZoneTexte 36"/>
          <p:cNvSpPr txBox="1"/>
          <p:nvPr/>
        </p:nvSpPr>
        <p:spPr>
          <a:xfrm>
            <a:off x="545994" y="2711679"/>
            <a:ext cx="5068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fr-FR" sz="14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13.3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596488" y="703073"/>
            <a:ext cx="49725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fr-FR" sz="1400" b="1" dirty="0" smtClean="0">
                <a:cs typeface="Courier New" panose="02070309020205020404" pitchFamily="49" charset="0"/>
              </a:rPr>
              <a:t>IF</a:t>
            </a:r>
          </a:p>
          <a:p>
            <a:pPr>
              <a:lnSpc>
                <a:spcPts val="1200"/>
              </a:lnSpc>
            </a:pPr>
            <a:r>
              <a:rPr lang="fr-FR" sz="14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&gt; 10</a:t>
            </a:r>
          </a:p>
          <a:p>
            <a:pPr>
              <a:lnSpc>
                <a:spcPts val="1200"/>
              </a:lnSpc>
            </a:pPr>
            <a:r>
              <a:rPr lang="fr-FR" sz="14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&gt; 5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637366" y="2959706"/>
            <a:ext cx="41549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fr-FR" sz="14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8.2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545994" y="2466357"/>
            <a:ext cx="5068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fr-FR" sz="14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12.8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545994" y="1730394"/>
            <a:ext cx="5068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fr-FR" sz="14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12.8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547537" y="3917661"/>
            <a:ext cx="5068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fr-FR" sz="14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10.1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545994" y="1485073"/>
            <a:ext cx="5068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fr-FR" sz="1400" b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20.1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601173" y="4954205"/>
            <a:ext cx="41549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fr-FR" sz="14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6.3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601173" y="5433084"/>
            <a:ext cx="41549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fr-FR" sz="1400" b="1" dirty="0" smtClean="0">
                <a:solidFill>
                  <a:schemeClr val="accent5"/>
                </a:solidFill>
                <a:cs typeface="Courier New" panose="02070309020205020404" pitchFamily="49" charset="0"/>
              </a:rPr>
              <a:t>5.1</a:t>
            </a:r>
          </a:p>
        </p:txBody>
      </p:sp>
      <p:cxnSp>
        <p:nvCxnSpPr>
          <p:cNvPr id="48" name="Connecteur droit 47"/>
          <p:cNvCxnSpPr/>
          <p:nvPr/>
        </p:nvCxnSpPr>
        <p:spPr>
          <a:xfrm>
            <a:off x="1093740" y="1156273"/>
            <a:ext cx="0" cy="5277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5599780" y="4317784"/>
            <a:ext cx="112652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sz="1600" b="1" i="1" dirty="0" smtClean="0"/>
              <a:t>IDYLE LABS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5715733" y="1944194"/>
            <a:ext cx="17395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. # </a:t>
            </a:r>
            <a:r>
              <a:rPr lang="en-US" b="1" dirty="0"/>
              <a:t>21 305 </a:t>
            </a:r>
            <a:r>
              <a:rPr lang="en-US" b="1" dirty="0" smtClean="0"/>
              <a:t>467.9 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7651295" y="1296610"/>
            <a:ext cx="98129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Patents</a:t>
            </a:r>
            <a:endParaRPr lang="fr-FR" sz="2000" b="1" dirty="0"/>
          </a:p>
        </p:txBody>
      </p:sp>
      <p:sp>
        <p:nvSpPr>
          <p:cNvPr id="52" name="ZoneTexte 51"/>
          <p:cNvSpPr txBox="1"/>
          <p:nvPr/>
        </p:nvSpPr>
        <p:spPr>
          <a:xfrm>
            <a:off x="5715733" y="2587230"/>
            <a:ext cx="36972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. </a:t>
            </a:r>
            <a:r>
              <a:rPr lang="en-US" b="1" dirty="0"/>
              <a:t># </a:t>
            </a:r>
            <a:r>
              <a:rPr lang="en-GB" b="1" dirty="0" smtClean="0"/>
              <a:t>WO2020188216 / FR2020/050571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6219974" y="2180179"/>
            <a:ext cx="326243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“Methods </a:t>
            </a:r>
            <a:r>
              <a:rPr lang="en-US" sz="1600" dirty="0"/>
              <a:t>for the treatment of </a:t>
            </a:r>
            <a:r>
              <a:rPr lang="en-US" sz="1600" dirty="0" smtClean="0"/>
              <a:t>ALCL”</a:t>
            </a:r>
            <a:endParaRPr lang="fr-FR" sz="1600" dirty="0"/>
          </a:p>
        </p:txBody>
      </p:sp>
      <p:sp>
        <p:nvSpPr>
          <p:cNvPr id="54" name="ZoneTexte 53"/>
          <p:cNvSpPr txBox="1"/>
          <p:nvPr/>
        </p:nvSpPr>
        <p:spPr>
          <a:xfrm>
            <a:off x="6219974" y="2833809"/>
            <a:ext cx="41898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 smtClean="0"/>
              <a:t>“Ultrasensitive </a:t>
            </a:r>
            <a:r>
              <a:rPr lang="en-GB" sz="1600" dirty="0"/>
              <a:t>method for cell death </a:t>
            </a:r>
            <a:r>
              <a:rPr lang="en-GB" sz="1600" dirty="0" smtClean="0"/>
              <a:t>detection”</a:t>
            </a:r>
            <a:endParaRPr lang="fr-FR" sz="1600" dirty="0"/>
          </a:p>
        </p:txBody>
      </p:sp>
      <p:sp>
        <p:nvSpPr>
          <p:cNvPr id="60" name="ZoneTexte 59"/>
          <p:cNvSpPr txBox="1"/>
          <p:nvPr/>
        </p:nvSpPr>
        <p:spPr>
          <a:xfrm>
            <a:off x="0" y="-3088"/>
            <a:ext cx="3732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Scientific achievements</a:t>
            </a:r>
            <a:endParaRPr lang="en-US" sz="24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1077727" y="6094959"/>
            <a:ext cx="2580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Gourvest</a:t>
            </a:r>
            <a:r>
              <a:rPr lang="fr-FR" sz="1600" dirty="0" smtClean="0"/>
              <a:t> </a:t>
            </a:r>
            <a:r>
              <a:rPr lang="fr-FR" sz="1600" i="1" dirty="0" smtClean="0"/>
              <a:t>et al. </a:t>
            </a:r>
            <a:r>
              <a:rPr lang="fr-FR" sz="1600" b="1" dirty="0" smtClean="0"/>
              <a:t>Cancers </a:t>
            </a:r>
            <a:r>
              <a:rPr lang="fr-FR" sz="1600" dirty="0" smtClean="0"/>
              <a:t>2019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8270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Arc 63"/>
          <p:cNvSpPr/>
          <p:nvPr/>
        </p:nvSpPr>
        <p:spPr>
          <a:xfrm rot="15300000" flipH="1">
            <a:off x="10606433" y="4813562"/>
            <a:ext cx="914400" cy="914400"/>
          </a:xfrm>
          <a:prstGeom prst="arc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rc 48"/>
          <p:cNvSpPr/>
          <p:nvPr/>
        </p:nvSpPr>
        <p:spPr>
          <a:xfrm>
            <a:off x="9680443" y="4813563"/>
            <a:ext cx="914400" cy="914400"/>
          </a:xfrm>
          <a:prstGeom prst="arc">
            <a:avLst>
              <a:gd name="adj1" fmla="val 16200000"/>
              <a:gd name="adj2" fmla="val 5723359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9593523" y="5044424"/>
            <a:ext cx="2055923" cy="463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523" y="5044424"/>
            <a:ext cx="2055923" cy="524058"/>
          </a:xfrm>
          <a:prstGeom prst="rect">
            <a:avLst/>
          </a:prstGeom>
        </p:spPr>
      </p:pic>
      <p:sp>
        <p:nvSpPr>
          <p:cNvPr id="11" name="Flèche vers le bas 10"/>
          <p:cNvSpPr/>
          <p:nvPr/>
        </p:nvSpPr>
        <p:spPr>
          <a:xfrm rot="5400000">
            <a:off x="4620380" y="5086830"/>
            <a:ext cx="278674" cy="930852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lèche vers le bas 50"/>
          <p:cNvSpPr/>
          <p:nvPr/>
        </p:nvSpPr>
        <p:spPr>
          <a:xfrm>
            <a:off x="5545456" y="2071050"/>
            <a:ext cx="278674" cy="3450183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111454" y="5044424"/>
            <a:ext cx="1278936" cy="1015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2" name="ZoneTexte 1"/>
          <p:cNvSpPr txBox="1"/>
          <p:nvPr/>
        </p:nvSpPr>
        <p:spPr>
          <a:xfrm flipH="1">
            <a:off x="3481810" y="4193444"/>
            <a:ext cx="891826" cy="342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rgbClr val="7030A0"/>
                </a:solidFill>
              </a:rPr>
              <a:t>lncRNAs</a:t>
            </a:r>
            <a:endParaRPr lang="fr-FR" sz="1600" b="1" dirty="0">
              <a:solidFill>
                <a:srgbClr val="7030A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 flipH="1">
            <a:off x="3510337" y="3182490"/>
            <a:ext cx="863299" cy="342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rgbClr val="7030A0"/>
                </a:solidFill>
              </a:rPr>
              <a:t>miRNAs</a:t>
            </a:r>
            <a:endParaRPr lang="fr-FR" sz="1600" b="1" dirty="0">
              <a:solidFill>
                <a:srgbClr val="7030A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 flipH="1">
            <a:off x="3479553" y="3675343"/>
            <a:ext cx="937111" cy="342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7030A0"/>
                </a:solidFill>
              </a:rPr>
              <a:t>circRNAs</a:t>
            </a:r>
            <a:endParaRPr lang="fr-FR" sz="1600" b="1" dirty="0">
              <a:solidFill>
                <a:srgbClr val="7030A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 flipH="1">
            <a:off x="3583704" y="1811964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accent5"/>
                </a:solidFill>
              </a:rPr>
              <a:t> </a:t>
            </a:r>
            <a:r>
              <a:rPr lang="fr-FR" sz="1600" b="1" dirty="0" err="1" smtClean="0">
                <a:solidFill>
                  <a:schemeClr val="accent5"/>
                </a:solidFill>
              </a:rPr>
              <a:t>mRNAs</a:t>
            </a:r>
            <a:endParaRPr lang="fr-FR" sz="1600" b="1" dirty="0" smtClean="0">
              <a:solidFill>
                <a:schemeClr val="accent5"/>
              </a:solidFill>
            </a:endParaRPr>
          </a:p>
        </p:txBody>
      </p:sp>
      <p:sp>
        <p:nvSpPr>
          <p:cNvPr id="8" name="Accolade fermante 7"/>
          <p:cNvSpPr/>
          <p:nvPr/>
        </p:nvSpPr>
        <p:spPr>
          <a:xfrm>
            <a:off x="4661191" y="1459900"/>
            <a:ext cx="129431" cy="155966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9" name="Accolade fermante 8"/>
          <p:cNvSpPr/>
          <p:nvPr/>
        </p:nvSpPr>
        <p:spPr>
          <a:xfrm>
            <a:off x="4656283" y="3237749"/>
            <a:ext cx="135449" cy="127352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10" name="ZoneTexte 9"/>
          <p:cNvSpPr txBox="1"/>
          <p:nvPr/>
        </p:nvSpPr>
        <p:spPr>
          <a:xfrm>
            <a:off x="527676" y="5044425"/>
            <a:ext cx="369205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New RNA-</a:t>
            </a:r>
            <a:r>
              <a:rPr lang="fr-FR" sz="2000" b="1" dirty="0" err="1" smtClean="0"/>
              <a:t>dependent</a:t>
            </a:r>
            <a:endParaRPr lang="fr-FR" sz="2000" b="1" dirty="0"/>
          </a:p>
          <a:p>
            <a:pPr algn="ctr"/>
            <a:r>
              <a:rPr lang="fr-FR" sz="2000" b="1" dirty="0" err="1" smtClean="0"/>
              <a:t>mechanisms</a:t>
            </a:r>
            <a:r>
              <a:rPr lang="fr-FR" sz="2000" b="1" dirty="0" smtClean="0"/>
              <a:t> in</a:t>
            </a:r>
          </a:p>
          <a:p>
            <a:pPr algn="ctr"/>
            <a:r>
              <a:rPr lang="fr-FR" sz="2000" b="1" dirty="0" smtClean="0"/>
              <a:t> </a:t>
            </a:r>
            <a:r>
              <a:rPr lang="fr-FR" sz="2000" b="1" dirty="0" smtClean="0">
                <a:solidFill>
                  <a:schemeClr val="accent5"/>
                </a:solidFill>
              </a:rPr>
              <a:t>AML</a:t>
            </a:r>
            <a:r>
              <a:rPr lang="fr-FR" sz="2000" b="1" dirty="0" smtClean="0"/>
              <a:t> </a:t>
            </a:r>
            <a:r>
              <a:rPr lang="fr-FR" sz="2000" dirty="0" smtClean="0"/>
              <a:t>&amp;</a:t>
            </a:r>
            <a:r>
              <a:rPr lang="fr-FR" sz="2000" b="1" dirty="0" smtClean="0"/>
              <a:t> </a:t>
            </a:r>
            <a:r>
              <a:rPr lang="fr-FR" sz="2000" b="1" dirty="0" smtClean="0">
                <a:solidFill>
                  <a:schemeClr val="accent5"/>
                </a:solidFill>
              </a:rPr>
              <a:t>ALK+ ALCL</a:t>
            </a:r>
            <a:endParaRPr lang="fr-FR" sz="2000" dirty="0">
              <a:solidFill>
                <a:schemeClr val="accent5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59663" y="618382"/>
            <a:ext cx="8368111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Deciphering new </a:t>
            </a:r>
            <a:r>
              <a:rPr lang="en-US" sz="2000" b="1" dirty="0"/>
              <a:t>RNA-dependent </a:t>
            </a:r>
            <a:r>
              <a:rPr lang="en-US" sz="2000" b="1" dirty="0" smtClean="0"/>
              <a:t>(and druggable ?) regulatory mechanisms</a:t>
            </a:r>
          </a:p>
          <a:p>
            <a:pPr algn="ctr"/>
            <a:r>
              <a:rPr lang="en-US" dirty="0" smtClean="0"/>
              <a:t>involved in </a:t>
            </a:r>
            <a:r>
              <a:rPr lang="en-US" b="1" dirty="0" smtClean="0"/>
              <a:t>malignant </a:t>
            </a:r>
            <a:r>
              <a:rPr lang="en-US" b="1" dirty="0"/>
              <a:t>transformation </a:t>
            </a:r>
            <a:r>
              <a:rPr lang="en-US" dirty="0"/>
              <a:t>and/or </a:t>
            </a:r>
            <a:r>
              <a:rPr lang="en-US" b="1" dirty="0" smtClean="0"/>
              <a:t>resistance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treatment</a:t>
            </a:r>
          </a:p>
        </p:txBody>
      </p:sp>
      <p:sp>
        <p:nvSpPr>
          <p:cNvPr id="14" name="Forme libre 13"/>
          <p:cNvSpPr/>
          <p:nvPr/>
        </p:nvSpPr>
        <p:spPr>
          <a:xfrm>
            <a:off x="1590243" y="2071051"/>
            <a:ext cx="2288175" cy="1010602"/>
          </a:xfrm>
          <a:custGeom>
            <a:avLst/>
            <a:gdLst>
              <a:gd name="connsiteX0" fmla="*/ 0 w 2027083"/>
              <a:gd name="connsiteY0" fmla="*/ 17495 h 749015"/>
              <a:gd name="connsiteX1" fmla="*/ 1421477 w 2027083"/>
              <a:gd name="connsiteY1" fmla="*/ 9182 h 749015"/>
              <a:gd name="connsiteX2" fmla="*/ 1974273 w 2027083"/>
              <a:gd name="connsiteY2" fmla="*/ 129716 h 749015"/>
              <a:gd name="connsiteX3" fmla="*/ 1932710 w 2027083"/>
              <a:gd name="connsiteY3" fmla="*/ 379098 h 749015"/>
              <a:gd name="connsiteX4" fmla="*/ 1338350 w 2027083"/>
              <a:gd name="connsiteY4" fmla="*/ 374942 h 749015"/>
              <a:gd name="connsiteX5" fmla="*/ 893619 w 2027083"/>
              <a:gd name="connsiteY5" fmla="*/ 670044 h 749015"/>
              <a:gd name="connsiteX6" fmla="*/ 257695 w 2027083"/>
              <a:gd name="connsiteY6" fmla="*/ 749015 h 74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7083" h="749015">
                <a:moveTo>
                  <a:pt x="0" y="17495"/>
                </a:moveTo>
                <a:cubicBezTo>
                  <a:pt x="546216" y="3986"/>
                  <a:pt x="1092432" y="-9522"/>
                  <a:pt x="1421477" y="9182"/>
                </a:cubicBezTo>
                <a:cubicBezTo>
                  <a:pt x="1750523" y="27886"/>
                  <a:pt x="1889068" y="68063"/>
                  <a:pt x="1974273" y="129716"/>
                </a:cubicBezTo>
                <a:cubicBezTo>
                  <a:pt x="2059478" y="191369"/>
                  <a:pt x="2038697" y="338227"/>
                  <a:pt x="1932710" y="379098"/>
                </a:cubicBezTo>
                <a:cubicBezTo>
                  <a:pt x="1826723" y="419969"/>
                  <a:pt x="1511532" y="326451"/>
                  <a:pt x="1338350" y="374942"/>
                </a:cubicBezTo>
                <a:cubicBezTo>
                  <a:pt x="1165168" y="423433"/>
                  <a:pt x="1073728" y="607699"/>
                  <a:pt x="893619" y="670044"/>
                </a:cubicBezTo>
                <a:cubicBezTo>
                  <a:pt x="713510" y="732390"/>
                  <a:pt x="485602" y="740702"/>
                  <a:pt x="257695" y="749015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solid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8000" kern="0">
              <a:solidFill>
                <a:srgbClr val="0070C0"/>
              </a:solidFill>
              <a:latin typeface="Arial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2025174" y="2071051"/>
            <a:ext cx="97388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e libre 15"/>
          <p:cNvSpPr/>
          <p:nvPr/>
        </p:nvSpPr>
        <p:spPr>
          <a:xfrm>
            <a:off x="1212524" y="1814776"/>
            <a:ext cx="2288175" cy="1010602"/>
          </a:xfrm>
          <a:custGeom>
            <a:avLst/>
            <a:gdLst>
              <a:gd name="connsiteX0" fmla="*/ 0 w 2027083"/>
              <a:gd name="connsiteY0" fmla="*/ 17495 h 749015"/>
              <a:gd name="connsiteX1" fmla="*/ 1421477 w 2027083"/>
              <a:gd name="connsiteY1" fmla="*/ 9182 h 749015"/>
              <a:gd name="connsiteX2" fmla="*/ 1974273 w 2027083"/>
              <a:gd name="connsiteY2" fmla="*/ 129716 h 749015"/>
              <a:gd name="connsiteX3" fmla="*/ 1932710 w 2027083"/>
              <a:gd name="connsiteY3" fmla="*/ 379098 h 749015"/>
              <a:gd name="connsiteX4" fmla="*/ 1338350 w 2027083"/>
              <a:gd name="connsiteY4" fmla="*/ 374942 h 749015"/>
              <a:gd name="connsiteX5" fmla="*/ 893619 w 2027083"/>
              <a:gd name="connsiteY5" fmla="*/ 670044 h 749015"/>
              <a:gd name="connsiteX6" fmla="*/ 257695 w 2027083"/>
              <a:gd name="connsiteY6" fmla="*/ 749015 h 74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7083" h="749015">
                <a:moveTo>
                  <a:pt x="0" y="17495"/>
                </a:moveTo>
                <a:cubicBezTo>
                  <a:pt x="546216" y="3986"/>
                  <a:pt x="1092432" y="-9522"/>
                  <a:pt x="1421477" y="9182"/>
                </a:cubicBezTo>
                <a:cubicBezTo>
                  <a:pt x="1750523" y="27886"/>
                  <a:pt x="1889068" y="68063"/>
                  <a:pt x="1974273" y="129716"/>
                </a:cubicBezTo>
                <a:cubicBezTo>
                  <a:pt x="2059478" y="191369"/>
                  <a:pt x="2038697" y="338227"/>
                  <a:pt x="1932710" y="379098"/>
                </a:cubicBezTo>
                <a:cubicBezTo>
                  <a:pt x="1826723" y="419969"/>
                  <a:pt x="1511532" y="326451"/>
                  <a:pt x="1338350" y="374942"/>
                </a:cubicBezTo>
                <a:cubicBezTo>
                  <a:pt x="1165168" y="423433"/>
                  <a:pt x="1073728" y="607699"/>
                  <a:pt x="893619" y="670044"/>
                </a:cubicBezTo>
                <a:cubicBezTo>
                  <a:pt x="713510" y="732390"/>
                  <a:pt x="485602" y="740702"/>
                  <a:pt x="257695" y="749015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solid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8000" kern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7" name="Rectangle 1031"/>
          <p:cNvSpPr>
            <a:spLocks noChangeArrowheads="1"/>
          </p:cNvSpPr>
          <p:nvPr/>
        </p:nvSpPr>
        <p:spPr bwMode="auto">
          <a:xfrm>
            <a:off x="912636" y="2644959"/>
            <a:ext cx="895415" cy="37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55838" indent="30163" defTabSz="7620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13038" indent="30163" defTabSz="7620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70238" indent="30163" defTabSz="7620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27438" indent="30163" defTabSz="7620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3’-AAA</a:t>
            </a:r>
          </a:p>
        </p:txBody>
      </p:sp>
      <p:cxnSp>
        <p:nvCxnSpPr>
          <p:cNvPr id="18" name="Connecteur droit 17"/>
          <p:cNvCxnSpPr/>
          <p:nvPr/>
        </p:nvCxnSpPr>
        <p:spPr>
          <a:xfrm>
            <a:off x="1959663" y="1818515"/>
            <a:ext cx="2968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049"/>
          <p:cNvSpPr>
            <a:spLocks noChangeArrowheads="1"/>
          </p:cNvSpPr>
          <p:nvPr/>
        </p:nvSpPr>
        <p:spPr bwMode="auto">
          <a:xfrm>
            <a:off x="1790146" y="1676817"/>
            <a:ext cx="635875" cy="33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55838" indent="30163" defTabSz="7620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13038" indent="30163" defTabSz="7620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70238" indent="30163" defTabSz="7620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27438" indent="30163" defTabSz="7620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AUG</a:t>
            </a:r>
          </a:p>
        </p:txBody>
      </p:sp>
      <p:sp>
        <p:nvSpPr>
          <p:cNvPr id="20" name="Oval 42"/>
          <p:cNvSpPr>
            <a:spLocks noChangeArrowheads="1"/>
          </p:cNvSpPr>
          <p:nvPr/>
        </p:nvSpPr>
        <p:spPr bwMode="auto">
          <a:xfrm>
            <a:off x="952618" y="1747824"/>
            <a:ext cx="270670" cy="202081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fr-FR" sz="10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</a:t>
            </a:r>
          </a:p>
        </p:txBody>
      </p:sp>
      <p:sp>
        <p:nvSpPr>
          <p:cNvPr id="21" name="Forme libre 20"/>
          <p:cNvSpPr/>
          <p:nvPr/>
        </p:nvSpPr>
        <p:spPr>
          <a:xfrm flipH="1">
            <a:off x="2740465" y="3345496"/>
            <a:ext cx="486124" cy="80865"/>
          </a:xfrm>
          <a:custGeom>
            <a:avLst/>
            <a:gdLst>
              <a:gd name="connsiteX0" fmla="*/ 0 w 213064"/>
              <a:gd name="connsiteY0" fmla="*/ 10315 h 36948"/>
              <a:gd name="connsiteX1" fmla="*/ 142043 w 213064"/>
              <a:gd name="connsiteY1" fmla="*/ 1437 h 36948"/>
              <a:gd name="connsiteX2" fmla="*/ 213064 w 213064"/>
              <a:gd name="connsiteY2" fmla="*/ 36948 h 36948"/>
              <a:gd name="connsiteX3" fmla="*/ 213064 w 213064"/>
              <a:gd name="connsiteY3" fmla="*/ 36948 h 3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064" h="36948">
                <a:moveTo>
                  <a:pt x="0" y="10315"/>
                </a:moveTo>
                <a:cubicBezTo>
                  <a:pt x="53266" y="3656"/>
                  <a:pt x="106532" y="-3002"/>
                  <a:pt x="142043" y="1437"/>
                </a:cubicBezTo>
                <a:cubicBezTo>
                  <a:pt x="177554" y="5876"/>
                  <a:pt x="213064" y="36948"/>
                  <a:pt x="213064" y="36948"/>
                </a:cubicBezTo>
                <a:lnTo>
                  <a:pt x="213064" y="36948"/>
                </a:ln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22" name="Arc 21"/>
          <p:cNvSpPr/>
          <p:nvPr/>
        </p:nvSpPr>
        <p:spPr>
          <a:xfrm rot="388542" flipH="1">
            <a:off x="2238888" y="2890583"/>
            <a:ext cx="491844" cy="1652254"/>
          </a:xfrm>
          <a:prstGeom prst="arc">
            <a:avLst>
              <a:gd name="adj1" fmla="val 17256048"/>
              <a:gd name="adj2" fmla="val 4323351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23" name="Arc 22"/>
          <p:cNvSpPr/>
          <p:nvPr/>
        </p:nvSpPr>
        <p:spPr>
          <a:xfrm rot="15964238" flipH="1">
            <a:off x="2624704" y="2693385"/>
            <a:ext cx="1071646" cy="505945"/>
          </a:xfrm>
          <a:prstGeom prst="arc">
            <a:avLst>
              <a:gd name="adj1" fmla="val 15415913"/>
              <a:gd name="adj2" fmla="val 19728186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24" name="Forme libre 23"/>
          <p:cNvSpPr/>
          <p:nvPr/>
        </p:nvSpPr>
        <p:spPr>
          <a:xfrm flipH="1">
            <a:off x="1757584" y="4392686"/>
            <a:ext cx="1235385" cy="173534"/>
          </a:xfrm>
          <a:custGeom>
            <a:avLst/>
            <a:gdLst>
              <a:gd name="connsiteX0" fmla="*/ 0 w 639192"/>
              <a:gd name="connsiteY0" fmla="*/ 19 h 97673"/>
              <a:gd name="connsiteX1" fmla="*/ 230820 w 639192"/>
              <a:gd name="connsiteY1" fmla="*/ 97673 h 97673"/>
              <a:gd name="connsiteX2" fmla="*/ 363985 w 639192"/>
              <a:gd name="connsiteY2" fmla="*/ 19 h 97673"/>
              <a:gd name="connsiteX3" fmla="*/ 568171 w 639192"/>
              <a:gd name="connsiteY3" fmla="*/ 88795 h 97673"/>
              <a:gd name="connsiteX4" fmla="*/ 639192 w 639192"/>
              <a:gd name="connsiteY4" fmla="*/ 44407 h 9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192" h="97673">
                <a:moveTo>
                  <a:pt x="0" y="19"/>
                </a:moveTo>
                <a:cubicBezTo>
                  <a:pt x="85078" y="48846"/>
                  <a:pt x="170156" y="97673"/>
                  <a:pt x="230820" y="97673"/>
                </a:cubicBezTo>
                <a:cubicBezTo>
                  <a:pt x="291484" y="97673"/>
                  <a:pt x="307760" y="1499"/>
                  <a:pt x="363985" y="19"/>
                </a:cubicBezTo>
                <a:cubicBezTo>
                  <a:pt x="420210" y="-1461"/>
                  <a:pt x="522303" y="81397"/>
                  <a:pt x="568171" y="88795"/>
                </a:cubicBezTo>
                <a:cubicBezTo>
                  <a:pt x="614039" y="96193"/>
                  <a:pt x="626615" y="70300"/>
                  <a:pt x="639192" y="44407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25" name="Rectangle 1031"/>
          <p:cNvSpPr>
            <a:spLocks noChangeArrowheads="1"/>
          </p:cNvSpPr>
          <p:nvPr/>
        </p:nvSpPr>
        <p:spPr bwMode="auto">
          <a:xfrm>
            <a:off x="2909005" y="4216101"/>
            <a:ext cx="666154" cy="37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55838" indent="30163" defTabSz="7620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13038" indent="30163" defTabSz="7620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70238" indent="30163" defTabSz="7620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27438" indent="30163" defTabSz="7620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AAA</a:t>
            </a:r>
          </a:p>
        </p:txBody>
      </p:sp>
      <p:sp>
        <p:nvSpPr>
          <p:cNvPr id="26" name="Rectangle 1031"/>
          <p:cNvSpPr>
            <a:spLocks noChangeArrowheads="1"/>
          </p:cNvSpPr>
          <p:nvPr/>
        </p:nvSpPr>
        <p:spPr bwMode="auto">
          <a:xfrm>
            <a:off x="1283636" y="2926690"/>
            <a:ext cx="895415" cy="37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55838" indent="30163" defTabSz="7620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13038" indent="30163" defTabSz="7620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70238" indent="30163" defTabSz="7620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27438" indent="30163" defTabSz="7620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3’-AAA</a:t>
            </a:r>
          </a:p>
        </p:txBody>
      </p:sp>
      <p:sp>
        <p:nvSpPr>
          <p:cNvPr id="27" name="Oval 42"/>
          <p:cNvSpPr>
            <a:spLocks noChangeArrowheads="1"/>
          </p:cNvSpPr>
          <p:nvPr/>
        </p:nvSpPr>
        <p:spPr bwMode="auto">
          <a:xfrm>
            <a:off x="1316480" y="1997000"/>
            <a:ext cx="270670" cy="202081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fr-FR" sz="10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</a:t>
            </a:r>
          </a:p>
        </p:txBody>
      </p:sp>
      <p:grpSp>
        <p:nvGrpSpPr>
          <p:cNvPr id="28" name="Groupe 27"/>
          <p:cNvGrpSpPr/>
          <p:nvPr/>
        </p:nvGrpSpPr>
        <p:grpSpPr>
          <a:xfrm>
            <a:off x="2025104" y="2076332"/>
            <a:ext cx="975799" cy="125655"/>
            <a:chOff x="5657524" y="2435813"/>
            <a:chExt cx="723220" cy="93130"/>
          </a:xfrm>
        </p:grpSpPr>
        <p:cxnSp>
          <p:nvCxnSpPr>
            <p:cNvPr id="29" name="Connecteur droit 28"/>
            <p:cNvCxnSpPr/>
            <p:nvPr/>
          </p:nvCxnSpPr>
          <p:spPr>
            <a:xfrm>
              <a:off x="5657524" y="2435813"/>
              <a:ext cx="369434" cy="8883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H="1">
              <a:off x="6011310" y="2440113"/>
              <a:ext cx="369434" cy="8883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Arc plein 30"/>
          <p:cNvSpPr/>
          <p:nvPr/>
        </p:nvSpPr>
        <p:spPr>
          <a:xfrm>
            <a:off x="2873217" y="3800922"/>
            <a:ext cx="275570" cy="279864"/>
          </a:xfrm>
          <a:prstGeom prst="blockArc">
            <a:avLst>
              <a:gd name="adj1" fmla="val 10800000"/>
              <a:gd name="adj2" fmla="val 18315067"/>
              <a:gd name="adj3" fmla="val 85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Arc plein 31"/>
          <p:cNvSpPr/>
          <p:nvPr/>
        </p:nvSpPr>
        <p:spPr>
          <a:xfrm rot="7865973">
            <a:off x="2870688" y="3803576"/>
            <a:ext cx="279864" cy="275570"/>
          </a:xfrm>
          <a:prstGeom prst="blockArc">
            <a:avLst>
              <a:gd name="adj1" fmla="val 10800000"/>
              <a:gd name="adj2" fmla="val 18315067"/>
              <a:gd name="adj3" fmla="val 85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33" name="Groupe 32"/>
          <p:cNvGrpSpPr/>
          <p:nvPr/>
        </p:nvGrpSpPr>
        <p:grpSpPr>
          <a:xfrm>
            <a:off x="3132259" y="3634416"/>
            <a:ext cx="279274" cy="281488"/>
            <a:chOff x="5447900" y="3988570"/>
            <a:chExt cx="206986" cy="208627"/>
          </a:xfrm>
        </p:grpSpPr>
        <p:sp>
          <p:nvSpPr>
            <p:cNvPr id="34" name="Arc plein 33"/>
            <p:cNvSpPr/>
            <p:nvPr/>
          </p:nvSpPr>
          <p:spPr>
            <a:xfrm rot="14739518">
              <a:off x="5449054" y="3990161"/>
              <a:ext cx="207423" cy="204241"/>
            </a:xfrm>
            <a:prstGeom prst="blockArc">
              <a:avLst>
                <a:gd name="adj1" fmla="val 10800000"/>
                <a:gd name="adj2" fmla="val 18522478"/>
                <a:gd name="adj3" fmla="val 7254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5" name="Arc plein 34"/>
            <p:cNvSpPr/>
            <p:nvPr/>
          </p:nvSpPr>
          <p:spPr>
            <a:xfrm>
              <a:off x="5448183" y="3989398"/>
              <a:ext cx="204241" cy="207423"/>
            </a:xfrm>
            <a:prstGeom prst="blockArc">
              <a:avLst>
                <a:gd name="adj1" fmla="val 10800000"/>
                <a:gd name="adj2" fmla="val 18315067"/>
                <a:gd name="adj3" fmla="val 8557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6" name="Arc plein 35"/>
            <p:cNvSpPr/>
            <p:nvPr/>
          </p:nvSpPr>
          <p:spPr>
            <a:xfrm rot="7865973">
              <a:off x="5446309" y="3991365"/>
              <a:ext cx="207423" cy="204241"/>
            </a:xfrm>
            <a:prstGeom prst="blockArc">
              <a:avLst>
                <a:gd name="adj1" fmla="val 10800000"/>
                <a:gd name="adj2" fmla="val 18315067"/>
                <a:gd name="adj3" fmla="val 8557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e 36"/>
          <p:cNvGrpSpPr/>
          <p:nvPr/>
        </p:nvGrpSpPr>
        <p:grpSpPr>
          <a:xfrm rot="2297036">
            <a:off x="2838352" y="4003779"/>
            <a:ext cx="199558" cy="82788"/>
            <a:chOff x="5657524" y="2435813"/>
            <a:chExt cx="723220" cy="93130"/>
          </a:xfrm>
        </p:grpSpPr>
        <p:cxnSp>
          <p:nvCxnSpPr>
            <p:cNvPr id="38" name="Connecteur droit 37"/>
            <p:cNvCxnSpPr/>
            <p:nvPr/>
          </p:nvCxnSpPr>
          <p:spPr>
            <a:xfrm>
              <a:off x="5657524" y="2435813"/>
              <a:ext cx="369434" cy="8883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H="1">
              <a:off x="6011310" y="2440113"/>
              <a:ext cx="369434" cy="8883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1959663" y="4373257"/>
            <a:ext cx="563897" cy="208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1" name="Groupe 40"/>
          <p:cNvGrpSpPr/>
          <p:nvPr/>
        </p:nvGrpSpPr>
        <p:grpSpPr>
          <a:xfrm rot="184200">
            <a:off x="1953371" y="4557891"/>
            <a:ext cx="565025" cy="145786"/>
            <a:chOff x="5657524" y="2435813"/>
            <a:chExt cx="723220" cy="93130"/>
          </a:xfrm>
        </p:grpSpPr>
        <p:cxnSp>
          <p:nvCxnSpPr>
            <p:cNvPr id="42" name="Connecteur droit 41"/>
            <p:cNvCxnSpPr/>
            <p:nvPr/>
          </p:nvCxnSpPr>
          <p:spPr>
            <a:xfrm>
              <a:off x="5657524" y="2435813"/>
              <a:ext cx="369434" cy="8883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flipH="1">
              <a:off x="6011310" y="2440113"/>
              <a:ext cx="369434" cy="8883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Arc 43"/>
          <p:cNvSpPr/>
          <p:nvPr/>
        </p:nvSpPr>
        <p:spPr>
          <a:xfrm rot="15964238" flipH="1">
            <a:off x="2340809" y="2969055"/>
            <a:ext cx="1071646" cy="505945"/>
          </a:xfrm>
          <a:prstGeom prst="arc">
            <a:avLst>
              <a:gd name="adj1" fmla="val 13968322"/>
              <a:gd name="adj2" fmla="val 21051931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45" name="ZoneTexte 44"/>
          <p:cNvSpPr txBox="1"/>
          <p:nvPr/>
        </p:nvSpPr>
        <p:spPr>
          <a:xfrm>
            <a:off x="5100554" y="5229091"/>
            <a:ext cx="130035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err="1" smtClean="0"/>
              <a:t>Functional</a:t>
            </a:r>
            <a:endParaRPr lang="fr-FR" sz="2000" b="1" dirty="0"/>
          </a:p>
          <a:p>
            <a:pPr algn="ctr"/>
            <a:r>
              <a:rPr lang="fr-FR" sz="2000" b="1" dirty="0" err="1" smtClean="0"/>
              <a:t>studies</a:t>
            </a:r>
            <a:endParaRPr lang="fr-FR" sz="2400" b="1" dirty="0"/>
          </a:p>
        </p:txBody>
      </p:sp>
      <p:sp>
        <p:nvSpPr>
          <p:cNvPr id="47" name="Forme libre 46"/>
          <p:cNvSpPr/>
          <p:nvPr/>
        </p:nvSpPr>
        <p:spPr>
          <a:xfrm flipH="1">
            <a:off x="1474937" y="4290276"/>
            <a:ext cx="1235385" cy="173534"/>
          </a:xfrm>
          <a:custGeom>
            <a:avLst/>
            <a:gdLst>
              <a:gd name="connsiteX0" fmla="*/ 0 w 639192"/>
              <a:gd name="connsiteY0" fmla="*/ 19 h 97673"/>
              <a:gd name="connsiteX1" fmla="*/ 230820 w 639192"/>
              <a:gd name="connsiteY1" fmla="*/ 97673 h 97673"/>
              <a:gd name="connsiteX2" fmla="*/ 363985 w 639192"/>
              <a:gd name="connsiteY2" fmla="*/ 19 h 97673"/>
              <a:gd name="connsiteX3" fmla="*/ 568171 w 639192"/>
              <a:gd name="connsiteY3" fmla="*/ 88795 h 97673"/>
              <a:gd name="connsiteX4" fmla="*/ 639192 w 639192"/>
              <a:gd name="connsiteY4" fmla="*/ 44407 h 9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192" h="97673">
                <a:moveTo>
                  <a:pt x="0" y="19"/>
                </a:moveTo>
                <a:cubicBezTo>
                  <a:pt x="85078" y="48846"/>
                  <a:pt x="170156" y="97673"/>
                  <a:pt x="230820" y="97673"/>
                </a:cubicBezTo>
                <a:cubicBezTo>
                  <a:pt x="291484" y="97673"/>
                  <a:pt x="307760" y="1499"/>
                  <a:pt x="363985" y="19"/>
                </a:cubicBezTo>
                <a:cubicBezTo>
                  <a:pt x="420210" y="-1461"/>
                  <a:pt x="522303" y="81397"/>
                  <a:pt x="568171" y="88795"/>
                </a:cubicBezTo>
                <a:cubicBezTo>
                  <a:pt x="614039" y="96193"/>
                  <a:pt x="626615" y="70300"/>
                  <a:pt x="639192" y="44407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6" name="ZoneTexte 5"/>
          <p:cNvSpPr txBox="1"/>
          <p:nvPr/>
        </p:nvSpPr>
        <p:spPr>
          <a:xfrm>
            <a:off x="4842577" y="3381214"/>
            <a:ext cx="1738489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7030A0"/>
                </a:solidFill>
              </a:rPr>
              <a:t>Non-</a:t>
            </a:r>
            <a:r>
              <a:rPr lang="fr-FR" b="1" dirty="0" err="1" smtClean="0">
                <a:solidFill>
                  <a:srgbClr val="7030A0"/>
                </a:solidFill>
              </a:rPr>
              <a:t>coding</a:t>
            </a:r>
            <a:endParaRPr lang="fr-FR" b="1" dirty="0" smtClean="0">
              <a:solidFill>
                <a:srgbClr val="7030A0"/>
              </a:solidFill>
            </a:endParaRPr>
          </a:p>
          <a:p>
            <a:pPr algn="ctr"/>
            <a:r>
              <a:rPr lang="fr-FR" b="1" dirty="0" err="1">
                <a:solidFill>
                  <a:srgbClr val="7030A0"/>
                </a:solidFill>
              </a:rPr>
              <a:t>r</a:t>
            </a:r>
            <a:r>
              <a:rPr lang="fr-FR" b="1" dirty="0" err="1" smtClean="0">
                <a:solidFill>
                  <a:srgbClr val="7030A0"/>
                </a:solidFill>
              </a:rPr>
              <a:t>egulatory</a:t>
            </a:r>
            <a:r>
              <a:rPr lang="fr-FR" b="1" dirty="0" smtClean="0">
                <a:solidFill>
                  <a:srgbClr val="7030A0"/>
                </a:solidFill>
              </a:rPr>
              <a:t> </a:t>
            </a:r>
            <a:r>
              <a:rPr lang="fr-FR" b="1" dirty="0" err="1" smtClean="0">
                <a:solidFill>
                  <a:srgbClr val="7030A0"/>
                </a:solidFill>
              </a:rPr>
              <a:t>RNAs</a:t>
            </a:r>
            <a:endParaRPr lang="fr-FR" b="1" dirty="0" smtClean="0">
              <a:solidFill>
                <a:srgbClr val="7030A0"/>
              </a:solidFill>
            </a:endParaRPr>
          </a:p>
          <a:p>
            <a:pPr algn="ctr"/>
            <a:r>
              <a:rPr lang="fr-FR" sz="2000" b="1" dirty="0" smtClean="0">
                <a:solidFill>
                  <a:srgbClr val="C00000"/>
                </a:solidFill>
              </a:rPr>
              <a:t>+ variants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007942" y="1891131"/>
            <a:ext cx="1407758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b="1" dirty="0" err="1" smtClean="0">
                <a:solidFill>
                  <a:schemeClr val="accent5"/>
                </a:solidFill>
              </a:rPr>
              <a:t>Coding</a:t>
            </a:r>
            <a:r>
              <a:rPr lang="fr-FR" b="1" dirty="0" smtClean="0">
                <a:solidFill>
                  <a:schemeClr val="accent5"/>
                </a:solidFill>
              </a:rPr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RNAs</a:t>
            </a:r>
            <a:endParaRPr lang="fr-FR" b="1" dirty="0" smtClean="0">
              <a:solidFill>
                <a:schemeClr val="accent5"/>
              </a:solidFill>
            </a:endParaRPr>
          </a:p>
          <a:p>
            <a:pPr algn="ctr"/>
            <a:r>
              <a:rPr lang="fr-FR" sz="2000" b="1" dirty="0" smtClean="0">
                <a:solidFill>
                  <a:srgbClr val="C00000"/>
                </a:solidFill>
              </a:rPr>
              <a:t>+ variants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6578111" y="1531223"/>
            <a:ext cx="29586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Stéphane Pyronnet, </a:t>
            </a:r>
            <a:r>
              <a:rPr lang="fr-FR" sz="1400" dirty="0" smtClean="0"/>
              <a:t>DR-INSERM</a:t>
            </a:r>
            <a:endParaRPr lang="fr-FR" sz="2000" dirty="0"/>
          </a:p>
        </p:txBody>
      </p:sp>
      <p:sp>
        <p:nvSpPr>
          <p:cNvPr id="53" name="ZoneTexte 52"/>
          <p:cNvSpPr txBox="1"/>
          <p:nvPr/>
        </p:nvSpPr>
        <p:spPr>
          <a:xfrm>
            <a:off x="6578111" y="2355437"/>
            <a:ext cx="25875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Christian </a:t>
            </a:r>
            <a:r>
              <a:rPr lang="fr-FR" b="1" dirty="0" err="1" smtClean="0"/>
              <a:t>Touriol</a:t>
            </a:r>
            <a:r>
              <a:rPr lang="fr-FR" b="1" dirty="0" smtClean="0"/>
              <a:t>, </a:t>
            </a:r>
            <a:r>
              <a:rPr lang="fr-FR" sz="1400" dirty="0" smtClean="0"/>
              <a:t>CR-INERM</a:t>
            </a:r>
            <a:endParaRPr lang="fr-FR" sz="1600" dirty="0"/>
          </a:p>
        </p:txBody>
      </p:sp>
      <p:sp>
        <p:nvSpPr>
          <p:cNvPr id="54" name="ZoneTexte 53"/>
          <p:cNvSpPr txBox="1"/>
          <p:nvPr/>
        </p:nvSpPr>
        <p:spPr>
          <a:xfrm>
            <a:off x="6578111" y="3179651"/>
            <a:ext cx="27655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Marina Bousquet, </a:t>
            </a:r>
            <a:r>
              <a:rPr lang="fr-FR" sz="1400" dirty="0" smtClean="0"/>
              <a:t>CR-INSERM</a:t>
            </a:r>
            <a:endParaRPr lang="fr-FR" sz="1600" dirty="0"/>
          </a:p>
        </p:txBody>
      </p:sp>
      <p:sp>
        <p:nvSpPr>
          <p:cNvPr id="55" name="ZoneTexte 54"/>
          <p:cNvSpPr txBox="1"/>
          <p:nvPr/>
        </p:nvSpPr>
        <p:spPr>
          <a:xfrm>
            <a:off x="6578111" y="4003865"/>
            <a:ext cx="27815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Fabienne </a:t>
            </a:r>
            <a:r>
              <a:rPr lang="fr-FR" b="1" dirty="0" err="1" smtClean="0"/>
              <a:t>Meggetto</a:t>
            </a:r>
            <a:r>
              <a:rPr lang="fr-FR" b="1" dirty="0" smtClean="0"/>
              <a:t>, </a:t>
            </a:r>
            <a:r>
              <a:rPr lang="fr-FR" sz="1400" dirty="0" smtClean="0"/>
              <a:t>DR-CNRS</a:t>
            </a:r>
            <a:endParaRPr lang="fr-FR" sz="1600" dirty="0"/>
          </a:p>
        </p:txBody>
      </p:sp>
      <p:sp>
        <p:nvSpPr>
          <p:cNvPr id="56" name="ZoneTexte 55"/>
          <p:cNvSpPr txBox="1"/>
          <p:nvPr/>
        </p:nvSpPr>
        <p:spPr>
          <a:xfrm>
            <a:off x="6578111" y="4276366"/>
            <a:ext cx="23969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Laurence Lamant, </a:t>
            </a:r>
            <a:r>
              <a:rPr lang="fr-FR" sz="1400" dirty="0" smtClean="0"/>
              <a:t>PU-PH</a:t>
            </a:r>
            <a:endParaRPr lang="fr-FR" sz="1600" dirty="0"/>
          </a:p>
        </p:txBody>
      </p:sp>
      <p:sp>
        <p:nvSpPr>
          <p:cNvPr id="57" name="ZoneTexte 56"/>
          <p:cNvSpPr txBox="1"/>
          <p:nvPr/>
        </p:nvSpPr>
        <p:spPr>
          <a:xfrm>
            <a:off x="6887265" y="1855596"/>
            <a:ext cx="248978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• </a:t>
            </a:r>
            <a:r>
              <a:rPr lang="fr-FR" sz="1600" b="1" dirty="0" err="1" smtClean="0">
                <a:solidFill>
                  <a:schemeClr val="accent2"/>
                </a:solidFill>
              </a:rPr>
              <a:t>mRNA</a:t>
            </a:r>
            <a:r>
              <a:rPr lang="fr-FR" sz="1600" b="1" dirty="0" smtClean="0">
                <a:solidFill>
                  <a:schemeClr val="accent2"/>
                </a:solidFill>
              </a:rPr>
              <a:t> translation in AML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6927715" y="2652005"/>
            <a:ext cx="306545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• </a:t>
            </a:r>
            <a:r>
              <a:rPr lang="fr-FR" sz="1600" b="1" dirty="0" smtClean="0">
                <a:solidFill>
                  <a:schemeClr val="accent2"/>
                </a:solidFill>
              </a:rPr>
              <a:t>ER stress and translation in AML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6937432" y="3466476"/>
            <a:ext cx="169148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• </a:t>
            </a:r>
            <a:r>
              <a:rPr lang="fr-FR" sz="1600" b="1" dirty="0" smtClean="0">
                <a:solidFill>
                  <a:schemeClr val="accent2"/>
                </a:solidFill>
              </a:rPr>
              <a:t>lncRNAs in AML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6996558" y="4586610"/>
            <a:ext cx="221509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• </a:t>
            </a:r>
            <a:r>
              <a:rPr lang="fr-FR" sz="1600" b="1" dirty="0" smtClean="0">
                <a:solidFill>
                  <a:schemeClr val="accent2"/>
                </a:solidFill>
              </a:rPr>
              <a:t>circRNAs in ALK+ ALCL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0" y="-3088"/>
            <a:ext cx="3257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Trajectory </a:t>
            </a:r>
            <a:r>
              <a:rPr lang="en-US" sz="2400" b="1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2027-2031</a:t>
            </a:r>
            <a:endParaRPr lang="en-US" sz="24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66" name="Accolade fermante 65"/>
          <p:cNvSpPr/>
          <p:nvPr/>
        </p:nvSpPr>
        <p:spPr>
          <a:xfrm>
            <a:off x="10059330" y="1585256"/>
            <a:ext cx="143321" cy="333990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67" name="ZoneTexte 66"/>
          <p:cNvSpPr txBox="1"/>
          <p:nvPr/>
        </p:nvSpPr>
        <p:spPr>
          <a:xfrm>
            <a:off x="10196868" y="2933617"/>
            <a:ext cx="161364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RDV </a:t>
            </a:r>
            <a:r>
              <a:rPr lang="fr-FR" b="1" dirty="0" err="1" smtClean="0">
                <a:solidFill>
                  <a:schemeClr val="accent2">
                    <a:lumMod val="75000"/>
                  </a:schemeClr>
                </a:solidFill>
              </a:rPr>
              <a:t>tomorrow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fr-FR" b="1" dirty="0" err="1" smtClean="0">
                <a:solidFill>
                  <a:schemeClr val="accent2">
                    <a:lumMod val="75000"/>
                  </a:schemeClr>
                </a:solidFill>
              </a:rPr>
              <a:t>morning</a:t>
            </a:r>
            <a:endParaRPr lang="fr-FR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6780863" y="5492602"/>
            <a:ext cx="1109984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 err="1" smtClean="0"/>
              <a:t>Industrial</a:t>
            </a:r>
            <a:endParaRPr lang="fr-FR" b="1" dirty="0"/>
          </a:p>
          <a:p>
            <a:pPr algn="ctr"/>
            <a:r>
              <a:rPr lang="fr-FR" b="1" dirty="0" err="1" smtClean="0"/>
              <a:t>partners</a:t>
            </a:r>
            <a:r>
              <a:rPr lang="fr-FR" b="1" dirty="0" smtClean="0"/>
              <a:t>: </a:t>
            </a:r>
            <a:endParaRPr lang="fr-FR" dirty="0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428" y="5492602"/>
            <a:ext cx="934885" cy="621884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 rotWithShape="1">
          <a:blip r:embed="rId4"/>
          <a:srcRect r="13403"/>
          <a:stretch/>
        </p:blipFill>
        <p:spPr>
          <a:xfrm>
            <a:off x="9106737" y="5492602"/>
            <a:ext cx="610019" cy="62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9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DF6D00-A0E3-217C-9BFD-BB1FA1243E21}"/>
              </a:ext>
            </a:extLst>
          </p:cNvPr>
          <p:cNvSpPr/>
          <p:nvPr/>
        </p:nvSpPr>
        <p:spPr>
          <a:xfrm>
            <a:off x="820194" y="840031"/>
            <a:ext cx="5253228" cy="288000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Aft>
                <a:spcPts val="600"/>
              </a:spcAft>
            </a:pPr>
            <a:r>
              <a:rPr lang="en-US" sz="2000" b="1" cap="small" dirty="0">
                <a:solidFill>
                  <a:schemeClr val="accent2"/>
                </a:solidFill>
                <a:latin typeface="Century Gothic" panose="020B0502020202020204" pitchFamily="34" charset="0"/>
              </a:rPr>
              <a:t>Strengths</a:t>
            </a:r>
            <a:endParaRPr lang="en-US" sz="1600" b="1" cap="small" dirty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• Expertise 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in 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RNA species/variants 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identification, 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quantification 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and functional characterization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• Strong 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interaction with clinicians and access 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to large&amp; 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annotated patient cohorts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• Opinion 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leader group on ALCL in France and Europe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• Strong 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interaction with the socio-economic 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world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• S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trong 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involvement in teaching</a:t>
            </a:r>
          </a:p>
          <a:p>
            <a:pPr>
              <a:spcBef>
                <a:spcPts val="400"/>
              </a:spcBef>
            </a:pPr>
            <a:endParaRPr lang="en-US" sz="14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2055E5-E3F5-126D-DD27-976EC5243D7D}"/>
              </a:ext>
            </a:extLst>
          </p:cNvPr>
          <p:cNvSpPr/>
          <p:nvPr/>
        </p:nvSpPr>
        <p:spPr>
          <a:xfrm>
            <a:off x="6118578" y="840031"/>
            <a:ext cx="5253228" cy="288000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Aft>
                <a:spcPts val="600"/>
              </a:spcAft>
            </a:pPr>
            <a:r>
              <a:rPr lang="en-US" sz="2000" b="1" cap="small" noProof="0" dirty="0">
                <a:solidFill>
                  <a:schemeClr val="accent2"/>
                </a:solidFill>
                <a:latin typeface="Century Gothic" panose="020B0502020202020204" pitchFamily="34" charset="0"/>
              </a:rPr>
              <a:t>Weaknesses</a:t>
            </a:r>
            <a:endParaRPr lang="en-US" sz="1600" b="1" cap="small" dirty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</a:rPr>
              <a:t>•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A 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young team that still needs to improve its 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production 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in order to raise its international profile.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• Team </a:t>
            </a: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not yet competitive enough for European contracts</a:t>
            </a:r>
          </a:p>
          <a:p>
            <a:pPr>
              <a:spcBef>
                <a:spcPts val="400"/>
              </a:spcBef>
            </a:pPr>
            <a:endParaRPr lang="en-US" sz="1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24419-A923-1CA0-6037-591CEC9711A8}"/>
              </a:ext>
            </a:extLst>
          </p:cNvPr>
          <p:cNvSpPr/>
          <p:nvPr/>
        </p:nvSpPr>
        <p:spPr>
          <a:xfrm>
            <a:off x="820194" y="3765187"/>
            <a:ext cx="5253228" cy="259560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Aft>
                <a:spcPts val="600"/>
              </a:spcAft>
            </a:pPr>
            <a:r>
              <a:rPr lang="en-US" sz="2000" b="1" i="0" cap="small" noProof="0" dirty="0">
                <a:solidFill>
                  <a:schemeClr val="accent2"/>
                </a:solidFill>
                <a:latin typeface="Century Gothic" panose="020B0502020202020204" pitchFamily="34" charset="0"/>
              </a:rPr>
              <a:t>Opportunities</a:t>
            </a:r>
            <a:endParaRPr lang="en-US" sz="1600" b="1" cap="small" dirty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• Coupling new bioinformatics pipelines to patient data </a:t>
            </a:r>
            <a:r>
              <a:rPr lang="en-US" sz="1400" i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via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AI and or machine learning for personalized medicine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• Targeting RNA for innovative therapeutics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4FBAAB-4F5E-6300-7F49-3DA023AC1DFB}"/>
              </a:ext>
            </a:extLst>
          </p:cNvPr>
          <p:cNvSpPr/>
          <p:nvPr/>
        </p:nvSpPr>
        <p:spPr>
          <a:xfrm>
            <a:off x="6118578" y="3765187"/>
            <a:ext cx="5253228" cy="259560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Aft>
                <a:spcPts val="600"/>
              </a:spcAft>
            </a:pPr>
            <a:r>
              <a:rPr lang="en-US" sz="2000" b="1" cap="small" noProof="0" dirty="0">
                <a:solidFill>
                  <a:schemeClr val="accent2"/>
                </a:solidFill>
                <a:latin typeface="Century Gothic" panose="020B0502020202020204" pitchFamily="34" charset="0"/>
              </a:rPr>
              <a:t>Threats</a:t>
            </a:r>
            <a:endParaRPr lang="en-US" sz="1600" b="1" cap="small" dirty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• Institutional budget restrictions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•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Institutional loss of technical staff, no lab memory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•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Necessity of quick adaptation to the rapidly evolving field of non-coding RNAs</a:t>
            </a:r>
          </a:p>
          <a:p>
            <a:pPr>
              <a:spcBef>
                <a:spcPts val="400"/>
              </a:spcBef>
            </a:pPr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•</a:t>
            </a:r>
            <a:r>
              <a:rPr lang="en-US" sz="1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Regulatory and ethical constraints for RNA-based therapeutics</a:t>
            </a:r>
            <a:endParaRPr lang="en-US" sz="1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-3088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SWOT</a:t>
            </a:r>
            <a:endParaRPr lang="en-US" sz="24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77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0823275" y="16355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2025</a:t>
            </a:r>
            <a:endParaRPr lang="fr-FR" b="1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6090249" y="2034945"/>
            <a:ext cx="5287993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6708504" y="722135"/>
            <a:ext cx="2410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G. Favre        </a:t>
            </a:r>
            <a:r>
              <a:rPr lang="fr-FR" sz="1400" dirty="0" err="1" smtClean="0"/>
              <a:t>Director</a:t>
            </a:r>
            <a:endParaRPr lang="fr-FR" sz="1400" dirty="0"/>
          </a:p>
          <a:p>
            <a:r>
              <a:rPr lang="fr-FR" sz="1600" b="1" dirty="0" smtClean="0"/>
              <a:t>P.  Cordelier </a:t>
            </a:r>
            <a:r>
              <a:rPr lang="fr-FR" sz="1400" dirty="0" err="1" smtClean="0"/>
              <a:t>Deputy</a:t>
            </a:r>
            <a:r>
              <a:rPr lang="fr-FR" sz="1400" dirty="0" smtClean="0"/>
              <a:t> </a:t>
            </a:r>
            <a:r>
              <a:rPr lang="fr-FR" sz="1400" dirty="0" err="1" smtClean="0"/>
              <a:t>Director</a:t>
            </a:r>
            <a:endParaRPr lang="fr-FR" sz="1400" dirty="0" smtClean="0"/>
          </a:p>
          <a:p>
            <a:r>
              <a:rPr lang="fr-FR" sz="1600" b="1" dirty="0"/>
              <a:t>S. </a:t>
            </a:r>
            <a:r>
              <a:rPr lang="fr-FR" sz="1600" b="1" dirty="0" smtClean="0"/>
              <a:t> Guibert</a:t>
            </a:r>
            <a:r>
              <a:rPr lang="fr-FR" sz="1600" dirty="0" smtClean="0"/>
              <a:t>    </a:t>
            </a:r>
            <a:r>
              <a:rPr lang="fr-FR" sz="1400" dirty="0" err="1" smtClean="0"/>
              <a:t>Adm</a:t>
            </a:r>
            <a:r>
              <a:rPr lang="fr-FR" sz="1400" dirty="0" smtClean="0"/>
              <a:t> </a:t>
            </a:r>
            <a:r>
              <a:rPr lang="fr-FR" sz="1400" dirty="0" err="1" smtClean="0"/>
              <a:t>Director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5443505" y="796740"/>
            <a:ext cx="12532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 err="1" smtClean="0"/>
              <a:t>Renewal</a:t>
            </a:r>
            <a:r>
              <a:rPr lang="fr-FR" b="1" dirty="0" smtClean="0"/>
              <a:t> of</a:t>
            </a:r>
          </a:p>
          <a:p>
            <a:pPr algn="ctr"/>
            <a:r>
              <a:rPr lang="fr-FR" b="1" dirty="0" smtClean="0"/>
              <a:t>the CRCT</a:t>
            </a:r>
            <a:endParaRPr lang="fr-FR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7694315" y="2174919"/>
            <a:ext cx="24136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Team </a:t>
            </a:r>
            <a:r>
              <a:rPr lang="fr-FR" b="1" dirty="0" smtClean="0">
                <a:solidFill>
                  <a:srgbClr val="C00000"/>
                </a:solidFill>
              </a:rPr>
              <a:t>S. Pyronnet</a:t>
            </a:r>
            <a:r>
              <a:rPr lang="fr-FR" sz="1400" dirty="0" smtClean="0"/>
              <a:t>  </a:t>
            </a:r>
            <a:r>
              <a:rPr lang="fr-FR" sz="1600" dirty="0" smtClean="0"/>
              <a:t>DR, PI</a:t>
            </a:r>
          </a:p>
          <a:p>
            <a:pPr algn="ctr"/>
            <a:r>
              <a:rPr lang="fr-FR" sz="1600" dirty="0" smtClean="0"/>
              <a:t>F. </a:t>
            </a:r>
            <a:r>
              <a:rPr lang="fr-FR" sz="1600" dirty="0" err="1" smtClean="0"/>
              <a:t>Meggetto</a:t>
            </a:r>
            <a:r>
              <a:rPr lang="fr-FR" sz="1600" dirty="0" smtClean="0"/>
              <a:t> DR, </a:t>
            </a:r>
            <a:r>
              <a:rPr lang="fr-FR" sz="1600" dirty="0" err="1" smtClean="0"/>
              <a:t>co</a:t>
            </a:r>
            <a:r>
              <a:rPr lang="fr-FR" sz="1600" dirty="0" smtClean="0"/>
              <a:t>-PI</a:t>
            </a:r>
          </a:p>
          <a:p>
            <a:pPr algn="ctr"/>
            <a:r>
              <a:rPr lang="fr-FR" sz="1400" dirty="0" smtClean="0"/>
              <a:t>«</a:t>
            </a:r>
            <a:r>
              <a:rPr lang="fr-FR" sz="1400" i="1" dirty="0" smtClean="0"/>
              <a:t> </a:t>
            </a:r>
            <a:r>
              <a:rPr lang="fr-FR" sz="1600" b="1" i="1" dirty="0" err="1" smtClean="0">
                <a:solidFill>
                  <a:srgbClr val="C00000"/>
                </a:solidFill>
              </a:rPr>
              <a:t>R’n</a:t>
            </a:r>
            <a:r>
              <a:rPr lang="fr-FR" sz="1600" b="1" i="1" dirty="0" smtClean="0">
                <a:solidFill>
                  <a:srgbClr val="C00000"/>
                </a:solidFill>
              </a:rPr>
              <a:t> Blood</a:t>
            </a:r>
            <a:r>
              <a:rPr lang="fr-FR" sz="1400" dirty="0" smtClean="0"/>
              <a:t> »</a:t>
            </a:r>
            <a:endParaRPr lang="fr-FR" sz="14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743748" y="16355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2021</a:t>
            </a:r>
            <a:endParaRPr lang="fr-FR" b="1" dirty="0"/>
          </a:p>
        </p:txBody>
      </p:sp>
      <p:cxnSp>
        <p:nvCxnSpPr>
          <p:cNvPr id="54" name="Connecteur droit avec flèche 53"/>
          <p:cNvCxnSpPr/>
          <p:nvPr/>
        </p:nvCxnSpPr>
        <p:spPr>
          <a:xfrm>
            <a:off x="608153" y="2034945"/>
            <a:ext cx="1370886" cy="0"/>
          </a:xfrm>
          <a:prstGeom prst="straightConnector1">
            <a:avLst/>
          </a:prstGeom>
          <a:ln w="7620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1917561" y="200898"/>
            <a:ext cx="836811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err="1" smtClean="0">
                <a:solidFill>
                  <a:srgbClr val="C00000"/>
                </a:solidFill>
              </a:rPr>
              <a:t>R’n</a:t>
            </a:r>
            <a:r>
              <a:rPr lang="en-US" sz="2400" b="1" i="1" dirty="0" smtClean="0">
                <a:solidFill>
                  <a:srgbClr val="C00000"/>
                </a:solidFill>
              </a:rPr>
              <a:t> Blood </a:t>
            </a:r>
            <a:r>
              <a:rPr lang="en-US" sz="2400" b="1" dirty="0" smtClean="0"/>
              <a:t>= a short history</a:t>
            </a:r>
          </a:p>
        </p:txBody>
      </p:sp>
      <p:sp>
        <p:nvSpPr>
          <p:cNvPr id="45" name="Ellipse 44"/>
          <p:cNvSpPr/>
          <p:nvPr/>
        </p:nvSpPr>
        <p:spPr>
          <a:xfrm>
            <a:off x="7344372" y="2089474"/>
            <a:ext cx="3081282" cy="89491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avec flèche 2"/>
          <p:cNvCxnSpPr/>
          <p:nvPr/>
        </p:nvCxnSpPr>
        <p:spPr>
          <a:xfrm>
            <a:off x="1923699" y="2034945"/>
            <a:ext cx="416655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19019" y="16355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2009</a:t>
            </a:r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519019" y="796740"/>
            <a:ext cx="21035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Creation</a:t>
            </a:r>
            <a:r>
              <a:rPr lang="fr-FR" b="1" dirty="0" smtClean="0"/>
              <a:t> of </a:t>
            </a:r>
            <a:r>
              <a:rPr lang="fr-FR" dirty="0" smtClean="0"/>
              <a:t>&amp;</a:t>
            </a:r>
          </a:p>
          <a:p>
            <a:pPr algn="ctr"/>
            <a:r>
              <a:rPr lang="fr-FR" b="1" dirty="0"/>
              <a:t>M</a:t>
            </a:r>
            <a:r>
              <a:rPr lang="fr-FR" b="1" dirty="0" smtClean="0"/>
              <a:t>ove to the CRCT</a:t>
            </a:r>
            <a:endParaRPr lang="fr-FR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2627308" y="722135"/>
            <a:ext cx="2472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J.J. </a:t>
            </a:r>
            <a:r>
              <a:rPr lang="fr-FR" sz="1600" b="1" dirty="0" err="1" smtClean="0"/>
              <a:t>Fournié</a:t>
            </a:r>
            <a:r>
              <a:rPr lang="fr-FR" sz="1600" b="1" dirty="0" smtClean="0"/>
              <a:t>    </a:t>
            </a:r>
            <a:r>
              <a:rPr lang="fr-FR" sz="1400" dirty="0" err="1" smtClean="0"/>
              <a:t>Director</a:t>
            </a:r>
            <a:endParaRPr lang="fr-FR" sz="1400" dirty="0"/>
          </a:p>
          <a:p>
            <a:r>
              <a:rPr lang="fr-FR" sz="1600" b="1" dirty="0" smtClean="0">
                <a:solidFill>
                  <a:schemeClr val="accent5"/>
                </a:solidFill>
              </a:rPr>
              <a:t>S.   Pyronnet </a:t>
            </a:r>
            <a:r>
              <a:rPr lang="fr-FR" sz="1400" dirty="0" err="1" smtClean="0"/>
              <a:t>Deputy</a:t>
            </a:r>
            <a:r>
              <a:rPr lang="fr-FR" sz="1400" dirty="0" smtClean="0"/>
              <a:t> </a:t>
            </a:r>
            <a:r>
              <a:rPr lang="fr-FR" sz="1400" dirty="0" err="1" smtClean="0"/>
              <a:t>Director</a:t>
            </a:r>
            <a:endParaRPr lang="fr-FR" sz="1400" dirty="0" smtClean="0"/>
          </a:p>
          <a:p>
            <a:r>
              <a:rPr lang="fr-FR" sz="1600" b="1" dirty="0" smtClean="0"/>
              <a:t>S.   Guibert    </a:t>
            </a:r>
            <a:r>
              <a:rPr lang="fr-FR" sz="1400" dirty="0" err="1" smtClean="0"/>
              <a:t>Adm</a:t>
            </a:r>
            <a:r>
              <a:rPr lang="fr-FR" sz="1400" dirty="0" smtClean="0"/>
              <a:t> </a:t>
            </a:r>
            <a:r>
              <a:rPr lang="fr-FR" sz="1400" dirty="0" err="1" smtClean="0"/>
              <a:t>Director</a:t>
            </a:r>
            <a:endParaRPr lang="fr-FR" sz="1600" dirty="0" smtClean="0"/>
          </a:p>
        </p:txBody>
      </p:sp>
      <p:sp>
        <p:nvSpPr>
          <p:cNvPr id="50" name="ZoneTexte 49"/>
          <p:cNvSpPr txBox="1"/>
          <p:nvPr/>
        </p:nvSpPr>
        <p:spPr>
          <a:xfrm>
            <a:off x="1597328" y="16355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2014</a:t>
            </a:r>
            <a:endParaRPr lang="fr-FR" b="1" dirty="0"/>
          </a:p>
        </p:txBody>
      </p:sp>
      <p:grpSp>
        <p:nvGrpSpPr>
          <p:cNvPr id="70" name="Groupe 69"/>
          <p:cNvGrpSpPr/>
          <p:nvPr/>
        </p:nvGrpSpPr>
        <p:grpSpPr>
          <a:xfrm>
            <a:off x="1166513" y="1440088"/>
            <a:ext cx="4903606" cy="244571"/>
            <a:chOff x="1166513" y="1445758"/>
            <a:chExt cx="4903606" cy="376061"/>
          </a:xfrm>
        </p:grpSpPr>
        <p:cxnSp>
          <p:nvCxnSpPr>
            <p:cNvPr id="49" name="Connecteur droit avec flèche 48"/>
            <p:cNvCxnSpPr/>
            <p:nvPr/>
          </p:nvCxnSpPr>
          <p:spPr>
            <a:xfrm>
              <a:off x="6070119" y="1445758"/>
              <a:ext cx="0" cy="37606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1923700" y="1445758"/>
              <a:ext cx="0" cy="37606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>
              <a:off x="1166513" y="1445758"/>
              <a:ext cx="0" cy="376061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2"/>
          <p:cNvGrpSpPr/>
          <p:nvPr/>
        </p:nvGrpSpPr>
        <p:grpSpPr>
          <a:xfrm>
            <a:off x="7100552" y="2688104"/>
            <a:ext cx="4972046" cy="3179721"/>
            <a:chOff x="6986252" y="3362474"/>
            <a:chExt cx="4972046" cy="3179721"/>
          </a:xfrm>
        </p:grpSpPr>
        <p:sp>
          <p:nvSpPr>
            <p:cNvPr id="32" name="ZoneTexte 31"/>
            <p:cNvSpPr txBox="1"/>
            <p:nvPr/>
          </p:nvSpPr>
          <p:spPr>
            <a:xfrm>
              <a:off x="8330771" y="3682116"/>
              <a:ext cx="1102481" cy="1477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b="1" dirty="0" smtClean="0"/>
                <a:t>S. Fuchs</a:t>
              </a:r>
              <a:endParaRPr lang="fr-FR" sz="1400" dirty="0" smtClean="0"/>
            </a:p>
            <a:p>
              <a:r>
                <a:rPr lang="fr-FR" sz="1600" b="1" dirty="0" smtClean="0"/>
                <a:t>L. Babin</a:t>
              </a:r>
              <a:endParaRPr lang="fr-FR" sz="1400" dirty="0"/>
            </a:p>
            <a:p>
              <a:pPr>
                <a:spcAft>
                  <a:spcPts val="1200"/>
                </a:spcAft>
              </a:pPr>
              <a:r>
                <a:rPr lang="fr-FR" sz="1600" b="1" dirty="0" smtClean="0"/>
                <a:t>C. </a:t>
              </a:r>
              <a:r>
                <a:rPr lang="fr-FR" sz="1600" b="1" dirty="0" err="1" smtClean="0"/>
                <a:t>Bessière</a:t>
              </a:r>
              <a:endParaRPr lang="fr-FR" sz="1400" dirty="0" smtClean="0"/>
            </a:p>
            <a:p>
              <a:r>
                <a:rPr lang="fr-FR" sz="1600" b="1" dirty="0" smtClean="0"/>
                <a:t>S. </a:t>
              </a:r>
              <a:r>
                <a:rPr lang="fr-FR" sz="1600" b="1" dirty="0" err="1" smtClean="0"/>
                <a:t>Dailhau</a:t>
              </a:r>
              <a:endParaRPr lang="fr-FR" sz="1600" b="1" dirty="0" smtClean="0"/>
            </a:p>
            <a:p>
              <a:r>
                <a:rPr lang="fr-FR" sz="1600" b="1" dirty="0" smtClean="0"/>
                <a:t>L. </a:t>
              </a:r>
              <a:r>
                <a:rPr lang="fr-FR" sz="1600" b="1" dirty="0" err="1" smtClean="0"/>
                <a:t>Colras</a:t>
              </a:r>
              <a:endParaRPr lang="fr-FR" sz="1400" dirty="0"/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8355638" y="5198444"/>
              <a:ext cx="1093889" cy="1323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b="1" dirty="0" smtClean="0"/>
                <a:t>E. Corre</a:t>
              </a:r>
            </a:p>
            <a:p>
              <a:r>
                <a:rPr lang="fr-FR" sz="1600" b="1" dirty="0" smtClean="0"/>
                <a:t>C. Soum</a:t>
              </a:r>
              <a:endParaRPr lang="fr-FR" sz="1400" dirty="0" smtClean="0"/>
            </a:p>
            <a:p>
              <a:r>
                <a:rPr lang="fr-FR" sz="1600" b="1" dirty="0"/>
                <a:t>E. </a:t>
              </a:r>
              <a:r>
                <a:rPr lang="fr-FR" sz="1600" b="1" dirty="0" err="1" smtClean="0"/>
                <a:t>Andraos</a:t>
              </a:r>
              <a:endParaRPr lang="fr-FR" sz="1600" dirty="0"/>
            </a:p>
            <a:p>
              <a:r>
                <a:rPr lang="fr-FR" sz="1600" b="1" dirty="0" smtClean="0"/>
                <a:t>R. Pfeiffer</a:t>
              </a:r>
              <a:endParaRPr lang="fr-FR" sz="1600" dirty="0" smtClean="0"/>
            </a:p>
            <a:p>
              <a:r>
                <a:rPr lang="fr-FR" sz="1600" b="1" dirty="0" smtClean="0"/>
                <a:t>A. </a:t>
              </a:r>
              <a:r>
                <a:rPr lang="fr-FR" sz="1600" b="1" dirty="0" err="1" smtClean="0"/>
                <a:t>Zamani</a:t>
              </a:r>
              <a:endParaRPr lang="fr-FR" sz="1400" dirty="0"/>
            </a:p>
          </p:txBody>
        </p:sp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0612" y="3765771"/>
              <a:ext cx="314123" cy="188219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1515" y="5772233"/>
              <a:ext cx="326194" cy="216487"/>
            </a:xfrm>
            <a:prstGeom prst="rect">
              <a:avLst/>
            </a:prstGeom>
          </p:spPr>
        </p:pic>
        <p:sp>
          <p:nvSpPr>
            <p:cNvPr id="38" name="ZoneTexte 37"/>
            <p:cNvSpPr txBox="1"/>
            <p:nvPr/>
          </p:nvSpPr>
          <p:spPr>
            <a:xfrm>
              <a:off x="6986252" y="4855198"/>
              <a:ext cx="95551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b="1" dirty="0" err="1" smtClean="0"/>
                <a:t>Recruits</a:t>
              </a:r>
              <a:endParaRPr lang="fr-FR" dirty="0"/>
            </a:p>
          </p:txBody>
        </p:sp>
        <p:sp>
          <p:nvSpPr>
            <p:cNvPr id="7" name="Accolade ouvrante 6"/>
            <p:cNvSpPr/>
            <p:nvPr/>
          </p:nvSpPr>
          <p:spPr>
            <a:xfrm>
              <a:off x="7901658" y="3696940"/>
              <a:ext cx="109835" cy="274699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9396185" y="5218756"/>
              <a:ext cx="622286" cy="1323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err="1" smtClean="0"/>
                <a:t>Ph.D</a:t>
              </a:r>
              <a:r>
                <a:rPr lang="fr-FR" sz="1600" dirty="0"/>
                <a:t>.</a:t>
              </a:r>
              <a:endParaRPr lang="fr-FR" sz="1600" dirty="0" smtClean="0"/>
            </a:p>
            <a:p>
              <a:r>
                <a:rPr lang="fr-FR" sz="1600" dirty="0" err="1" smtClean="0"/>
                <a:t>Ph.D</a:t>
              </a:r>
              <a:r>
                <a:rPr lang="fr-FR" sz="1600" dirty="0"/>
                <a:t>.</a:t>
              </a:r>
              <a:endParaRPr lang="fr-FR" sz="1600" dirty="0" smtClean="0"/>
            </a:p>
            <a:p>
              <a:r>
                <a:rPr lang="fr-FR" sz="1600" dirty="0" err="1" smtClean="0"/>
                <a:t>Ph.D</a:t>
              </a:r>
              <a:r>
                <a:rPr lang="fr-FR" sz="1600" dirty="0"/>
                <a:t>.</a:t>
              </a:r>
            </a:p>
            <a:p>
              <a:r>
                <a:rPr lang="fr-FR" sz="1600" dirty="0" err="1" smtClean="0"/>
                <a:t>Ph.D</a:t>
              </a:r>
              <a:r>
                <a:rPr lang="fr-FR" sz="1600" dirty="0" smtClean="0"/>
                <a:t>.</a:t>
              </a:r>
            </a:p>
            <a:p>
              <a:r>
                <a:rPr lang="fr-FR" sz="1600" dirty="0" err="1" smtClean="0"/>
                <a:t>Ph.D</a:t>
              </a:r>
              <a:r>
                <a:rPr lang="fr-FR" sz="1600" dirty="0" smtClean="0"/>
                <a:t>.</a:t>
              </a:r>
              <a:endParaRPr lang="fr-FR" sz="1600" dirty="0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9396185" y="3678843"/>
              <a:ext cx="926857" cy="1477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Post-Doc</a:t>
              </a:r>
            </a:p>
            <a:p>
              <a:r>
                <a:rPr lang="fr-FR" sz="1600" dirty="0" smtClean="0"/>
                <a:t>Post-Doc</a:t>
              </a:r>
            </a:p>
            <a:p>
              <a:pPr>
                <a:spcAft>
                  <a:spcPts val="1200"/>
                </a:spcAft>
              </a:pPr>
              <a:r>
                <a:rPr lang="fr-FR" sz="1600" dirty="0" smtClean="0"/>
                <a:t>Post-Doc</a:t>
              </a:r>
            </a:p>
            <a:p>
              <a:r>
                <a:rPr lang="fr-FR" sz="1600" dirty="0" smtClean="0"/>
                <a:t>I.E</a:t>
              </a:r>
            </a:p>
            <a:p>
              <a:r>
                <a:rPr lang="fr-FR" sz="1600" dirty="0" smtClean="0"/>
                <a:t>I.E</a:t>
              </a:r>
              <a:endParaRPr lang="fr-FR" sz="1600" dirty="0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10323042" y="3663681"/>
              <a:ext cx="1635256" cy="1477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i="1" dirty="0" smtClean="0"/>
                <a:t>Non-</a:t>
              </a:r>
              <a:r>
                <a:rPr lang="fr-FR" sz="1600" i="1" dirty="0" err="1" smtClean="0"/>
                <a:t>coding</a:t>
              </a:r>
              <a:r>
                <a:rPr lang="fr-FR" sz="1600" i="1" dirty="0" smtClean="0"/>
                <a:t> </a:t>
              </a:r>
              <a:r>
                <a:rPr lang="fr-FR" sz="1600" i="1" dirty="0" err="1" smtClean="0"/>
                <a:t>RNAs</a:t>
              </a:r>
              <a:endParaRPr lang="fr-FR" sz="1600" i="1" dirty="0" smtClean="0"/>
            </a:p>
            <a:p>
              <a:r>
                <a:rPr lang="fr-FR" sz="1600" i="1" dirty="0" smtClean="0"/>
                <a:t>CRISPR </a:t>
              </a:r>
              <a:r>
                <a:rPr lang="fr-FR" sz="1600" i="1" dirty="0" err="1" smtClean="0"/>
                <a:t>tech</a:t>
              </a:r>
              <a:endParaRPr lang="fr-FR" sz="1600" i="1" dirty="0" smtClean="0"/>
            </a:p>
            <a:p>
              <a:pPr>
                <a:spcAft>
                  <a:spcPts val="1200"/>
                </a:spcAft>
              </a:pPr>
              <a:r>
                <a:rPr lang="fr-FR" sz="1600" i="1" dirty="0" err="1"/>
                <a:t>B</a:t>
              </a:r>
              <a:r>
                <a:rPr lang="fr-FR" sz="1600" i="1" dirty="0" err="1" smtClean="0"/>
                <a:t>ioinfo</a:t>
              </a:r>
              <a:endParaRPr lang="fr-FR" sz="1600" i="1" dirty="0" smtClean="0"/>
            </a:p>
            <a:p>
              <a:r>
                <a:rPr lang="fr-FR" sz="1600" i="1" dirty="0" err="1" smtClean="0"/>
                <a:t>Bioinfo</a:t>
              </a:r>
              <a:endParaRPr lang="fr-FR" sz="1600" i="1" dirty="0" smtClean="0"/>
            </a:p>
            <a:p>
              <a:r>
                <a:rPr lang="fr-FR" sz="1600" i="1" dirty="0" err="1" smtClean="0"/>
                <a:t>Wet-lab</a:t>
              </a:r>
              <a:endParaRPr lang="fr-FR" sz="1600" i="1" dirty="0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10451278" y="3362474"/>
              <a:ext cx="5950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b="1" i="1" dirty="0" err="1" smtClean="0"/>
                <a:t>skills</a:t>
              </a:r>
              <a:endParaRPr lang="fr-FR" sz="1600" b="1" i="1" dirty="0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424617" y="5423429"/>
            <a:ext cx="11250101" cy="1351465"/>
            <a:chOff x="424617" y="5423429"/>
            <a:chExt cx="11250101" cy="1351465"/>
          </a:xfrm>
        </p:grpSpPr>
        <p:sp>
          <p:nvSpPr>
            <p:cNvPr id="64" name="ZoneTexte 63"/>
            <p:cNvSpPr txBox="1"/>
            <p:nvPr/>
          </p:nvSpPr>
          <p:spPr>
            <a:xfrm>
              <a:off x="443538" y="5423429"/>
              <a:ext cx="3246145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b="1" dirty="0" err="1" smtClean="0"/>
                <a:t>Fundraising</a:t>
              </a:r>
              <a:r>
                <a:rPr lang="fr-FR" b="1" dirty="0" smtClean="0"/>
                <a:t> 2019-2025: ~2.5 M€</a:t>
              </a:r>
              <a:endParaRPr lang="fr-FR" sz="1600" dirty="0"/>
            </a:p>
            <a:p>
              <a:r>
                <a:rPr lang="fr-FR" sz="1600" dirty="0" smtClean="0"/>
                <a:t>(</a:t>
              </a:r>
              <a:r>
                <a:rPr lang="fr-FR" sz="1600" dirty="0" err="1" smtClean="0"/>
                <a:t>other</a:t>
              </a:r>
              <a:r>
                <a:rPr lang="fr-FR" sz="1600" dirty="0" smtClean="0"/>
                <a:t> </a:t>
              </a:r>
              <a:r>
                <a:rPr lang="fr-FR" sz="1600" dirty="0" err="1" smtClean="0"/>
                <a:t>than</a:t>
              </a:r>
              <a:r>
                <a:rPr lang="fr-FR" sz="1600" dirty="0" smtClean="0"/>
                <a:t> </a:t>
              </a:r>
              <a:r>
                <a:rPr lang="fr-FR" sz="1600" dirty="0" err="1" smtClean="0"/>
                <a:t>institutional</a:t>
              </a:r>
              <a:r>
                <a:rPr lang="fr-FR" sz="1600" dirty="0" smtClean="0"/>
                <a:t>)</a:t>
              </a:r>
              <a:r>
                <a:rPr lang="fr-FR" b="1" dirty="0" smtClean="0"/>
                <a:t> </a:t>
              </a:r>
              <a:endParaRPr lang="fr-FR" dirty="0"/>
            </a:p>
          </p:txBody>
        </p:sp>
        <p:pic>
          <p:nvPicPr>
            <p:cNvPr id="55" name="Image 54"/>
            <p:cNvPicPr>
              <a:picLocks noChangeAspect="1"/>
            </p:cNvPicPr>
            <p:nvPr/>
          </p:nvPicPr>
          <p:blipFill rotWithShape="1">
            <a:blip r:embed="rId4"/>
            <a:srcRect l="11295" r="9966"/>
            <a:stretch/>
          </p:blipFill>
          <p:spPr>
            <a:xfrm>
              <a:off x="2675152" y="5967093"/>
              <a:ext cx="685800" cy="807801"/>
            </a:xfrm>
            <a:prstGeom prst="rect">
              <a:avLst/>
            </a:prstGeom>
          </p:spPr>
        </p:pic>
        <p:pic>
          <p:nvPicPr>
            <p:cNvPr id="56" name="Image 5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00552" y="6075045"/>
              <a:ext cx="594917" cy="591897"/>
            </a:xfrm>
            <a:prstGeom prst="rect">
              <a:avLst/>
            </a:prstGeom>
          </p:spPr>
        </p:pic>
        <p:pic>
          <p:nvPicPr>
            <p:cNvPr id="58" name="Image 5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99355" y="6079495"/>
              <a:ext cx="620435" cy="582996"/>
            </a:xfrm>
            <a:prstGeom prst="rect">
              <a:avLst/>
            </a:prstGeom>
          </p:spPr>
        </p:pic>
        <p:pic>
          <p:nvPicPr>
            <p:cNvPr id="61" name="Image 6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18630" y="6127580"/>
              <a:ext cx="915372" cy="486827"/>
            </a:xfrm>
            <a:prstGeom prst="rect">
              <a:avLst/>
            </a:prstGeom>
          </p:spPr>
        </p:pic>
        <p:pic>
          <p:nvPicPr>
            <p:cNvPr id="65" name="Image 6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309096" y="6148469"/>
              <a:ext cx="1365622" cy="445047"/>
            </a:xfrm>
            <a:prstGeom prst="rect">
              <a:avLst/>
            </a:prstGeom>
          </p:spPr>
        </p:pic>
        <p:pic>
          <p:nvPicPr>
            <p:cNvPr id="67" name="Image 6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56455" y="6071996"/>
              <a:ext cx="585913" cy="597994"/>
            </a:xfrm>
            <a:prstGeom prst="rect">
              <a:avLst/>
            </a:prstGeom>
          </p:spPr>
        </p:pic>
        <p:pic>
          <p:nvPicPr>
            <p:cNvPr id="68" name="Image 6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13184" y="6069760"/>
              <a:ext cx="589782" cy="602466"/>
            </a:xfrm>
            <a:prstGeom prst="rect">
              <a:avLst/>
            </a:prstGeom>
          </p:spPr>
        </p:pic>
        <p:pic>
          <p:nvPicPr>
            <p:cNvPr id="69" name="Image 6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40835" y="6072263"/>
              <a:ext cx="1347333" cy="597460"/>
            </a:xfrm>
            <a:prstGeom prst="rect">
              <a:avLst/>
            </a:prstGeom>
          </p:spPr>
        </p:pic>
        <p:pic>
          <p:nvPicPr>
            <p:cNvPr id="76" name="Image 7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288503" y="6115845"/>
              <a:ext cx="1020593" cy="510297"/>
            </a:xfrm>
            <a:prstGeom prst="rect">
              <a:avLst/>
            </a:prstGeom>
          </p:spPr>
        </p:pic>
        <p:pic>
          <p:nvPicPr>
            <p:cNvPr id="77" name="Image 76"/>
            <p:cNvPicPr>
              <a:picLocks noChangeAspect="1"/>
            </p:cNvPicPr>
            <p:nvPr/>
          </p:nvPicPr>
          <p:blipFill rotWithShape="1">
            <a:blip r:embed="rId13"/>
            <a:srcRect t="22225" b="25696"/>
            <a:stretch/>
          </p:blipFill>
          <p:spPr>
            <a:xfrm>
              <a:off x="424617" y="6162209"/>
              <a:ext cx="906231" cy="444516"/>
            </a:xfrm>
            <a:prstGeom prst="rect">
              <a:avLst/>
            </a:prstGeom>
          </p:spPr>
        </p:pic>
        <p:pic>
          <p:nvPicPr>
            <p:cNvPr id="78" name="Image 7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564182" y="6080316"/>
              <a:ext cx="581355" cy="581355"/>
            </a:xfrm>
            <a:prstGeom prst="rect">
              <a:avLst/>
            </a:prstGeom>
          </p:spPr>
        </p:pic>
        <p:pic>
          <p:nvPicPr>
            <p:cNvPr id="81" name="Image 8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344141" y="6189710"/>
              <a:ext cx="1134529" cy="417015"/>
            </a:xfrm>
            <a:prstGeom prst="rect">
              <a:avLst/>
            </a:prstGeom>
          </p:spPr>
        </p:pic>
      </p:grpSp>
      <p:grpSp>
        <p:nvGrpSpPr>
          <p:cNvPr id="28" name="Groupe 27"/>
          <p:cNvGrpSpPr/>
          <p:nvPr/>
        </p:nvGrpSpPr>
        <p:grpSpPr>
          <a:xfrm>
            <a:off x="1259460" y="2101488"/>
            <a:ext cx="6536155" cy="2732802"/>
            <a:chOff x="1259460" y="2101488"/>
            <a:chExt cx="6536155" cy="2732802"/>
          </a:xfrm>
        </p:grpSpPr>
        <p:cxnSp>
          <p:nvCxnSpPr>
            <p:cNvPr id="57" name="Connecteur droit 56"/>
            <p:cNvCxnSpPr/>
            <p:nvPr/>
          </p:nvCxnSpPr>
          <p:spPr>
            <a:xfrm flipV="1">
              <a:off x="4154070" y="3513338"/>
              <a:ext cx="1626426" cy="8336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>
              <a:stCxn id="85" idx="6"/>
            </p:cNvCxnSpPr>
            <p:nvPr/>
          </p:nvCxnSpPr>
          <p:spPr>
            <a:xfrm>
              <a:off x="4161135" y="4456334"/>
              <a:ext cx="273333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ZoneTexte 9"/>
            <p:cNvSpPr txBox="1"/>
            <p:nvPr/>
          </p:nvSpPr>
          <p:spPr>
            <a:xfrm>
              <a:off x="1592013" y="2112918"/>
              <a:ext cx="2416174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accent5"/>
                  </a:solidFill>
                </a:rPr>
                <a:t>Team </a:t>
              </a:r>
              <a:r>
                <a:rPr lang="fr-FR" b="1" dirty="0" smtClean="0">
                  <a:solidFill>
                    <a:schemeClr val="accent5"/>
                  </a:solidFill>
                </a:rPr>
                <a:t>S. Pyronnet</a:t>
              </a:r>
              <a:endParaRPr lang="fr-FR" sz="1600" dirty="0" smtClean="0"/>
            </a:p>
            <a:p>
              <a:pPr algn="ctr"/>
              <a:r>
                <a:rPr lang="fr-FR" sz="1400" dirty="0" smtClean="0"/>
                <a:t>« </a:t>
              </a:r>
              <a:r>
                <a:rPr lang="fr-FR" sz="1400" i="1" dirty="0" err="1" smtClean="0">
                  <a:solidFill>
                    <a:schemeClr val="accent5"/>
                  </a:solidFill>
                </a:rPr>
                <a:t>Protein</a:t>
              </a:r>
              <a:r>
                <a:rPr lang="fr-FR" sz="1400" i="1" dirty="0" smtClean="0">
                  <a:solidFill>
                    <a:schemeClr val="accent5"/>
                  </a:solidFill>
                </a:rPr>
                <a:t> </a:t>
              </a:r>
              <a:r>
                <a:rPr lang="fr-FR" sz="1400" i="1" dirty="0" err="1" smtClean="0">
                  <a:solidFill>
                    <a:schemeClr val="accent5"/>
                  </a:solidFill>
                </a:rPr>
                <a:t>synthesis</a:t>
              </a:r>
              <a:r>
                <a:rPr lang="fr-FR" sz="1400" i="1" dirty="0" smtClean="0">
                  <a:solidFill>
                    <a:schemeClr val="accent5"/>
                  </a:solidFill>
                </a:rPr>
                <a:t> &amp; </a:t>
              </a:r>
              <a:r>
                <a:rPr lang="fr-FR" sz="1400" i="1" dirty="0" err="1" smtClean="0">
                  <a:solidFill>
                    <a:schemeClr val="accent5"/>
                  </a:solidFill>
                </a:rPr>
                <a:t>Secretion</a:t>
              </a:r>
              <a:endParaRPr lang="fr-FR" sz="1400" i="1" dirty="0">
                <a:solidFill>
                  <a:schemeClr val="accent5"/>
                </a:solidFill>
              </a:endParaRPr>
            </a:p>
            <a:p>
              <a:pPr algn="ctr"/>
              <a:r>
                <a:rPr lang="fr-FR" sz="1400" i="1" dirty="0" smtClean="0">
                  <a:solidFill>
                    <a:schemeClr val="accent5"/>
                  </a:solidFill>
                </a:rPr>
                <a:t>in </a:t>
              </a:r>
              <a:r>
                <a:rPr lang="fr-FR" sz="1400" i="1" dirty="0" err="1" smtClean="0">
                  <a:solidFill>
                    <a:schemeClr val="accent5"/>
                  </a:solidFill>
                </a:rPr>
                <a:t>Pancreatic</a:t>
              </a:r>
              <a:r>
                <a:rPr lang="fr-FR" sz="1400" i="1" dirty="0" smtClean="0">
                  <a:solidFill>
                    <a:schemeClr val="accent5"/>
                  </a:solidFill>
                </a:rPr>
                <a:t> </a:t>
              </a:r>
              <a:r>
                <a:rPr lang="fr-FR" sz="1400" i="1" dirty="0" err="1" smtClean="0">
                  <a:solidFill>
                    <a:schemeClr val="accent5"/>
                  </a:solidFill>
                </a:rPr>
                <a:t>Tumors</a:t>
              </a:r>
              <a:r>
                <a:rPr lang="fr-FR" sz="1400" dirty="0" smtClean="0"/>
                <a:t> »</a:t>
              </a:r>
              <a:endParaRPr lang="fr-FR" sz="1400" dirty="0"/>
            </a:p>
          </p:txBody>
        </p:sp>
        <p:cxnSp>
          <p:nvCxnSpPr>
            <p:cNvPr id="41" name="Connecteur droit avec flèche 40"/>
            <p:cNvCxnSpPr/>
            <p:nvPr/>
          </p:nvCxnSpPr>
          <p:spPr>
            <a:xfrm flipV="1">
              <a:off x="7067662" y="2748994"/>
              <a:ext cx="437319" cy="7643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/>
            <p:cNvCxnSpPr>
              <a:stCxn id="66" idx="6"/>
              <a:endCxn id="45" idx="2"/>
            </p:cNvCxnSpPr>
            <p:nvPr/>
          </p:nvCxnSpPr>
          <p:spPr>
            <a:xfrm>
              <a:off x="4340742" y="2533230"/>
              <a:ext cx="3003630" cy="37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lipse 65"/>
            <p:cNvSpPr/>
            <p:nvPr/>
          </p:nvSpPr>
          <p:spPr>
            <a:xfrm>
              <a:off x="1259460" y="2101488"/>
              <a:ext cx="3081282" cy="86348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Ellipse 73"/>
            <p:cNvSpPr/>
            <p:nvPr/>
          </p:nvSpPr>
          <p:spPr>
            <a:xfrm>
              <a:off x="1438000" y="3049519"/>
              <a:ext cx="2724202" cy="95098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Ellipse 84"/>
            <p:cNvSpPr/>
            <p:nvPr/>
          </p:nvSpPr>
          <p:spPr>
            <a:xfrm>
              <a:off x="1439067" y="4078377"/>
              <a:ext cx="2722068" cy="7559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1806726" y="3096796"/>
              <a:ext cx="1986762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accent5"/>
                  </a:solidFill>
                </a:rPr>
                <a:t>Team</a:t>
              </a:r>
              <a:r>
                <a:rPr lang="fr-FR" b="1" dirty="0" smtClean="0">
                  <a:solidFill>
                    <a:schemeClr val="accent5"/>
                  </a:solidFill>
                </a:rPr>
                <a:t> P. </a:t>
              </a:r>
              <a:r>
                <a:rPr lang="fr-FR" b="1" dirty="0" err="1" smtClean="0">
                  <a:solidFill>
                    <a:schemeClr val="accent5"/>
                  </a:solidFill>
                </a:rPr>
                <a:t>Brousset</a:t>
              </a:r>
              <a:endParaRPr lang="fr-FR" b="1" dirty="0" smtClean="0">
                <a:solidFill>
                  <a:schemeClr val="accent5"/>
                </a:solidFill>
              </a:endParaRPr>
            </a:p>
            <a:p>
              <a:pPr algn="ctr"/>
              <a:r>
                <a:rPr lang="fr-FR" sz="1400" i="1" dirty="0" smtClean="0"/>
                <a:t>« </a:t>
              </a:r>
              <a:r>
                <a:rPr lang="fr-FR" sz="1400" i="1" dirty="0" smtClean="0">
                  <a:solidFill>
                    <a:schemeClr val="accent5"/>
                  </a:solidFill>
                </a:rPr>
                <a:t>RNA </a:t>
              </a:r>
              <a:r>
                <a:rPr lang="fr-FR" sz="1400" i="1" dirty="0" err="1" smtClean="0">
                  <a:solidFill>
                    <a:schemeClr val="accent5"/>
                  </a:solidFill>
                </a:rPr>
                <a:t>Biology</a:t>
              </a:r>
              <a:r>
                <a:rPr lang="fr-FR" sz="1400" i="1" dirty="0" smtClean="0">
                  <a:solidFill>
                    <a:schemeClr val="accent5"/>
                  </a:solidFill>
                </a:rPr>
                <a:t> in</a:t>
              </a:r>
            </a:p>
            <a:p>
              <a:pPr algn="ctr"/>
              <a:r>
                <a:rPr lang="fr-FR" sz="1400" i="1" dirty="0" err="1" smtClean="0">
                  <a:solidFill>
                    <a:schemeClr val="accent5"/>
                  </a:solidFill>
                </a:rPr>
                <a:t>Hematological</a:t>
              </a:r>
              <a:r>
                <a:rPr lang="fr-FR" sz="1400" i="1" dirty="0" smtClean="0">
                  <a:solidFill>
                    <a:schemeClr val="accent5"/>
                  </a:solidFill>
                </a:rPr>
                <a:t> Cancers</a:t>
              </a:r>
              <a:r>
                <a:rPr lang="fr-FR" sz="1400" i="1" dirty="0" smtClean="0"/>
                <a:t> »</a:t>
              </a:r>
              <a:endParaRPr lang="fr-FR" sz="1400" i="1" dirty="0"/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1851059" y="4158866"/>
              <a:ext cx="18980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>
                  <a:solidFill>
                    <a:schemeClr val="accent5"/>
                  </a:solidFill>
                </a:rPr>
                <a:t>Team</a:t>
              </a:r>
              <a:r>
                <a:rPr lang="fr-FR" b="1" dirty="0" smtClean="0">
                  <a:solidFill>
                    <a:schemeClr val="accent5"/>
                  </a:solidFill>
                </a:rPr>
                <a:t> S. </a:t>
              </a:r>
              <a:r>
                <a:rPr lang="fr-FR" b="1" dirty="0" err="1" smtClean="0">
                  <a:solidFill>
                    <a:schemeClr val="accent5"/>
                  </a:solidFill>
                </a:rPr>
                <a:t>Mannenti</a:t>
              </a:r>
              <a:endParaRPr lang="fr-FR" b="1" dirty="0" smtClean="0">
                <a:solidFill>
                  <a:schemeClr val="accent5"/>
                </a:solidFill>
              </a:endParaRPr>
            </a:p>
            <a:p>
              <a:pPr algn="ctr"/>
              <a:r>
                <a:rPr lang="fr-FR" sz="1400" dirty="0" smtClean="0"/>
                <a:t>« </a:t>
              </a:r>
              <a:r>
                <a:rPr lang="fr-FR" sz="1400" dirty="0" smtClean="0">
                  <a:solidFill>
                    <a:schemeClr val="accent5"/>
                  </a:solidFill>
                </a:rPr>
                <a:t> </a:t>
              </a:r>
              <a:r>
                <a:rPr lang="fr-FR" sz="1400" i="1" dirty="0" smtClean="0">
                  <a:solidFill>
                    <a:schemeClr val="accent5"/>
                  </a:solidFill>
                </a:rPr>
                <a:t>Cell Cycle &amp; </a:t>
              </a:r>
              <a:r>
                <a:rPr lang="fr-FR" sz="1400" i="1" dirty="0">
                  <a:solidFill>
                    <a:schemeClr val="accent5"/>
                  </a:solidFill>
                </a:rPr>
                <a:t>Cancer</a:t>
              </a:r>
              <a:r>
                <a:rPr lang="fr-FR" sz="1400" dirty="0" smtClean="0"/>
                <a:t> »</a:t>
              </a:r>
              <a:endParaRPr lang="fr-FR" sz="1400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4999980" y="2917696"/>
              <a:ext cx="2067682" cy="12003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F. </a:t>
              </a:r>
              <a:r>
                <a:rPr lang="fr-FR" b="1" dirty="0" err="1" smtClean="0"/>
                <a:t>Meggetto</a:t>
              </a:r>
              <a:r>
                <a:rPr lang="fr-FR" dirty="0" smtClean="0"/>
                <a:t>    </a:t>
              </a:r>
              <a:r>
                <a:rPr lang="fr-FR" sz="1600" dirty="0" smtClean="0"/>
                <a:t>DR</a:t>
              </a:r>
            </a:p>
            <a:p>
              <a:r>
                <a:rPr lang="fr-FR" b="1" dirty="0" smtClean="0"/>
                <a:t>C</a:t>
              </a:r>
              <a:r>
                <a:rPr lang="fr-FR" b="1" dirty="0"/>
                <a:t>. </a:t>
              </a:r>
              <a:r>
                <a:rPr lang="fr-FR" b="1" dirty="0" err="1" smtClean="0"/>
                <a:t>Touriol</a:t>
              </a:r>
              <a:r>
                <a:rPr lang="fr-FR" b="1" dirty="0" smtClean="0"/>
                <a:t>        </a:t>
              </a:r>
              <a:r>
                <a:rPr lang="fr-FR" sz="1600" dirty="0" smtClean="0"/>
                <a:t>CR</a:t>
              </a:r>
              <a:endParaRPr lang="fr-FR" sz="1600" dirty="0"/>
            </a:p>
            <a:p>
              <a:r>
                <a:rPr lang="fr-FR" b="1" dirty="0"/>
                <a:t>M. </a:t>
              </a:r>
              <a:r>
                <a:rPr lang="fr-FR" b="1" dirty="0" smtClean="0"/>
                <a:t>Bousquet  </a:t>
              </a:r>
              <a:r>
                <a:rPr lang="fr-FR" sz="1600" dirty="0" smtClean="0"/>
                <a:t>CR</a:t>
              </a:r>
            </a:p>
            <a:p>
              <a:r>
                <a:rPr lang="fr-FR" b="1" dirty="0" smtClean="0"/>
                <a:t>L</a:t>
              </a:r>
              <a:r>
                <a:rPr lang="fr-FR" b="1" dirty="0"/>
                <a:t>. Lamant</a:t>
              </a:r>
              <a:r>
                <a:rPr lang="fr-FR" dirty="0"/>
                <a:t>       </a:t>
              </a:r>
              <a:r>
                <a:rPr lang="fr-FR" dirty="0" smtClean="0"/>
                <a:t> </a:t>
              </a:r>
              <a:r>
                <a:rPr lang="fr-FR" sz="1600" dirty="0" smtClean="0"/>
                <a:t>PU-PH</a:t>
              </a:r>
              <a:endParaRPr lang="fr-FR" sz="1600" dirty="0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4999980" y="4124036"/>
              <a:ext cx="1713674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C00000"/>
                  </a:solidFill>
                </a:rPr>
                <a:t>L. </a:t>
              </a:r>
              <a:r>
                <a:rPr lang="fr-FR" dirty="0" err="1" smtClean="0">
                  <a:solidFill>
                    <a:srgbClr val="C00000"/>
                  </a:solidFill>
                </a:rPr>
                <a:t>Mazzolini</a:t>
              </a:r>
              <a:r>
                <a:rPr lang="fr-FR" dirty="0" smtClean="0">
                  <a:solidFill>
                    <a:srgbClr val="C00000"/>
                  </a:solidFill>
                </a:rPr>
                <a:t>    </a:t>
              </a:r>
              <a:r>
                <a:rPr lang="fr-FR" sz="1600" dirty="0" smtClean="0">
                  <a:solidFill>
                    <a:srgbClr val="C00000"/>
                  </a:solidFill>
                </a:rPr>
                <a:t>CR</a:t>
              </a:r>
              <a:endParaRPr lang="fr-FR" dirty="0" smtClean="0">
                <a:solidFill>
                  <a:srgbClr val="C00000"/>
                </a:solidFill>
              </a:endParaRPr>
            </a:p>
            <a:p>
              <a:r>
                <a:rPr lang="fr-FR" b="1" dirty="0" smtClean="0"/>
                <a:t>A. Gay	        </a:t>
              </a:r>
              <a:r>
                <a:rPr lang="fr-FR" sz="1600" dirty="0" smtClean="0"/>
                <a:t>IE</a:t>
              </a:r>
              <a:endParaRPr lang="fr-FR" dirty="0"/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4999980" y="2208204"/>
              <a:ext cx="1894493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S. Pyronnet</a:t>
              </a:r>
              <a:r>
                <a:rPr lang="fr-FR" sz="1600" dirty="0" smtClean="0"/>
                <a:t>     DR</a:t>
              </a:r>
              <a:endParaRPr lang="fr-FR" dirty="0" smtClean="0"/>
            </a:p>
            <a:p>
              <a:r>
                <a:rPr lang="fr-FR" dirty="0" smtClean="0">
                  <a:solidFill>
                    <a:srgbClr val="C00000"/>
                  </a:solidFill>
                </a:rPr>
                <a:t>C. </a:t>
              </a:r>
              <a:r>
                <a:rPr lang="fr-FR" dirty="0" err="1" smtClean="0">
                  <a:solidFill>
                    <a:srgbClr val="C00000"/>
                  </a:solidFill>
                </a:rPr>
                <a:t>Marboeuf</a:t>
              </a:r>
              <a:r>
                <a:rPr lang="fr-FR" sz="1600" dirty="0" smtClean="0">
                  <a:solidFill>
                    <a:srgbClr val="C00000"/>
                  </a:solidFill>
                </a:rPr>
                <a:t>   Tech</a:t>
              </a:r>
              <a:endParaRPr lang="fr-FR" dirty="0">
                <a:solidFill>
                  <a:srgbClr val="C00000"/>
                </a:solidFill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4990143" y="2297430"/>
              <a:ext cx="0" cy="4324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>
              <a:off x="4990143" y="3059553"/>
              <a:ext cx="0" cy="9409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4990143" y="4230980"/>
              <a:ext cx="0" cy="4324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>
              <a:endCxn id="45" idx="3"/>
            </p:cNvCxnSpPr>
            <p:nvPr/>
          </p:nvCxnSpPr>
          <p:spPr>
            <a:xfrm flipV="1">
              <a:off x="6885847" y="2853331"/>
              <a:ext cx="909768" cy="16116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ZoneTexte 79"/>
          <p:cNvSpPr txBox="1"/>
          <p:nvPr/>
        </p:nvSpPr>
        <p:spPr>
          <a:xfrm>
            <a:off x="0" y="-3088"/>
            <a:ext cx="385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Presentation of the Team</a:t>
            </a:r>
            <a:endParaRPr lang="en-US" sz="24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8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ZoneTexte 45"/>
          <p:cNvSpPr txBox="1"/>
          <p:nvPr/>
        </p:nvSpPr>
        <p:spPr>
          <a:xfrm>
            <a:off x="1687080" y="432912"/>
            <a:ext cx="264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accent5"/>
                </a:solidFill>
              </a:rPr>
              <a:t>AML </a:t>
            </a:r>
            <a:r>
              <a:rPr lang="fr-FR" dirty="0" smtClean="0">
                <a:solidFill>
                  <a:schemeClr val="accent5"/>
                </a:solidFill>
              </a:rPr>
              <a:t>(</a:t>
            </a:r>
            <a:r>
              <a:rPr lang="fr-FR" dirty="0" err="1" smtClean="0">
                <a:solidFill>
                  <a:schemeClr val="accent5"/>
                </a:solidFill>
              </a:rPr>
              <a:t>Myeloid</a:t>
            </a:r>
            <a:r>
              <a:rPr lang="fr-FR" dirty="0" smtClean="0">
                <a:solidFill>
                  <a:schemeClr val="accent5"/>
                </a:solidFill>
              </a:rPr>
              <a:t> </a:t>
            </a:r>
            <a:r>
              <a:rPr lang="fr-FR" dirty="0" err="1" smtClean="0">
                <a:solidFill>
                  <a:schemeClr val="accent5"/>
                </a:solidFill>
              </a:rPr>
              <a:t>leukemia</a:t>
            </a:r>
            <a:r>
              <a:rPr lang="fr-FR" dirty="0" smtClean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7524893" y="432912"/>
            <a:ext cx="3263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accent5"/>
                </a:solidFill>
              </a:rPr>
              <a:t>ALK+ ALCL </a:t>
            </a:r>
            <a:r>
              <a:rPr lang="fr-FR" dirty="0" smtClean="0">
                <a:solidFill>
                  <a:schemeClr val="accent5"/>
                </a:solidFill>
              </a:rPr>
              <a:t>(T-cell </a:t>
            </a:r>
            <a:r>
              <a:rPr lang="fr-FR" dirty="0" err="1" smtClean="0">
                <a:solidFill>
                  <a:schemeClr val="accent5"/>
                </a:solidFill>
              </a:rPr>
              <a:t>lymphoma</a:t>
            </a:r>
            <a:r>
              <a:rPr lang="fr-FR" dirty="0" smtClean="0">
                <a:solidFill>
                  <a:schemeClr val="accent5"/>
                </a:solidFill>
              </a:rPr>
              <a:t>)</a:t>
            </a:r>
          </a:p>
        </p:txBody>
      </p:sp>
      <p:cxnSp>
        <p:nvCxnSpPr>
          <p:cNvPr id="48" name="Connecteur droit 47"/>
          <p:cNvCxnSpPr/>
          <p:nvPr/>
        </p:nvCxnSpPr>
        <p:spPr>
          <a:xfrm>
            <a:off x="6096000" y="767751"/>
            <a:ext cx="0" cy="5710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3789616" y="1065180"/>
            <a:ext cx="2115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 smtClean="0">
                <a:solidFill>
                  <a:schemeClr val="accent4">
                    <a:lumMod val="50000"/>
                  </a:schemeClr>
                </a:solidFill>
              </a:rPr>
              <a:t>Mostly</a:t>
            </a:r>
            <a:r>
              <a:rPr lang="fr-FR" sz="1400" b="1" dirty="0">
                <a:solidFill>
                  <a:schemeClr val="accent4">
                    <a:lumMod val="50000"/>
                  </a:schemeClr>
                </a:solidFill>
              </a:rPr>
              <a:t> &gt;60 </a:t>
            </a:r>
            <a:r>
              <a:rPr lang="fr-FR" sz="1400" b="1" dirty="0" err="1" smtClean="0">
                <a:solidFill>
                  <a:schemeClr val="accent4">
                    <a:lumMod val="50000"/>
                  </a:schemeClr>
                </a:solidFill>
              </a:rPr>
              <a:t>years</a:t>
            </a:r>
            <a:r>
              <a:rPr lang="fr-FR" sz="1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fr-FR" sz="1400" dirty="0" err="1" smtClean="0">
                <a:solidFill>
                  <a:schemeClr val="accent4">
                    <a:lumMod val="50000"/>
                  </a:schemeClr>
                </a:solidFill>
              </a:rPr>
              <a:t>elderly</a:t>
            </a:r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fr-FR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6329036" y="1078975"/>
            <a:ext cx="2243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err="1" smtClean="0">
                <a:solidFill>
                  <a:schemeClr val="accent4">
                    <a:lumMod val="50000"/>
                  </a:schemeClr>
                </a:solidFill>
              </a:rPr>
              <a:t>Mostly</a:t>
            </a:r>
            <a:r>
              <a:rPr lang="fr-F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fr-FR" sz="1400" b="1" dirty="0" smtClean="0">
                <a:solidFill>
                  <a:schemeClr val="accent4">
                    <a:lumMod val="50000"/>
                  </a:schemeClr>
                </a:solidFill>
              </a:rPr>
              <a:t>&lt;20 </a:t>
            </a:r>
            <a:r>
              <a:rPr lang="fr-FR" sz="1400" b="1" dirty="0" err="1" smtClean="0">
                <a:solidFill>
                  <a:schemeClr val="accent4">
                    <a:lumMod val="50000"/>
                  </a:schemeClr>
                </a:solidFill>
              </a:rPr>
              <a:t>years</a:t>
            </a:r>
            <a:r>
              <a:rPr lang="fr-FR" sz="14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fr-FR" sz="1400" dirty="0" err="1" smtClean="0">
                <a:solidFill>
                  <a:schemeClr val="accent4">
                    <a:lumMod val="50000"/>
                  </a:schemeClr>
                </a:solidFill>
              </a:rPr>
              <a:t>pediatric</a:t>
            </a:r>
            <a:r>
              <a:rPr lang="fr-FR" sz="1400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fr-FR" sz="1400" baseline="30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4505603" y="2453470"/>
            <a:ext cx="907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C00000"/>
                </a:solidFill>
              </a:rPr>
              <a:t>Multiple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520358" y="2269557"/>
            <a:ext cx="1210203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fr-FR" b="1" dirty="0" err="1" smtClean="0">
                <a:solidFill>
                  <a:srgbClr val="C00000"/>
                </a:solidFill>
              </a:rPr>
              <a:t>Genetic</a:t>
            </a:r>
            <a:endParaRPr lang="fr-FR" b="1" dirty="0" smtClean="0">
              <a:solidFill>
                <a:srgbClr val="C00000"/>
              </a:solidFill>
            </a:endParaRPr>
          </a:p>
          <a:p>
            <a:pPr algn="ctr"/>
            <a:r>
              <a:rPr lang="fr-FR" b="1" dirty="0" err="1" smtClean="0">
                <a:solidFill>
                  <a:srgbClr val="C00000"/>
                </a:solidFill>
              </a:rPr>
              <a:t>alterations</a:t>
            </a:r>
            <a:endParaRPr lang="fr-FR" b="1" dirty="0">
              <a:solidFill>
                <a:srgbClr val="C00000"/>
              </a:solidFill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8474982" y="1876233"/>
            <a:ext cx="1328773" cy="1496166"/>
            <a:chOff x="8209803" y="2448101"/>
            <a:chExt cx="1328773" cy="1496166"/>
          </a:xfrm>
        </p:grpSpPr>
        <p:sp>
          <p:nvSpPr>
            <p:cNvPr id="80" name="Ellipse 79"/>
            <p:cNvSpPr/>
            <p:nvPr/>
          </p:nvSpPr>
          <p:spPr>
            <a:xfrm>
              <a:off x="8274822" y="2689438"/>
              <a:ext cx="1254829" cy="1254828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Secteurs 80"/>
            <p:cNvSpPr/>
            <p:nvPr/>
          </p:nvSpPr>
          <p:spPr>
            <a:xfrm>
              <a:off x="8274822" y="2689438"/>
              <a:ext cx="1254830" cy="1254829"/>
            </a:xfrm>
            <a:prstGeom prst="pie">
              <a:avLst>
                <a:gd name="adj1" fmla="val 16128119"/>
                <a:gd name="adj2" fmla="val 14643133"/>
              </a:avLst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8209803" y="2448101"/>
              <a:ext cx="682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err="1" smtClean="0"/>
                <a:t>others</a:t>
              </a:r>
              <a:endParaRPr lang="fr-FR" sz="1200" b="1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8292177" y="3291021"/>
              <a:ext cx="1246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i="1" dirty="0" smtClean="0"/>
                <a:t>ALK</a:t>
              </a:r>
              <a:r>
                <a:rPr lang="fr-FR" sz="1200" b="1" i="1" baseline="30000" dirty="0" smtClean="0"/>
                <a:t>+</a:t>
              </a:r>
              <a:endParaRPr lang="fr-FR" sz="1200" b="1" i="1" dirty="0"/>
            </a:p>
            <a:p>
              <a:pPr algn="ctr"/>
              <a:r>
                <a:rPr lang="fr-FR" sz="1200" b="1" i="1" dirty="0" smtClean="0"/>
                <a:t>NPM1-ALK </a:t>
              </a:r>
              <a:r>
                <a:rPr lang="fr-FR" sz="1200" b="1" dirty="0"/>
                <a:t>85% </a:t>
              </a:r>
              <a:endParaRPr lang="fr-FR" sz="1200" b="1" i="1" dirty="0" smtClean="0"/>
            </a:p>
          </p:txBody>
        </p:sp>
      </p:grpSp>
      <p:sp>
        <p:nvSpPr>
          <p:cNvPr id="97" name="ZoneTexte 96"/>
          <p:cNvSpPr txBox="1"/>
          <p:nvPr/>
        </p:nvSpPr>
        <p:spPr>
          <a:xfrm>
            <a:off x="6825827" y="2453469"/>
            <a:ext cx="530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C00000"/>
                </a:solidFill>
              </a:rPr>
              <a:t>Few</a:t>
            </a:r>
            <a:endParaRPr lang="fr-FR" sz="1600" b="1" dirty="0">
              <a:solidFill>
                <a:srgbClr val="C00000"/>
              </a:solidFill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934248" y="1516744"/>
            <a:ext cx="3547282" cy="2414312"/>
            <a:chOff x="934248" y="2088612"/>
            <a:chExt cx="3547282" cy="2414312"/>
          </a:xfrm>
        </p:grpSpPr>
        <p:sp>
          <p:nvSpPr>
            <p:cNvPr id="33" name="Ellipse 32"/>
            <p:cNvSpPr/>
            <p:nvPr/>
          </p:nvSpPr>
          <p:spPr>
            <a:xfrm>
              <a:off x="3013545" y="3645708"/>
              <a:ext cx="560036" cy="5600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2332542" y="2544206"/>
              <a:ext cx="356862" cy="35686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35" name="Ellipse 34"/>
            <p:cNvSpPr/>
            <p:nvPr/>
          </p:nvSpPr>
          <p:spPr>
            <a:xfrm>
              <a:off x="2067258" y="2805495"/>
              <a:ext cx="380320" cy="38031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37" name="Ellipse 36"/>
            <p:cNvSpPr/>
            <p:nvPr/>
          </p:nvSpPr>
          <p:spPr>
            <a:xfrm>
              <a:off x="2677430" y="2334954"/>
              <a:ext cx="598128" cy="5981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39" name="Ellipse 38"/>
            <p:cNvSpPr/>
            <p:nvPr/>
          </p:nvSpPr>
          <p:spPr>
            <a:xfrm>
              <a:off x="2038211" y="3192853"/>
              <a:ext cx="405258" cy="4052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40" name="Ellipse 39"/>
            <p:cNvSpPr/>
            <p:nvPr/>
          </p:nvSpPr>
          <p:spPr>
            <a:xfrm>
              <a:off x="2150774" y="3587249"/>
              <a:ext cx="437837" cy="43783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41" name="Ellipse 40"/>
            <p:cNvSpPr/>
            <p:nvPr/>
          </p:nvSpPr>
          <p:spPr>
            <a:xfrm>
              <a:off x="2549821" y="3767406"/>
              <a:ext cx="467213" cy="46721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206270" y="2627479"/>
              <a:ext cx="589110" cy="58911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43" name="Ellipse 42"/>
            <p:cNvSpPr/>
            <p:nvPr/>
          </p:nvSpPr>
          <p:spPr>
            <a:xfrm>
              <a:off x="3371867" y="3207370"/>
              <a:ext cx="560036" cy="5600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2718683" y="2481344"/>
              <a:ext cx="5180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b="1" dirty="0" err="1" smtClean="0"/>
                <a:t>Sinaling</a:t>
              </a:r>
              <a:endParaRPr lang="fr-FR" sz="800" b="1" dirty="0" smtClean="0"/>
            </a:p>
            <a:p>
              <a:pPr algn="ctr"/>
              <a:r>
                <a:rPr lang="fr-FR" sz="800" b="1" dirty="0" smtClean="0"/>
                <a:t>59%</a:t>
              </a:r>
              <a:endParaRPr lang="fr-FR" sz="800" b="1" dirty="0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3148805" y="2718511"/>
              <a:ext cx="7040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b="1" dirty="0" smtClean="0"/>
                <a:t>DNA</a:t>
              </a:r>
            </a:p>
            <a:p>
              <a:pPr algn="ctr"/>
              <a:r>
                <a:rPr lang="fr-FR" sz="800" b="1" dirty="0" err="1" smtClean="0"/>
                <a:t>methylation</a:t>
              </a:r>
              <a:endParaRPr lang="fr-FR" sz="800" b="1" dirty="0" smtClean="0"/>
            </a:p>
            <a:p>
              <a:pPr algn="ctr"/>
              <a:r>
                <a:rPr lang="fr-FR" sz="800" b="1" dirty="0" smtClean="0"/>
                <a:t>44%</a:t>
              </a:r>
              <a:endParaRPr lang="fr-FR" sz="800" b="1" dirty="0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3358174" y="3299786"/>
              <a:ext cx="59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b="1" dirty="0" err="1" smtClean="0"/>
                <a:t>Chomatin</a:t>
              </a:r>
              <a:endParaRPr lang="fr-FR" sz="800" b="1" dirty="0" smtClean="0"/>
            </a:p>
            <a:p>
              <a:pPr algn="ctr"/>
              <a:r>
                <a:rPr lang="fr-FR" sz="800" b="1" dirty="0" err="1" smtClean="0"/>
                <a:t>modifiers</a:t>
              </a:r>
              <a:endParaRPr lang="fr-FR" sz="800" b="1" dirty="0" smtClean="0"/>
            </a:p>
            <a:p>
              <a:pPr algn="ctr"/>
              <a:r>
                <a:rPr lang="fr-FR" sz="800" b="1" dirty="0" smtClean="0"/>
                <a:t>30%</a:t>
              </a:r>
              <a:endParaRPr lang="fr-FR" sz="800" b="1" dirty="0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2106834" y="3590962"/>
              <a:ext cx="5277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b="1" dirty="0" smtClean="0"/>
                <a:t>Chr</a:t>
              </a:r>
            </a:p>
            <a:p>
              <a:pPr algn="ctr"/>
              <a:r>
                <a:rPr lang="fr-FR" sz="800" b="1" dirty="0" err="1" smtClean="0"/>
                <a:t>transloc</a:t>
              </a:r>
              <a:endParaRPr lang="fr-FR" sz="800" b="1" dirty="0" smtClean="0"/>
            </a:p>
            <a:p>
              <a:pPr algn="ctr"/>
              <a:r>
                <a:rPr lang="fr-FR" sz="800" b="1" dirty="0" smtClean="0"/>
                <a:t>18 %</a:t>
              </a:r>
              <a:endParaRPr lang="fr-FR" sz="800" b="1" dirty="0"/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1998727" y="3192853"/>
              <a:ext cx="4651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b="1" dirty="0" err="1" smtClean="0"/>
                <a:t>Tumor</a:t>
              </a:r>
              <a:endParaRPr lang="fr-FR" sz="800" b="1" dirty="0"/>
            </a:p>
            <a:p>
              <a:pPr algn="ctr"/>
              <a:r>
                <a:rPr lang="fr-FR" sz="800" b="1" dirty="0" err="1" smtClean="0"/>
                <a:t>suppr</a:t>
              </a:r>
              <a:endParaRPr lang="fr-FR" sz="800" b="1" dirty="0" smtClean="0"/>
            </a:p>
            <a:p>
              <a:pPr algn="ctr"/>
              <a:r>
                <a:rPr lang="fr-FR" sz="800" b="1" dirty="0" smtClean="0"/>
                <a:t>16%</a:t>
              </a:r>
              <a:endParaRPr lang="fr-FR" sz="800" b="1" dirty="0"/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1996436" y="2865751"/>
              <a:ext cx="510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b="1" dirty="0" err="1" smtClean="0"/>
                <a:t>Splicing</a:t>
              </a:r>
              <a:endParaRPr lang="fr-FR" sz="800" b="1" dirty="0" smtClean="0"/>
            </a:p>
            <a:p>
              <a:pPr algn="ctr"/>
              <a:r>
                <a:rPr lang="fr-FR" sz="800" b="1" dirty="0" smtClean="0"/>
                <a:t>14%</a:t>
              </a:r>
              <a:endParaRPr lang="fr-FR" sz="800" b="1" dirty="0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2484166" y="387330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b="1" dirty="0" smtClean="0"/>
                <a:t>T. </a:t>
              </a:r>
              <a:r>
                <a:rPr lang="fr-FR" sz="800" b="1" dirty="0" err="1" smtClean="0"/>
                <a:t>Factors</a:t>
              </a:r>
              <a:endParaRPr lang="fr-FR" sz="800" b="1" dirty="0" smtClean="0"/>
            </a:p>
            <a:p>
              <a:pPr algn="ctr"/>
              <a:r>
                <a:rPr lang="fr-FR" sz="800" b="1" dirty="0" smtClean="0"/>
                <a:t>22 %</a:t>
              </a:r>
              <a:endParaRPr lang="fr-FR" sz="800" b="1" dirty="0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2250325" y="2586601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b="1" dirty="0" err="1" smtClean="0"/>
                <a:t>Cohesin</a:t>
              </a:r>
              <a:endParaRPr lang="fr-FR" sz="800" b="1" dirty="0" smtClean="0"/>
            </a:p>
            <a:p>
              <a:pPr algn="ctr"/>
              <a:r>
                <a:rPr lang="fr-FR" sz="800" b="1" dirty="0" smtClean="0"/>
                <a:t>13%</a:t>
              </a:r>
              <a:endParaRPr lang="fr-FR" sz="800" b="1" dirty="0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3005159" y="3722843"/>
              <a:ext cx="579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800" b="1" i="1" dirty="0" smtClean="0"/>
                <a:t>NPM1</a:t>
              </a:r>
            </a:p>
            <a:p>
              <a:pPr algn="ctr"/>
              <a:r>
                <a:rPr lang="fr-FR" sz="800" b="1" dirty="0" smtClean="0"/>
                <a:t>mutation</a:t>
              </a:r>
            </a:p>
            <a:p>
              <a:pPr algn="ctr"/>
              <a:r>
                <a:rPr lang="fr-FR" sz="800" b="1" dirty="0" smtClean="0"/>
                <a:t>30 %</a:t>
              </a:r>
              <a:endParaRPr lang="fr-FR" sz="800" b="1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2374033" y="2088612"/>
              <a:ext cx="1591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b="1" i="1" dirty="0" smtClean="0"/>
                <a:t>FLT3, Kit, NRAS, KRAS </a:t>
              </a:r>
              <a:endParaRPr lang="fr-FR" sz="1200" b="1" i="1" dirty="0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3868413" y="3256555"/>
              <a:ext cx="6131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b="1" i="1" dirty="0" smtClean="0"/>
                <a:t>ASXL1 </a:t>
              </a:r>
            </a:p>
            <a:p>
              <a:pPr algn="ctr"/>
              <a:r>
                <a:rPr lang="fr-FR" sz="1200" b="1" i="1" dirty="0" smtClean="0"/>
                <a:t>EZH2</a:t>
              </a: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3714635" y="2388697"/>
              <a:ext cx="7665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b="1" i="1" dirty="0" smtClean="0"/>
                <a:t>DNMT3A</a:t>
              </a:r>
            </a:p>
            <a:p>
              <a:pPr algn="ctr"/>
              <a:r>
                <a:rPr lang="fr-FR" sz="1200" b="1" i="1" dirty="0" smtClean="0"/>
                <a:t>IDH1/2</a:t>
              </a:r>
            </a:p>
            <a:p>
              <a:pPr algn="ctr"/>
              <a:r>
                <a:rPr lang="fr-FR" sz="1200" b="1" i="1" dirty="0" smtClean="0"/>
                <a:t>TET2</a:t>
              </a:r>
              <a:endParaRPr lang="fr-FR" sz="1200" b="1" i="1" dirty="0"/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1996436" y="4225925"/>
              <a:ext cx="15499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b="1" i="1" dirty="0" smtClean="0"/>
                <a:t>RUNX1, BCOR, CEBPA</a:t>
              </a:r>
              <a:endParaRPr lang="fr-FR" sz="1200" b="1" i="1" dirty="0"/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934248" y="3658189"/>
              <a:ext cx="13308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b="1" i="1" dirty="0" smtClean="0"/>
                <a:t>BCR-ABL</a:t>
              </a:r>
            </a:p>
            <a:p>
              <a:pPr algn="ctr"/>
              <a:r>
                <a:rPr lang="fr-FR" sz="1200" b="1" i="1" dirty="0" smtClean="0"/>
                <a:t>RUNX1-RUNX1T1</a:t>
              </a:r>
            </a:p>
            <a:p>
              <a:pPr algn="ctr"/>
              <a:r>
                <a:rPr lang="fr-FR" sz="1200" b="1" i="1" dirty="0" smtClean="0"/>
                <a:t>KMT2A-re</a:t>
              </a:r>
            </a:p>
            <a:p>
              <a:pPr algn="ctr"/>
              <a:r>
                <a:rPr lang="fr-FR" sz="1200" b="1" i="1" dirty="0" smtClean="0"/>
                <a:t>…</a:t>
              </a:r>
              <a:endParaRPr lang="fr-FR" sz="1200" b="1" i="1" dirty="0"/>
            </a:p>
          </p:txBody>
        </p:sp>
        <p:sp>
          <p:nvSpPr>
            <p:cNvPr id="71" name="ZoneTexte 70"/>
            <p:cNvSpPr txBox="1"/>
            <p:nvPr/>
          </p:nvSpPr>
          <p:spPr>
            <a:xfrm>
              <a:off x="1547925" y="3284702"/>
              <a:ext cx="4972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b="1" i="1" dirty="0" smtClean="0"/>
                <a:t>TP53</a:t>
              </a:r>
              <a:endParaRPr lang="fr-FR" sz="1200" b="1" i="1" dirty="0"/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957391" y="2733760"/>
              <a:ext cx="1143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i="1" dirty="0" smtClean="0"/>
                <a:t>SRSF2, U2AF1</a:t>
              </a:r>
            </a:p>
            <a:p>
              <a:pPr algn="ctr"/>
              <a:r>
                <a:rPr lang="fr-FR" sz="1200" b="1" i="1" dirty="0" smtClean="0"/>
                <a:t>SF3B1, ZRSR2</a:t>
              </a:r>
              <a:endParaRPr lang="fr-FR" sz="1200" b="1" i="1" dirty="0"/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1732178" y="2265056"/>
              <a:ext cx="6509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i="1" dirty="0" smtClean="0"/>
                <a:t>STAG2</a:t>
              </a:r>
            </a:p>
            <a:p>
              <a:pPr algn="ctr"/>
              <a:r>
                <a:rPr lang="fr-FR" sz="1200" b="1" i="1" dirty="0" smtClean="0"/>
                <a:t>RAD21</a:t>
              </a:r>
              <a:endParaRPr lang="fr-FR" sz="1200" b="1" i="1" dirty="0"/>
            </a:p>
          </p:txBody>
        </p:sp>
        <p:sp>
          <p:nvSpPr>
            <p:cNvPr id="100" name="ZoneTexte 99"/>
            <p:cNvSpPr txBox="1"/>
            <p:nvPr/>
          </p:nvSpPr>
          <p:spPr>
            <a:xfrm>
              <a:off x="3533730" y="3875738"/>
              <a:ext cx="580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b="1" i="1" dirty="0" smtClean="0"/>
                <a:t>NPM1</a:t>
              </a:r>
            </a:p>
          </p:txBody>
        </p:sp>
      </p:grpSp>
      <p:sp>
        <p:nvSpPr>
          <p:cNvPr id="61" name="Rectangle 60"/>
          <p:cNvSpPr/>
          <p:nvPr/>
        </p:nvSpPr>
        <p:spPr>
          <a:xfrm>
            <a:off x="5828592" y="1064810"/>
            <a:ext cx="5460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fr-FR" b="1" dirty="0" smtClean="0">
                <a:solidFill>
                  <a:schemeClr val="accent4">
                    <a:lumMod val="50000"/>
                  </a:schemeClr>
                </a:solidFill>
              </a:rPr>
              <a:t>Age</a:t>
            </a:r>
            <a:endParaRPr lang="fr-FR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5157091" y="200898"/>
            <a:ext cx="187781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err="1" smtClean="0">
                <a:solidFill>
                  <a:srgbClr val="C00000"/>
                </a:solidFill>
              </a:rPr>
              <a:t>R’n</a:t>
            </a:r>
            <a:r>
              <a:rPr lang="en-US" sz="2400" b="1" i="1" dirty="0" smtClean="0">
                <a:solidFill>
                  <a:srgbClr val="C00000"/>
                </a:solidFill>
              </a:rPr>
              <a:t> Blood</a:t>
            </a:r>
            <a:endParaRPr lang="en-US" sz="2400" b="1" dirty="0" smtClean="0"/>
          </a:p>
        </p:txBody>
      </p:sp>
      <p:grpSp>
        <p:nvGrpSpPr>
          <p:cNvPr id="4" name="Groupe 3"/>
          <p:cNvGrpSpPr/>
          <p:nvPr/>
        </p:nvGrpSpPr>
        <p:grpSpPr>
          <a:xfrm>
            <a:off x="794717" y="4235794"/>
            <a:ext cx="10712930" cy="2121455"/>
            <a:chOff x="794717" y="4235794"/>
            <a:chExt cx="10712930" cy="2121455"/>
          </a:xfrm>
        </p:grpSpPr>
        <p:sp>
          <p:nvSpPr>
            <p:cNvPr id="84" name="Rectangle 83"/>
            <p:cNvSpPr/>
            <p:nvPr/>
          </p:nvSpPr>
          <p:spPr>
            <a:xfrm>
              <a:off x="5368493" y="4235794"/>
              <a:ext cx="1455014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fr-FR" sz="2000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Therapeutic</a:t>
              </a:r>
              <a:endParaRPr lang="fr-FR" sz="2000" b="1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r>
                <a:rPr lang="fr-FR" sz="2000" b="1" dirty="0" smtClean="0">
                  <a:solidFill>
                    <a:schemeClr val="accent6">
                      <a:lumMod val="50000"/>
                    </a:schemeClr>
                  </a:solidFill>
                </a:rPr>
                <a:t>options</a:t>
              </a:r>
              <a:endParaRPr lang="fr-FR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5" name="ZoneTexte 84"/>
            <p:cNvSpPr txBox="1"/>
            <p:nvPr/>
          </p:nvSpPr>
          <p:spPr>
            <a:xfrm>
              <a:off x="794717" y="4276060"/>
              <a:ext cx="3290068" cy="310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fr-FR" sz="1600" dirty="0" smtClean="0">
                  <a:solidFill>
                    <a:schemeClr val="accent6">
                      <a:lumMod val="50000"/>
                    </a:schemeClr>
                  </a:solidFill>
                </a:rPr>
                <a:t>. Intensive Chemotherapy </a:t>
              </a:r>
              <a:r>
                <a:rPr lang="fr-FR" sz="1200" dirty="0" smtClean="0">
                  <a:solidFill>
                    <a:schemeClr val="accent6">
                      <a:lumMod val="50000"/>
                    </a:schemeClr>
                  </a:solidFill>
                </a:rPr>
                <a:t>(</a:t>
              </a:r>
              <a:r>
                <a:rPr lang="fr-FR" sz="1200" dirty="0" err="1" smtClean="0">
                  <a:solidFill>
                    <a:schemeClr val="accent6">
                      <a:lumMod val="50000"/>
                    </a:schemeClr>
                  </a:solidFill>
                </a:rPr>
                <a:t>Cyta</a:t>
              </a:r>
              <a:r>
                <a:rPr lang="fr-FR" sz="1200" dirty="0" smtClean="0">
                  <a:solidFill>
                    <a:schemeClr val="accent6">
                      <a:lumMod val="50000"/>
                    </a:schemeClr>
                  </a:solidFill>
                </a:rPr>
                <a:t> + </a:t>
              </a:r>
              <a:r>
                <a:rPr lang="fr-FR" sz="1200" dirty="0" err="1" smtClean="0">
                  <a:solidFill>
                    <a:schemeClr val="accent6">
                      <a:lumMod val="50000"/>
                    </a:schemeClr>
                  </a:solidFill>
                </a:rPr>
                <a:t>Dauno</a:t>
              </a:r>
              <a:r>
                <a:rPr lang="fr-FR" sz="1200" dirty="0" smtClean="0">
                  <a:solidFill>
                    <a:schemeClr val="accent6">
                      <a:lumMod val="50000"/>
                    </a:schemeClr>
                  </a:solidFill>
                </a:rPr>
                <a:t>)</a:t>
              </a:r>
            </a:p>
          </p:txBody>
        </p:sp>
        <p:sp>
          <p:nvSpPr>
            <p:cNvPr id="86" name="ZoneTexte 85"/>
            <p:cNvSpPr txBox="1"/>
            <p:nvPr/>
          </p:nvSpPr>
          <p:spPr>
            <a:xfrm>
              <a:off x="794717" y="4716119"/>
              <a:ext cx="995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accent6">
                      <a:lumMod val="50000"/>
                    </a:schemeClr>
                  </a:solidFill>
                </a:rPr>
                <a:t>. </a:t>
              </a:r>
              <a:r>
                <a:rPr lang="fr-FR" sz="1600" dirty="0" err="1" smtClean="0">
                  <a:solidFill>
                    <a:schemeClr val="accent6">
                      <a:lumMod val="50000"/>
                    </a:schemeClr>
                  </a:solidFill>
                </a:rPr>
                <a:t>Allograft</a:t>
              </a:r>
              <a:endParaRPr lang="fr-FR" sz="1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797942" y="4510143"/>
              <a:ext cx="3054682" cy="310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fr-FR" sz="1600" dirty="0" smtClean="0">
                  <a:solidFill>
                    <a:schemeClr val="accent6">
                      <a:lumMod val="50000"/>
                    </a:schemeClr>
                  </a:solidFill>
                </a:rPr>
                <a:t>. </a:t>
              </a:r>
              <a:r>
                <a:rPr lang="fr-FR" sz="1600" dirty="0" err="1" smtClean="0">
                  <a:solidFill>
                    <a:schemeClr val="accent6">
                      <a:lumMod val="50000"/>
                    </a:schemeClr>
                  </a:solidFill>
                </a:rPr>
                <a:t>Targeted</a:t>
              </a:r>
              <a:r>
                <a:rPr lang="fr-FR" sz="1600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fr-FR" sz="1600" dirty="0" err="1" smtClean="0">
                  <a:solidFill>
                    <a:schemeClr val="accent6">
                      <a:lumMod val="50000"/>
                    </a:schemeClr>
                  </a:solidFill>
                </a:rPr>
                <a:t>Therapy</a:t>
              </a:r>
              <a:r>
                <a:rPr lang="fr-FR" sz="1600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fr-FR" sz="1200" dirty="0" smtClean="0">
                  <a:solidFill>
                    <a:schemeClr val="accent6">
                      <a:lumMod val="50000"/>
                    </a:schemeClr>
                  </a:solidFill>
                </a:rPr>
                <a:t>(FLT3, IDH, </a:t>
              </a:r>
              <a:r>
                <a:rPr lang="fr-FR" sz="1200" dirty="0" err="1" smtClean="0">
                  <a:solidFill>
                    <a:schemeClr val="accent6">
                      <a:lumMod val="50000"/>
                    </a:schemeClr>
                  </a:solidFill>
                </a:rPr>
                <a:t>Aza+Ven</a:t>
              </a:r>
              <a:r>
                <a:rPr lang="fr-FR" sz="1200" dirty="0" smtClean="0">
                  <a:solidFill>
                    <a:schemeClr val="accent6">
                      <a:lumMod val="50000"/>
                    </a:schemeClr>
                  </a:solidFill>
                </a:rPr>
                <a:t>)</a:t>
              </a:r>
              <a:endParaRPr lang="fr-F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9" name="ZoneTexte 88"/>
            <p:cNvSpPr txBox="1"/>
            <p:nvPr/>
          </p:nvSpPr>
          <p:spPr>
            <a:xfrm>
              <a:off x="7151750" y="4247847"/>
              <a:ext cx="43558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>
                  <a:solidFill>
                    <a:schemeClr val="accent6">
                      <a:lumMod val="50000"/>
                    </a:schemeClr>
                  </a:solidFill>
                </a:rPr>
                <a:t>. CHOP </a:t>
              </a:r>
              <a:r>
                <a:rPr lang="fr-FR" sz="1600" dirty="0" err="1" smtClean="0">
                  <a:solidFill>
                    <a:schemeClr val="accent6">
                      <a:lumMod val="50000"/>
                    </a:schemeClr>
                  </a:solidFill>
                </a:rPr>
                <a:t>Polychemotherapy</a:t>
              </a:r>
              <a:r>
                <a:rPr lang="fr-FR" sz="1600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fr-FR" sz="1200" dirty="0">
                  <a:solidFill>
                    <a:schemeClr val="accent6">
                      <a:lumMod val="50000"/>
                    </a:schemeClr>
                  </a:solidFill>
                </a:rPr>
                <a:t>(</a:t>
              </a:r>
              <a:r>
                <a:rPr lang="fr-FR" sz="1200" dirty="0" err="1" smtClean="0">
                  <a:solidFill>
                    <a:schemeClr val="accent6">
                      <a:lumMod val="50000"/>
                    </a:schemeClr>
                  </a:solidFill>
                </a:rPr>
                <a:t>CycloP+Anthra+Vinc+Pred</a:t>
              </a:r>
              <a:r>
                <a:rPr lang="fr-FR" sz="1200" dirty="0" smtClean="0">
                  <a:solidFill>
                    <a:schemeClr val="accent6">
                      <a:lumMod val="50000"/>
                    </a:schemeClr>
                  </a:solidFill>
                </a:rPr>
                <a:t>)</a:t>
              </a:r>
              <a:endParaRPr lang="fr-F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7158622" y="4481930"/>
              <a:ext cx="27926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accent6">
                      <a:lumMod val="50000"/>
                    </a:schemeClr>
                  </a:solidFill>
                </a:rPr>
                <a:t>. </a:t>
              </a:r>
              <a:r>
                <a:rPr lang="fr-FR" sz="1600" dirty="0" err="1" smtClean="0">
                  <a:solidFill>
                    <a:schemeClr val="accent6">
                      <a:lumMod val="50000"/>
                    </a:schemeClr>
                  </a:solidFill>
                </a:rPr>
                <a:t>Targeted</a:t>
              </a:r>
              <a:r>
                <a:rPr lang="fr-FR" sz="1600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fr-FR" sz="1600" dirty="0" err="1" smtClean="0">
                  <a:solidFill>
                    <a:schemeClr val="accent6">
                      <a:lumMod val="50000"/>
                    </a:schemeClr>
                  </a:solidFill>
                </a:rPr>
                <a:t>Therapy</a:t>
              </a:r>
              <a:r>
                <a:rPr lang="fr-FR" sz="1600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fr-FR" sz="1200" dirty="0" smtClean="0">
                  <a:solidFill>
                    <a:schemeClr val="accent6">
                      <a:lumMod val="50000"/>
                    </a:schemeClr>
                  </a:solidFill>
                </a:rPr>
                <a:t>(anti-CD30, ALK)</a:t>
              </a:r>
              <a:endParaRPr lang="fr-FR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3" name="Groupe 2"/>
            <p:cNvGrpSpPr/>
            <p:nvPr/>
          </p:nvGrpSpPr>
          <p:grpSpPr>
            <a:xfrm>
              <a:off x="2172212" y="5214427"/>
              <a:ext cx="8141392" cy="1142822"/>
              <a:chOff x="2172212" y="4998776"/>
              <a:chExt cx="8141392" cy="1142822"/>
            </a:xfrm>
          </p:grpSpPr>
          <p:sp>
            <p:nvSpPr>
              <p:cNvPr id="92" name="ZoneTexte 91"/>
              <p:cNvSpPr txBox="1"/>
              <p:nvPr/>
            </p:nvSpPr>
            <p:spPr>
              <a:xfrm>
                <a:off x="2172212" y="5029553"/>
                <a:ext cx="1675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b="1" dirty="0" smtClean="0">
                    <a:solidFill>
                      <a:srgbClr val="7030A0"/>
                    </a:solidFill>
                  </a:rPr>
                  <a:t>~30% at 5 </a:t>
                </a:r>
                <a:r>
                  <a:rPr lang="fr-FR" b="1" dirty="0" err="1" smtClean="0">
                    <a:solidFill>
                      <a:srgbClr val="7030A0"/>
                    </a:solidFill>
                  </a:rPr>
                  <a:t>years</a:t>
                </a:r>
                <a:endParaRPr lang="fr-FR" b="1" dirty="0" smtClean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3" name="ZoneTexte 92"/>
              <p:cNvSpPr txBox="1"/>
              <p:nvPr/>
            </p:nvSpPr>
            <p:spPr>
              <a:xfrm>
                <a:off x="7999637" y="5029553"/>
                <a:ext cx="2313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b="1" dirty="0" smtClean="0">
                    <a:solidFill>
                      <a:srgbClr val="7030A0"/>
                    </a:solidFill>
                  </a:rPr>
                  <a:t>~70% at 5 </a:t>
                </a:r>
                <a:r>
                  <a:rPr lang="fr-FR" b="1" dirty="0" err="1" smtClean="0">
                    <a:solidFill>
                      <a:srgbClr val="7030A0"/>
                    </a:solidFill>
                  </a:rPr>
                  <a:t>years</a:t>
                </a:r>
                <a:r>
                  <a:rPr lang="fr-FR" b="1" dirty="0" smtClean="0">
                    <a:solidFill>
                      <a:srgbClr val="7030A0"/>
                    </a:solidFill>
                  </a:rPr>
                  <a:t> (ALK</a:t>
                </a:r>
                <a:r>
                  <a:rPr lang="fr-FR" b="1" baseline="30000" dirty="0" smtClean="0">
                    <a:solidFill>
                      <a:srgbClr val="7030A0"/>
                    </a:solidFill>
                  </a:rPr>
                  <a:t>+</a:t>
                </a:r>
                <a:r>
                  <a:rPr lang="fr-FR" b="1" dirty="0" smtClean="0">
                    <a:solidFill>
                      <a:srgbClr val="7030A0"/>
                    </a:solidFill>
                  </a:rPr>
                  <a:t>)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577769" y="4998776"/>
                <a:ext cx="1029513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2000" b="1" dirty="0" err="1" smtClean="0">
                    <a:solidFill>
                      <a:srgbClr val="7030A0"/>
                    </a:solidFill>
                  </a:rPr>
                  <a:t>Survival</a:t>
                </a:r>
                <a:endParaRPr lang="fr-FR" sz="20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9" name="ZoneTexte 58"/>
              <p:cNvSpPr txBox="1"/>
              <p:nvPr/>
            </p:nvSpPr>
            <p:spPr>
              <a:xfrm>
                <a:off x="4890276" y="5679933"/>
                <a:ext cx="240450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400" b="1" dirty="0" smtClean="0">
                    <a:solidFill>
                      <a:srgbClr val="7030A0"/>
                    </a:solidFill>
                  </a:rPr>
                  <a:t>issue </a:t>
                </a:r>
                <a:r>
                  <a:rPr lang="fr-FR" sz="2400" b="1" dirty="0">
                    <a:solidFill>
                      <a:srgbClr val="7030A0"/>
                    </a:solidFill>
                  </a:rPr>
                  <a:t>= </a:t>
                </a:r>
                <a:r>
                  <a:rPr lang="fr-FR" sz="2400" b="1" dirty="0" err="1" smtClean="0">
                    <a:solidFill>
                      <a:srgbClr val="7030A0"/>
                    </a:solidFill>
                  </a:rPr>
                  <a:t>resistance</a:t>
                </a:r>
                <a:endParaRPr lang="fr-FR" sz="2400" b="1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58" name="ZoneTexte 57"/>
            <p:cNvSpPr txBox="1"/>
            <p:nvPr/>
          </p:nvSpPr>
          <p:spPr>
            <a:xfrm>
              <a:off x="7158622" y="4716119"/>
              <a:ext cx="995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chemeClr val="accent6">
                      <a:lumMod val="50000"/>
                    </a:schemeClr>
                  </a:solidFill>
                </a:rPr>
                <a:t>. </a:t>
              </a:r>
              <a:r>
                <a:rPr lang="fr-FR" sz="1600" dirty="0" err="1" smtClean="0">
                  <a:solidFill>
                    <a:schemeClr val="accent6">
                      <a:lumMod val="50000"/>
                    </a:schemeClr>
                  </a:solidFill>
                </a:rPr>
                <a:t>Allograft</a:t>
              </a:r>
              <a:endParaRPr lang="fr-FR" sz="1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92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irage 4"/>
          <p:cNvSpPr/>
          <p:nvPr/>
        </p:nvSpPr>
        <p:spPr>
          <a:xfrm rot="10800000">
            <a:off x="7244695" y="3260897"/>
            <a:ext cx="2063747" cy="2266516"/>
          </a:xfrm>
          <a:prstGeom prst="bentArrow">
            <a:avLst>
              <a:gd name="adj1" fmla="val 7645"/>
              <a:gd name="adj2" fmla="val 6349"/>
              <a:gd name="adj3" fmla="val 10075"/>
              <a:gd name="adj4" fmla="val 43750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 flipH="1">
            <a:off x="4247674" y="4027981"/>
            <a:ext cx="891826" cy="342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rgbClr val="7030A0"/>
                </a:solidFill>
              </a:rPr>
              <a:t>lncRNAs</a:t>
            </a:r>
            <a:endParaRPr lang="fr-FR" sz="1600" b="1" dirty="0">
              <a:solidFill>
                <a:srgbClr val="7030A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 flipH="1">
            <a:off x="4276201" y="3017027"/>
            <a:ext cx="863299" cy="342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err="1" smtClean="0">
                <a:solidFill>
                  <a:srgbClr val="7030A0"/>
                </a:solidFill>
              </a:rPr>
              <a:t>miRNAs</a:t>
            </a:r>
            <a:endParaRPr lang="fr-FR" sz="1600" b="1" dirty="0">
              <a:solidFill>
                <a:srgbClr val="7030A0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 flipH="1">
            <a:off x="4245417" y="3509880"/>
            <a:ext cx="937111" cy="342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7030A0"/>
                </a:solidFill>
              </a:rPr>
              <a:t>circRNAs</a:t>
            </a:r>
            <a:endParaRPr lang="fr-FR" sz="1600" b="1" dirty="0">
              <a:solidFill>
                <a:srgbClr val="7030A0"/>
              </a:solidFill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5773806" y="1725668"/>
            <a:ext cx="140775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 smtClean="0">
                <a:solidFill>
                  <a:schemeClr val="accent5"/>
                </a:solidFill>
              </a:rPr>
              <a:t>Coding</a:t>
            </a:r>
            <a:r>
              <a:rPr lang="fr-FR" b="1" dirty="0" smtClean="0">
                <a:solidFill>
                  <a:schemeClr val="accent5"/>
                </a:solidFill>
              </a:rPr>
              <a:t> </a:t>
            </a:r>
            <a:r>
              <a:rPr lang="fr-FR" b="1" dirty="0" err="1" smtClean="0">
                <a:solidFill>
                  <a:schemeClr val="accent5"/>
                </a:solidFill>
              </a:rPr>
              <a:t>RNAs</a:t>
            </a:r>
            <a:endParaRPr lang="fr-FR" b="1" dirty="0" smtClean="0">
              <a:solidFill>
                <a:schemeClr val="accent5"/>
              </a:solidFill>
            </a:endParaRPr>
          </a:p>
          <a:p>
            <a:pPr algn="ctr"/>
            <a:r>
              <a:rPr lang="fr-FR" sz="2000" b="1" dirty="0" smtClean="0">
                <a:solidFill>
                  <a:srgbClr val="C00000"/>
                </a:solidFill>
              </a:rPr>
              <a:t>+ variants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5608441" y="3215751"/>
            <a:ext cx="17384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7030A0"/>
                </a:solidFill>
              </a:rPr>
              <a:t>Non-</a:t>
            </a:r>
            <a:r>
              <a:rPr lang="fr-FR" b="1" dirty="0" err="1" smtClean="0">
                <a:solidFill>
                  <a:srgbClr val="7030A0"/>
                </a:solidFill>
              </a:rPr>
              <a:t>coding</a:t>
            </a:r>
            <a:endParaRPr lang="fr-FR" b="1" dirty="0" smtClean="0">
              <a:solidFill>
                <a:srgbClr val="7030A0"/>
              </a:solidFill>
            </a:endParaRPr>
          </a:p>
          <a:p>
            <a:pPr algn="ctr"/>
            <a:r>
              <a:rPr lang="fr-FR" b="1" dirty="0" err="1">
                <a:solidFill>
                  <a:srgbClr val="7030A0"/>
                </a:solidFill>
              </a:rPr>
              <a:t>r</a:t>
            </a:r>
            <a:r>
              <a:rPr lang="fr-FR" b="1" dirty="0" err="1" smtClean="0">
                <a:solidFill>
                  <a:srgbClr val="7030A0"/>
                </a:solidFill>
              </a:rPr>
              <a:t>egulatory</a:t>
            </a:r>
            <a:r>
              <a:rPr lang="fr-FR" b="1" dirty="0" smtClean="0">
                <a:solidFill>
                  <a:srgbClr val="7030A0"/>
                </a:solidFill>
              </a:rPr>
              <a:t> </a:t>
            </a:r>
            <a:r>
              <a:rPr lang="fr-FR" b="1" dirty="0" err="1" smtClean="0">
                <a:solidFill>
                  <a:srgbClr val="7030A0"/>
                </a:solidFill>
              </a:rPr>
              <a:t>RNAs</a:t>
            </a:r>
            <a:endParaRPr lang="fr-FR" b="1" dirty="0" smtClean="0">
              <a:solidFill>
                <a:srgbClr val="7030A0"/>
              </a:solidFill>
            </a:endParaRPr>
          </a:p>
          <a:p>
            <a:pPr algn="ctr"/>
            <a:r>
              <a:rPr lang="fr-FR" sz="2000" b="1" dirty="0" smtClean="0">
                <a:solidFill>
                  <a:srgbClr val="C00000"/>
                </a:solidFill>
              </a:rPr>
              <a:t>+ variants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 flipH="1">
            <a:off x="4349568" y="1646501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accent5"/>
                </a:solidFill>
              </a:rPr>
              <a:t> </a:t>
            </a:r>
            <a:r>
              <a:rPr lang="fr-FR" sz="1600" b="1" dirty="0" err="1" smtClean="0">
                <a:solidFill>
                  <a:schemeClr val="accent5"/>
                </a:solidFill>
              </a:rPr>
              <a:t>mRNAs</a:t>
            </a:r>
            <a:endParaRPr lang="fr-FR" sz="1600" b="1" dirty="0" smtClean="0">
              <a:solidFill>
                <a:schemeClr val="accent5"/>
              </a:solidFill>
            </a:endParaRPr>
          </a:p>
        </p:txBody>
      </p:sp>
      <p:sp>
        <p:nvSpPr>
          <p:cNvPr id="93" name="Accolade fermante 92"/>
          <p:cNvSpPr/>
          <p:nvPr/>
        </p:nvSpPr>
        <p:spPr>
          <a:xfrm>
            <a:off x="5427055" y="1294437"/>
            <a:ext cx="129431" cy="155966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94" name="Accolade fermante 93"/>
          <p:cNvSpPr/>
          <p:nvPr/>
        </p:nvSpPr>
        <p:spPr>
          <a:xfrm>
            <a:off x="5422147" y="3072286"/>
            <a:ext cx="135449" cy="127352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98" name="ZoneTexte 97"/>
          <p:cNvSpPr txBox="1"/>
          <p:nvPr/>
        </p:nvSpPr>
        <p:spPr>
          <a:xfrm>
            <a:off x="7535796" y="2230377"/>
            <a:ext cx="337278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err="1" smtClean="0"/>
              <a:t>Deep</a:t>
            </a:r>
            <a:r>
              <a:rPr lang="fr-FR" sz="2000" b="1" dirty="0" smtClean="0"/>
              <a:t> RNA-Seq exploration of</a:t>
            </a:r>
          </a:p>
          <a:p>
            <a:pPr algn="ctr"/>
            <a:r>
              <a:rPr lang="fr-FR" sz="2000" b="1" dirty="0" err="1"/>
              <a:t>w</a:t>
            </a:r>
            <a:r>
              <a:rPr lang="fr-FR" sz="2000" b="1" dirty="0" err="1" smtClean="0"/>
              <a:t>hole</a:t>
            </a:r>
            <a:r>
              <a:rPr lang="fr-FR" sz="2000" b="1" dirty="0" smtClean="0"/>
              <a:t> transcriptome </a:t>
            </a:r>
            <a:r>
              <a:rPr lang="fr-FR" sz="2000" b="1" dirty="0" err="1" smtClean="0"/>
              <a:t>diversity</a:t>
            </a:r>
            <a:endParaRPr lang="fr-FR" sz="2000" b="1" dirty="0" smtClean="0"/>
          </a:p>
          <a:p>
            <a:pPr algn="ctr"/>
            <a:r>
              <a:rPr lang="fr-FR" sz="2000" b="1" dirty="0"/>
              <a:t>i</a:t>
            </a:r>
            <a:r>
              <a:rPr lang="fr-FR" sz="2000" b="1" dirty="0" smtClean="0"/>
              <a:t>n large </a:t>
            </a:r>
            <a:r>
              <a:rPr lang="fr-FR" sz="2000" b="1" dirty="0" err="1" smtClean="0"/>
              <a:t>sample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cohorts</a:t>
            </a:r>
            <a:endParaRPr lang="fr-FR" sz="2000" b="1" dirty="0"/>
          </a:p>
        </p:txBody>
      </p:sp>
      <p:sp>
        <p:nvSpPr>
          <p:cNvPr id="61" name="ZoneTexte 60"/>
          <p:cNvSpPr txBox="1"/>
          <p:nvPr/>
        </p:nvSpPr>
        <p:spPr>
          <a:xfrm>
            <a:off x="1293540" y="4878962"/>
            <a:ext cx="369205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New RNA-</a:t>
            </a:r>
            <a:r>
              <a:rPr lang="fr-FR" sz="2000" b="1" dirty="0" err="1" smtClean="0"/>
              <a:t>dependent</a:t>
            </a:r>
            <a:endParaRPr lang="fr-FR" sz="2000" b="1" dirty="0"/>
          </a:p>
          <a:p>
            <a:pPr algn="ctr"/>
            <a:r>
              <a:rPr lang="fr-FR" sz="2000" b="1" dirty="0" err="1" smtClean="0"/>
              <a:t>mechanisms</a:t>
            </a:r>
            <a:r>
              <a:rPr lang="fr-FR" sz="2000" b="1" dirty="0" smtClean="0"/>
              <a:t> in</a:t>
            </a:r>
          </a:p>
          <a:p>
            <a:pPr algn="ctr"/>
            <a:r>
              <a:rPr lang="fr-FR" sz="2000" b="1" dirty="0" smtClean="0"/>
              <a:t> </a:t>
            </a:r>
            <a:r>
              <a:rPr lang="fr-FR" sz="2000" b="1" dirty="0" smtClean="0">
                <a:solidFill>
                  <a:schemeClr val="accent5"/>
                </a:solidFill>
              </a:rPr>
              <a:t>AML</a:t>
            </a:r>
            <a:r>
              <a:rPr lang="fr-FR" sz="2000" b="1" dirty="0" smtClean="0"/>
              <a:t> </a:t>
            </a:r>
            <a:r>
              <a:rPr lang="fr-FR" sz="2000" dirty="0" smtClean="0"/>
              <a:t>&amp;</a:t>
            </a:r>
            <a:r>
              <a:rPr lang="fr-FR" sz="2000" b="1" dirty="0" smtClean="0"/>
              <a:t> </a:t>
            </a:r>
            <a:r>
              <a:rPr lang="fr-FR" sz="2000" b="1" dirty="0" smtClean="0">
                <a:solidFill>
                  <a:schemeClr val="accent5"/>
                </a:solidFill>
              </a:rPr>
              <a:t>ALK+ ALCL</a:t>
            </a:r>
            <a:endParaRPr lang="fr-FR" sz="2000" dirty="0">
              <a:solidFill>
                <a:schemeClr val="accent5"/>
              </a:solidFill>
            </a:endParaRPr>
          </a:p>
        </p:txBody>
      </p:sp>
      <p:sp>
        <p:nvSpPr>
          <p:cNvPr id="62" name="Flèche vers le bas 61"/>
          <p:cNvSpPr/>
          <p:nvPr/>
        </p:nvSpPr>
        <p:spPr>
          <a:xfrm rot="5400000">
            <a:off x="5284987" y="5022624"/>
            <a:ext cx="278674" cy="728338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8361021" y="4042049"/>
            <a:ext cx="1722331" cy="101566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C00000"/>
                </a:solidFill>
              </a:rPr>
              <a:t>New</a:t>
            </a:r>
          </a:p>
          <a:p>
            <a:pPr algn="ctr"/>
            <a:r>
              <a:rPr lang="fr-FR" sz="2000" b="1" dirty="0" err="1" smtClean="0">
                <a:solidFill>
                  <a:srgbClr val="C00000"/>
                </a:solidFill>
              </a:rPr>
              <a:t>bioinformatics</a:t>
            </a:r>
            <a:endParaRPr lang="fr-FR" sz="2000" b="1" dirty="0" smtClean="0">
              <a:solidFill>
                <a:srgbClr val="C00000"/>
              </a:solidFill>
            </a:endParaRPr>
          </a:p>
          <a:p>
            <a:pPr algn="ctr"/>
            <a:r>
              <a:rPr lang="fr-FR" sz="2000" b="1" dirty="0" smtClean="0">
                <a:solidFill>
                  <a:srgbClr val="C00000"/>
                </a:solidFill>
              </a:rPr>
              <a:t>pipelines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2310753" y="523131"/>
            <a:ext cx="8368111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Deciphering new </a:t>
            </a:r>
            <a:r>
              <a:rPr lang="en-US" sz="2000" b="1" dirty="0"/>
              <a:t>RNA-dependent </a:t>
            </a:r>
            <a:r>
              <a:rPr lang="en-US" sz="2000" b="1" dirty="0" smtClean="0"/>
              <a:t>(and druggable ?) regulatory mechanisms</a:t>
            </a:r>
          </a:p>
          <a:p>
            <a:pPr algn="ctr"/>
            <a:r>
              <a:rPr lang="en-US" dirty="0" smtClean="0"/>
              <a:t>involved in </a:t>
            </a:r>
            <a:r>
              <a:rPr lang="en-US" b="1" dirty="0" smtClean="0"/>
              <a:t>malignant </a:t>
            </a:r>
            <a:r>
              <a:rPr lang="en-US" b="1" dirty="0"/>
              <a:t>transformation </a:t>
            </a:r>
            <a:r>
              <a:rPr lang="en-US" dirty="0"/>
              <a:t>and/or </a:t>
            </a:r>
            <a:r>
              <a:rPr lang="en-US" b="1" dirty="0" smtClean="0"/>
              <a:t>resistance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treatment</a:t>
            </a:r>
          </a:p>
        </p:txBody>
      </p:sp>
      <p:sp>
        <p:nvSpPr>
          <p:cNvPr id="68" name="Accolade fermante 67"/>
          <p:cNvSpPr/>
          <p:nvPr/>
        </p:nvSpPr>
        <p:spPr>
          <a:xfrm>
            <a:off x="7374455" y="1294437"/>
            <a:ext cx="125918" cy="305137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78" name="Forme libre 77"/>
          <p:cNvSpPr/>
          <p:nvPr/>
        </p:nvSpPr>
        <p:spPr>
          <a:xfrm>
            <a:off x="2356107" y="1905588"/>
            <a:ext cx="2288175" cy="1010602"/>
          </a:xfrm>
          <a:custGeom>
            <a:avLst/>
            <a:gdLst>
              <a:gd name="connsiteX0" fmla="*/ 0 w 2027083"/>
              <a:gd name="connsiteY0" fmla="*/ 17495 h 749015"/>
              <a:gd name="connsiteX1" fmla="*/ 1421477 w 2027083"/>
              <a:gd name="connsiteY1" fmla="*/ 9182 h 749015"/>
              <a:gd name="connsiteX2" fmla="*/ 1974273 w 2027083"/>
              <a:gd name="connsiteY2" fmla="*/ 129716 h 749015"/>
              <a:gd name="connsiteX3" fmla="*/ 1932710 w 2027083"/>
              <a:gd name="connsiteY3" fmla="*/ 379098 h 749015"/>
              <a:gd name="connsiteX4" fmla="*/ 1338350 w 2027083"/>
              <a:gd name="connsiteY4" fmla="*/ 374942 h 749015"/>
              <a:gd name="connsiteX5" fmla="*/ 893619 w 2027083"/>
              <a:gd name="connsiteY5" fmla="*/ 670044 h 749015"/>
              <a:gd name="connsiteX6" fmla="*/ 257695 w 2027083"/>
              <a:gd name="connsiteY6" fmla="*/ 749015 h 74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7083" h="749015">
                <a:moveTo>
                  <a:pt x="0" y="17495"/>
                </a:moveTo>
                <a:cubicBezTo>
                  <a:pt x="546216" y="3986"/>
                  <a:pt x="1092432" y="-9522"/>
                  <a:pt x="1421477" y="9182"/>
                </a:cubicBezTo>
                <a:cubicBezTo>
                  <a:pt x="1750523" y="27886"/>
                  <a:pt x="1889068" y="68063"/>
                  <a:pt x="1974273" y="129716"/>
                </a:cubicBezTo>
                <a:cubicBezTo>
                  <a:pt x="2059478" y="191369"/>
                  <a:pt x="2038697" y="338227"/>
                  <a:pt x="1932710" y="379098"/>
                </a:cubicBezTo>
                <a:cubicBezTo>
                  <a:pt x="1826723" y="419969"/>
                  <a:pt x="1511532" y="326451"/>
                  <a:pt x="1338350" y="374942"/>
                </a:cubicBezTo>
                <a:cubicBezTo>
                  <a:pt x="1165168" y="423433"/>
                  <a:pt x="1073728" y="607699"/>
                  <a:pt x="893619" y="670044"/>
                </a:cubicBezTo>
                <a:cubicBezTo>
                  <a:pt x="713510" y="732390"/>
                  <a:pt x="485602" y="740702"/>
                  <a:pt x="257695" y="749015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solid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8000" kern="0">
              <a:solidFill>
                <a:srgbClr val="0070C0"/>
              </a:solidFill>
              <a:latin typeface="Arial"/>
            </a:endParaRPr>
          </a:p>
        </p:txBody>
      </p:sp>
      <p:cxnSp>
        <p:nvCxnSpPr>
          <p:cNvPr id="3" name="Connecteur droit 2"/>
          <p:cNvCxnSpPr/>
          <p:nvPr/>
        </p:nvCxnSpPr>
        <p:spPr>
          <a:xfrm>
            <a:off x="2791038" y="1905588"/>
            <a:ext cx="97388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rme libre 14"/>
          <p:cNvSpPr/>
          <p:nvPr/>
        </p:nvSpPr>
        <p:spPr>
          <a:xfrm>
            <a:off x="1978388" y="1649313"/>
            <a:ext cx="2288175" cy="1010602"/>
          </a:xfrm>
          <a:custGeom>
            <a:avLst/>
            <a:gdLst>
              <a:gd name="connsiteX0" fmla="*/ 0 w 2027083"/>
              <a:gd name="connsiteY0" fmla="*/ 17495 h 749015"/>
              <a:gd name="connsiteX1" fmla="*/ 1421477 w 2027083"/>
              <a:gd name="connsiteY1" fmla="*/ 9182 h 749015"/>
              <a:gd name="connsiteX2" fmla="*/ 1974273 w 2027083"/>
              <a:gd name="connsiteY2" fmla="*/ 129716 h 749015"/>
              <a:gd name="connsiteX3" fmla="*/ 1932710 w 2027083"/>
              <a:gd name="connsiteY3" fmla="*/ 379098 h 749015"/>
              <a:gd name="connsiteX4" fmla="*/ 1338350 w 2027083"/>
              <a:gd name="connsiteY4" fmla="*/ 374942 h 749015"/>
              <a:gd name="connsiteX5" fmla="*/ 893619 w 2027083"/>
              <a:gd name="connsiteY5" fmla="*/ 670044 h 749015"/>
              <a:gd name="connsiteX6" fmla="*/ 257695 w 2027083"/>
              <a:gd name="connsiteY6" fmla="*/ 749015 h 74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7083" h="749015">
                <a:moveTo>
                  <a:pt x="0" y="17495"/>
                </a:moveTo>
                <a:cubicBezTo>
                  <a:pt x="546216" y="3986"/>
                  <a:pt x="1092432" y="-9522"/>
                  <a:pt x="1421477" y="9182"/>
                </a:cubicBezTo>
                <a:cubicBezTo>
                  <a:pt x="1750523" y="27886"/>
                  <a:pt x="1889068" y="68063"/>
                  <a:pt x="1974273" y="129716"/>
                </a:cubicBezTo>
                <a:cubicBezTo>
                  <a:pt x="2059478" y="191369"/>
                  <a:pt x="2038697" y="338227"/>
                  <a:pt x="1932710" y="379098"/>
                </a:cubicBezTo>
                <a:cubicBezTo>
                  <a:pt x="1826723" y="419969"/>
                  <a:pt x="1511532" y="326451"/>
                  <a:pt x="1338350" y="374942"/>
                </a:cubicBezTo>
                <a:cubicBezTo>
                  <a:pt x="1165168" y="423433"/>
                  <a:pt x="1073728" y="607699"/>
                  <a:pt x="893619" y="670044"/>
                </a:cubicBezTo>
                <a:cubicBezTo>
                  <a:pt x="713510" y="732390"/>
                  <a:pt x="485602" y="740702"/>
                  <a:pt x="257695" y="749015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solid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8000" kern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27" name="Rectangle 1031"/>
          <p:cNvSpPr>
            <a:spLocks noChangeArrowheads="1"/>
          </p:cNvSpPr>
          <p:nvPr/>
        </p:nvSpPr>
        <p:spPr bwMode="auto">
          <a:xfrm>
            <a:off x="1678500" y="2479496"/>
            <a:ext cx="895415" cy="37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55838" indent="30163" defTabSz="7620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13038" indent="30163" defTabSz="7620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70238" indent="30163" defTabSz="7620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27438" indent="30163" defTabSz="7620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3’-AAA</a:t>
            </a:r>
          </a:p>
        </p:txBody>
      </p:sp>
      <p:cxnSp>
        <p:nvCxnSpPr>
          <p:cNvPr id="29" name="Connecteur droit 28"/>
          <p:cNvCxnSpPr/>
          <p:nvPr/>
        </p:nvCxnSpPr>
        <p:spPr>
          <a:xfrm>
            <a:off x="2725527" y="1653052"/>
            <a:ext cx="29684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049"/>
          <p:cNvSpPr>
            <a:spLocks noChangeArrowheads="1"/>
          </p:cNvSpPr>
          <p:nvPr/>
        </p:nvSpPr>
        <p:spPr bwMode="auto">
          <a:xfrm>
            <a:off x="2556010" y="1511354"/>
            <a:ext cx="635875" cy="33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55838" indent="30163" defTabSz="7620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13038" indent="30163" defTabSz="7620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70238" indent="30163" defTabSz="7620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27438" indent="30163" defTabSz="7620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AUG</a:t>
            </a:r>
          </a:p>
        </p:txBody>
      </p:sp>
      <p:sp>
        <p:nvSpPr>
          <p:cNvPr id="31" name="Oval 42"/>
          <p:cNvSpPr>
            <a:spLocks noChangeArrowheads="1"/>
          </p:cNvSpPr>
          <p:nvPr/>
        </p:nvSpPr>
        <p:spPr bwMode="auto">
          <a:xfrm>
            <a:off x="1718482" y="1582361"/>
            <a:ext cx="270670" cy="202081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fr-FR" sz="10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</a:t>
            </a:r>
          </a:p>
        </p:txBody>
      </p:sp>
      <p:sp>
        <p:nvSpPr>
          <p:cNvPr id="35" name="Forme libre 34"/>
          <p:cNvSpPr/>
          <p:nvPr/>
        </p:nvSpPr>
        <p:spPr>
          <a:xfrm flipH="1">
            <a:off x="3506329" y="3180033"/>
            <a:ext cx="486124" cy="80865"/>
          </a:xfrm>
          <a:custGeom>
            <a:avLst/>
            <a:gdLst>
              <a:gd name="connsiteX0" fmla="*/ 0 w 213064"/>
              <a:gd name="connsiteY0" fmla="*/ 10315 h 36948"/>
              <a:gd name="connsiteX1" fmla="*/ 142043 w 213064"/>
              <a:gd name="connsiteY1" fmla="*/ 1437 h 36948"/>
              <a:gd name="connsiteX2" fmla="*/ 213064 w 213064"/>
              <a:gd name="connsiteY2" fmla="*/ 36948 h 36948"/>
              <a:gd name="connsiteX3" fmla="*/ 213064 w 213064"/>
              <a:gd name="connsiteY3" fmla="*/ 36948 h 3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064" h="36948">
                <a:moveTo>
                  <a:pt x="0" y="10315"/>
                </a:moveTo>
                <a:cubicBezTo>
                  <a:pt x="53266" y="3656"/>
                  <a:pt x="106532" y="-3002"/>
                  <a:pt x="142043" y="1437"/>
                </a:cubicBezTo>
                <a:cubicBezTo>
                  <a:pt x="177554" y="5876"/>
                  <a:pt x="213064" y="36948"/>
                  <a:pt x="213064" y="36948"/>
                </a:cubicBezTo>
                <a:lnTo>
                  <a:pt x="213064" y="36948"/>
                </a:ln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38" name="Arc 37"/>
          <p:cNvSpPr/>
          <p:nvPr/>
        </p:nvSpPr>
        <p:spPr>
          <a:xfrm rot="388542" flipH="1">
            <a:off x="3004752" y="2725120"/>
            <a:ext cx="491844" cy="1652254"/>
          </a:xfrm>
          <a:prstGeom prst="arc">
            <a:avLst>
              <a:gd name="adj1" fmla="val 17256048"/>
              <a:gd name="adj2" fmla="val 4323351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43" name="Arc 42"/>
          <p:cNvSpPr/>
          <p:nvPr/>
        </p:nvSpPr>
        <p:spPr>
          <a:xfrm rot="15964238" flipH="1">
            <a:off x="3390568" y="2527922"/>
            <a:ext cx="1071646" cy="505945"/>
          </a:xfrm>
          <a:prstGeom prst="arc">
            <a:avLst>
              <a:gd name="adj1" fmla="val 15415913"/>
              <a:gd name="adj2" fmla="val 19728186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75" name="Forme libre 74"/>
          <p:cNvSpPr/>
          <p:nvPr/>
        </p:nvSpPr>
        <p:spPr>
          <a:xfrm flipH="1">
            <a:off x="2523448" y="4227223"/>
            <a:ext cx="1235385" cy="173534"/>
          </a:xfrm>
          <a:custGeom>
            <a:avLst/>
            <a:gdLst>
              <a:gd name="connsiteX0" fmla="*/ 0 w 639192"/>
              <a:gd name="connsiteY0" fmla="*/ 19 h 97673"/>
              <a:gd name="connsiteX1" fmla="*/ 230820 w 639192"/>
              <a:gd name="connsiteY1" fmla="*/ 97673 h 97673"/>
              <a:gd name="connsiteX2" fmla="*/ 363985 w 639192"/>
              <a:gd name="connsiteY2" fmla="*/ 19 h 97673"/>
              <a:gd name="connsiteX3" fmla="*/ 568171 w 639192"/>
              <a:gd name="connsiteY3" fmla="*/ 88795 h 97673"/>
              <a:gd name="connsiteX4" fmla="*/ 639192 w 639192"/>
              <a:gd name="connsiteY4" fmla="*/ 44407 h 9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192" h="97673">
                <a:moveTo>
                  <a:pt x="0" y="19"/>
                </a:moveTo>
                <a:cubicBezTo>
                  <a:pt x="85078" y="48846"/>
                  <a:pt x="170156" y="97673"/>
                  <a:pt x="230820" y="97673"/>
                </a:cubicBezTo>
                <a:cubicBezTo>
                  <a:pt x="291484" y="97673"/>
                  <a:pt x="307760" y="1499"/>
                  <a:pt x="363985" y="19"/>
                </a:cubicBezTo>
                <a:cubicBezTo>
                  <a:pt x="420210" y="-1461"/>
                  <a:pt x="522303" y="81397"/>
                  <a:pt x="568171" y="88795"/>
                </a:cubicBezTo>
                <a:cubicBezTo>
                  <a:pt x="614039" y="96193"/>
                  <a:pt x="626615" y="70300"/>
                  <a:pt x="639192" y="44407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76" name="Rectangle 1031"/>
          <p:cNvSpPr>
            <a:spLocks noChangeArrowheads="1"/>
          </p:cNvSpPr>
          <p:nvPr/>
        </p:nvSpPr>
        <p:spPr bwMode="auto">
          <a:xfrm>
            <a:off x="3674869" y="4050638"/>
            <a:ext cx="666154" cy="37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55838" indent="30163" defTabSz="7620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13038" indent="30163" defTabSz="7620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70238" indent="30163" defTabSz="7620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27438" indent="30163" defTabSz="7620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AAA</a:t>
            </a:r>
          </a:p>
        </p:txBody>
      </p:sp>
      <p:sp>
        <p:nvSpPr>
          <p:cNvPr id="79" name="Rectangle 1031"/>
          <p:cNvSpPr>
            <a:spLocks noChangeArrowheads="1"/>
          </p:cNvSpPr>
          <p:nvPr/>
        </p:nvSpPr>
        <p:spPr bwMode="auto">
          <a:xfrm>
            <a:off x="2049500" y="2761227"/>
            <a:ext cx="895415" cy="374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defTabSz="76200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55838" indent="30163" defTabSz="7620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13038" indent="30163" defTabSz="7620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70238" indent="30163" defTabSz="7620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27438" indent="30163" defTabSz="76200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3’-AAA</a:t>
            </a:r>
          </a:p>
        </p:txBody>
      </p:sp>
      <p:sp>
        <p:nvSpPr>
          <p:cNvPr id="80" name="Oval 42"/>
          <p:cNvSpPr>
            <a:spLocks noChangeArrowheads="1"/>
          </p:cNvSpPr>
          <p:nvPr/>
        </p:nvSpPr>
        <p:spPr bwMode="auto">
          <a:xfrm>
            <a:off x="2082344" y="1831537"/>
            <a:ext cx="270670" cy="202081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fr-FR" sz="10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2790968" y="1910869"/>
            <a:ext cx="975799" cy="125655"/>
            <a:chOff x="5657524" y="2435813"/>
            <a:chExt cx="723220" cy="93130"/>
          </a:xfrm>
        </p:grpSpPr>
        <p:cxnSp>
          <p:nvCxnSpPr>
            <p:cNvPr id="33" name="Connecteur droit 32"/>
            <p:cNvCxnSpPr/>
            <p:nvPr/>
          </p:nvCxnSpPr>
          <p:spPr>
            <a:xfrm>
              <a:off x="5657524" y="2435813"/>
              <a:ext cx="369434" cy="8883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/>
            <p:cNvCxnSpPr/>
            <p:nvPr/>
          </p:nvCxnSpPr>
          <p:spPr>
            <a:xfrm flipH="1">
              <a:off x="6011310" y="2440113"/>
              <a:ext cx="369434" cy="8883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Arc plein 48"/>
          <p:cNvSpPr/>
          <p:nvPr/>
        </p:nvSpPr>
        <p:spPr>
          <a:xfrm>
            <a:off x="3639081" y="3635459"/>
            <a:ext cx="275570" cy="279864"/>
          </a:xfrm>
          <a:prstGeom prst="blockArc">
            <a:avLst>
              <a:gd name="adj1" fmla="val 10800000"/>
              <a:gd name="adj2" fmla="val 18315067"/>
              <a:gd name="adj3" fmla="val 85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Arc plein 49"/>
          <p:cNvSpPr/>
          <p:nvPr/>
        </p:nvSpPr>
        <p:spPr>
          <a:xfrm rot="7865973">
            <a:off x="3636552" y="3638113"/>
            <a:ext cx="279864" cy="275570"/>
          </a:xfrm>
          <a:prstGeom prst="blockArc">
            <a:avLst>
              <a:gd name="adj1" fmla="val 10800000"/>
              <a:gd name="adj2" fmla="val 18315067"/>
              <a:gd name="adj3" fmla="val 85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51" name="Groupe 50"/>
          <p:cNvGrpSpPr/>
          <p:nvPr/>
        </p:nvGrpSpPr>
        <p:grpSpPr>
          <a:xfrm>
            <a:off x="3898123" y="3468953"/>
            <a:ext cx="279274" cy="281488"/>
            <a:chOff x="5447900" y="3988570"/>
            <a:chExt cx="206986" cy="208627"/>
          </a:xfrm>
        </p:grpSpPr>
        <p:sp>
          <p:nvSpPr>
            <p:cNvPr id="52" name="Arc plein 51"/>
            <p:cNvSpPr/>
            <p:nvPr/>
          </p:nvSpPr>
          <p:spPr>
            <a:xfrm rot="14739518">
              <a:off x="5449054" y="3990161"/>
              <a:ext cx="207423" cy="204241"/>
            </a:xfrm>
            <a:prstGeom prst="blockArc">
              <a:avLst>
                <a:gd name="adj1" fmla="val 10800000"/>
                <a:gd name="adj2" fmla="val 18522478"/>
                <a:gd name="adj3" fmla="val 7254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3" name="Arc plein 52"/>
            <p:cNvSpPr/>
            <p:nvPr/>
          </p:nvSpPr>
          <p:spPr>
            <a:xfrm>
              <a:off x="5448183" y="3989398"/>
              <a:ext cx="204241" cy="207423"/>
            </a:xfrm>
            <a:prstGeom prst="blockArc">
              <a:avLst>
                <a:gd name="adj1" fmla="val 10800000"/>
                <a:gd name="adj2" fmla="val 18315067"/>
                <a:gd name="adj3" fmla="val 8557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4" name="Arc plein 53"/>
            <p:cNvSpPr/>
            <p:nvPr/>
          </p:nvSpPr>
          <p:spPr>
            <a:xfrm rot="7865973">
              <a:off x="5446309" y="3991365"/>
              <a:ext cx="207423" cy="204241"/>
            </a:xfrm>
            <a:prstGeom prst="blockArc">
              <a:avLst>
                <a:gd name="adj1" fmla="val 10800000"/>
                <a:gd name="adj2" fmla="val 18315067"/>
                <a:gd name="adj3" fmla="val 8557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e 54"/>
          <p:cNvGrpSpPr/>
          <p:nvPr/>
        </p:nvGrpSpPr>
        <p:grpSpPr>
          <a:xfrm rot="2297036">
            <a:off x="3604216" y="3838316"/>
            <a:ext cx="199558" cy="82788"/>
            <a:chOff x="5657524" y="2435813"/>
            <a:chExt cx="723220" cy="93130"/>
          </a:xfrm>
        </p:grpSpPr>
        <p:cxnSp>
          <p:nvCxnSpPr>
            <p:cNvPr id="56" name="Connecteur droit 55"/>
            <p:cNvCxnSpPr/>
            <p:nvPr/>
          </p:nvCxnSpPr>
          <p:spPr>
            <a:xfrm>
              <a:off x="5657524" y="2435813"/>
              <a:ext cx="369434" cy="8883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flipH="1">
              <a:off x="6011310" y="2440113"/>
              <a:ext cx="369434" cy="8883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2725527" y="4207794"/>
            <a:ext cx="563897" cy="208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6" name="Groupe 45"/>
          <p:cNvGrpSpPr/>
          <p:nvPr/>
        </p:nvGrpSpPr>
        <p:grpSpPr>
          <a:xfrm rot="184200">
            <a:off x="2719235" y="4392428"/>
            <a:ext cx="565025" cy="145786"/>
            <a:chOff x="5657524" y="2435813"/>
            <a:chExt cx="723220" cy="93130"/>
          </a:xfrm>
        </p:grpSpPr>
        <p:cxnSp>
          <p:nvCxnSpPr>
            <p:cNvPr id="47" name="Connecteur droit 46"/>
            <p:cNvCxnSpPr/>
            <p:nvPr/>
          </p:nvCxnSpPr>
          <p:spPr>
            <a:xfrm>
              <a:off x="5657524" y="2435813"/>
              <a:ext cx="369434" cy="8883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 flipH="1">
              <a:off x="6011310" y="2440113"/>
              <a:ext cx="369434" cy="8883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Arc 70"/>
          <p:cNvSpPr/>
          <p:nvPr/>
        </p:nvSpPr>
        <p:spPr>
          <a:xfrm rot="15964238" flipH="1">
            <a:off x="3106673" y="2803592"/>
            <a:ext cx="1071646" cy="505945"/>
          </a:xfrm>
          <a:prstGeom prst="arc">
            <a:avLst>
              <a:gd name="adj1" fmla="val 13968322"/>
              <a:gd name="adj2" fmla="val 21051931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59" name="ZoneTexte 58"/>
          <p:cNvSpPr txBox="1"/>
          <p:nvPr/>
        </p:nvSpPr>
        <p:spPr>
          <a:xfrm>
            <a:off x="5866418" y="5063628"/>
            <a:ext cx="130035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err="1" smtClean="0"/>
              <a:t>Functional</a:t>
            </a:r>
            <a:endParaRPr lang="fr-FR" sz="2000" b="1" dirty="0"/>
          </a:p>
          <a:p>
            <a:pPr algn="ctr"/>
            <a:r>
              <a:rPr lang="fr-FR" sz="2000" b="1" dirty="0" err="1" smtClean="0"/>
              <a:t>studies</a:t>
            </a:r>
            <a:endParaRPr lang="fr-FR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5877318" y="4878961"/>
            <a:ext cx="1278936" cy="1015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34" name="Forme libre 33"/>
          <p:cNvSpPr/>
          <p:nvPr/>
        </p:nvSpPr>
        <p:spPr>
          <a:xfrm flipH="1">
            <a:off x="2240801" y="4124813"/>
            <a:ext cx="1235385" cy="173534"/>
          </a:xfrm>
          <a:custGeom>
            <a:avLst/>
            <a:gdLst>
              <a:gd name="connsiteX0" fmla="*/ 0 w 639192"/>
              <a:gd name="connsiteY0" fmla="*/ 19 h 97673"/>
              <a:gd name="connsiteX1" fmla="*/ 230820 w 639192"/>
              <a:gd name="connsiteY1" fmla="*/ 97673 h 97673"/>
              <a:gd name="connsiteX2" fmla="*/ 363985 w 639192"/>
              <a:gd name="connsiteY2" fmla="*/ 19 h 97673"/>
              <a:gd name="connsiteX3" fmla="*/ 568171 w 639192"/>
              <a:gd name="connsiteY3" fmla="*/ 88795 h 97673"/>
              <a:gd name="connsiteX4" fmla="*/ 639192 w 639192"/>
              <a:gd name="connsiteY4" fmla="*/ 44407 h 9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192" h="97673">
                <a:moveTo>
                  <a:pt x="0" y="19"/>
                </a:moveTo>
                <a:cubicBezTo>
                  <a:pt x="85078" y="48846"/>
                  <a:pt x="170156" y="97673"/>
                  <a:pt x="230820" y="97673"/>
                </a:cubicBezTo>
                <a:cubicBezTo>
                  <a:pt x="291484" y="97673"/>
                  <a:pt x="307760" y="1499"/>
                  <a:pt x="363985" y="19"/>
                </a:cubicBezTo>
                <a:cubicBezTo>
                  <a:pt x="420210" y="-1461"/>
                  <a:pt x="522303" y="81397"/>
                  <a:pt x="568171" y="88795"/>
                </a:cubicBezTo>
                <a:cubicBezTo>
                  <a:pt x="614039" y="96193"/>
                  <a:pt x="626615" y="70300"/>
                  <a:pt x="639192" y="44407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grpSp>
        <p:nvGrpSpPr>
          <p:cNvPr id="9" name="Groupe 8"/>
          <p:cNvGrpSpPr/>
          <p:nvPr/>
        </p:nvGrpSpPr>
        <p:grpSpPr>
          <a:xfrm>
            <a:off x="10230546" y="1669783"/>
            <a:ext cx="490005" cy="584775"/>
            <a:chOff x="10603053" y="3168240"/>
            <a:chExt cx="490005" cy="584775"/>
          </a:xfrm>
        </p:grpSpPr>
        <p:sp>
          <p:nvSpPr>
            <p:cNvPr id="58" name="ZoneTexte 57"/>
            <p:cNvSpPr txBox="1"/>
            <p:nvPr/>
          </p:nvSpPr>
          <p:spPr>
            <a:xfrm>
              <a:off x="10651527" y="3168240"/>
              <a:ext cx="39305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200" b="1" dirty="0" smtClean="0"/>
                <a:t>1</a:t>
              </a:r>
              <a:endParaRPr lang="fr-FR" sz="3200" b="1" dirty="0"/>
            </a:p>
          </p:txBody>
        </p:sp>
        <p:sp>
          <p:nvSpPr>
            <p:cNvPr id="7" name="Ellipse 6"/>
            <p:cNvSpPr/>
            <p:nvPr/>
          </p:nvSpPr>
          <p:spPr>
            <a:xfrm>
              <a:off x="10603053" y="3215625"/>
              <a:ext cx="490005" cy="4900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9518041" y="5049754"/>
            <a:ext cx="490005" cy="584775"/>
            <a:chOff x="9727702" y="4916095"/>
            <a:chExt cx="490005" cy="584775"/>
          </a:xfrm>
        </p:grpSpPr>
        <p:sp>
          <p:nvSpPr>
            <p:cNvPr id="65" name="ZoneTexte 64"/>
            <p:cNvSpPr txBox="1"/>
            <p:nvPr/>
          </p:nvSpPr>
          <p:spPr>
            <a:xfrm>
              <a:off x="9776176" y="4916095"/>
              <a:ext cx="39305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200" b="1" dirty="0" smtClean="0">
                  <a:solidFill>
                    <a:srgbClr val="C00000"/>
                  </a:solidFill>
                </a:rPr>
                <a:t>3</a:t>
              </a:r>
              <a:endParaRPr lang="fr-FR" sz="3200" b="1" dirty="0">
                <a:solidFill>
                  <a:srgbClr val="C00000"/>
                </a:solidFill>
              </a:endParaRPr>
            </a:p>
          </p:txBody>
        </p:sp>
        <p:sp>
          <p:nvSpPr>
            <p:cNvPr id="66" name="Ellipse 65"/>
            <p:cNvSpPr/>
            <p:nvPr/>
          </p:nvSpPr>
          <p:spPr>
            <a:xfrm>
              <a:off x="9727702" y="4963480"/>
              <a:ext cx="490005" cy="4900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4349568" y="5854503"/>
            <a:ext cx="490005" cy="584775"/>
            <a:chOff x="10603053" y="3168240"/>
            <a:chExt cx="490005" cy="584775"/>
          </a:xfrm>
        </p:grpSpPr>
        <p:sp>
          <p:nvSpPr>
            <p:cNvPr id="70" name="ZoneTexte 69"/>
            <p:cNvSpPr txBox="1"/>
            <p:nvPr/>
          </p:nvSpPr>
          <p:spPr>
            <a:xfrm>
              <a:off x="10651527" y="3168240"/>
              <a:ext cx="39305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200" b="1" dirty="0" smtClean="0"/>
                <a:t>4</a:t>
              </a:r>
              <a:endParaRPr lang="fr-FR" sz="3200" b="1" dirty="0"/>
            </a:p>
          </p:txBody>
        </p:sp>
        <p:sp>
          <p:nvSpPr>
            <p:cNvPr id="72" name="Ellipse 71"/>
            <p:cNvSpPr/>
            <p:nvPr/>
          </p:nvSpPr>
          <p:spPr>
            <a:xfrm>
              <a:off x="10603053" y="3215625"/>
              <a:ext cx="490005" cy="4900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10248420" y="3160047"/>
            <a:ext cx="490005" cy="584775"/>
            <a:chOff x="10603053" y="3168240"/>
            <a:chExt cx="490005" cy="584775"/>
          </a:xfrm>
        </p:grpSpPr>
        <p:sp>
          <p:nvSpPr>
            <p:cNvPr id="74" name="ZoneTexte 73"/>
            <p:cNvSpPr txBox="1"/>
            <p:nvPr/>
          </p:nvSpPr>
          <p:spPr>
            <a:xfrm>
              <a:off x="10651527" y="3168240"/>
              <a:ext cx="39305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200" b="1" dirty="0" smtClean="0"/>
                <a:t>2</a:t>
              </a:r>
              <a:endParaRPr lang="fr-FR" sz="3200" b="1" dirty="0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0603053" y="3215625"/>
              <a:ext cx="490005" cy="4900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4" name="ZoneTexte 83"/>
          <p:cNvSpPr txBox="1"/>
          <p:nvPr/>
        </p:nvSpPr>
        <p:spPr>
          <a:xfrm>
            <a:off x="0" y="-3088"/>
            <a:ext cx="5038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>Scientific hypothesis - objectives</a:t>
            </a:r>
            <a:endParaRPr lang="en-US" sz="24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5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15"/>
          <p:cNvCxnSpPr/>
          <p:nvPr/>
        </p:nvCxnSpPr>
        <p:spPr>
          <a:xfrm>
            <a:off x="6085504" y="797707"/>
            <a:ext cx="0" cy="5632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2694426" y="1092307"/>
            <a:ext cx="76976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accent5"/>
                </a:solidFill>
              </a:rPr>
              <a:t>AML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826761" y="1092306"/>
            <a:ext cx="79002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accent5"/>
                </a:solidFill>
              </a:rPr>
              <a:t>ALCL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356583" y="1592930"/>
            <a:ext cx="86607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000" dirty="0" smtClean="0"/>
              <a:t>. </a:t>
            </a:r>
            <a:r>
              <a:rPr lang="fr-FR" sz="2000" b="1" dirty="0" smtClean="0"/>
              <a:t>IUCT:</a:t>
            </a:r>
            <a:endParaRPr lang="fr-FR" sz="1600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3056939" y="1525138"/>
            <a:ext cx="12499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 smtClean="0"/>
              <a:t>exploration</a:t>
            </a:r>
            <a:endParaRPr lang="fr-FR" sz="2000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396299" y="1517896"/>
            <a:ext cx="1826077" cy="7848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. IUCT</a:t>
            </a:r>
            <a:r>
              <a:rPr lang="fr-FR" sz="2000" dirty="0" smtClean="0"/>
              <a:t> </a:t>
            </a:r>
            <a:r>
              <a:rPr lang="fr-FR" sz="2000" b="1" dirty="0" smtClean="0"/>
              <a:t>DATAML:</a:t>
            </a:r>
            <a:endParaRPr lang="fr-FR" sz="2000" dirty="0" smtClean="0"/>
          </a:p>
          <a:p>
            <a:r>
              <a:rPr lang="fr-FR" sz="2000" b="1" dirty="0" smtClean="0"/>
              <a:t>. </a:t>
            </a:r>
            <a:r>
              <a:rPr lang="fr-FR" sz="2000" b="1" dirty="0" err="1" smtClean="0"/>
              <a:t>Beat-AML</a:t>
            </a:r>
            <a:r>
              <a:rPr lang="fr-FR" sz="2000" b="1" dirty="0" smtClean="0"/>
              <a:t>:</a:t>
            </a:r>
            <a:endParaRPr lang="fr-FR" sz="2000" dirty="0" smtClean="0"/>
          </a:p>
        </p:txBody>
      </p:sp>
      <p:sp>
        <p:nvSpPr>
          <p:cNvPr id="27" name="ZoneTexte 26"/>
          <p:cNvSpPr txBox="1"/>
          <p:nvPr/>
        </p:nvSpPr>
        <p:spPr>
          <a:xfrm>
            <a:off x="4793963" y="1079502"/>
            <a:ext cx="258307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err="1" smtClean="0">
                <a:solidFill>
                  <a:srgbClr val="C00000"/>
                </a:solidFill>
              </a:rPr>
              <a:t>Disease</a:t>
            </a:r>
            <a:r>
              <a:rPr lang="fr-FR" sz="2000" b="1" dirty="0" smtClean="0">
                <a:solidFill>
                  <a:srgbClr val="C00000"/>
                </a:solidFill>
              </a:rPr>
              <a:t> </a:t>
            </a:r>
            <a:r>
              <a:rPr lang="fr-FR" sz="2000" b="1" dirty="0" err="1" smtClean="0">
                <a:solidFill>
                  <a:srgbClr val="C00000"/>
                </a:solidFill>
              </a:rPr>
              <a:t>sample</a:t>
            </a:r>
            <a:r>
              <a:rPr lang="fr-FR" sz="2000" b="1" dirty="0" smtClean="0">
                <a:solidFill>
                  <a:srgbClr val="C00000"/>
                </a:solidFill>
              </a:rPr>
              <a:t> </a:t>
            </a:r>
            <a:r>
              <a:rPr lang="fr-FR" sz="2000" b="1" dirty="0" err="1" smtClean="0">
                <a:solidFill>
                  <a:srgbClr val="C00000"/>
                </a:solidFill>
              </a:rPr>
              <a:t>cohort</a:t>
            </a:r>
            <a:endParaRPr lang="fr-FR" sz="2000" b="1" dirty="0" smtClean="0">
              <a:solidFill>
                <a:srgbClr val="C00000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6356584" y="2565267"/>
            <a:ext cx="82798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. PDX:</a:t>
            </a:r>
            <a:endParaRPr lang="fr-FR" sz="2000" dirty="0" smtClean="0"/>
          </a:p>
        </p:txBody>
      </p:sp>
      <p:sp>
        <p:nvSpPr>
          <p:cNvPr id="31" name="ZoneTexte 30"/>
          <p:cNvSpPr txBox="1"/>
          <p:nvPr/>
        </p:nvSpPr>
        <p:spPr>
          <a:xfrm>
            <a:off x="3056939" y="2084008"/>
            <a:ext cx="11056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validation</a:t>
            </a:r>
            <a:endParaRPr lang="fr-FR" sz="2000" dirty="0" smtClean="0"/>
          </a:p>
        </p:txBody>
      </p:sp>
      <p:sp>
        <p:nvSpPr>
          <p:cNvPr id="32" name="ZoneTexte 31"/>
          <p:cNvSpPr txBox="1"/>
          <p:nvPr/>
        </p:nvSpPr>
        <p:spPr>
          <a:xfrm>
            <a:off x="2139540" y="1514770"/>
            <a:ext cx="952505" cy="7848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i="1" dirty="0" smtClean="0"/>
              <a:t>n</a:t>
            </a:r>
            <a:r>
              <a:rPr lang="fr-FR" sz="2000" b="1" dirty="0" smtClean="0"/>
              <a:t> = 200</a:t>
            </a:r>
            <a:endParaRPr lang="fr-FR" sz="2000" dirty="0" smtClean="0"/>
          </a:p>
          <a:p>
            <a:r>
              <a:rPr lang="fr-FR" sz="2000" b="1" i="1" dirty="0" smtClean="0"/>
              <a:t>n</a:t>
            </a:r>
            <a:r>
              <a:rPr lang="fr-FR" sz="2000" b="1" dirty="0" smtClean="0"/>
              <a:t> = 698</a:t>
            </a:r>
            <a:endParaRPr lang="fr-FR" sz="2000" dirty="0" smtClean="0"/>
          </a:p>
        </p:txBody>
      </p:sp>
      <p:sp>
        <p:nvSpPr>
          <p:cNvPr id="33" name="ZoneTexte 32"/>
          <p:cNvSpPr txBox="1"/>
          <p:nvPr/>
        </p:nvSpPr>
        <p:spPr>
          <a:xfrm>
            <a:off x="396299" y="2161469"/>
            <a:ext cx="157011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b="1" dirty="0" smtClean="0"/>
              <a:t>. Leucegene: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2139499" y="2196957"/>
            <a:ext cx="95250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000" b="1" i="1" dirty="0" smtClean="0"/>
              <a:t>n</a:t>
            </a:r>
            <a:r>
              <a:rPr lang="fr-FR" sz="2000" b="1" dirty="0" smtClean="0"/>
              <a:t> = 454</a:t>
            </a:r>
            <a:endParaRPr lang="fr-FR" sz="2000" dirty="0" smtClean="0"/>
          </a:p>
        </p:txBody>
      </p:sp>
      <p:sp>
        <p:nvSpPr>
          <p:cNvPr id="35" name="ZoneTexte 34"/>
          <p:cNvSpPr txBox="1"/>
          <p:nvPr/>
        </p:nvSpPr>
        <p:spPr>
          <a:xfrm>
            <a:off x="396299" y="2552634"/>
            <a:ext cx="165600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. IUCT PDX: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2133205" y="2565267"/>
            <a:ext cx="351316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b="1" i="1" dirty="0" smtClean="0"/>
              <a:t>n</a:t>
            </a:r>
            <a:r>
              <a:rPr lang="fr-FR" sz="2000" b="1" dirty="0" smtClean="0"/>
              <a:t> = 20   </a:t>
            </a:r>
            <a:r>
              <a:rPr lang="fr-FR" sz="1600" dirty="0" smtClean="0"/>
              <a:t>+/- </a:t>
            </a:r>
            <a:r>
              <a:rPr lang="fr-FR" sz="1600" dirty="0" err="1" smtClean="0"/>
              <a:t>Cyta</a:t>
            </a:r>
            <a:r>
              <a:rPr lang="fr-FR" sz="1600" dirty="0" smtClean="0"/>
              <a:t> (</a:t>
            </a:r>
            <a:r>
              <a:rPr lang="fr-FR" sz="1600" dirty="0" err="1" smtClean="0"/>
              <a:t>Collab</a:t>
            </a:r>
            <a:r>
              <a:rPr lang="fr-FR" sz="1600" dirty="0" smtClean="0"/>
              <a:t> J.E. </a:t>
            </a:r>
            <a:r>
              <a:rPr lang="fr-FR" sz="1600" dirty="0" err="1" smtClean="0"/>
              <a:t>sarry</a:t>
            </a:r>
            <a:r>
              <a:rPr lang="fr-FR" sz="1600" dirty="0" smtClean="0"/>
              <a:t>)</a:t>
            </a:r>
            <a:endParaRPr lang="fr-FR" sz="2000" dirty="0" smtClean="0"/>
          </a:p>
        </p:txBody>
      </p:sp>
      <p:sp>
        <p:nvSpPr>
          <p:cNvPr id="38" name="ZoneTexte 37"/>
          <p:cNvSpPr txBox="1"/>
          <p:nvPr/>
        </p:nvSpPr>
        <p:spPr>
          <a:xfrm>
            <a:off x="8092897" y="2580656"/>
            <a:ext cx="33318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3</a:t>
            </a:r>
            <a:r>
              <a:rPr lang="fr-FR" dirty="0" smtClean="0"/>
              <a:t> ALK </a:t>
            </a:r>
            <a:r>
              <a:rPr lang="fr-FR" dirty="0" err="1" smtClean="0"/>
              <a:t>Inhib</a:t>
            </a:r>
            <a:r>
              <a:rPr lang="fr-FR" dirty="0" smtClean="0"/>
              <a:t> </a:t>
            </a:r>
            <a:r>
              <a:rPr lang="fr-FR" dirty="0" err="1" smtClean="0"/>
              <a:t>resistant</a:t>
            </a:r>
            <a:r>
              <a:rPr lang="fr-FR" dirty="0" smtClean="0"/>
              <a:t> + </a:t>
            </a:r>
            <a:r>
              <a:rPr lang="fr-FR" b="1" dirty="0" smtClean="0"/>
              <a:t>4</a:t>
            </a:r>
            <a:r>
              <a:rPr lang="fr-FR" dirty="0" smtClean="0"/>
              <a:t> sensitive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3471922" y="271890"/>
            <a:ext cx="524816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 smtClean="0"/>
              <a:t>Large </a:t>
            </a:r>
            <a:r>
              <a:rPr lang="fr-FR" sz="2400" b="1" dirty="0" err="1" smtClean="0"/>
              <a:t>cohorts</a:t>
            </a:r>
            <a:r>
              <a:rPr lang="fr-FR" sz="2400" b="1" dirty="0" smtClean="0"/>
              <a:t> of </a:t>
            </a:r>
            <a:r>
              <a:rPr lang="fr-FR" sz="2400" b="1" dirty="0" err="1"/>
              <a:t>d</a:t>
            </a:r>
            <a:r>
              <a:rPr lang="fr-FR" sz="2400" b="1" dirty="0" err="1" smtClean="0"/>
              <a:t>eep</a:t>
            </a:r>
            <a:r>
              <a:rPr lang="fr-FR" sz="2400" b="1" dirty="0" smtClean="0"/>
              <a:t> RNA-Seq </a:t>
            </a:r>
            <a:r>
              <a:rPr lang="fr-FR" sz="2400" b="1" dirty="0" err="1" smtClean="0"/>
              <a:t>samples</a:t>
            </a:r>
            <a:endParaRPr lang="fr-FR" sz="2400" b="1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4207862" y="4948713"/>
            <a:ext cx="379065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CCLE</a:t>
            </a:r>
            <a:r>
              <a:rPr lang="fr-FR" sz="2000" dirty="0" smtClean="0"/>
              <a:t> </a:t>
            </a:r>
            <a:r>
              <a:rPr lang="fr-FR" sz="2000" dirty="0" err="1" smtClean="0"/>
              <a:t>database</a:t>
            </a:r>
            <a:endParaRPr lang="fr-FR" sz="2000" dirty="0"/>
          </a:p>
          <a:p>
            <a:pPr algn="ctr"/>
            <a:r>
              <a:rPr lang="fr-FR" sz="2000" b="1" i="1" dirty="0" smtClean="0"/>
              <a:t>n</a:t>
            </a:r>
            <a:r>
              <a:rPr lang="fr-FR" sz="2000" b="1" dirty="0" smtClean="0"/>
              <a:t> = 1019</a:t>
            </a:r>
            <a:endParaRPr lang="fr-FR" sz="2000" dirty="0" smtClean="0"/>
          </a:p>
        </p:txBody>
      </p:sp>
      <p:sp>
        <p:nvSpPr>
          <p:cNvPr id="21" name="ZoneTexte 20"/>
          <p:cNvSpPr txBox="1"/>
          <p:nvPr/>
        </p:nvSpPr>
        <p:spPr>
          <a:xfrm>
            <a:off x="5531579" y="4560833"/>
            <a:ext cx="112883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chemeClr val="accent2"/>
                </a:solidFill>
              </a:rPr>
              <a:t>Cell </a:t>
            </a:r>
            <a:r>
              <a:rPr lang="fr-FR" sz="2000" b="1" dirty="0" err="1" smtClean="0">
                <a:solidFill>
                  <a:schemeClr val="accent2"/>
                </a:solidFill>
              </a:rPr>
              <a:t>lines</a:t>
            </a:r>
            <a:endParaRPr lang="fr-FR" sz="2000" b="1" dirty="0" smtClean="0">
              <a:solidFill>
                <a:schemeClr val="accent2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96299" y="5518969"/>
            <a:ext cx="24528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. Cell </a:t>
            </a:r>
            <a:r>
              <a:rPr lang="fr-FR" sz="2000" b="1" dirty="0" err="1" smtClean="0"/>
              <a:t>lines</a:t>
            </a:r>
            <a:r>
              <a:rPr lang="fr-FR" sz="2000" b="1" dirty="0" smtClean="0"/>
              <a:t> :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396299" y="5825447"/>
            <a:ext cx="127748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dirty="0"/>
              <a:t>.</a:t>
            </a:r>
            <a:r>
              <a:rPr lang="fr-FR" sz="2000" dirty="0" smtClean="0"/>
              <a:t> </a:t>
            </a:r>
            <a:r>
              <a:rPr lang="fr-FR" sz="2000" dirty="0" err="1" smtClean="0"/>
              <a:t>Including</a:t>
            </a:r>
            <a:endParaRPr lang="fr-FR" sz="2000" dirty="0" smtClean="0"/>
          </a:p>
        </p:txBody>
      </p:sp>
      <p:sp>
        <p:nvSpPr>
          <p:cNvPr id="20" name="ZoneTexte 19"/>
          <p:cNvSpPr txBox="1"/>
          <p:nvPr/>
        </p:nvSpPr>
        <p:spPr>
          <a:xfrm>
            <a:off x="6208534" y="5553550"/>
            <a:ext cx="20206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. Cell </a:t>
            </a:r>
            <a:r>
              <a:rPr lang="fr-FR" sz="2000" b="1" dirty="0" err="1" smtClean="0"/>
              <a:t>lines</a:t>
            </a:r>
            <a:r>
              <a:rPr lang="fr-FR" sz="2000" b="1" dirty="0" smtClean="0"/>
              <a:t> :</a:t>
            </a:r>
            <a:r>
              <a:rPr lang="fr-FR" sz="2000" dirty="0" smtClean="0"/>
              <a:t> </a:t>
            </a:r>
            <a:r>
              <a:rPr lang="fr-FR" sz="2000" b="1" i="1" dirty="0" smtClean="0"/>
              <a:t>n</a:t>
            </a:r>
            <a:r>
              <a:rPr lang="fr-FR" sz="2000" b="1" dirty="0" smtClean="0"/>
              <a:t> = 9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6208534" y="5854372"/>
            <a:ext cx="125440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. </a:t>
            </a:r>
            <a:r>
              <a:rPr lang="fr-FR" sz="2000" dirty="0" err="1" smtClean="0"/>
              <a:t>Including</a:t>
            </a:r>
            <a:endParaRPr lang="fr-FR" sz="2000" dirty="0" smtClean="0"/>
          </a:p>
        </p:txBody>
      </p:sp>
      <p:sp>
        <p:nvSpPr>
          <p:cNvPr id="29" name="ZoneTexte 28"/>
          <p:cNvSpPr txBox="1"/>
          <p:nvPr/>
        </p:nvSpPr>
        <p:spPr>
          <a:xfrm>
            <a:off x="7438963" y="5847419"/>
            <a:ext cx="460795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b="1" i="1" dirty="0" smtClean="0"/>
              <a:t>n</a:t>
            </a:r>
            <a:r>
              <a:rPr lang="fr-FR" sz="2000" b="1" dirty="0" smtClean="0"/>
              <a:t> = 7</a:t>
            </a:r>
            <a:r>
              <a:rPr lang="fr-FR" sz="2000" dirty="0" smtClean="0"/>
              <a:t> Parental</a:t>
            </a:r>
            <a:r>
              <a:rPr lang="fr-FR" sz="2000" b="1" dirty="0" smtClean="0"/>
              <a:t>/</a:t>
            </a:r>
            <a:r>
              <a:rPr lang="fr-FR" sz="2000" dirty="0" smtClean="0"/>
              <a:t>ALK </a:t>
            </a:r>
            <a:r>
              <a:rPr lang="fr-FR" sz="2000" dirty="0" err="1" smtClean="0"/>
              <a:t>Inhib</a:t>
            </a:r>
            <a:r>
              <a:rPr lang="fr-FR" sz="2000" dirty="0" smtClean="0"/>
              <a:t> </a:t>
            </a:r>
            <a:r>
              <a:rPr lang="fr-FR" sz="2000" dirty="0" err="1" smtClean="0"/>
              <a:t>resistant</a:t>
            </a:r>
            <a:r>
              <a:rPr lang="fr-FR" sz="2000" dirty="0" smtClean="0"/>
              <a:t> couples</a:t>
            </a:r>
          </a:p>
          <a:p>
            <a:r>
              <a:rPr lang="fr-FR" sz="2000" b="1" i="1" dirty="0" smtClean="0"/>
              <a:t>n</a:t>
            </a:r>
            <a:r>
              <a:rPr lang="fr-FR" sz="2000" b="1" dirty="0" smtClean="0"/>
              <a:t> = 2</a:t>
            </a:r>
            <a:r>
              <a:rPr lang="fr-FR" sz="2000" dirty="0" smtClean="0"/>
              <a:t> Parental</a:t>
            </a:r>
            <a:r>
              <a:rPr lang="fr-FR" sz="2000" b="1" dirty="0" smtClean="0"/>
              <a:t>/</a:t>
            </a:r>
            <a:r>
              <a:rPr lang="fr-FR" sz="2000" dirty="0" err="1" smtClean="0"/>
              <a:t>ChemoT</a:t>
            </a:r>
            <a:r>
              <a:rPr lang="fr-FR" sz="2000" dirty="0" smtClean="0"/>
              <a:t>   </a:t>
            </a:r>
            <a:r>
              <a:rPr lang="fr-FR" sz="2000" dirty="0" err="1" smtClean="0"/>
              <a:t>resistant</a:t>
            </a:r>
            <a:r>
              <a:rPr lang="fr-FR" sz="2000" dirty="0" smtClean="0"/>
              <a:t> couples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1667927" y="5838370"/>
            <a:ext cx="409383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b="1" i="1" dirty="0" smtClean="0"/>
              <a:t>n</a:t>
            </a:r>
            <a:r>
              <a:rPr lang="fr-FR" sz="2000" b="1" dirty="0" smtClean="0"/>
              <a:t> = 9 </a:t>
            </a:r>
            <a:r>
              <a:rPr lang="fr-FR" sz="2000" dirty="0"/>
              <a:t>P</a:t>
            </a:r>
            <a:r>
              <a:rPr lang="fr-FR" sz="2000" dirty="0" smtClean="0"/>
              <a:t>arental</a:t>
            </a:r>
            <a:r>
              <a:rPr lang="fr-FR" sz="2000" b="1" dirty="0" smtClean="0"/>
              <a:t>/</a:t>
            </a:r>
            <a:r>
              <a:rPr lang="fr-FR" sz="2000" dirty="0" err="1" smtClean="0"/>
              <a:t>Cyta</a:t>
            </a:r>
            <a:r>
              <a:rPr lang="fr-FR" sz="2000" dirty="0" smtClean="0"/>
              <a:t> </a:t>
            </a:r>
            <a:r>
              <a:rPr lang="fr-FR" sz="2000" dirty="0" err="1" smtClean="0"/>
              <a:t>resistant</a:t>
            </a:r>
            <a:r>
              <a:rPr lang="fr-FR" sz="2000" dirty="0" smtClean="0"/>
              <a:t> couples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1667927" y="5531602"/>
            <a:ext cx="8758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b="1" i="1" dirty="0" smtClean="0"/>
              <a:t>n</a:t>
            </a:r>
            <a:r>
              <a:rPr lang="fr-FR" sz="2000" b="1" dirty="0" smtClean="0"/>
              <a:t> = 37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3685458" y="3097112"/>
            <a:ext cx="4499129" cy="1357011"/>
            <a:chOff x="3644464" y="4945284"/>
            <a:chExt cx="4499129" cy="1357011"/>
          </a:xfrm>
        </p:grpSpPr>
        <p:sp>
          <p:nvSpPr>
            <p:cNvPr id="22" name="ZoneTexte 21"/>
            <p:cNvSpPr txBox="1"/>
            <p:nvPr/>
          </p:nvSpPr>
          <p:spPr>
            <a:xfrm>
              <a:off x="5708964" y="5656807"/>
              <a:ext cx="822661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000" b="1" i="1" dirty="0" smtClean="0"/>
                <a:t>n</a:t>
              </a:r>
              <a:r>
                <a:rPr lang="fr-FR" sz="2000" b="1" dirty="0" smtClean="0"/>
                <a:t> = 96</a:t>
              </a:r>
              <a:endParaRPr lang="fr-FR" sz="2000" dirty="0" smtClean="0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088179" y="4945284"/>
              <a:ext cx="199464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0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Healthy</a:t>
              </a:r>
              <a:r>
                <a:rPr lang="fr-FR" sz="2000" b="1" dirty="0" smtClean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fr-FR" sz="20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samples</a:t>
              </a:r>
              <a:endParaRPr lang="fr-FR" sz="2000" b="1" dirty="0" smtClean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6560467" y="5286632"/>
              <a:ext cx="158312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. HSC</a:t>
              </a:r>
            </a:p>
            <a:p>
              <a:r>
                <a:rPr lang="fr-FR" sz="2000" dirty="0" smtClean="0"/>
                <a:t>. </a:t>
              </a:r>
              <a:r>
                <a:rPr lang="fr-FR" sz="2000" dirty="0" err="1" smtClean="0"/>
                <a:t>progenitors</a:t>
              </a:r>
              <a:endParaRPr lang="fr-FR" sz="2000" dirty="0" smtClean="0"/>
            </a:p>
            <a:p>
              <a:r>
                <a:rPr lang="fr-FR" sz="2000" dirty="0" smtClean="0"/>
                <a:t>. mature </a:t>
              </a:r>
              <a:r>
                <a:rPr lang="fr-FR" sz="2000" dirty="0" err="1" smtClean="0"/>
                <a:t>cells</a:t>
              </a:r>
              <a:endParaRPr lang="fr-FR" sz="2000" dirty="0" smtClean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3644464" y="5667565"/>
              <a:ext cx="1257588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000" dirty="0" smtClean="0"/>
                <a:t>. </a:t>
              </a:r>
              <a:r>
                <a:rPr lang="fr-FR" sz="2000" b="1" dirty="0" smtClean="0"/>
                <a:t>HEALTHY</a:t>
              </a:r>
              <a:endParaRPr lang="fr-FR" sz="2000" dirty="0" smtClean="0"/>
            </a:p>
          </p:txBody>
        </p:sp>
      </p:grpSp>
      <p:grpSp>
        <p:nvGrpSpPr>
          <p:cNvPr id="42" name="Groupe 41"/>
          <p:cNvGrpSpPr/>
          <p:nvPr/>
        </p:nvGrpSpPr>
        <p:grpSpPr>
          <a:xfrm>
            <a:off x="2937096" y="209732"/>
            <a:ext cx="490005" cy="584775"/>
            <a:chOff x="10603053" y="3168240"/>
            <a:chExt cx="490005" cy="584775"/>
          </a:xfrm>
        </p:grpSpPr>
        <p:sp>
          <p:nvSpPr>
            <p:cNvPr id="43" name="ZoneTexte 42"/>
            <p:cNvSpPr txBox="1"/>
            <p:nvPr/>
          </p:nvSpPr>
          <p:spPr>
            <a:xfrm>
              <a:off x="10651527" y="3168240"/>
              <a:ext cx="39305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200" b="1" dirty="0" smtClean="0"/>
                <a:t>1</a:t>
              </a:r>
              <a:endParaRPr lang="fr-FR" sz="3200" b="1" dirty="0"/>
            </a:p>
          </p:txBody>
        </p:sp>
        <p:sp>
          <p:nvSpPr>
            <p:cNvPr id="44" name="Ellipse 43"/>
            <p:cNvSpPr/>
            <p:nvPr/>
          </p:nvSpPr>
          <p:spPr>
            <a:xfrm>
              <a:off x="10603053" y="3215625"/>
              <a:ext cx="490005" cy="4900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0" name="Connecteur droit 9"/>
          <p:cNvCxnSpPr/>
          <p:nvPr/>
        </p:nvCxnSpPr>
        <p:spPr>
          <a:xfrm>
            <a:off x="3079307" y="2031754"/>
            <a:ext cx="0" cy="481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3092004" y="1592930"/>
            <a:ext cx="0" cy="240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7270236" y="1580379"/>
            <a:ext cx="82266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000" b="1" i="1" dirty="0" smtClean="0"/>
              <a:t>n</a:t>
            </a:r>
            <a:r>
              <a:rPr lang="fr-FR" sz="2000" b="1" dirty="0" smtClean="0"/>
              <a:t> = 39</a:t>
            </a:r>
            <a:endParaRPr lang="fr-FR" sz="1600" dirty="0" smtClean="0"/>
          </a:p>
        </p:txBody>
      </p:sp>
      <p:cxnSp>
        <p:nvCxnSpPr>
          <p:cNvPr id="47" name="Connecteur droit 46"/>
          <p:cNvCxnSpPr/>
          <p:nvPr/>
        </p:nvCxnSpPr>
        <p:spPr>
          <a:xfrm>
            <a:off x="6617154" y="3599397"/>
            <a:ext cx="0" cy="787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7270236" y="2087289"/>
            <a:ext cx="82266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000" b="1" i="1" dirty="0" smtClean="0"/>
              <a:t>n</a:t>
            </a:r>
            <a:r>
              <a:rPr lang="fr-FR" sz="2000" b="1" dirty="0" smtClean="0"/>
              <a:t> = 80</a:t>
            </a:r>
            <a:endParaRPr lang="fr-FR" sz="1600" dirty="0" smtClean="0"/>
          </a:p>
        </p:txBody>
      </p:sp>
      <p:sp>
        <p:nvSpPr>
          <p:cNvPr id="49" name="ZoneTexte 48"/>
          <p:cNvSpPr txBox="1"/>
          <p:nvPr/>
        </p:nvSpPr>
        <p:spPr>
          <a:xfrm>
            <a:off x="7270236" y="2565267"/>
            <a:ext cx="72828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b="1" i="1" dirty="0" smtClean="0"/>
              <a:t>n</a:t>
            </a:r>
            <a:r>
              <a:rPr lang="fr-FR" sz="2000" b="1" dirty="0" smtClean="0"/>
              <a:t> = 7</a:t>
            </a:r>
            <a:endParaRPr lang="fr-FR" dirty="0" smtClean="0"/>
          </a:p>
        </p:txBody>
      </p:sp>
      <p:sp>
        <p:nvSpPr>
          <p:cNvPr id="50" name="ZoneTexte 49"/>
          <p:cNvSpPr txBox="1"/>
          <p:nvPr/>
        </p:nvSpPr>
        <p:spPr>
          <a:xfrm>
            <a:off x="8167243" y="1478929"/>
            <a:ext cx="233410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b="1" dirty="0" smtClean="0"/>
              <a:t>21</a:t>
            </a:r>
            <a:r>
              <a:rPr lang="fr-FR" sz="1600" dirty="0" smtClean="0"/>
              <a:t> </a:t>
            </a:r>
            <a:r>
              <a:rPr lang="fr-FR" sz="1600" dirty="0" err="1" smtClean="0"/>
              <a:t>responders</a:t>
            </a:r>
            <a:r>
              <a:rPr lang="fr-FR" sz="1600" dirty="0" smtClean="0"/>
              <a:t> to </a:t>
            </a:r>
            <a:r>
              <a:rPr lang="fr-FR" sz="1600" dirty="0" err="1" smtClean="0"/>
              <a:t>ChemoT</a:t>
            </a:r>
            <a:endParaRPr lang="fr-FR" sz="1600" dirty="0" smtClean="0"/>
          </a:p>
          <a:p>
            <a:r>
              <a:rPr lang="fr-FR" sz="1600" b="1" dirty="0" smtClean="0"/>
              <a:t>18</a:t>
            </a:r>
            <a:r>
              <a:rPr lang="fr-FR" sz="1600" dirty="0" smtClean="0"/>
              <a:t> </a:t>
            </a:r>
            <a:r>
              <a:rPr lang="fr-FR" sz="1600" dirty="0" err="1" smtClean="0"/>
              <a:t>refractory</a:t>
            </a:r>
            <a:r>
              <a:rPr lang="fr-FR" sz="1600" dirty="0" smtClean="0"/>
              <a:t> to </a:t>
            </a:r>
            <a:r>
              <a:rPr lang="fr-FR" sz="1600" dirty="0" err="1" smtClean="0"/>
              <a:t>ChemoT</a:t>
            </a:r>
            <a:endParaRPr lang="fr-FR" sz="1600" dirty="0" smtClean="0"/>
          </a:p>
        </p:txBody>
      </p:sp>
      <p:sp>
        <p:nvSpPr>
          <p:cNvPr id="51" name="ZoneTexte 50"/>
          <p:cNvSpPr txBox="1"/>
          <p:nvPr/>
        </p:nvSpPr>
        <p:spPr>
          <a:xfrm>
            <a:off x="8092897" y="2111773"/>
            <a:ext cx="275293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frozen</a:t>
            </a:r>
            <a:r>
              <a:rPr lang="fr-FR" sz="1600" dirty="0" smtClean="0"/>
              <a:t> </a:t>
            </a:r>
            <a:r>
              <a:rPr lang="fr-FR" sz="1600" dirty="0" err="1" smtClean="0"/>
              <a:t>tumors</a:t>
            </a:r>
            <a:r>
              <a:rPr lang="fr-FR" sz="1600" dirty="0" smtClean="0"/>
              <a:t> + </a:t>
            </a:r>
            <a:r>
              <a:rPr lang="fr-FR" sz="1600" dirty="0" err="1" smtClean="0"/>
              <a:t>blood</a:t>
            </a:r>
            <a:r>
              <a:rPr lang="fr-FR" sz="1600" dirty="0" smtClean="0"/>
              <a:t> </a:t>
            </a:r>
            <a:r>
              <a:rPr lang="fr-FR" sz="1600" dirty="0" err="1" smtClean="0"/>
              <a:t>samples</a:t>
            </a:r>
            <a:endParaRPr lang="fr-FR" sz="1600" dirty="0" smtClean="0"/>
          </a:p>
        </p:txBody>
      </p:sp>
      <p:cxnSp>
        <p:nvCxnSpPr>
          <p:cNvPr id="53" name="Connecteur droit 52"/>
          <p:cNvCxnSpPr/>
          <p:nvPr/>
        </p:nvCxnSpPr>
        <p:spPr>
          <a:xfrm>
            <a:off x="8167243" y="1539552"/>
            <a:ext cx="0" cy="481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4985553" y="3662173"/>
            <a:ext cx="825867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BM</a:t>
            </a:r>
          </a:p>
          <a:p>
            <a:r>
              <a:rPr lang="fr-FR" sz="2000" b="1" dirty="0" smtClean="0"/>
              <a:t>PBMC</a:t>
            </a:r>
            <a:endParaRPr lang="fr-FR" sz="2000" dirty="0" smtClean="0"/>
          </a:p>
        </p:txBody>
      </p:sp>
      <p:cxnSp>
        <p:nvCxnSpPr>
          <p:cNvPr id="55" name="Connecteur droit 54"/>
          <p:cNvCxnSpPr/>
          <p:nvPr/>
        </p:nvCxnSpPr>
        <p:spPr>
          <a:xfrm>
            <a:off x="4994262" y="3733929"/>
            <a:ext cx="0" cy="553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3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Rectangle 284"/>
          <p:cNvSpPr/>
          <p:nvPr/>
        </p:nvSpPr>
        <p:spPr>
          <a:xfrm>
            <a:off x="7706207" y="2689551"/>
            <a:ext cx="447504" cy="205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286" name="Rectangle 285"/>
          <p:cNvSpPr/>
          <p:nvPr/>
        </p:nvSpPr>
        <p:spPr>
          <a:xfrm>
            <a:off x="7706207" y="2689551"/>
            <a:ext cx="89346" cy="205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cxnSp>
        <p:nvCxnSpPr>
          <p:cNvPr id="287" name="Connecteur droit 286"/>
          <p:cNvCxnSpPr/>
          <p:nvPr/>
        </p:nvCxnSpPr>
        <p:spPr>
          <a:xfrm>
            <a:off x="7795343" y="2689551"/>
            <a:ext cx="0" cy="205433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480148" y="2689550"/>
            <a:ext cx="326646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 b="1"/>
          </a:p>
        </p:txBody>
      </p:sp>
      <p:sp>
        <p:nvSpPr>
          <p:cNvPr id="11" name="Rectangle 10"/>
          <p:cNvSpPr/>
          <p:nvPr/>
        </p:nvSpPr>
        <p:spPr>
          <a:xfrm>
            <a:off x="4839214" y="2689550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12" name="ZoneTexte 11"/>
          <p:cNvSpPr txBox="1"/>
          <p:nvPr/>
        </p:nvSpPr>
        <p:spPr>
          <a:xfrm>
            <a:off x="4813111" y="263837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E3</a:t>
            </a: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5198287" y="2689550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15" name="ZoneTexte 14"/>
          <p:cNvSpPr txBox="1"/>
          <p:nvPr/>
        </p:nvSpPr>
        <p:spPr>
          <a:xfrm>
            <a:off x="5173403" y="263837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E4</a:t>
            </a:r>
            <a:endParaRPr lang="fr-FR" sz="1400" dirty="0"/>
          </a:p>
        </p:txBody>
      </p:sp>
      <p:sp>
        <p:nvSpPr>
          <p:cNvPr id="17" name="Rectangle 16"/>
          <p:cNvSpPr/>
          <p:nvPr/>
        </p:nvSpPr>
        <p:spPr>
          <a:xfrm>
            <a:off x="5557364" y="2689550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18" name="ZoneTexte 17"/>
          <p:cNvSpPr txBox="1"/>
          <p:nvPr/>
        </p:nvSpPr>
        <p:spPr>
          <a:xfrm>
            <a:off x="5533703" y="263837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E5</a:t>
            </a:r>
            <a:endParaRPr lang="fr-FR" sz="1400" dirty="0"/>
          </a:p>
        </p:txBody>
      </p:sp>
      <p:sp>
        <p:nvSpPr>
          <p:cNvPr id="20" name="Rectangle 19"/>
          <p:cNvSpPr/>
          <p:nvPr/>
        </p:nvSpPr>
        <p:spPr>
          <a:xfrm>
            <a:off x="5916438" y="2689550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21" name="ZoneTexte 20"/>
          <p:cNvSpPr txBox="1"/>
          <p:nvPr/>
        </p:nvSpPr>
        <p:spPr>
          <a:xfrm>
            <a:off x="5893998" y="263837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E6</a:t>
            </a:r>
            <a:endParaRPr lang="fr-FR" sz="1400" dirty="0"/>
          </a:p>
        </p:txBody>
      </p:sp>
      <p:sp>
        <p:nvSpPr>
          <p:cNvPr id="23" name="Rectangle 22"/>
          <p:cNvSpPr/>
          <p:nvPr/>
        </p:nvSpPr>
        <p:spPr>
          <a:xfrm>
            <a:off x="6275514" y="2689550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24" name="ZoneTexte 23"/>
          <p:cNvSpPr txBox="1"/>
          <p:nvPr/>
        </p:nvSpPr>
        <p:spPr>
          <a:xfrm>
            <a:off x="6254292" y="263837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E7</a:t>
            </a:r>
            <a:endParaRPr lang="fr-FR" sz="1400" dirty="0"/>
          </a:p>
        </p:txBody>
      </p:sp>
      <p:sp>
        <p:nvSpPr>
          <p:cNvPr id="26" name="Rectangle 25"/>
          <p:cNvSpPr/>
          <p:nvPr/>
        </p:nvSpPr>
        <p:spPr>
          <a:xfrm>
            <a:off x="6634585" y="2689550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27" name="ZoneTexte 26"/>
          <p:cNvSpPr txBox="1"/>
          <p:nvPr/>
        </p:nvSpPr>
        <p:spPr>
          <a:xfrm>
            <a:off x="6614586" y="263837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E8</a:t>
            </a:r>
            <a:endParaRPr lang="fr-FR" sz="1400" dirty="0"/>
          </a:p>
        </p:txBody>
      </p:sp>
      <p:sp>
        <p:nvSpPr>
          <p:cNvPr id="29" name="Rectangle 28"/>
          <p:cNvSpPr/>
          <p:nvPr/>
        </p:nvSpPr>
        <p:spPr>
          <a:xfrm>
            <a:off x="6993665" y="2689550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30" name="ZoneTexte 29"/>
          <p:cNvSpPr txBox="1"/>
          <p:nvPr/>
        </p:nvSpPr>
        <p:spPr>
          <a:xfrm>
            <a:off x="6974887" y="263837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E9</a:t>
            </a:r>
            <a:endParaRPr lang="fr-FR" sz="1400" dirty="0"/>
          </a:p>
        </p:txBody>
      </p:sp>
      <p:sp>
        <p:nvSpPr>
          <p:cNvPr id="32" name="Rectangle 31"/>
          <p:cNvSpPr/>
          <p:nvPr/>
        </p:nvSpPr>
        <p:spPr>
          <a:xfrm>
            <a:off x="7355718" y="2689550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>
              <a:solidFill>
                <a:schemeClr val="tx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7291253" y="2638379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E10</a:t>
            </a:r>
            <a:endParaRPr lang="fr-FR" sz="1400" dirty="0"/>
          </a:p>
        </p:txBody>
      </p:sp>
      <p:sp>
        <p:nvSpPr>
          <p:cNvPr id="38" name="ZoneTexte 37"/>
          <p:cNvSpPr txBox="1"/>
          <p:nvPr/>
        </p:nvSpPr>
        <p:spPr>
          <a:xfrm>
            <a:off x="3530916" y="2638379"/>
            <a:ext cx="690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solidFill>
                  <a:srgbClr val="0070C0"/>
                </a:solidFill>
              </a:rPr>
              <a:t>5’-cap-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7742815" y="2638379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E11</a:t>
            </a:r>
            <a:endParaRPr lang="fr-FR" sz="1400" dirty="0"/>
          </a:p>
        </p:txBody>
      </p:sp>
      <p:sp>
        <p:nvSpPr>
          <p:cNvPr id="42" name="ZoneTexte 41"/>
          <p:cNvSpPr txBox="1"/>
          <p:nvPr/>
        </p:nvSpPr>
        <p:spPr>
          <a:xfrm>
            <a:off x="8064258" y="2638379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solidFill>
                  <a:srgbClr val="0070C0"/>
                </a:solidFill>
              </a:rPr>
              <a:t>-AAAAA-3’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268" name="ZoneTexte 267"/>
          <p:cNvSpPr txBox="1"/>
          <p:nvPr/>
        </p:nvSpPr>
        <p:spPr>
          <a:xfrm>
            <a:off x="3317132" y="271890"/>
            <a:ext cx="55577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 smtClean="0"/>
              <a:t>The transcriptome </a:t>
            </a:r>
            <a:r>
              <a:rPr lang="fr-FR" sz="2400" b="1" dirty="0" err="1" smtClean="0">
                <a:solidFill>
                  <a:srgbClr val="CC3399"/>
                </a:solidFill>
              </a:rPr>
              <a:t>dive</a:t>
            </a:r>
            <a:r>
              <a:rPr lang="fr-FR" sz="2400" b="1" dirty="0" err="1" smtClean="0">
                <a:solidFill>
                  <a:srgbClr val="FF0000"/>
                </a:solidFill>
              </a:rPr>
              <a:t>rsity</a:t>
            </a:r>
            <a:r>
              <a:rPr lang="fr-FR" sz="2400" b="1" dirty="0" smtClean="0"/>
              <a:t> of cancer </a:t>
            </a:r>
            <a:r>
              <a:rPr lang="fr-FR" sz="2400" b="1" dirty="0" err="1" smtClean="0"/>
              <a:t>cells</a:t>
            </a:r>
            <a:endParaRPr lang="fr-FR" sz="2400" b="1" dirty="0"/>
          </a:p>
        </p:txBody>
      </p:sp>
      <p:grpSp>
        <p:nvGrpSpPr>
          <p:cNvPr id="25" name="Groupe 24"/>
          <p:cNvGrpSpPr/>
          <p:nvPr/>
        </p:nvGrpSpPr>
        <p:grpSpPr>
          <a:xfrm>
            <a:off x="5468463" y="2889742"/>
            <a:ext cx="5335374" cy="1941267"/>
            <a:chOff x="5468463" y="2889742"/>
            <a:chExt cx="5335374" cy="1941267"/>
          </a:xfrm>
        </p:grpSpPr>
        <p:cxnSp>
          <p:nvCxnSpPr>
            <p:cNvPr id="239" name="Connecteur droit 238"/>
            <p:cNvCxnSpPr/>
            <p:nvPr/>
          </p:nvCxnSpPr>
          <p:spPr>
            <a:xfrm flipH="1">
              <a:off x="5468463" y="2889742"/>
              <a:ext cx="426252" cy="177199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Rectangle 231"/>
            <p:cNvSpPr/>
            <p:nvPr/>
          </p:nvSpPr>
          <p:spPr>
            <a:xfrm>
              <a:off x="5468463" y="4559015"/>
              <a:ext cx="326645" cy="2054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827545" y="4559015"/>
              <a:ext cx="326646" cy="2054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>
                <a:solidFill>
                  <a:srgbClr val="C00000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5703273" y="4559015"/>
              <a:ext cx="89346" cy="2054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>
                <a:solidFill>
                  <a:srgbClr val="C00000"/>
                </a:solidFill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6186611" y="4559015"/>
              <a:ext cx="326645" cy="2054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>
                <a:solidFill>
                  <a:srgbClr val="C00000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6545684" y="4559015"/>
              <a:ext cx="326645" cy="2054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>
                <a:solidFill>
                  <a:srgbClr val="C00000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6904761" y="4559015"/>
              <a:ext cx="326645" cy="2054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>
                <a:solidFill>
                  <a:srgbClr val="C00000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7263835" y="4559015"/>
              <a:ext cx="326645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sp>
          <p:nvSpPr>
            <p:cNvPr id="225" name="ZoneTexte 224"/>
            <p:cNvSpPr txBox="1"/>
            <p:nvPr/>
          </p:nvSpPr>
          <p:spPr>
            <a:xfrm>
              <a:off x="7241595" y="4507844"/>
              <a:ext cx="36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b="1" dirty="0" smtClean="0"/>
                <a:t>E6</a:t>
              </a:r>
              <a:endParaRPr lang="fr-FR" sz="1400" b="1" dirty="0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7622911" y="4559015"/>
              <a:ext cx="326645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sp>
          <p:nvSpPr>
            <p:cNvPr id="223" name="ZoneTexte 222"/>
            <p:cNvSpPr txBox="1"/>
            <p:nvPr/>
          </p:nvSpPr>
          <p:spPr>
            <a:xfrm>
              <a:off x="7595538" y="450784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E7</a:t>
              </a:r>
              <a:endParaRPr lang="fr-FR" sz="1400" dirty="0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7981982" y="4559015"/>
              <a:ext cx="326645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sp>
          <p:nvSpPr>
            <p:cNvPr id="221" name="ZoneTexte 220"/>
            <p:cNvSpPr txBox="1"/>
            <p:nvPr/>
          </p:nvSpPr>
          <p:spPr>
            <a:xfrm>
              <a:off x="7955832" y="450784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E8</a:t>
              </a:r>
              <a:endParaRPr lang="fr-FR" sz="1400" dirty="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8341062" y="4559015"/>
              <a:ext cx="326645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sp>
          <p:nvSpPr>
            <p:cNvPr id="219" name="ZoneTexte 218"/>
            <p:cNvSpPr txBox="1"/>
            <p:nvPr/>
          </p:nvSpPr>
          <p:spPr>
            <a:xfrm>
              <a:off x="8316133" y="450784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E9</a:t>
              </a:r>
              <a:endParaRPr lang="fr-FR" sz="1400" dirty="0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8703115" y="4559015"/>
              <a:ext cx="326645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sp>
          <p:nvSpPr>
            <p:cNvPr id="217" name="ZoneTexte 216"/>
            <p:cNvSpPr txBox="1"/>
            <p:nvPr/>
          </p:nvSpPr>
          <p:spPr>
            <a:xfrm>
              <a:off x="8632498" y="4507844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E10</a:t>
              </a:r>
              <a:endParaRPr lang="fr-FR" sz="1400" dirty="0"/>
            </a:p>
          </p:txBody>
        </p:sp>
        <p:sp>
          <p:nvSpPr>
            <p:cNvPr id="236" name="ZoneTexte 235"/>
            <p:cNvSpPr txBox="1"/>
            <p:nvPr/>
          </p:nvSpPr>
          <p:spPr>
            <a:xfrm>
              <a:off x="9479948" y="4492455"/>
              <a:ext cx="132388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algn="ctr">
                <a:defRPr sz="1600" b="1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fr-FR" b="0" dirty="0" smtClean="0">
                  <a:solidFill>
                    <a:srgbClr val="FF0000"/>
                  </a:solidFill>
                </a:rPr>
                <a:t>Translocation</a:t>
              </a: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9062032" y="4559016"/>
              <a:ext cx="447504" cy="2054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9062032" y="4559016"/>
              <a:ext cx="89346" cy="2054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cxnSp>
          <p:nvCxnSpPr>
            <p:cNvPr id="269" name="Connecteur droit 268"/>
            <p:cNvCxnSpPr/>
            <p:nvPr/>
          </p:nvCxnSpPr>
          <p:spPr>
            <a:xfrm>
              <a:off x="9151168" y="4559016"/>
              <a:ext cx="0" cy="205433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ZoneTexte 269"/>
            <p:cNvSpPr txBox="1"/>
            <p:nvPr/>
          </p:nvSpPr>
          <p:spPr>
            <a:xfrm>
              <a:off x="9095006" y="4507844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E11</a:t>
              </a:r>
              <a:endParaRPr lang="fr-FR" sz="1400" dirty="0"/>
            </a:p>
          </p:txBody>
        </p:sp>
        <p:cxnSp>
          <p:nvCxnSpPr>
            <p:cNvPr id="212" name="Connecteur droit 211"/>
            <p:cNvCxnSpPr/>
            <p:nvPr/>
          </p:nvCxnSpPr>
          <p:spPr>
            <a:xfrm>
              <a:off x="5702209" y="4559016"/>
              <a:ext cx="0" cy="205433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cteur droit 273"/>
            <p:cNvCxnSpPr/>
            <p:nvPr/>
          </p:nvCxnSpPr>
          <p:spPr>
            <a:xfrm>
              <a:off x="5907076" y="2898616"/>
              <a:ext cx="1327946" cy="1617153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cteur droit 274"/>
            <p:cNvCxnSpPr/>
            <p:nvPr/>
          </p:nvCxnSpPr>
          <p:spPr>
            <a:xfrm>
              <a:off x="8154813" y="2915707"/>
              <a:ext cx="1327946" cy="1617153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ZoneTexte 275"/>
          <p:cNvSpPr txBox="1"/>
          <p:nvPr/>
        </p:nvSpPr>
        <p:spPr>
          <a:xfrm>
            <a:off x="987051" y="2622990"/>
            <a:ext cx="252902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fr-FR"/>
            </a:defPPr>
            <a:lvl1pPr algn="ctr">
              <a:defRPr sz="1600" b="1">
                <a:solidFill>
                  <a:srgbClr val="7030A0"/>
                </a:solidFill>
              </a:defRPr>
            </a:lvl1pPr>
          </a:lstStyle>
          <a:p>
            <a:pPr algn="r"/>
            <a:r>
              <a:rPr lang="fr-FR" dirty="0" smtClean="0">
                <a:solidFill>
                  <a:schemeClr val="tx1"/>
                </a:solidFill>
              </a:rPr>
              <a:t>Canonical </a:t>
            </a:r>
            <a:r>
              <a:rPr lang="fr-FR" dirty="0" err="1" smtClean="0">
                <a:solidFill>
                  <a:schemeClr val="tx1"/>
                </a:solidFill>
              </a:rPr>
              <a:t>mRNA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b="0" dirty="0" smtClean="0">
                <a:solidFill>
                  <a:schemeClr val="tx1"/>
                </a:solidFill>
              </a:rPr>
              <a:t>or</a:t>
            </a:r>
            <a:r>
              <a:rPr lang="fr-FR" dirty="0" smtClean="0">
                <a:solidFill>
                  <a:schemeClr val="tx1"/>
                </a:solidFill>
              </a:rPr>
              <a:t> lncRNA: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4115562" y="2689550"/>
            <a:ext cx="326645" cy="205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278" name="Rectangle 277"/>
          <p:cNvSpPr/>
          <p:nvPr/>
        </p:nvSpPr>
        <p:spPr>
          <a:xfrm>
            <a:off x="4353569" y="2689550"/>
            <a:ext cx="89346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 b="1"/>
          </a:p>
        </p:txBody>
      </p:sp>
      <p:cxnSp>
        <p:nvCxnSpPr>
          <p:cNvPr id="279" name="Connecteur droit 278"/>
          <p:cNvCxnSpPr/>
          <p:nvPr/>
        </p:nvCxnSpPr>
        <p:spPr>
          <a:xfrm>
            <a:off x="4353848" y="2689551"/>
            <a:ext cx="0" cy="205433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4074416" y="263837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E1</a:t>
            </a:r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4455209" y="2638379"/>
            <a:ext cx="364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E2</a:t>
            </a:r>
            <a:endParaRPr lang="fr-FR" sz="1400" dirty="0"/>
          </a:p>
        </p:txBody>
      </p:sp>
      <p:grpSp>
        <p:nvGrpSpPr>
          <p:cNvPr id="13" name="Groupe 12"/>
          <p:cNvGrpSpPr/>
          <p:nvPr/>
        </p:nvGrpSpPr>
        <p:grpSpPr>
          <a:xfrm>
            <a:off x="7746893" y="2675492"/>
            <a:ext cx="2985697" cy="1136958"/>
            <a:chOff x="7746893" y="2675492"/>
            <a:chExt cx="2985697" cy="1136958"/>
          </a:xfrm>
        </p:grpSpPr>
        <p:sp>
          <p:nvSpPr>
            <p:cNvPr id="254" name="ZoneTexte 253"/>
            <p:cNvSpPr txBox="1"/>
            <p:nvPr/>
          </p:nvSpPr>
          <p:spPr>
            <a:xfrm>
              <a:off x="9624487" y="3473896"/>
              <a:ext cx="98385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solidFill>
                    <a:srgbClr val="FF0000"/>
                  </a:solidFill>
                </a:rPr>
                <a:t>Mutation</a:t>
              </a:r>
            </a:p>
          </p:txBody>
        </p:sp>
        <p:cxnSp>
          <p:nvCxnSpPr>
            <p:cNvPr id="255" name="Connecteur droit 254"/>
            <p:cNvCxnSpPr/>
            <p:nvPr/>
          </p:nvCxnSpPr>
          <p:spPr>
            <a:xfrm>
              <a:off x="7749594" y="2675492"/>
              <a:ext cx="0" cy="23355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>
            <a:xfrm>
              <a:off x="7746893" y="2909043"/>
              <a:ext cx="1912443" cy="727466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ZoneTexte 295"/>
            <p:cNvSpPr txBox="1"/>
            <p:nvPr/>
          </p:nvSpPr>
          <p:spPr>
            <a:xfrm>
              <a:off x="9285784" y="3030872"/>
              <a:ext cx="1446806" cy="338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1600" b="1" dirty="0" err="1" smtClean="0">
                  <a:solidFill>
                    <a:srgbClr val="FF0000"/>
                  </a:solidFill>
                </a:rPr>
                <a:t>Genetic</a:t>
              </a:r>
              <a:r>
                <a:rPr lang="fr-FR" sz="1600" b="1" dirty="0" smtClean="0">
                  <a:solidFill>
                    <a:srgbClr val="FF0000"/>
                  </a:solidFill>
                </a:rPr>
                <a:t> causes</a:t>
              </a:r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1899623" y="913604"/>
            <a:ext cx="6287741" cy="1772736"/>
            <a:chOff x="1899623" y="913604"/>
            <a:chExt cx="6287741" cy="1772736"/>
          </a:xfrm>
        </p:grpSpPr>
        <p:grpSp>
          <p:nvGrpSpPr>
            <p:cNvPr id="2" name="Groupe 1"/>
            <p:cNvGrpSpPr/>
            <p:nvPr/>
          </p:nvGrpSpPr>
          <p:grpSpPr>
            <a:xfrm>
              <a:off x="5554234" y="1623198"/>
              <a:ext cx="336971" cy="1063142"/>
              <a:chOff x="3777892" y="1920137"/>
              <a:chExt cx="353009" cy="959890"/>
            </a:xfrm>
          </p:grpSpPr>
          <p:cxnSp>
            <p:nvCxnSpPr>
              <p:cNvPr id="128" name="Connecteur droit 127"/>
              <p:cNvCxnSpPr/>
              <p:nvPr/>
            </p:nvCxnSpPr>
            <p:spPr>
              <a:xfrm>
                <a:off x="4130901" y="1920137"/>
                <a:ext cx="0" cy="959890"/>
              </a:xfrm>
              <a:prstGeom prst="line">
                <a:avLst/>
              </a:prstGeom>
              <a:ln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cteur droit 128"/>
              <p:cNvCxnSpPr/>
              <p:nvPr/>
            </p:nvCxnSpPr>
            <p:spPr>
              <a:xfrm>
                <a:off x="3777892" y="1920137"/>
                <a:ext cx="338262" cy="904884"/>
              </a:xfrm>
              <a:prstGeom prst="line">
                <a:avLst/>
              </a:prstGeom>
              <a:ln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" name="ZoneTexte 296"/>
            <p:cNvSpPr txBox="1"/>
            <p:nvPr/>
          </p:nvSpPr>
          <p:spPr>
            <a:xfrm>
              <a:off x="1899623" y="913604"/>
              <a:ext cx="1829347" cy="338554"/>
            </a:xfrm>
            <a:prstGeom prst="rect">
              <a:avLst/>
            </a:prstGeom>
            <a:noFill/>
            <a:ln>
              <a:solidFill>
                <a:srgbClr val="CC339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1600" b="1" dirty="0" smtClean="0">
                  <a:solidFill>
                    <a:srgbClr val="CC3399"/>
                  </a:solidFill>
                </a:rPr>
                <a:t>Non-</a:t>
              </a:r>
              <a:r>
                <a:rPr lang="fr-FR" sz="1600" b="1" dirty="0" err="1" smtClean="0">
                  <a:solidFill>
                    <a:srgbClr val="CC3399"/>
                  </a:solidFill>
                </a:rPr>
                <a:t>genetic</a:t>
              </a:r>
              <a:r>
                <a:rPr lang="fr-FR" sz="1600" b="1" dirty="0" smtClean="0">
                  <a:solidFill>
                    <a:srgbClr val="CC3399"/>
                  </a:solidFill>
                </a:rPr>
                <a:t> causes</a:t>
              </a:r>
            </a:p>
          </p:txBody>
        </p:sp>
        <p:sp>
          <p:nvSpPr>
            <p:cNvPr id="141" name="ZoneTexte 140"/>
            <p:cNvSpPr txBox="1"/>
            <p:nvPr/>
          </p:nvSpPr>
          <p:spPr>
            <a:xfrm>
              <a:off x="1980197" y="1321974"/>
              <a:ext cx="20141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1600" b="1">
                  <a:solidFill>
                    <a:srgbClr val="7030A0"/>
                  </a:solidFill>
                </a:defRPr>
              </a:lvl1pPr>
            </a:lstStyle>
            <a:p>
              <a:r>
                <a:rPr lang="fr-FR" b="0" dirty="0" smtClean="0">
                  <a:solidFill>
                    <a:srgbClr val="CC3399"/>
                  </a:solidFill>
                </a:rPr>
                <a:t>Alternative </a:t>
              </a:r>
              <a:r>
                <a:rPr lang="fr-FR" b="0" dirty="0" err="1" smtClean="0">
                  <a:solidFill>
                    <a:srgbClr val="CC3399"/>
                  </a:solidFill>
                </a:rPr>
                <a:t>promoter</a:t>
              </a:r>
              <a:endParaRPr lang="fr-FR" b="0" dirty="0">
                <a:solidFill>
                  <a:srgbClr val="CC3399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14969" y="1403922"/>
              <a:ext cx="326645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 b="1">
                <a:solidFill>
                  <a:schemeClr val="tx1"/>
                </a:solidFill>
              </a:endParaRP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5892529" y="1352751"/>
              <a:ext cx="36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b="1" dirty="0" smtClean="0"/>
                <a:t>E6</a:t>
              </a:r>
              <a:endParaRPr lang="fr-FR" sz="1400" b="1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274045" y="1403922"/>
              <a:ext cx="326645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6252823" y="1352751"/>
              <a:ext cx="36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E7</a:t>
              </a:r>
              <a:endParaRPr lang="fr-FR" sz="14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633116" y="1403922"/>
              <a:ext cx="326645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6613117" y="1352751"/>
              <a:ext cx="36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E8</a:t>
              </a:r>
              <a:endParaRPr lang="fr-FR" sz="14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992196" y="1403922"/>
              <a:ext cx="326645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6973418" y="1352751"/>
              <a:ext cx="36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E9</a:t>
              </a:r>
              <a:endParaRPr lang="fr-FR" sz="14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558574" y="1403922"/>
              <a:ext cx="326646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 b="1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5496213" y="1352751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b="1" dirty="0" smtClean="0">
                  <a:solidFill>
                    <a:srgbClr val="CC3399"/>
                  </a:solidFill>
                </a:rPr>
                <a:t>E6a</a:t>
              </a:r>
              <a:endParaRPr lang="fr-FR" sz="1400" b="1" dirty="0">
                <a:solidFill>
                  <a:srgbClr val="CC3399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710995" y="1403923"/>
              <a:ext cx="447504" cy="2054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7710995" y="1403923"/>
              <a:ext cx="89346" cy="2054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cxnSp>
          <p:nvCxnSpPr>
            <p:cNvPr id="291" name="Connecteur droit 290"/>
            <p:cNvCxnSpPr/>
            <p:nvPr/>
          </p:nvCxnSpPr>
          <p:spPr>
            <a:xfrm>
              <a:off x="7800131" y="1403923"/>
              <a:ext cx="0" cy="205433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7354249" y="1403922"/>
              <a:ext cx="326645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>
                <a:solidFill>
                  <a:schemeClr val="tx1"/>
                </a:solidFill>
              </a:endParaRPr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7289784" y="1352751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E10</a:t>
              </a:r>
              <a:endParaRPr lang="fr-FR" sz="1400" dirty="0"/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7731790" y="1352751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E11</a:t>
              </a:r>
              <a:endParaRPr lang="fr-FR" sz="1400" dirty="0"/>
            </a:p>
          </p:txBody>
        </p:sp>
        <p:sp>
          <p:nvSpPr>
            <p:cNvPr id="300" name="Parenthèse ouvrante 299"/>
            <p:cNvSpPr/>
            <p:nvPr/>
          </p:nvSpPr>
          <p:spPr>
            <a:xfrm>
              <a:off x="3975147" y="1331139"/>
              <a:ext cx="73491" cy="320223"/>
            </a:xfrm>
            <a:prstGeom prst="leftBracket">
              <a:avLst/>
            </a:prstGeom>
            <a:ln>
              <a:solidFill>
                <a:srgbClr val="CC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1979488" y="2889481"/>
            <a:ext cx="6218901" cy="1194183"/>
            <a:chOff x="1979488" y="2889481"/>
            <a:chExt cx="6218901" cy="1194183"/>
          </a:xfrm>
        </p:grpSpPr>
        <p:cxnSp>
          <p:nvCxnSpPr>
            <p:cNvPr id="134" name="Connecteur droit 133"/>
            <p:cNvCxnSpPr/>
            <p:nvPr/>
          </p:nvCxnSpPr>
          <p:spPr>
            <a:xfrm>
              <a:off x="4841492" y="2889481"/>
              <a:ext cx="0" cy="959890"/>
            </a:xfrm>
            <a:prstGeom prst="line">
              <a:avLst/>
            </a:prstGeom>
            <a:ln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4476979" y="3807806"/>
              <a:ext cx="326645" cy="2054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sp>
          <p:nvSpPr>
            <p:cNvPr id="86" name="ZoneTexte 85"/>
            <p:cNvSpPr txBox="1"/>
            <p:nvPr/>
          </p:nvSpPr>
          <p:spPr>
            <a:xfrm>
              <a:off x="4438161" y="3756635"/>
              <a:ext cx="36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b="1" dirty="0" smtClean="0">
                  <a:solidFill>
                    <a:srgbClr val="CC3399"/>
                  </a:solidFill>
                </a:rPr>
                <a:t>E1</a:t>
              </a:r>
              <a:endParaRPr lang="fr-FR" sz="1400" b="1" dirty="0">
                <a:solidFill>
                  <a:srgbClr val="CC3399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711789" y="3807806"/>
              <a:ext cx="89346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 b="1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835202" y="3807806"/>
              <a:ext cx="326645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 b="1">
                <a:solidFill>
                  <a:schemeClr val="tx1"/>
                </a:solidFill>
              </a:endParaRPr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4809099" y="3756635"/>
              <a:ext cx="36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b="1" dirty="0" smtClean="0"/>
                <a:t>E3</a:t>
              </a:r>
              <a:endParaRPr lang="fr-FR" sz="1400" b="1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194275" y="3807806"/>
              <a:ext cx="326645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169391" y="3756635"/>
              <a:ext cx="36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E4</a:t>
              </a:r>
              <a:endParaRPr lang="fr-FR" sz="14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553352" y="3807806"/>
              <a:ext cx="326645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5529691" y="3756635"/>
              <a:ext cx="36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E5</a:t>
              </a:r>
              <a:endParaRPr lang="fr-FR" sz="14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912426" y="3807806"/>
              <a:ext cx="326645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5889986" y="3756635"/>
              <a:ext cx="36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E6</a:t>
              </a:r>
              <a:endParaRPr lang="fr-FR" sz="140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271502" y="3807806"/>
              <a:ext cx="326645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sp>
          <p:nvSpPr>
            <p:cNvPr id="104" name="ZoneTexte 103"/>
            <p:cNvSpPr txBox="1"/>
            <p:nvPr/>
          </p:nvSpPr>
          <p:spPr>
            <a:xfrm>
              <a:off x="6250280" y="3756635"/>
              <a:ext cx="36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E7</a:t>
              </a:r>
              <a:endParaRPr lang="fr-FR" sz="14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630573" y="3807806"/>
              <a:ext cx="326645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sp>
          <p:nvSpPr>
            <p:cNvPr id="107" name="ZoneTexte 106"/>
            <p:cNvSpPr txBox="1"/>
            <p:nvPr/>
          </p:nvSpPr>
          <p:spPr>
            <a:xfrm>
              <a:off x="6610574" y="3756635"/>
              <a:ext cx="36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E8</a:t>
              </a:r>
              <a:endParaRPr lang="fr-FR" sz="14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989653" y="3807806"/>
              <a:ext cx="326645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6970875" y="3756635"/>
              <a:ext cx="36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E9</a:t>
              </a:r>
              <a:endParaRPr lang="fr-FR" sz="14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351706" y="3807806"/>
              <a:ext cx="326645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>
                <a:solidFill>
                  <a:schemeClr val="tx1"/>
                </a:solidFill>
              </a:endParaRPr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7287241" y="3756635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E10</a:t>
              </a:r>
              <a:endParaRPr lang="fr-FR" sz="1400" dirty="0"/>
            </a:p>
          </p:txBody>
        </p:sp>
        <p:cxnSp>
          <p:nvCxnSpPr>
            <p:cNvPr id="117" name="Connecteur droit 116"/>
            <p:cNvCxnSpPr/>
            <p:nvPr/>
          </p:nvCxnSpPr>
          <p:spPr>
            <a:xfrm>
              <a:off x="4712068" y="3807807"/>
              <a:ext cx="0" cy="205433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7709841" y="3807807"/>
              <a:ext cx="447504" cy="2054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709841" y="3807807"/>
              <a:ext cx="89346" cy="2054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cxnSp>
          <p:nvCxnSpPr>
            <p:cNvPr id="118" name="Connecteur droit 117"/>
            <p:cNvCxnSpPr/>
            <p:nvPr/>
          </p:nvCxnSpPr>
          <p:spPr>
            <a:xfrm>
              <a:off x="7798977" y="3807807"/>
              <a:ext cx="0" cy="205433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ZoneTexte 118"/>
            <p:cNvSpPr txBox="1"/>
            <p:nvPr/>
          </p:nvSpPr>
          <p:spPr>
            <a:xfrm>
              <a:off x="7742815" y="3756635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E11</a:t>
              </a:r>
              <a:endParaRPr lang="fr-FR" sz="1400" dirty="0"/>
            </a:p>
          </p:txBody>
        </p:sp>
        <p:cxnSp>
          <p:nvCxnSpPr>
            <p:cNvPr id="135" name="Connecteur droit 134"/>
            <p:cNvCxnSpPr/>
            <p:nvPr/>
          </p:nvCxnSpPr>
          <p:spPr>
            <a:xfrm>
              <a:off x="4484472" y="2889481"/>
              <a:ext cx="338262" cy="904884"/>
            </a:xfrm>
            <a:prstGeom prst="line">
              <a:avLst/>
            </a:prstGeom>
            <a:ln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ZoneTexte 138"/>
            <p:cNvSpPr txBox="1"/>
            <p:nvPr/>
          </p:nvSpPr>
          <p:spPr>
            <a:xfrm>
              <a:off x="1979488" y="3741246"/>
              <a:ext cx="18614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algn="ctr">
                <a:defRPr sz="1600" b="1">
                  <a:solidFill>
                    <a:srgbClr val="7030A0"/>
                  </a:solidFill>
                </a:defRPr>
              </a:lvl1pPr>
            </a:lstStyle>
            <a:p>
              <a:r>
                <a:rPr lang="fr-FR" b="0" dirty="0" smtClean="0">
                  <a:solidFill>
                    <a:srgbClr val="CC3399"/>
                  </a:solidFill>
                </a:rPr>
                <a:t>Alternative </a:t>
              </a:r>
              <a:r>
                <a:rPr lang="fr-FR" b="0" dirty="0">
                  <a:solidFill>
                    <a:srgbClr val="CC3399"/>
                  </a:solidFill>
                </a:rPr>
                <a:t> </a:t>
              </a:r>
              <a:r>
                <a:rPr lang="fr-FR" b="0" dirty="0" err="1" smtClean="0">
                  <a:solidFill>
                    <a:srgbClr val="CC3399"/>
                  </a:solidFill>
                </a:rPr>
                <a:t>splicing</a:t>
              </a:r>
              <a:endParaRPr lang="fr-FR" b="0" dirty="0">
                <a:solidFill>
                  <a:srgbClr val="CC3399"/>
                </a:solidFill>
              </a:endParaRPr>
            </a:p>
          </p:txBody>
        </p:sp>
        <p:sp>
          <p:nvSpPr>
            <p:cNvPr id="301" name="Parenthèse ouvrante 300"/>
            <p:cNvSpPr/>
            <p:nvPr/>
          </p:nvSpPr>
          <p:spPr>
            <a:xfrm>
              <a:off x="3972346" y="3763441"/>
              <a:ext cx="73491" cy="320223"/>
            </a:xfrm>
            <a:prstGeom prst="leftBracket">
              <a:avLst/>
            </a:prstGeom>
            <a:ln>
              <a:solidFill>
                <a:srgbClr val="CC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1979488" y="1862614"/>
            <a:ext cx="6177857" cy="829054"/>
            <a:chOff x="1979488" y="1862614"/>
            <a:chExt cx="6177857" cy="829054"/>
          </a:xfrm>
        </p:grpSpPr>
        <p:grpSp>
          <p:nvGrpSpPr>
            <p:cNvPr id="122" name="Groupe 121"/>
            <p:cNvGrpSpPr/>
            <p:nvPr/>
          </p:nvGrpSpPr>
          <p:grpSpPr>
            <a:xfrm>
              <a:off x="6951059" y="2153628"/>
              <a:ext cx="1206286" cy="538040"/>
              <a:chOff x="1031431" y="580348"/>
              <a:chExt cx="1089357" cy="1081527"/>
            </a:xfrm>
          </p:grpSpPr>
          <p:cxnSp>
            <p:nvCxnSpPr>
              <p:cNvPr id="136" name="Connecteur droit 135"/>
              <p:cNvCxnSpPr/>
              <p:nvPr/>
            </p:nvCxnSpPr>
            <p:spPr>
              <a:xfrm flipV="1">
                <a:off x="1031431" y="580348"/>
                <a:ext cx="0" cy="1081527"/>
              </a:xfrm>
              <a:prstGeom prst="line">
                <a:avLst/>
              </a:prstGeom>
              <a:ln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cteur droit 136"/>
              <p:cNvCxnSpPr/>
              <p:nvPr/>
            </p:nvCxnSpPr>
            <p:spPr>
              <a:xfrm>
                <a:off x="1036148" y="585284"/>
                <a:ext cx="1084640" cy="1075017"/>
              </a:xfrm>
              <a:prstGeom prst="line">
                <a:avLst/>
              </a:prstGeom>
              <a:ln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ZoneTexte 139"/>
            <p:cNvSpPr txBox="1"/>
            <p:nvPr/>
          </p:nvSpPr>
          <p:spPr>
            <a:xfrm>
              <a:off x="1979488" y="1862614"/>
              <a:ext cx="180214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CC3399"/>
                  </a:solidFill>
                </a:rPr>
                <a:t>Alternative poly(A)</a:t>
              </a: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471458" y="1944562"/>
              <a:ext cx="326646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 b="1"/>
            </a:p>
          </p:txBody>
        </p:sp>
        <p:sp>
          <p:nvSpPr>
            <p:cNvPr id="186" name="ZoneTexte 185"/>
            <p:cNvSpPr txBox="1"/>
            <p:nvPr/>
          </p:nvSpPr>
          <p:spPr>
            <a:xfrm>
              <a:off x="4446519" y="1893391"/>
              <a:ext cx="3642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E2</a:t>
              </a:r>
              <a:endParaRPr lang="fr-FR" sz="1400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830524" y="1944562"/>
              <a:ext cx="326645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sp>
          <p:nvSpPr>
            <p:cNvPr id="189" name="ZoneTexte 188"/>
            <p:cNvSpPr txBox="1"/>
            <p:nvPr/>
          </p:nvSpPr>
          <p:spPr>
            <a:xfrm>
              <a:off x="4804421" y="1893391"/>
              <a:ext cx="36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E3</a:t>
              </a:r>
              <a:endParaRPr lang="fr-FR" sz="1400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5189597" y="1944562"/>
              <a:ext cx="326645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sp>
          <p:nvSpPr>
            <p:cNvPr id="192" name="ZoneTexte 191"/>
            <p:cNvSpPr txBox="1"/>
            <p:nvPr/>
          </p:nvSpPr>
          <p:spPr>
            <a:xfrm>
              <a:off x="5164713" y="1893391"/>
              <a:ext cx="36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E4</a:t>
              </a:r>
              <a:endParaRPr lang="fr-FR" sz="1400" dirty="0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5548674" y="1944562"/>
              <a:ext cx="326645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sp>
          <p:nvSpPr>
            <p:cNvPr id="195" name="ZoneTexte 194"/>
            <p:cNvSpPr txBox="1"/>
            <p:nvPr/>
          </p:nvSpPr>
          <p:spPr>
            <a:xfrm>
              <a:off x="5525013" y="1893391"/>
              <a:ext cx="36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E5</a:t>
              </a:r>
              <a:endParaRPr lang="fr-FR" sz="1400" dirty="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5907748" y="1944562"/>
              <a:ext cx="326645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sp>
          <p:nvSpPr>
            <p:cNvPr id="206" name="ZoneTexte 205"/>
            <p:cNvSpPr txBox="1"/>
            <p:nvPr/>
          </p:nvSpPr>
          <p:spPr>
            <a:xfrm>
              <a:off x="5885308" y="1893391"/>
              <a:ext cx="36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E6</a:t>
              </a:r>
              <a:endParaRPr lang="fr-FR" sz="1400" dirty="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6266824" y="1944562"/>
              <a:ext cx="326645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sp>
          <p:nvSpPr>
            <p:cNvPr id="211" name="ZoneTexte 210"/>
            <p:cNvSpPr txBox="1"/>
            <p:nvPr/>
          </p:nvSpPr>
          <p:spPr>
            <a:xfrm>
              <a:off x="6245602" y="1893391"/>
              <a:ext cx="36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E7</a:t>
              </a:r>
              <a:endParaRPr lang="fr-FR" sz="1400" dirty="0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627432" y="1944562"/>
              <a:ext cx="326645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sp>
          <p:nvSpPr>
            <p:cNvPr id="256" name="ZoneTexte 255"/>
            <p:cNvSpPr txBox="1"/>
            <p:nvPr/>
          </p:nvSpPr>
          <p:spPr>
            <a:xfrm>
              <a:off x="6596129" y="1893391"/>
              <a:ext cx="36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b="1" dirty="0" smtClean="0"/>
                <a:t>E8</a:t>
              </a:r>
              <a:endParaRPr lang="fr-FR" sz="1400" b="1" dirty="0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4117058" y="1944562"/>
              <a:ext cx="326645" cy="2054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4351868" y="1944562"/>
              <a:ext cx="89346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 b="1"/>
            </a:p>
          </p:txBody>
        </p:sp>
        <p:cxnSp>
          <p:nvCxnSpPr>
            <p:cNvPr id="283" name="Connecteur droit 282"/>
            <p:cNvCxnSpPr/>
            <p:nvPr/>
          </p:nvCxnSpPr>
          <p:spPr>
            <a:xfrm>
              <a:off x="4352147" y="1944563"/>
              <a:ext cx="0" cy="205433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ZoneTexte 182"/>
            <p:cNvSpPr txBox="1"/>
            <p:nvPr/>
          </p:nvSpPr>
          <p:spPr>
            <a:xfrm>
              <a:off x="4096532" y="1893391"/>
              <a:ext cx="36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E1</a:t>
              </a:r>
              <a:endParaRPr lang="fr-FR" sz="1400" dirty="0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6954539" y="1944562"/>
              <a:ext cx="326645" cy="2054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cxnSp>
          <p:nvCxnSpPr>
            <p:cNvPr id="295" name="Connecteur droit 294"/>
            <p:cNvCxnSpPr/>
            <p:nvPr/>
          </p:nvCxnSpPr>
          <p:spPr>
            <a:xfrm>
              <a:off x="6954539" y="1944563"/>
              <a:ext cx="0" cy="205433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Parenthèse ouvrante 168"/>
            <p:cNvSpPr/>
            <p:nvPr/>
          </p:nvSpPr>
          <p:spPr>
            <a:xfrm>
              <a:off x="3974438" y="1887167"/>
              <a:ext cx="73491" cy="320223"/>
            </a:xfrm>
            <a:prstGeom prst="leftBracket">
              <a:avLst/>
            </a:prstGeom>
            <a:ln>
              <a:solidFill>
                <a:srgbClr val="CC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3" name="ZoneTexte 302"/>
            <p:cNvSpPr txBox="1"/>
            <p:nvPr/>
          </p:nvSpPr>
          <p:spPr>
            <a:xfrm>
              <a:off x="6947813" y="1893391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b="1" dirty="0" smtClean="0">
                  <a:solidFill>
                    <a:srgbClr val="CC3399"/>
                  </a:solidFill>
                </a:rPr>
                <a:t>I8</a:t>
              </a:r>
              <a:endParaRPr lang="fr-FR" sz="1400" b="1" dirty="0">
                <a:solidFill>
                  <a:srgbClr val="CC3399"/>
                </a:solidFill>
              </a:endParaRP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2559844" y="2912458"/>
            <a:ext cx="3680669" cy="2891019"/>
            <a:chOff x="2559844" y="2912458"/>
            <a:chExt cx="3680669" cy="2891019"/>
          </a:xfrm>
        </p:grpSpPr>
        <p:cxnSp>
          <p:nvCxnSpPr>
            <p:cNvPr id="160" name="Connecteur droit 159"/>
            <p:cNvCxnSpPr/>
            <p:nvPr/>
          </p:nvCxnSpPr>
          <p:spPr>
            <a:xfrm flipH="1">
              <a:off x="4829249" y="2912458"/>
              <a:ext cx="1411264" cy="2007442"/>
            </a:xfrm>
            <a:prstGeom prst="line">
              <a:avLst/>
            </a:prstGeom>
            <a:ln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ZoneTexte 141"/>
            <p:cNvSpPr txBox="1"/>
            <p:nvPr/>
          </p:nvSpPr>
          <p:spPr>
            <a:xfrm>
              <a:off x="2559844" y="5177000"/>
              <a:ext cx="85343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algn="ctr">
                <a:defRPr sz="1600" b="1">
                  <a:solidFill>
                    <a:srgbClr val="7030A0"/>
                  </a:solidFill>
                </a:defRPr>
              </a:lvl1pPr>
            </a:lstStyle>
            <a:p>
              <a:r>
                <a:rPr lang="fr-FR" b="0" dirty="0" smtClean="0">
                  <a:solidFill>
                    <a:srgbClr val="CC3399"/>
                  </a:solidFill>
                </a:rPr>
                <a:t>circRNA</a:t>
              </a:r>
              <a:endParaRPr lang="fr-FR" b="0" dirty="0">
                <a:solidFill>
                  <a:srgbClr val="CC3399"/>
                </a:solidFill>
              </a:endParaRPr>
            </a:p>
          </p:txBody>
        </p:sp>
        <p:sp>
          <p:nvSpPr>
            <p:cNvPr id="143" name="Arc plein 142"/>
            <p:cNvSpPr/>
            <p:nvPr/>
          </p:nvSpPr>
          <p:spPr>
            <a:xfrm>
              <a:off x="4378875" y="4889077"/>
              <a:ext cx="914400" cy="914400"/>
            </a:xfrm>
            <a:prstGeom prst="blockArc">
              <a:avLst>
                <a:gd name="adj1" fmla="val 10800000"/>
                <a:gd name="adj2" fmla="val 16147158"/>
                <a:gd name="adj3" fmla="val 20423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Arc plein 143"/>
            <p:cNvSpPr/>
            <p:nvPr/>
          </p:nvSpPr>
          <p:spPr>
            <a:xfrm flipH="1">
              <a:off x="4378875" y="4889077"/>
              <a:ext cx="914400" cy="914400"/>
            </a:xfrm>
            <a:prstGeom prst="blockArc">
              <a:avLst>
                <a:gd name="adj1" fmla="val 10800000"/>
                <a:gd name="adj2" fmla="val 16200000"/>
                <a:gd name="adj3" fmla="val 20427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Arc plein 144"/>
            <p:cNvSpPr/>
            <p:nvPr/>
          </p:nvSpPr>
          <p:spPr>
            <a:xfrm flipH="1" flipV="1">
              <a:off x="4378875" y="4889077"/>
              <a:ext cx="914400" cy="914400"/>
            </a:xfrm>
            <a:prstGeom prst="blockArc">
              <a:avLst>
                <a:gd name="adj1" fmla="val 10800000"/>
                <a:gd name="adj2" fmla="val 16147970"/>
                <a:gd name="adj3" fmla="val 19969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Arc plein 145"/>
            <p:cNvSpPr/>
            <p:nvPr/>
          </p:nvSpPr>
          <p:spPr>
            <a:xfrm flipV="1">
              <a:off x="4378875" y="4889077"/>
              <a:ext cx="914400" cy="914400"/>
            </a:xfrm>
            <a:prstGeom prst="blockArc">
              <a:avLst>
                <a:gd name="adj1" fmla="val 10800000"/>
                <a:gd name="adj2" fmla="val 16200000"/>
                <a:gd name="adj3" fmla="val 20427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8" name="Connecteur droit 157"/>
            <p:cNvCxnSpPr/>
            <p:nvPr/>
          </p:nvCxnSpPr>
          <p:spPr>
            <a:xfrm>
              <a:off x="4837097" y="2915707"/>
              <a:ext cx="0" cy="2033482"/>
            </a:xfrm>
            <a:prstGeom prst="line">
              <a:avLst/>
            </a:prstGeom>
            <a:ln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Parenthèse ouvrante 301"/>
            <p:cNvSpPr/>
            <p:nvPr/>
          </p:nvSpPr>
          <p:spPr>
            <a:xfrm>
              <a:off x="3973110" y="4919900"/>
              <a:ext cx="69562" cy="883577"/>
            </a:xfrm>
            <a:prstGeom prst="leftBracket">
              <a:avLst/>
            </a:prstGeom>
            <a:ln>
              <a:solidFill>
                <a:srgbClr val="CC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4" name="ZoneTexte 303"/>
            <p:cNvSpPr txBox="1"/>
            <p:nvPr/>
          </p:nvSpPr>
          <p:spPr>
            <a:xfrm>
              <a:off x="4919235" y="5456219"/>
              <a:ext cx="36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C33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E6</a:t>
              </a:r>
              <a:endPara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ZoneTexte 304"/>
            <p:cNvSpPr txBox="1"/>
            <p:nvPr/>
          </p:nvSpPr>
          <p:spPr>
            <a:xfrm>
              <a:off x="4391421" y="4944042"/>
              <a:ext cx="36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E4</a:t>
              </a: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6" name="ZoneTexte 305"/>
            <p:cNvSpPr txBox="1"/>
            <p:nvPr/>
          </p:nvSpPr>
          <p:spPr>
            <a:xfrm>
              <a:off x="4400931" y="5454967"/>
              <a:ext cx="36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E3</a:t>
              </a:r>
              <a:endParaRPr kumimoji="0" lang="fr-F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ZoneTexte 306"/>
            <p:cNvSpPr txBox="1"/>
            <p:nvPr/>
          </p:nvSpPr>
          <p:spPr>
            <a:xfrm>
              <a:off x="4919234" y="4944042"/>
              <a:ext cx="36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E5</a:t>
              </a:r>
              <a:endPara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5" name="Groupe 154"/>
          <p:cNvGrpSpPr/>
          <p:nvPr/>
        </p:nvGrpSpPr>
        <p:grpSpPr>
          <a:xfrm>
            <a:off x="2683639" y="210334"/>
            <a:ext cx="490005" cy="584775"/>
            <a:chOff x="10603053" y="3168240"/>
            <a:chExt cx="490005" cy="584775"/>
          </a:xfrm>
        </p:grpSpPr>
        <p:sp>
          <p:nvSpPr>
            <p:cNvPr id="156" name="ZoneTexte 155"/>
            <p:cNvSpPr txBox="1"/>
            <p:nvPr/>
          </p:nvSpPr>
          <p:spPr>
            <a:xfrm>
              <a:off x="10651527" y="3168240"/>
              <a:ext cx="39305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200" b="1" dirty="0" smtClean="0"/>
                <a:t>2</a:t>
              </a:r>
              <a:endParaRPr lang="fr-FR" sz="3200" b="1" dirty="0"/>
            </a:p>
          </p:txBody>
        </p:sp>
        <p:sp>
          <p:nvSpPr>
            <p:cNvPr id="157" name="Ellipse 156"/>
            <p:cNvSpPr/>
            <p:nvPr/>
          </p:nvSpPr>
          <p:spPr>
            <a:xfrm>
              <a:off x="10603053" y="3215625"/>
              <a:ext cx="490005" cy="4900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6963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6207" y="2689551"/>
            <a:ext cx="447504" cy="205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3" name="Rectangle 2"/>
          <p:cNvSpPr/>
          <p:nvPr/>
        </p:nvSpPr>
        <p:spPr>
          <a:xfrm>
            <a:off x="7706207" y="2689551"/>
            <a:ext cx="89346" cy="205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cxnSp>
        <p:nvCxnSpPr>
          <p:cNvPr id="4" name="Connecteur droit 3"/>
          <p:cNvCxnSpPr/>
          <p:nvPr/>
        </p:nvCxnSpPr>
        <p:spPr>
          <a:xfrm>
            <a:off x="7795343" y="2689551"/>
            <a:ext cx="0" cy="205433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559844" y="5177000"/>
            <a:ext cx="85343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fr-FR"/>
            </a:defPPr>
            <a:lvl1pPr algn="ctr">
              <a:defRPr sz="1600" b="1">
                <a:solidFill>
                  <a:srgbClr val="7030A0"/>
                </a:solidFill>
              </a:defRPr>
            </a:lvl1pPr>
          </a:lstStyle>
          <a:p>
            <a:r>
              <a:rPr lang="fr-FR" b="0" dirty="0" smtClean="0">
                <a:solidFill>
                  <a:srgbClr val="CC3399"/>
                </a:solidFill>
              </a:rPr>
              <a:t>circRNA</a:t>
            </a:r>
            <a:endParaRPr lang="fr-FR" b="0" dirty="0">
              <a:solidFill>
                <a:srgbClr val="CC3399"/>
              </a:solidFill>
            </a:endParaRPr>
          </a:p>
        </p:txBody>
      </p:sp>
      <p:sp>
        <p:nvSpPr>
          <p:cNvPr id="11" name="Arc plein 10"/>
          <p:cNvSpPr/>
          <p:nvPr/>
        </p:nvSpPr>
        <p:spPr>
          <a:xfrm>
            <a:off x="4378875" y="4889077"/>
            <a:ext cx="914400" cy="914400"/>
          </a:xfrm>
          <a:prstGeom prst="blockArc">
            <a:avLst>
              <a:gd name="adj1" fmla="val 10800000"/>
              <a:gd name="adj2" fmla="val 16147158"/>
              <a:gd name="adj3" fmla="val 2042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plein 11"/>
          <p:cNvSpPr/>
          <p:nvPr/>
        </p:nvSpPr>
        <p:spPr>
          <a:xfrm flipH="1">
            <a:off x="4378875" y="4889077"/>
            <a:ext cx="914400" cy="914400"/>
          </a:xfrm>
          <a:prstGeom prst="blockArc">
            <a:avLst>
              <a:gd name="adj1" fmla="val 10800000"/>
              <a:gd name="adj2" fmla="val 16200000"/>
              <a:gd name="adj3" fmla="val 2042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plein 12"/>
          <p:cNvSpPr/>
          <p:nvPr/>
        </p:nvSpPr>
        <p:spPr>
          <a:xfrm flipH="1" flipV="1">
            <a:off x="4378875" y="4889077"/>
            <a:ext cx="914400" cy="914400"/>
          </a:xfrm>
          <a:prstGeom prst="blockArc">
            <a:avLst>
              <a:gd name="adj1" fmla="val 10800000"/>
              <a:gd name="adj2" fmla="val 16147970"/>
              <a:gd name="adj3" fmla="val 1996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plein 13"/>
          <p:cNvSpPr/>
          <p:nvPr/>
        </p:nvSpPr>
        <p:spPr>
          <a:xfrm flipV="1">
            <a:off x="4378875" y="4889077"/>
            <a:ext cx="914400" cy="914400"/>
          </a:xfrm>
          <a:prstGeom prst="blockArc">
            <a:avLst>
              <a:gd name="adj1" fmla="val 10800000"/>
              <a:gd name="adj2" fmla="val 16200000"/>
              <a:gd name="adj3" fmla="val 2042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919235" y="545621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E6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CC339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391421" y="4944042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E4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400931" y="5454967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E3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919234" y="4944042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E5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68463" y="4559015"/>
            <a:ext cx="326645" cy="205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22" name="Rectangle 21"/>
          <p:cNvSpPr/>
          <p:nvPr/>
        </p:nvSpPr>
        <p:spPr>
          <a:xfrm>
            <a:off x="5827545" y="4559015"/>
            <a:ext cx="326646" cy="2054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03273" y="4559015"/>
            <a:ext cx="89346" cy="2054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86611" y="4559015"/>
            <a:ext cx="326645" cy="2054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45684" y="4559015"/>
            <a:ext cx="326645" cy="2054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04761" y="4559015"/>
            <a:ext cx="326645" cy="2054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>
              <a:solidFill>
                <a:srgbClr val="C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63835" y="4559015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28" name="ZoneTexte 27"/>
          <p:cNvSpPr txBox="1"/>
          <p:nvPr/>
        </p:nvSpPr>
        <p:spPr>
          <a:xfrm>
            <a:off x="7241595" y="4507844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E6</a:t>
            </a:r>
            <a:endParaRPr lang="fr-FR" sz="1400" dirty="0"/>
          </a:p>
        </p:txBody>
      </p:sp>
      <p:sp>
        <p:nvSpPr>
          <p:cNvPr id="29" name="Rectangle 28"/>
          <p:cNvSpPr/>
          <p:nvPr/>
        </p:nvSpPr>
        <p:spPr>
          <a:xfrm>
            <a:off x="7622911" y="4559015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30" name="ZoneTexte 29"/>
          <p:cNvSpPr txBox="1"/>
          <p:nvPr/>
        </p:nvSpPr>
        <p:spPr>
          <a:xfrm>
            <a:off x="7595538" y="450784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E7</a:t>
            </a:r>
            <a:endParaRPr lang="fr-FR" sz="1400" dirty="0"/>
          </a:p>
        </p:txBody>
      </p:sp>
      <p:sp>
        <p:nvSpPr>
          <p:cNvPr id="31" name="Rectangle 30"/>
          <p:cNvSpPr/>
          <p:nvPr/>
        </p:nvSpPr>
        <p:spPr>
          <a:xfrm>
            <a:off x="7981982" y="4559015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32" name="ZoneTexte 31"/>
          <p:cNvSpPr txBox="1"/>
          <p:nvPr/>
        </p:nvSpPr>
        <p:spPr>
          <a:xfrm>
            <a:off x="7955832" y="450784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E8</a:t>
            </a:r>
            <a:endParaRPr lang="fr-FR" sz="1400" dirty="0"/>
          </a:p>
        </p:txBody>
      </p:sp>
      <p:sp>
        <p:nvSpPr>
          <p:cNvPr id="33" name="Rectangle 32"/>
          <p:cNvSpPr/>
          <p:nvPr/>
        </p:nvSpPr>
        <p:spPr>
          <a:xfrm>
            <a:off x="8341062" y="4559015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34" name="ZoneTexte 33"/>
          <p:cNvSpPr txBox="1"/>
          <p:nvPr/>
        </p:nvSpPr>
        <p:spPr>
          <a:xfrm>
            <a:off x="8316133" y="450784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E9</a:t>
            </a:r>
            <a:endParaRPr lang="fr-FR" sz="1400" dirty="0"/>
          </a:p>
        </p:txBody>
      </p:sp>
      <p:sp>
        <p:nvSpPr>
          <p:cNvPr id="35" name="Rectangle 34"/>
          <p:cNvSpPr/>
          <p:nvPr/>
        </p:nvSpPr>
        <p:spPr>
          <a:xfrm>
            <a:off x="8703115" y="4559015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36" name="ZoneTexte 35"/>
          <p:cNvSpPr txBox="1"/>
          <p:nvPr/>
        </p:nvSpPr>
        <p:spPr>
          <a:xfrm>
            <a:off x="8632498" y="4507844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E10</a:t>
            </a:r>
            <a:endParaRPr lang="fr-FR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9479948" y="4492455"/>
            <a:ext cx="132388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fr-FR"/>
            </a:defPPr>
            <a:lvl1pPr algn="ctr">
              <a:defRPr sz="1600" b="1">
                <a:solidFill>
                  <a:srgbClr val="7030A0"/>
                </a:solidFill>
              </a:defRPr>
            </a:lvl1pPr>
          </a:lstStyle>
          <a:p>
            <a:pPr algn="l"/>
            <a:r>
              <a:rPr lang="fr-FR" b="0" dirty="0" smtClean="0">
                <a:solidFill>
                  <a:srgbClr val="FF0000"/>
                </a:solidFill>
              </a:rPr>
              <a:t>Translocation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480148" y="2689550"/>
            <a:ext cx="326646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 b="1"/>
          </a:p>
        </p:txBody>
      </p:sp>
      <p:sp>
        <p:nvSpPr>
          <p:cNvPr id="39" name="Rectangle 38"/>
          <p:cNvSpPr/>
          <p:nvPr/>
        </p:nvSpPr>
        <p:spPr>
          <a:xfrm>
            <a:off x="4839214" y="2689550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40" name="ZoneTexte 39"/>
          <p:cNvSpPr txBox="1"/>
          <p:nvPr/>
        </p:nvSpPr>
        <p:spPr>
          <a:xfrm>
            <a:off x="4813111" y="263837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E3</a:t>
            </a:r>
            <a:endParaRPr lang="fr-FR" sz="1400" dirty="0"/>
          </a:p>
        </p:txBody>
      </p:sp>
      <p:sp>
        <p:nvSpPr>
          <p:cNvPr id="41" name="Rectangle 40"/>
          <p:cNvSpPr/>
          <p:nvPr/>
        </p:nvSpPr>
        <p:spPr>
          <a:xfrm>
            <a:off x="5198287" y="2689550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42" name="ZoneTexte 41"/>
          <p:cNvSpPr txBox="1"/>
          <p:nvPr/>
        </p:nvSpPr>
        <p:spPr>
          <a:xfrm>
            <a:off x="5173403" y="263837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E4</a:t>
            </a:r>
            <a:endParaRPr lang="fr-FR" sz="1400" dirty="0"/>
          </a:p>
        </p:txBody>
      </p:sp>
      <p:sp>
        <p:nvSpPr>
          <p:cNvPr id="43" name="Rectangle 42"/>
          <p:cNvSpPr/>
          <p:nvPr/>
        </p:nvSpPr>
        <p:spPr>
          <a:xfrm>
            <a:off x="5557364" y="2689550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44" name="ZoneTexte 43"/>
          <p:cNvSpPr txBox="1"/>
          <p:nvPr/>
        </p:nvSpPr>
        <p:spPr>
          <a:xfrm>
            <a:off x="5533703" y="263837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E5</a:t>
            </a:r>
            <a:endParaRPr lang="fr-FR" sz="1400" dirty="0"/>
          </a:p>
        </p:txBody>
      </p:sp>
      <p:sp>
        <p:nvSpPr>
          <p:cNvPr id="45" name="Rectangle 44"/>
          <p:cNvSpPr/>
          <p:nvPr/>
        </p:nvSpPr>
        <p:spPr>
          <a:xfrm>
            <a:off x="5916438" y="2689550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46" name="ZoneTexte 45"/>
          <p:cNvSpPr txBox="1"/>
          <p:nvPr/>
        </p:nvSpPr>
        <p:spPr>
          <a:xfrm>
            <a:off x="5893998" y="263837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E6</a:t>
            </a:r>
            <a:endParaRPr lang="fr-FR" sz="1400" dirty="0"/>
          </a:p>
        </p:txBody>
      </p:sp>
      <p:sp>
        <p:nvSpPr>
          <p:cNvPr id="47" name="Rectangle 46"/>
          <p:cNvSpPr/>
          <p:nvPr/>
        </p:nvSpPr>
        <p:spPr>
          <a:xfrm>
            <a:off x="6275514" y="2689550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48" name="ZoneTexte 47"/>
          <p:cNvSpPr txBox="1"/>
          <p:nvPr/>
        </p:nvSpPr>
        <p:spPr>
          <a:xfrm>
            <a:off x="6254292" y="263837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E7</a:t>
            </a:r>
            <a:endParaRPr lang="fr-FR" sz="1400" dirty="0"/>
          </a:p>
        </p:txBody>
      </p:sp>
      <p:sp>
        <p:nvSpPr>
          <p:cNvPr id="49" name="Rectangle 48"/>
          <p:cNvSpPr/>
          <p:nvPr/>
        </p:nvSpPr>
        <p:spPr>
          <a:xfrm>
            <a:off x="6634585" y="2689550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50" name="ZoneTexte 49"/>
          <p:cNvSpPr txBox="1"/>
          <p:nvPr/>
        </p:nvSpPr>
        <p:spPr>
          <a:xfrm>
            <a:off x="6614586" y="263837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E8</a:t>
            </a:r>
            <a:endParaRPr lang="fr-FR" sz="1400" dirty="0"/>
          </a:p>
        </p:txBody>
      </p:sp>
      <p:sp>
        <p:nvSpPr>
          <p:cNvPr id="51" name="Rectangle 50"/>
          <p:cNvSpPr/>
          <p:nvPr/>
        </p:nvSpPr>
        <p:spPr>
          <a:xfrm>
            <a:off x="6993665" y="2689550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52" name="ZoneTexte 51"/>
          <p:cNvSpPr txBox="1"/>
          <p:nvPr/>
        </p:nvSpPr>
        <p:spPr>
          <a:xfrm>
            <a:off x="6974887" y="263837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E9</a:t>
            </a:r>
            <a:endParaRPr lang="fr-FR" sz="1400" dirty="0"/>
          </a:p>
        </p:txBody>
      </p:sp>
      <p:sp>
        <p:nvSpPr>
          <p:cNvPr id="53" name="Rectangle 52"/>
          <p:cNvSpPr/>
          <p:nvPr/>
        </p:nvSpPr>
        <p:spPr>
          <a:xfrm>
            <a:off x="7355718" y="2689550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>
              <a:solidFill>
                <a:schemeClr val="tx1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7291253" y="2638379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E10</a:t>
            </a:r>
            <a:endParaRPr lang="fr-FR" sz="1400" dirty="0"/>
          </a:p>
        </p:txBody>
      </p:sp>
      <p:sp>
        <p:nvSpPr>
          <p:cNvPr id="55" name="ZoneTexte 54"/>
          <p:cNvSpPr txBox="1"/>
          <p:nvPr/>
        </p:nvSpPr>
        <p:spPr>
          <a:xfrm>
            <a:off x="3530916" y="2638379"/>
            <a:ext cx="690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solidFill>
                  <a:srgbClr val="0070C0"/>
                </a:solidFill>
              </a:rPr>
              <a:t>5’-cap-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7742815" y="2638379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E11</a:t>
            </a:r>
            <a:endParaRPr lang="fr-FR" sz="1400" dirty="0"/>
          </a:p>
        </p:txBody>
      </p:sp>
      <p:sp>
        <p:nvSpPr>
          <p:cNvPr id="57" name="ZoneTexte 56"/>
          <p:cNvSpPr txBox="1"/>
          <p:nvPr/>
        </p:nvSpPr>
        <p:spPr>
          <a:xfrm>
            <a:off x="8064258" y="2638379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solidFill>
                  <a:srgbClr val="0070C0"/>
                </a:solidFill>
              </a:rPr>
              <a:t>-AAAAA-3’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476979" y="3807806"/>
            <a:ext cx="326645" cy="205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60" name="ZoneTexte 59"/>
          <p:cNvSpPr txBox="1"/>
          <p:nvPr/>
        </p:nvSpPr>
        <p:spPr>
          <a:xfrm>
            <a:off x="4438161" y="3756635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CC3399"/>
                </a:solidFill>
              </a:rPr>
              <a:t>E1</a:t>
            </a:r>
            <a:endParaRPr lang="fr-FR" sz="1400" b="1" dirty="0">
              <a:solidFill>
                <a:srgbClr val="CC3399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711789" y="3807806"/>
            <a:ext cx="89346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 b="1"/>
          </a:p>
        </p:txBody>
      </p:sp>
      <p:sp>
        <p:nvSpPr>
          <p:cNvPr id="62" name="Rectangle 61"/>
          <p:cNvSpPr/>
          <p:nvPr/>
        </p:nvSpPr>
        <p:spPr>
          <a:xfrm>
            <a:off x="4835202" y="3807806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 b="1">
              <a:solidFill>
                <a:schemeClr val="tx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4809099" y="3756635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E3</a:t>
            </a:r>
            <a:endParaRPr lang="fr-FR" sz="1400" b="1" dirty="0"/>
          </a:p>
        </p:txBody>
      </p:sp>
      <p:sp>
        <p:nvSpPr>
          <p:cNvPr id="64" name="Rectangle 63"/>
          <p:cNvSpPr/>
          <p:nvPr/>
        </p:nvSpPr>
        <p:spPr>
          <a:xfrm>
            <a:off x="5194275" y="3807806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65" name="ZoneTexte 64"/>
          <p:cNvSpPr txBox="1"/>
          <p:nvPr/>
        </p:nvSpPr>
        <p:spPr>
          <a:xfrm>
            <a:off x="5169391" y="3756635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E4</a:t>
            </a:r>
            <a:endParaRPr lang="fr-FR" sz="1400" dirty="0"/>
          </a:p>
        </p:txBody>
      </p:sp>
      <p:sp>
        <p:nvSpPr>
          <p:cNvPr id="66" name="Rectangle 65"/>
          <p:cNvSpPr/>
          <p:nvPr/>
        </p:nvSpPr>
        <p:spPr>
          <a:xfrm>
            <a:off x="5553352" y="3807806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67" name="ZoneTexte 66"/>
          <p:cNvSpPr txBox="1"/>
          <p:nvPr/>
        </p:nvSpPr>
        <p:spPr>
          <a:xfrm>
            <a:off x="5529691" y="3756635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E5</a:t>
            </a:r>
            <a:endParaRPr lang="fr-FR" sz="1400" dirty="0"/>
          </a:p>
        </p:txBody>
      </p:sp>
      <p:sp>
        <p:nvSpPr>
          <p:cNvPr id="68" name="Rectangle 67"/>
          <p:cNvSpPr/>
          <p:nvPr/>
        </p:nvSpPr>
        <p:spPr>
          <a:xfrm>
            <a:off x="5912426" y="3807806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69" name="ZoneTexte 68"/>
          <p:cNvSpPr txBox="1"/>
          <p:nvPr/>
        </p:nvSpPr>
        <p:spPr>
          <a:xfrm>
            <a:off x="5889986" y="3756635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E6</a:t>
            </a:r>
            <a:endParaRPr lang="fr-FR" sz="1400" dirty="0"/>
          </a:p>
        </p:txBody>
      </p:sp>
      <p:sp>
        <p:nvSpPr>
          <p:cNvPr id="70" name="Rectangle 69"/>
          <p:cNvSpPr/>
          <p:nvPr/>
        </p:nvSpPr>
        <p:spPr>
          <a:xfrm>
            <a:off x="6271502" y="3807806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71" name="ZoneTexte 70"/>
          <p:cNvSpPr txBox="1"/>
          <p:nvPr/>
        </p:nvSpPr>
        <p:spPr>
          <a:xfrm>
            <a:off x="6250280" y="3756635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E7</a:t>
            </a:r>
            <a:endParaRPr lang="fr-FR" sz="1400" dirty="0"/>
          </a:p>
        </p:txBody>
      </p:sp>
      <p:sp>
        <p:nvSpPr>
          <p:cNvPr id="72" name="Rectangle 71"/>
          <p:cNvSpPr/>
          <p:nvPr/>
        </p:nvSpPr>
        <p:spPr>
          <a:xfrm>
            <a:off x="6630573" y="3807806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73" name="ZoneTexte 72"/>
          <p:cNvSpPr txBox="1"/>
          <p:nvPr/>
        </p:nvSpPr>
        <p:spPr>
          <a:xfrm>
            <a:off x="6610574" y="3756635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E8</a:t>
            </a:r>
            <a:endParaRPr lang="fr-FR" sz="1400" dirty="0"/>
          </a:p>
        </p:txBody>
      </p:sp>
      <p:sp>
        <p:nvSpPr>
          <p:cNvPr id="74" name="Rectangle 73"/>
          <p:cNvSpPr/>
          <p:nvPr/>
        </p:nvSpPr>
        <p:spPr>
          <a:xfrm>
            <a:off x="6989653" y="3807806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75" name="ZoneTexte 74"/>
          <p:cNvSpPr txBox="1"/>
          <p:nvPr/>
        </p:nvSpPr>
        <p:spPr>
          <a:xfrm>
            <a:off x="6970875" y="3756635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E9</a:t>
            </a:r>
            <a:endParaRPr lang="fr-FR" sz="1400" dirty="0"/>
          </a:p>
        </p:txBody>
      </p:sp>
      <p:sp>
        <p:nvSpPr>
          <p:cNvPr id="76" name="Rectangle 75"/>
          <p:cNvSpPr/>
          <p:nvPr/>
        </p:nvSpPr>
        <p:spPr>
          <a:xfrm>
            <a:off x="7351706" y="3807806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>
              <a:solidFill>
                <a:schemeClr val="tx1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7287241" y="3756635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E10</a:t>
            </a:r>
            <a:endParaRPr lang="fr-FR" sz="1400" dirty="0"/>
          </a:p>
        </p:txBody>
      </p:sp>
      <p:cxnSp>
        <p:nvCxnSpPr>
          <p:cNvPr id="78" name="Connecteur droit 77"/>
          <p:cNvCxnSpPr/>
          <p:nvPr/>
        </p:nvCxnSpPr>
        <p:spPr>
          <a:xfrm>
            <a:off x="4712068" y="3807807"/>
            <a:ext cx="0" cy="205433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7709841" y="3807807"/>
            <a:ext cx="447504" cy="205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80" name="Rectangle 79"/>
          <p:cNvSpPr/>
          <p:nvPr/>
        </p:nvSpPr>
        <p:spPr>
          <a:xfrm>
            <a:off x="7709841" y="3807807"/>
            <a:ext cx="89346" cy="205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cxnSp>
        <p:nvCxnSpPr>
          <p:cNvPr id="81" name="Connecteur droit 80"/>
          <p:cNvCxnSpPr/>
          <p:nvPr/>
        </p:nvCxnSpPr>
        <p:spPr>
          <a:xfrm>
            <a:off x="7798977" y="3807807"/>
            <a:ext cx="0" cy="205433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7742815" y="3756635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E11</a:t>
            </a:r>
            <a:endParaRPr lang="fr-FR" sz="1400" dirty="0"/>
          </a:p>
        </p:txBody>
      </p:sp>
      <p:sp>
        <p:nvSpPr>
          <p:cNvPr id="84" name="ZoneTexte 83"/>
          <p:cNvSpPr txBox="1"/>
          <p:nvPr/>
        </p:nvSpPr>
        <p:spPr>
          <a:xfrm>
            <a:off x="1979488" y="3741246"/>
            <a:ext cx="186147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fr-FR"/>
            </a:defPPr>
            <a:lvl1pPr algn="ctr">
              <a:defRPr sz="1600" b="1">
                <a:solidFill>
                  <a:srgbClr val="7030A0"/>
                </a:solidFill>
              </a:defRPr>
            </a:lvl1pPr>
          </a:lstStyle>
          <a:p>
            <a:r>
              <a:rPr lang="fr-FR" b="0" dirty="0" smtClean="0">
                <a:solidFill>
                  <a:srgbClr val="CC3399"/>
                </a:solidFill>
              </a:rPr>
              <a:t>Alternative </a:t>
            </a:r>
            <a:r>
              <a:rPr lang="fr-FR" b="0" dirty="0">
                <a:solidFill>
                  <a:srgbClr val="CC3399"/>
                </a:solidFill>
              </a:rPr>
              <a:t> </a:t>
            </a:r>
            <a:r>
              <a:rPr lang="fr-FR" b="0" dirty="0" err="1" smtClean="0">
                <a:solidFill>
                  <a:srgbClr val="CC3399"/>
                </a:solidFill>
              </a:rPr>
              <a:t>splicing</a:t>
            </a:r>
            <a:endParaRPr lang="fr-FR" b="0" dirty="0">
              <a:solidFill>
                <a:srgbClr val="CC3399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3317132" y="271890"/>
            <a:ext cx="5557740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 smtClean="0"/>
              <a:t>The transcriptome </a:t>
            </a:r>
            <a:r>
              <a:rPr lang="fr-FR" sz="2400" b="1" dirty="0" err="1">
                <a:solidFill>
                  <a:srgbClr val="CC3399"/>
                </a:solidFill>
              </a:rPr>
              <a:t>dive</a:t>
            </a:r>
            <a:r>
              <a:rPr lang="fr-FR" sz="2400" b="1" dirty="0" err="1">
                <a:solidFill>
                  <a:srgbClr val="FF0000"/>
                </a:solidFill>
              </a:rPr>
              <a:t>rsity</a:t>
            </a:r>
            <a:r>
              <a:rPr lang="fr-FR" sz="2400" b="1" dirty="0" smtClean="0"/>
              <a:t> of cancer </a:t>
            </a:r>
            <a:r>
              <a:rPr lang="fr-FR" sz="2400" b="1" dirty="0" err="1" smtClean="0"/>
              <a:t>cells</a:t>
            </a:r>
            <a:endParaRPr lang="fr-FR" sz="2400" b="1" dirty="0"/>
          </a:p>
        </p:txBody>
      </p:sp>
      <p:sp>
        <p:nvSpPr>
          <p:cNvPr id="90" name="ZoneTexte 89"/>
          <p:cNvSpPr txBox="1"/>
          <p:nvPr/>
        </p:nvSpPr>
        <p:spPr>
          <a:xfrm>
            <a:off x="9624487" y="3473896"/>
            <a:ext cx="98385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Mutation</a:t>
            </a:r>
          </a:p>
        </p:txBody>
      </p:sp>
      <p:cxnSp>
        <p:nvCxnSpPr>
          <p:cNvPr id="91" name="Connecteur droit 90"/>
          <p:cNvCxnSpPr/>
          <p:nvPr/>
        </p:nvCxnSpPr>
        <p:spPr>
          <a:xfrm>
            <a:off x="7749594" y="2675492"/>
            <a:ext cx="0" cy="2335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9062032" y="4559016"/>
            <a:ext cx="447504" cy="205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118" name="Rectangle 117"/>
          <p:cNvSpPr/>
          <p:nvPr/>
        </p:nvSpPr>
        <p:spPr>
          <a:xfrm>
            <a:off x="9062032" y="4559016"/>
            <a:ext cx="89346" cy="205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cxnSp>
        <p:nvCxnSpPr>
          <p:cNvPr id="119" name="Connecteur droit 118"/>
          <p:cNvCxnSpPr/>
          <p:nvPr/>
        </p:nvCxnSpPr>
        <p:spPr>
          <a:xfrm>
            <a:off x="9151168" y="4559016"/>
            <a:ext cx="0" cy="205433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ZoneTexte 119"/>
          <p:cNvSpPr txBox="1"/>
          <p:nvPr/>
        </p:nvSpPr>
        <p:spPr>
          <a:xfrm>
            <a:off x="9095006" y="4507844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E11</a:t>
            </a:r>
            <a:endParaRPr lang="fr-FR" sz="1400" dirty="0"/>
          </a:p>
        </p:txBody>
      </p:sp>
      <p:cxnSp>
        <p:nvCxnSpPr>
          <p:cNvPr id="121" name="Connecteur droit 120"/>
          <p:cNvCxnSpPr/>
          <p:nvPr/>
        </p:nvCxnSpPr>
        <p:spPr>
          <a:xfrm>
            <a:off x="5702209" y="4559016"/>
            <a:ext cx="0" cy="205433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ZoneTexte 123"/>
          <p:cNvSpPr txBox="1"/>
          <p:nvPr/>
        </p:nvSpPr>
        <p:spPr>
          <a:xfrm>
            <a:off x="987051" y="2622990"/>
            <a:ext cx="252902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fr-FR"/>
            </a:defPPr>
            <a:lvl1pPr algn="ctr">
              <a:defRPr sz="1600" b="1">
                <a:solidFill>
                  <a:srgbClr val="7030A0"/>
                </a:solidFill>
              </a:defRPr>
            </a:lvl1pPr>
          </a:lstStyle>
          <a:p>
            <a:pPr algn="r"/>
            <a:r>
              <a:rPr lang="fr-FR" dirty="0" smtClean="0">
                <a:solidFill>
                  <a:schemeClr val="tx1"/>
                </a:solidFill>
              </a:rPr>
              <a:t>Canonical </a:t>
            </a:r>
            <a:r>
              <a:rPr lang="fr-FR" dirty="0" err="1" smtClean="0">
                <a:solidFill>
                  <a:schemeClr val="tx1"/>
                </a:solidFill>
              </a:rPr>
              <a:t>mRNA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b="0" dirty="0" smtClean="0">
                <a:solidFill>
                  <a:schemeClr val="tx1"/>
                </a:solidFill>
              </a:rPr>
              <a:t>or</a:t>
            </a:r>
            <a:r>
              <a:rPr lang="fr-FR" dirty="0" smtClean="0">
                <a:solidFill>
                  <a:schemeClr val="tx1"/>
                </a:solidFill>
              </a:rPr>
              <a:t> lncRNA: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4115562" y="2689550"/>
            <a:ext cx="326645" cy="205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126" name="Rectangle 125"/>
          <p:cNvSpPr/>
          <p:nvPr/>
        </p:nvSpPr>
        <p:spPr>
          <a:xfrm>
            <a:off x="4350372" y="2689550"/>
            <a:ext cx="89346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 b="1"/>
          </a:p>
        </p:txBody>
      </p:sp>
      <p:cxnSp>
        <p:nvCxnSpPr>
          <p:cNvPr id="127" name="Connecteur droit 126"/>
          <p:cNvCxnSpPr/>
          <p:nvPr/>
        </p:nvCxnSpPr>
        <p:spPr>
          <a:xfrm>
            <a:off x="4350651" y="2689551"/>
            <a:ext cx="0" cy="205433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/>
          <p:cNvSpPr txBox="1"/>
          <p:nvPr/>
        </p:nvSpPr>
        <p:spPr>
          <a:xfrm>
            <a:off x="4074416" y="263837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E1</a:t>
            </a:r>
            <a:endParaRPr lang="fr-FR" sz="1400" dirty="0"/>
          </a:p>
        </p:txBody>
      </p:sp>
      <p:sp>
        <p:nvSpPr>
          <p:cNvPr id="133" name="ZoneTexte 132"/>
          <p:cNvSpPr txBox="1"/>
          <p:nvPr/>
        </p:nvSpPr>
        <p:spPr>
          <a:xfrm>
            <a:off x="4455209" y="2638379"/>
            <a:ext cx="364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E2</a:t>
            </a:r>
            <a:endParaRPr lang="fr-FR" sz="1400" dirty="0"/>
          </a:p>
        </p:txBody>
      </p:sp>
      <p:sp>
        <p:nvSpPr>
          <p:cNvPr id="142" name="ZoneTexte 141"/>
          <p:cNvSpPr txBox="1"/>
          <p:nvPr/>
        </p:nvSpPr>
        <p:spPr>
          <a:xfrm>
            <a:off x="9285784" y="3030872"/>
            <a:ext cx="1446806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b="1" dirty="0" err="1" smtClean="0">
                <a:solidFill>
                  <a:srgbClr val="FF0000"/>
                </a:solidFill>
              </a:rPr>
              <a:t>Genetic</a:t>
            </a:r>
            <a:r>
              <a:rPr lang="fr-FR" sz="1600" b="1" dirty="0" smtClean="0">
                <a:solidFill>
                  <a:srgbClr val="FF0000"/>
                </a:solidFill>
              </a:rPr>
              <a:t> causes</a:t>
            </a:r>
          </a:p>
        </p:txBody>
      </p:sp>
      <p:sp>
        <p:nvSpPr>
          <p:cNvPr id="143" name="ZoneTexte 142"/>
          <p:cNvSpPr txBox="1"/>
          <p:nvPr/>
        </p:nvSpPr>
        <p:spPr>
          <a:xfrm>
            <a:off x="1899623" y="913604"/>
            <a:ext cx="1829347" cy="338554"/>
          </a:xfrm>
          <a:prstGeom prst="rect">
            <a:avLst/>
          </a:prstGeom>
          <a:noFill/>
          <a:ln>
            <a:solidFill>
              <a:srgbClr val="CC3399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rgbClr val="CC3399"/>
                </a:solidFill>
              </a:rPr>
              <a:t>Non-</a:t>
            </a:r>
            <a:r>
              <a:rPr lang="fr-FR" sz="1600" b="1" dirty="0" err="1" smtClean="0">
                <a:solidFill>
                  <a:srgbClr val="CC3399"/>
                </a:solidFill>
              </a:rPr>
              <a:t>genetic</a:t>
            </a:r>
            <a:r>
              <a:rPr lang="fr-FR" sz="1600" b="1" dirty="0" smtClean="0">
                <a:solidFill>
                  <a:srgbClr val="CC3399"/>
                </a:solidFill>
              </a:rPr>
              <a:t> causes</a:t>
            </a:r>
          </a:p>
        </p:txBody>
      </p:sp>
      <p:sp>
        <p:nvSpPr>
          <p:cNvPr id="146" name="Parenthèse ouvrante 145"/>
          <p:cNvSpPr/>
          <p:nvPr/>
        </p:nvSpPr>
        <p:spPr>
          <a:xfrm>
            <a:off x="3972346" y="3763441"/>
            <a:ext cx="73491" cy="320223"/>
          </a:xfrm>
          <a:prstGeom prst="lef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Parenthèse ouvrante 146"/>
          <p:cNvSpPr/>
          <p:nvPr/>
        </p:nvSpPr>
        <p:spPr>
          <a:xfrm>
            <a:off x="3973110" y="4919900"/>
            <a:ext cx="69562" cy="883577"/>
          </a:xfrm>
          <a:prstGeom prst="leftBracket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8" name="Groupe 207"/>
          <p:cNvGrpSpPr/>
          <p:nvPr/>
        </p:nvGrpSpPr>
        <p:grpSpPr>
          <a:xfrm flipH="1">
            <a:off x="6697388" y="2182678"/>
            <a:ext cx="527683" cy="140366"/>
            <a:chOff x="5752784" y="1170145"/>
            <a:chExt cx="527683" cy="140366"/>
          </a:xfrm>
        </p:grpSpPr>
        <p:sp>
          <p:nvSpPr>
            <p:cNvPr id="164" name="Forme libre 163"/>
            <p:cNvSpPr/>
            <p:nvPr/>
          </p:nvSpPr>
          <p:spPr>
            <a:xfrm>
              <a:off x="5804714" y="1205346"/>
              <a:ext cx="217940" cy="5194"/>
            </a:xfrm>
            <a:custGeom>
              <a:avLst/>
              <a:gdLst>
                <a:gd name="connsiteX0" fmla="*/ 0 w 217940"/>
                <a:gd name="connsiteY0" fmla="*/ 0 h 5194"/>
                <a:gd name="connsiteX1" fmla="*/ 90018 w 217940"/>
                <a:gd name="connsiteY1" fmla="*/ 4738 h 5194"/>
                <a:gd name="connsiteX2" fmla="*/ 123183 w 217940"/>
                <a:gd name="connsiteY2" fmla="*/ 0 h 5194"/>
                <a:gd name="connsiteX3" fmla="*/ 180037 w 217940"/>
                <a:gd name="connsiteY3" fmla="*/ 4738 h 5194"/>
                <a:gd name="connsiteX4" fmla="*/ 217940 w 217940"/>
                <a:gd name="connsiteY4" fmla="*/ 4738 h 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940" h="5194">
                  <a:moveTo>
                    <a:pt x="0" y="0"/>
                  </a:moveTo>
                  <a:cubicBezTo>
                    <a:pt x="34744" y="2369"/>
                    <a:pt x="69488" y="4738"/>
                    <a:pt x="90018" y="4738"/>
                  </a:cubicBezTo>
                  <a:cubicBezTo>
                    <a:pt x="110548" y="4738"/>
                    <a:pt x="108180" y="0"/>
                    <a:pt x="123183" y="0"/>
                  </a:cubicBezTo>
                  <a:cubicBezTo>
                    <a:pt x="138186" y="0"/>
                    <a:pt x="164244" y="3948"/>
                    <a:pt x="180037" y="4738"/>
                  </a:cubicBezTo>
                  <a:cubicBezTo>
                    <a:pt x="195830" y="5528"/>
                    <a:pt x="206885" y="5133"/>
                    <a:pt x="217940" y="4738"/>
                  </a:cubicBezTo>
                </a:path>
              </a:pathLst>
            </a:custGeom>
            <a:noFill/>
            <a:ln w="19050">
              <a:solidFill>
                <a:srgbClr val="CC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5" name="Forme libre 164"/>
            <p:cNvSpPr/>
            <p:nvPr/>
          </p:nvSpPr>
          <p:spPr>
            <a:xfrm>
              <a:off x="6022654" y="1205346"/>
              <a:ext cx="180037" cy="14337"/>
            </a:xfrm>
            <a:custGeom>
              <a:avLst/>
              <a:gdLst>
                <a:gd name="connsiteX0" fmla="*/ 0 w 180037"/>
                <a:gd name="connsiteY0" fmla="*/ 4738 h 14337"/>
                <a:gd name="connsiteX1" fmla="*/ 71067 w 180037"/>
                <a:gd name="connsiteY1" fmla="*/ 0 h 14337"/>
                <a:gd name="connsiteX2" fmla="*/ 90019 w 180037"/>
                <a:gd name="connsiteY2" fmla="*/ 9476 h 14337"/>
                <a:gd name="connsiteX3" fmla="*/ 118446 w 180037"/>
                <a:gd name="connsiteY3" fmla="*/ 14214 h 14337"/>
                <a:gd name="connsiteX4" fmla="*/ 156348 w 180037"/>
                <a:gd name="connsiteY4" fmla="*/ 4738 h 14337"/>
                <a:gd name="connsiteX5" fmla="*/ 180037 w 180037"/>
                <a:gd name="connsiteY5" fmla="*/ 4738 h 1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037" h="14337">
                  <a:moveTo>
                    <a:pt x="0" y="4738"/>
                  </a:moveTo>
                  <a:lnTo>
                    <a:pt x="71067" y="0"/>
                  </a:lnTo>
                  <a:cubicBezTo>
                    <a:pt x="86070" y="790"/>
                    <a:pt x="82123" y="7107"/>
                    <a:pt x="90019" y="9476"/>
                  </a:cubicBezTo>
                  <a:cubicBezTo>
                    <a:pt x="97916" y="11845"/>
                    <a:pt x="107391" y="15004"/>
                    <a:pt x="118446" y="14214"/>
                  </a:cubicBezTo>
                  <a:cubicBezTo>
                    <a:pt x="129501" y="13424"/>
                    <a:pt x="146083" y="6317"/>
                    <a:pt x="156348" y="4738"/>
                  </a:cubicBezTo>
                  <a:cubicBezTo>
                    <a:pt x="166613" y="3159"/>
                    <a:pt x="173325" y="3948"/>
                    <a:pt x="180037" y="4738"/>
                  </a:cubicBezTo>
                </a:path>
              </a:pathLst>
            </a:cu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1" name="Forme libre 170"/>
            <p:cNvSpPr/>
            <p:nvPr/>
          </p:nvSpPr>
          <p:spPr>
            <a:xfrm flipV="1">
              <a:off x="5948582" y="1241614"/>
              <a:ext cx="85281" cy="4738"/>
            </a:xfrm>
            <a:custGeom>
              <a:avLst/>
              <a:gdLst>
                <a:gd name="connsiteX0" fmla="*/ 0 w 85281"/>
                <a:gd name="connsiteY0" fmla="*/ 0 h 4738"/>
                <a:gd name="connsiteX1" fmla="*/ 61592 w 85281"/>
                <a:gd name="connsiteY1" fmla="*/ 4738 h 4738"/>
                <a:gd name="connsiteX2" fmla="*/ 85281 w 85281"/>
                <a:gd name="connsiteY2" fmla="*/ 0 h 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281" h="4738">
                  <a:moveTo>
                    <a:pt x="0" y="0"/>
                  </a:moveTo>
                  <a:cubicBezTo>
                    <a:pt x="23689" y="2369"/>
                    <a:pt x="47379" y="4738"/>
                    <a:pt x="61592" y="4738"/>
                  </a:cubicBezTo>
                  <a:cubicBezTo>
                    <a:pt x="75805" y="4738"/>
                    <a:pt x="80543" y="2369"/>
                    <a:pt x="85281" y="0"/>
                  </a:cubicBezTo>
                </a:path>
              </a:pathLst>
            </a:custGeom>
            <a:noFill/>
            <a:ln w="19050">
              <a:solidFill>
                <a:srgbClr val="CC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Forme libre 171"/>
            <p:cNvSpPr/>
            <p:nvPr/>
          </p:nvSpPr>
          <p:spPr>
            <a:xfrm flipV="1">
              <a:off x="6024418" y="1231802"/>
              <a:ext cx="227415" cy="19624"/>
            </a:xfrm>
            <a:custGeom>
              <a:avLst/>
              <a:gdLst>
                <a:gd name="connsiteX0" fmla="*/ 0 w 227415"/>
                <a:gd name="connsiteY0" fmla="*/ 9729 h 19624"/>
                <a:gd name="connsiteX1" fmla="*/ 94756 w 227415"/>
                <a:gd name="connsiteY1" fmla="*/ 14467 h 19624"/>
                <a:gd name="connsiteX2" fmla="*/ 132659 w 227415"/>
                <a:gd name="connsiteY2" fmla="*/ 253 h 19624"/>
                <a:gd name="connsiteX3" fmla="*/ 151610 w 227415"/>
                <a:gd name="connsiteY3" fmla="*/ 4991 h 19624"/>
                <a:gd name="connsiteX4" fmla="*/ 161086 w 227415"/>
                <a:gd name="connsiteY4" fmla="*/ 19205 h 19624"/>
                <a:gd name="connsiteX5" fmla="*/ 227415 w 227415"/>
                <a:gd name="connsiteY5" fmla="*/ 14467 h 1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415" h="19624">
                  <a:moveTo>
                    <a:pt x="0" y="9729"/>
                  </a:moveTo>
                  <a:cubicBezTo>
                    <a:pt x="36323" y="12887"/>
                    <a:pt x="72646" y="16046"/>
                    <a:pt x="94756" y="14467"/>
                  </a:cubicBezTo>
                  <a:cubicBezTo>
                    <a:pt x="116866" y="12888"/>
                    <a:pt x="132659" y="253"/>
                    <a:pt x="132659" y="253"/>
                  </a:cubicBezTo>
                  <a:cubicBezTo>
                    <a:pt x="142135" y="-1326"/>
                    <a:pt x="151610" y="4991"/>
                    <a:pt x="151610" y="4991"/>
                  </a:cubicBezTo>
                  <a:cubicBezTo>
                    <a:pt x="156348" y="8150"/>
                    <a:pt x="148452" y="17626"/>
                    <a:pt x="161086" y="19205"/>
                  </a:cubicBezTo>
                  <a:cubicBezTo>
                    <a:pt x="173720" y="20784"/>
                    <a:pt x="200567" y="17625"/>
                    <a:pt x="227415" y="14467"/>
                  </a:cubicBezTo>
                </a:path>
              </a:pathLst>
            </a:cu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9" name="Forme libre 168"/>
            <p:cNvSpPr/>
            <p:nvPr/>
          </p:nvSpPr>
          <p:spPr>
            <a:xfrm flipH="1">
              <a:off x="5756792" y="1170961"/>
              <a:ext cx="270056" cy="15266"/>
            </a:xfrm>
            <a:custGeom>
              <a:avLst/>
              <a:gdLst>
                <a:gd name="connsiteX0" fmla="*/ 0 w 270056"/>
                <a:gd name="connsiteY0" fmla="*/ 1052 h 15266"/>
                <a:gd name="connsiteX1" fmla="*/ 104232 w 270056"/>
                <a:gd name="connsiteY1" fmla="*/ 1052 h 15266"/>
                <a:gd name="connsiteX2" fmla="*/ 161086 w 270056"/>
                <a:gd name="connsiteY2" fmla="*/ 1052 h 15266"/>
                <a:gd name="connsiteX3" fmla="*/ 222677 w 270056"/>
                <a:gd name="connsiteY3" fmla="*/ 15266 h 15266"/>
                <a:gd name="connsiteX4" fmla="*/ 270056 w 270056"/>
                <a:gd name="connsiteY4" fmla="*/ 1052 h 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56" h="15266">
                  <a:moveTo>
                    <a:pt x="0" y="1052"/>
                  </a:moveTo>
                  <a:lnTo>
                    <a:pt x="104232" y="1052"/>
                  </a:lnTo>
                  <a:cubicBezTo>
                    <a:pt x="131080" y="1052"/>
                    <a:pt x="141345" y="-1317"/>
                    <a:pt x="161086" y="1052"/>
                  </a:cubicBezTo>
                  <a:cubicBezTo>
                    <a:pt x="180827" y="3421"/>
                    <a:pt x="204515" y="15266"/>
                    <a:pt x="222677" y="15266"/>
                  </a:cubicBezTo>
                  <a:cubicBezTo>
                    <a:pt x="240839" y="15266"/>
                    <a:pt x="255447" y="8159"/>
                    <a:pt x="270056" y="1052"/>
                  </a:cubicBezTo>
                </a:path>
              </a:pathLst>
            </a:custGeom>
            <a:noFill/>
            <a:ln w="19050">
              <a:solidFill>
                <a:srgbClr val="CC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3" name="Forme libre 172"/>
            <p:cNvSpPr/>
            <p:nvPr/>
          </p:nvSpPr>
          <p:spPr>
            <a:xfrm>
              <a:off x="6019672" y="1170145"/>
              <a:ext cx="110259" cy="5194"/>
            </a:xfrm>
            <a:custGeom>
              <a:avLst/>
              <a:gdLst>
                <a:gd name="connsiteX0" fmla="*/ 0 w 110259"/>
                <a:gd name="connsiteY0" fmla="*/ 4738 h 5194"/>
                <a:gd name="connsiteX1" fmla="*/ 61592 w 110259"/>
                <a:gd name="connsiteY1" fmla="*/ 0 h 5194"/>
                <a:gd name="connsiteX2" fmla="*/ 104232 w 110259"/>
                <a:gd name="connsiteY2" fmla="*/ 4738 h 5194"/>
                <a:gd name="connsiteX3" fmla="*/ 108970 w 110259"/>
                <a:gd name="connsiteY3" fmla="*/ 4738 h 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59" h="5194">
                  <a:moveTo>
                    <a:pt x="0" y="4738"/>
                  </a:moveTo>
                  <a:cubicBezTo>
                    <a:pt x="22110" y="2369"/>
                    <a:pt x="44220" y="0"/>
                    <a:pt x="61592" y="0"/>
                  </a:cubicBezTo>
                  <a:cubicBezTo>
                    <a:pt x="78964" y="0"/>
                    <a:pt x="96336" y="3948"/>
                    <a:pt x="104232" y="4738"/>
                  </a:cubicBezTo>
                  <a:cubicBezTo>
                    <a:pt x="112128" y="5528"/>
                    <a:pt x="110549" y="5133"/>
                    <a:pt x="108970" y="4738"/>
                  </a:cubicBezTo>
                </a:path>
              </a:pathLst>
            </a:cu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0" name="Forme libre 179"/>
            <p:cNvSpPr/>
            <p:nvPr/>
          </p:nvSpPr>
          <p:spPr>
            <a:xfrm flipH="1">
              <a:off x="6022840" y="1277209"/>
              <a:ext cx="72572" cy="7298"/>
            </a:xfrm>
            <a:custGeom>
              <a:avLst/>
              <a:gdLst>
                <a:gd name="connsiteX0" fmla="*/ 0 w 72572"/>
                <a:gd name="connsiteY0" fmla="*/ 0 h 7298"/>
                <a:gd name="connsiteX1" fmla="*/ 53219 w 72572"/>
                <a:gd name="connsiteY1" fmla="*/ 7257 h 7298"/>
                <a:gd name="connsiteX2" fmla="*/ 72572 w 72572"/>
                <a:gd name="connsiteY2" fmla="*/ 2419 h 7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72" h="7298">
                  <a:moveTo>
                    <a:pt x="0" y="0"/>
                  </a:moveTo>
                  <a:cubicBezTo>
                    <a:pt x="20562" y="3427"/>
                    <a:pt x="41124" y="6854"/>
                    <a:pt x="53219" y="7257"/>
                  </a:cubicBezTo>
                  <a:cubicBezTo>
                    <a:pt x="65314" y="7660"/>
                    <a:pt x="68943" y="5039"/>
                    <a:pt x="72572" y="2419"/>
                  </a:cubicBezTo>
                </a:path>
              </a:pathLst>
            </a:cu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" name="Forme libre 183"/>
            <p:cNvSpPr/>
            <p:nvPr/>
          </p:nvSpPr>
          <p:spPr>
            <a:xfrm flipV="1">
              <a:off x="5752784" y="1266702"/>
              <a:ext cx="270056" cy="15266"/>
            </a:xfrm>
            <a:custGeom>
              <a:avLst/>
              <a:gdLst>
                <a:gd name="connsiteX0" fmla="*/ 0 w 270056"/>
                <a:gd name="connsiteY0" fmla="*/ 1052 h 15266"/>
                <a:gd name="connsiteX1" fmla="*/ 104232 w 270056"/>
                <a:gd name="connsiteY1" fmla="*/ 1052 h 15266"/>
                <a:gd name="connsiteX2" fmla="*/ 161086 w 270056"/>
                <a:gd name="connsiteY2" fmla="*/ 1052 h 15266"/>
                <a:gd name="connsiteX3" fmla="*/ 222677 w 270056"/>
                <a:gd name="connsiteY3" fmla="*/ 15266 h 15266"/>
                <a:gd name="connsiteX4" fmla="*/ 270056 w 270056"/>
                <a:gd name="connsiteY4" fmla="*/ 1052 h 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56" h="15266">
                  <a:moveTo>
                    <a:pt x="0" y="1052"/>
                  </a:moveTo>
                  <a:lnTo>
                    <a:pt x="104232" y="1052"/>
                  </a:lnTo>
                  <a:cubicBezTo>
                    <a:pt x="131080" y="1052"/>
                    <a:pt x="141345" y="-1317"/>
                    <a:pt x="161086" y="1052"/>
                  </a:cubicBezTo>
                  <a:cubicBezTo>
                    <a:pt x="180827" y="3421"/>
                    <a:pt x="204515" y="15266"/>
                    <a:pt x="222677" y="15266"/>
                  </a:cubicBezTo>
                  <a:cubicBezTo>
                    <a:pt x="240839" y="15266"/>
                    <a:pt x="255447" y="8159"/>
                    <a:pt x="270056" y="1052"/>
                  </a:cubicBezTo>
                </a:path>
              </a:pathLst>
            </a:custGeom>
            <a:noFill/>
            <a:ln w="19050">
              <a:solidFill>
                <a:srgbClr val="CC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8" name="Connecteur droit 187"/>
            <p:cNvCxnSpPr/>
            <p:nvPr/>
          </p:nvCxnSpPr>
          <p:spPr>
            <a:xfrm>
              <a:off x="5985354" y="1309113"/>
              <a:ext cx="39704" cy="1398"/>
            </a:xfrm>
            <a:prstGeom prst="line">
              <a:avLst/>
            </a:prstGeom>
            <a:noFill/>
            <a:ln w="19050">
              <a:solidFill>
                <a:srgbClr val="CC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0" name="Forme libre 189"/>
            <p:cNvSpPr/>
            <p:nvPr/>
          </p:nvSpPr>
          <p:spPr>
            <a:xfrm flipH="1">
              <a:off x="6019210" y="1298972"/>
              <a:ext cx="261257" cy="10141"/>
            </a:xfrm>
            <a:custGeom>
              <a:avLst/>
              <a:gdLst>
                <a:gd name="connsiteX0" fmla="*/ 0 w 261257"/>
                <a:gd name="connsiteY0" fmla="*/ 0 h 10141"/>
                <a:gd name="connsiteX1" fmla="*/ 77410 w 261257"/>
                <a:gd name="connsiteY1" fmla="*/ 9676 h 10141"/>
                <a:gd name="connsiteX2" fmla="*/ 116114 w 261257"/>
                <a:gd name="connsiteY2" fmla="*/ 4838 h 10141"/>
                <a:gd name="connsiteX3" fmla="*/ 169333 w 261257"/>
                <a:gd name="connsiteY3" fmla="*/ 4838 h 10141"/>
                <a:gd name="connsiteX4" fmla="*/ 241905 w 261257"/>
                <a:gd name="connsiteY4" fmla="*/ 9676 h 10141"/>
                <a:gd name="connsiteX5" fmla="*/ 261257 w 261257"/>
                <a:gd name="connsiteY5" fmla="*/ 9676 h 1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257" h="10141">
                  <a:moveTo>
                    <a:pt x="0" y="0"/>
                  </a:moveTo>
                  <a:cubicBezTo>
                    <a:pt x="29029" y="4435"/>
                    <a:pt x="58058" y="8870"/>
                    <a:pt x="77410" y="9676"/>
                  </a:cubicBezTo>
                  <a:cubicBezTo>
                    <a:pt x="96762" y="10482"/>
                    <a:pt x="100794" y="5644"/>
                    <a:pt x="116114" y="4838"/>
                  </a:cubicBezTo>
                  <a:cubicBezTo>
                    <a:pt x="131434" y="4032"/>
                    <a:pt x="148368" y="4032"/>
                    <a:pt x="169333" y="4838"/>
                  </a:cubicBezTo>
                  <a:cubicBezTo>
                    <a:pt x="190298" y="5644"/>
                    <a:pt x="226584" y="8870"/>
                    <a:pt x="241905" y="9676"/>
                  </a:cubicBezTo>
                  <a:cubicBezTo>
                    <a:pt x="257226" y="10482"/>
                    <a:pt x="259241" y="10079"/>
                    <a:pt x="261257" y="9676"/>
                  </a:cubicBezTo>
                </a:path>
              </a:pathLst>
            </a:cu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8" name="Groupe 257"/>
          <p:cNvGrpSpPr/>
          <p:nvPr/>
        </p:nvGrpSpPr>
        <p:grpSpPr>
          <a:xfrm>
            <a:off x="5648584" y="1644912"/>
            <a:ext cx="527683" cy="140366"/>
            <a:chOff x="5633090" y="1714472"/>
            <a:chExt cx="527683" cy="140366"/>
          </a:xfrm>
        </p:grpSpPr>
        <p:grpSp>
          <p:nvGrpSpPr>
            <p:cNvPr id="193" name="Groupe 192"/>
            <p:cNvGrpSpPr/>
            <p:nvPr/>
          </p:nvGrpSpPr>
          <p:grpSpPr>
            <a:xfrm>
              <a:off x="5685020" y="1749673"/>
              <a:ext cx="397977" cy="14337"/>
              <a:chOff x="5809362" y="1166294"/>
              <a:chExt cx="397977" cy="14337"/>
            </a:xfrm>
          </p:grpSpPr>
          <p:sp>
            <p:nvSpPr>
              <p:cNvPr id="194" name="Forme libre 193"/>
              <p:cNvSpPr/>
              <p:nvPr/>
            </p:nvSpPr>
            <p:spPr>
              <a:xfrm>
                <a:off x="5809362" y="1166294"/>
                <a:ext cx="217940" cy="5194"/>
              </a:xfrm>
              <a:custGeom>
                <a:avLst/>
                <a:gdLst>
                  <a:gd name="connsiteX0" fmla="*/ 0 w 217940"/>
                  <a:gd name="connsiteY0" fmla="*/ 0 h 5194"/>
                  <a:gd name="connsiteX1" fmla="*/ 90018 w 217940"/>
                  <a:gd name="connsiteY1" fmla="*/ 4738 h 5194"/>
                  <a:gd name="connsiteX2" fmla="*/ 123183 w 217940"/>
                  <a:gd name="connsiteY2" fmla="*/ 0 h 5194"/>
                  <a:gd name="connsiteX3" fmla="*/ 180037 w 217940"/>
                  <a:gd name="connsiteY3" fmla="*/ 4738 h 5194"/>
                  <a:gd name="connsiteX4" fmla="*/ 217940 w 217940"/>
                  <a:gd name="connsiteY4" fmla="*/ 4738 h 5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940" h="5194">
                    <a:moveTo>
                      <a:pt x="0" y="0"/>
                    </a:moveTo>
                    <a:cubicBezTo>
                      <a:pt x="34744" y="2369"/>
                      <a:pt x="69488" y="4738"/>
                      <a:pt x="90018" y="4738"/>
                    </a:cubicBezTo>
                    <a:cubicBezTo>
                      <a:pt x="110548" y="4738"/>
                      <a:pt x="108180" y="0"/>
                      <a:pt x="123183" y="0"/>
                    </a:cubicBezTo>
                    <a:cubicBezTo>
                      <a:pt x="138186" y="0"/>
                      <a:pt x="164244" y="3948"/>
                      <a:pt x="180037" y="4738"/>
                    </a:cubicBezTo>
                    <a:cubicBezTo>
                      <a:pt x="195830" y="5528"/>
                      <a:pt x="206885" y="5133"/>
                      <a:pt x="217940" y="4738"/>
                    </a:cubicBezTo>
                  </a:path>
                </a:pathLst>
              </a:custGeom>
              <a:noFill/>
              <a:ln w="19050">
                <a:solidFill>
                  <a:srgbClr val="CC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5" name="Forme libre 194"/>
              <p:cNvSpPr/>
              <p:nvPr/>
            </p:nvSpPr>
            <p:spPr>
              <a:xfrm>
                <a:off x="6027302" y="1166294"/>
                <a:ext cx="180037" cy="14337"/>
              </a:xfrm>
              <a:custGeom>
                <a:avLst/>
                <a:gdLst>
                  <a:gd name="connsiteX0" fmla="*/ 0 w 180037"/>
                  <a:gd name="connsiteY0" fmla="*/ 4738 h 14337"/>
                  <a:gd name="connsiteX1" fmla="*/ 71067 w 180037"/>
                  <a:gd name="connsiteY1" fmla="*/ 0 h 14337"/>
                  <a:gd name="connsiteX2" fmla="*/ 90019 w 180037"/>
                  <a:gd name="connsiteY2" fmla="*/ 9476 h 14337"/>
                  <a:gd name="connsiteX3" fmla="*/ 118446 w 180037"/>
                  <a:gd name="connsiteY3" fmla="*/ 14214 h 14337"/>
                  <a:gd name="connsiteX4" fmla="*/ 156348 w 180037"/>
                  <a:gd name="connsiteY4" fmla="*/ 4738 h 14337"/>
                  <a:gd name="connsiteX5" fmla="*/ 180037 w 180037"/>
                  <a:gd name="connsiteY5" fmla="*/ 4738 h 1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0037" h="14337">
                    <a:moveTo>
                      <a:pt x="0" y="4738"/>
                    </a:moveTo>
                    <a:lnTo>
                      <a:pt x="71067" y="0"/>
                    </a:lnTo>
                    <a:cubicBezTo>
                      <a:pt x="86070" y="790"/>
                      <a:pt x="82123" y="7107"/>
                      <a:pt x="90019" y="9476"/>
                    </a:cubicBezTo>
                    <a:cubicBezTo>
                      <a:pt x="97916" y="11845"/>
                      <a:pt x="107391" y="15004"/>
                      <a:pt x="118446" y="14214"/>
                    </a:cubicBezTo>
                    <a:cubicBezTo>
                      <a:pt x="129501" y="13424"/>
                      <a:pt x="146083" y="6317"/>
                      <a:pt x="156348" y="4738"/>
                    </a:cubicBezTo>
                    <a:cubicBezTo>
                      <a:pt x="166613" y="3159"/>
                      <a:pt x="173325" y="3948"/>
                      <a:pt x="180037" y="4738"/>
                    </a:cubicBezTo>
                  </a:path>
                </a:pathLst>
              </a:cu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96" name="Groupe 195"/>
            <p:cNvGrpSpPr/>
            <p:nvPr/>
          </p:nvGrpSpPr>
          <p:grpSpPr>
            <a:xfrm flipH="1">
              <a:off x="5828888" y="1776129"/>
              <a:ext cx="303251" cy="19624"/>
              <a:chOff x="6554910" y="1046230"/>
              <a:chExt cx="303251" cy="19624"/>
            </a:xfrm>
          </p:grpSpPr>
          <p:sp>
            <p:nvSpPr>
              <p:cNvPr id="197" name="Forme libre 196"/>
              <p:cNvSpPr/>
              <p:nvPr/>
            </p:nvSpPr>
            <p:spPr>
              <a:xfrm flipH="1" flipV="1">
                <a:off x="6772880" y="1056042"/>
                <a:ext cx="85281" cy="4738"/>
              </a:xfrm>
              <a:custGeom>
                <a:avLst/>
                <a:gdLst>
                  <a:gd name="connsiteX0" fmla="*/ 0 w 85281"/>
                  <a:gd name="connsiteY0" fmla="*/ 0 h 4738"/>
                  <a:gd name="connsiteX1" fmla="*/ 61592 w 85281"/>
                  <a:gd name="connsiteY1" fmla="*/ 4738 h 4738"/>
                  <a:gd name="connsiteX2" fmla="*/ 85281 w 85281"/>
                  <a:gd name="connsiteY2" fmla="*/ 0 h 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281" h="4738">
                    <a:moveTo>
                      <a:pt x="0" y="0"/>
                    </a:moveTo>
                    <a:cubicBezTo>
                      <a:pt x="23689" y="2369"/>
                      <a:pt x="47379" y="4738"/>
                      <a:pt x="61592" y="4738"/>
                    </a:cubicBezTo>
                    <a:cubicBezTo>
                      <a:pt x="75805" y="4738"/>
                      <a:pt x="80543" y="2369"/>
                      <a:pt x="85281" y="0"/>
                    </a:cubicBezTo>
                  </a:path>
                </a:pathLst>
              </a:custGeom>
              <a:noFill/>
              <a:ln w="19050">
                <a:solidFill>
                  <a:srgbClr val="CC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8" name="Forme libre 197"/>
              <p:cNvSpPr/>
              <p:nvPr/>
            </p:nvSpPr>
            <p:spPr>
              <a:xfrm flipH="1" flipV="1">
                <a:off x="6554910" y="1046230"/>
                <a:ext cx="227415" cy="19624"/>
              </a:xfrm>
              <a:custGeom>
                <a:avLst/>
                <a:gdLst>
                  <a:gd name="connsiteX0" fmla="*/ 0 w 227415"/>
                  <a:gd name="connsiteY0" fmla="*/ 9729 h 19624"/>
                  <a:gd name="connsiteX1" fmla="*/ 94756 w 227415"/>
                  <a:gd name="connsiteY1" fmla="*/ 14467 h 19624"/>
                  <a:gd name="connsiteX2" fmla="*/ 132659 w 227415"/>
                  <a:gd name="connsiteY2" fmla="*/ 253 h 19624"/>
                  <a:gd name="connsiteX3" fmla="*/ 151610 w 227415"/>
                  <a:gd name="connsiteY3" fmla="*/ 4991 h 19624"/>
                  <a:gd name="connsiteX4" fmla="*/ 161086 w 227415"/>
                  <a:gd name="connsiteY4" fmla="*/ 19205 h 19624"/>
                  <a:gd name="connsiteX5" fmla="*/ 227415 w 227415"/>
                  <a:gd name="connsiteY5" fmla="*/ 14467 h 1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7415" h="19624">
                    <a:moveTo>
                      <a:pt x="0" y="9729"/>
                    </a:moveTo>
                    <a:cubicBezTo>
                      <a:pt x="36323" y="12887"/>
                      <a:pt x="72646" y="16046"/>
                      <a:pt x="94756" y="14467"/>
                    </a:cubicBezTo>
                    <a:cubicBezTo>
                      <a:pt x="116866" y="12888"/>
                      <a:pt x="132659" y="253"/>
                      <a:pt x="132659" y="253"/>
                    </a:cubicBezTo>
                    <a:cubicBezTo>
                      <a:pt x="142135" y="-1326"/>
                      <a:pt x="151610" y="4991"/>
                      <a:pt x="151610" y="4991"/>
                    </a:cubicBezTo>
                    <a:cubicBezTo>
                      <a:pt x="156348" y="8150"/>
                      <a:pt x="148452" y="17626"/>
                      <a:pt x="161086" y="19205"/>
                    </a:cubicBezTo>
                    <a:cubicBezTo>
                      <a:pt x="173720" y="20784"/>
                      <a:pt x="200567" y="17625"/>
                      <a:pt x="227415" y="14467"/>
                    </a:cubicBezTo>
                  </a:path>
                </a:pathLst>
              </a:cu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99" name="Groupe 198"/>
            <p:cNvGrpSpPr/>
            <p:nvPr/>
          </p:nvGrpSpPr>
          <p:grpSpPr>
            <a:xfrm>
              <a:off x="5637098" y="1714472"/>
              <a:ext cx="373139" cy="16082"/>
              <a:chOff x="5756792" y="1149761"/>
              <a:chExt cx="373139" cy="16082"/>
            </a:xfrm>
          </p:grpSpPr>
          <p:sp>
            <p:nvSpPr>
              <p:cNvPr id="200" name="Forme libre 199"/>
              <p:cNvSpPr/>
              <p:nvPr/>
            </p:nvSpPr>
            <p:spPr>
              <a:xfrm flipH="1">
                <a:off x="5756792" y="1150577"/>
                <a:ext cx="270056" cy="15266"/>
              </a:xfrm>
              <a:custGeom>
                <a:avLst/>
                <a:gdLst>
                  <a:gd name="connsiteX0" fmla="*/ 0 w 270056"/>
                  <a:gd name="connsiteY0" fmla="*/ 1052 h 15266"/>
                  <a:gd name="connsiteX1" fmla="*/ 104232 w 270056"/>
                  <a:gd name="connsiteY1" fmla="*/ 1052 h 15266"/>
                  <a:gd name="connsiteX2" fmla="*/ 161086 w 270056"/>
                  <a:gd name="connsiteY2" fmla="*/ 1052 h 15266"/>
                  <a:gd name="connsiteX3" fmla="*/ 222677 w 270056"/>
                  <a:gd name="connsiteY3" fmla="*/ 15266 h 15266"/>
                  <a:gd name="connsiteX4" fmla="*/ 270056 w 270056"/>
                  <a:gd name="connsiteY4" fmla="*/ 1052 h 1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056" h="15266">
                    <a:moveTo>
                      <a:pt x="0" y="1052"/>
                    </a:moveTo>
                    <a:lnTo>
                      <a:pt x="104232" y="1052"/>
                    </a:lnTo>
                    <a:cubicBezTo>
                      <a:pt x="131080" y="1052"/>
                      <a:pt x="141345" y="-1317"/>
                      <a:pt x="161086" y="1052"/>
                    </a:cubicBezTo>
                    <a:cubicBezTo>
                      <a:pt x="180827" y="3421"/>
                      <a:pt x="204515" y="15266"/>
                      <a:pt x="222677" y="15266"/>
                    </a:cubicBezTo>
                    <a:cubicBezTo>
                      <a:pt x="240839" y="15266"/>
                      <a:pt x="255447" y="8159"/>
                      <a:pt x="270056" y="1052"/>
                    </a:cubicBezTo>
                  </a:path>
                </a:pathLst>
              </a:custGeom>
              <a:noFill/>
              <a:ln w="19050">
                <a:solidFill>
                  <a:srgbClr val="CC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1" name="Forme libre 200"/>
              <p:cNvSpPr/>
              <p:nvPr/>
            </p:nvSpPr>
            <p:spPr>
              <a:xfrm>
                <a:off x="6019672" y="1149761"/>
                <a:ext cx="110259" cy="5194"/>
              </a:xfrm>
              <a:custGeom>
                <a:avLst/>
                <a:gdLst>
                  <a:gd name="connsiteX0" fmla="*/ 0 w 110259"/>
                  <a:gd name="connsiteY0" fmla="*/ 4738 h 5194"/>
                  <a:gd name="connsiteX1" fmla="*/ 61592 w 110259"/>
                  <a:gd name="connsiteY1" fmla="*/ 0 h 5194"/>
                  <a:gd name="connsiteX2" fmla="*/ 104232 w 110259"/>
                  <a:gd name="connsiteY2" fmla="*/ 4738 h 5194"/>
                  <a:gd name="connsiteX3" fmla="*/ 108970 w 110259"/>
                  <a:gd name="connsiteY3" fmla="*/ 4738 h 5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259" h="5194">
                    <a:moveTo>
                      <a:pt x="0" y="4738"/>
                    </a:moveTo>
                    <a:cubicBezTo>
                      <a:pt x="22110" y="2369"/>
                      <a:pt x="44220" y="0"/>
                      <a:pt x="61592" y="0"/>
                    </a:cubicBezTo>
                    <a:cubicBezTo>
                      <a:pt x="78964" y="0"/>
                      <a:pt x="96336" y="3948"/>
                      <a:pt x="104232" y="4738"/>
                    </a:cubicBezTo>
                    <a:cubicBezTo>
                      <a:pt x="112128" y="5528"/>
                      <a:pt x="110549" y="5133"/>
                      <a:pt x="108970" y="4738"/>
                    </a:cubicBezTo>
                  </a:path>
                </a:pathLst>
              </a:cu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02" name="Groupe 201"/>
            <p:cNvGrpSpPr/>
            <p:nvPr/>
          </p:nvGrpSpPr>
          <p:grpSpPr>
            <a:xfrm flipH="1">
              <a:off x="5633090" y="1811029"/>
              <a:ext cx="342628" cy="17805"/>
              <a:chOff x="6214533" y="855512"/>
              <a:chExt cx="342628" cy="17805"/>
            </a:xfrm>
          </p:grpSpPr>
          <p:sp>
            <p:nvSpPr>
              <p:cNvPr id="203" name="Forme libre 202"/>
              <p:cNvSpPr/>
              <p:nvPr/>
            </p:nvSpPr>
            <p:spPr>
              <a:xfrm>
                <a:off x="6214533" y="866019"/>
                <a:ext cx="72572" cy="7298"/>
              </a:xfrm>
              <a:custGeom>
                <a:avLst/>
                <a:gdLst>
                  <a:gd name="connsiteX0" fmla="*/ 0 w 72572"/>
                  <a:gd name="connsiteY0" fmla="*/ 0 h 7298"/>
                  <a:gd name="connsiteX1" fmla="*/ 53219 w 72572"/>
                  <a:gd name="connsiteY1" fmla="*/ 7257 h 7298"/>
                  <a:gd name="connsiteX2" fmla="*/ 72572 w 72572"/>
                  <a:gd name="connsiteY2" fmla="*/ 2419 h 7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572" h="7298">
                    <a:moveTo>
                      <a:pt x="0" y="0"/>
                    </a:moveTo>
                    <a:cubicBezTo>
                      <a:pt x="20562" y="3427"/>
                      <a:pt x="41124" y="6854"/>
                      <a:pt x="53219" y="7257"/>
                    </a:cubicBezTo>
                    <a:cubicBezTo>
                      <a:pt x="65314" y="7660"/>
                      <a:pt x="68943" y="5039"/>
                      <a:pt x="72572" y="2419"/>
                    </a:cubicBezTo>
                  </a:path>
                </a:pathLst>
              </a:cu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4" name="Forme libre 203"/>
              <p:cNvSpPr/>
              <p:nvPr/>
            </p:nvSpPr>
            <p:spPr>
              <a:xfrm flipH="1" flipV="1">
                <a:off x="6287105" y="855512"/>
                <a:ext cx="270056" cy="15266"/>
              </a:xfrm>
              <a:custGeom>
                <a:avLst/>
                <a:gdLst>
                  <a:gd name="connsiteX0" fmla="*/ 0 w 270056"/>
                  <a:gd name="connsiteY0" fmla="*/ 1052 h 15266"/>
                  <a:gd name="connsiteX1" fmla="*/ 104232 w 270056"/>
                  <a:gd name="connsiteY1" fmla="*/ 1052 h 15266"/>
                  <a:gd name="connsiteX2" fmla="*/ 161086 w 270056"/>
                  <a:gd name="connsiteY2" fmla="*/ 1052 h 15266"/>
                  <a:gd name="connsiteX3" fmla="*/ 222677 w 270056"/>
                  <a:gd name="connsiteY3" fmla="*/ 15266 h 15266"/>
                  <a:gd name="connsiteX4" fmla="*/ 270056 w 270056"/>
                  <a:gd name="connsiteY4" fmla="*/ 1052 h 1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056" h="15266">
                    <a:moveTo>
                      <a:pt x="0" y="1052"/>
                    </a:moveTo>
                    <a:lnTo>
                      <a:pt x="104232" y="1052"/>
                    </a:lnTo>
                    <a:cubicBezTo>
                      <a:pt x="131080" y="1052"/>
                      <a:pt x="141345" y="-1317"/>
                      <a:pt x="161086" y="1052"/>
                    </a:cubicBezTo>
                    <a:cubicBezTo>
                      <a:pt x="180827" y="3421"/>
                      <a:pt x="204515" y="15266"/>
                      <a:pt x="222677" y="15266"/>
                    </a:cubicBezTo>
                    <a:cubicBezTo>
                      <a:pt x="240839" y="15266"/>
                      <a:pt x="255447" y="8159"/>
                      <a:pt x="270056" y="1052"/>
                    </a:cubicBezTo>
                  </a:path>
                </a:pathLst>
              </a:custGeom>
              <a:noFill/>
              <a:ln w="19050">
                <a:solidFill>
                  <a:srgbClr val="CC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05" name="Groupe 204"/>
            <p:cNvGrpSpPr/>
            <p:nvPr/>
          </p:nvGrpSpPr>
          <p:grpSpPr>
            <a:xfrm>
              <a:off x="5865660" y="1843299"/>
              <a:ext cx="295113" cy="11539"/>
              <a:chOff x="5321905" y="1005859"/>
              <a:chExt cx="295113" cy="11539"/>
            </a:xfrm>
          </p:grpSpPr>
          <p:cxnSp>
            <p:nvCxnSpPr>
              <p:cNvPr id="206" name="Connecteur droit 205"/>
              <p:cNvCxnSpPr/>
              <p:nvPr/>
            </p:nvCxnSpPr>
            <p:spPr>
              <a:xfrm>
                <a:off x="5321905" y="1016000"/>
                <a:ext cx="39704" cy="1398"/>
              </a:xfrm>
              <a:prstGeom prst="line">
                <a:avLst/>
              </a:prstGeom>
              <a:noFill/>
              <a:ln w="19050">
                <a:solidFill>
                  <a:srgbClr val="CC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07" name="Forme libre 206"/>
              <p:cNvSpPr/>
              <p:nvPr/>
            </p:nvSpPr>
            <p:spPr>
              <a:xfrm flipH="1">
                <a:off x="5355761" y="1005859"/>
                <a:ext cx="261257" cy="10141"/>
              </a:xfrm>
              <a:custGeom>
                <a:avLst/>
                <a:gdLst>
                  <a:gd name="connsiteX0" fmla="*/ 0 w 261257"/>
                  <a:gd name="connsiteY0" fmla="*/ 0 h 10141"/>
                  <a:gd name="connsiteX1" fmla="*/ 77410 w 261257"/>
                  <a:gd name="connsiteY1" fmla="*/ 9676 h 10141"/>
                  <a:gd name="connsiteX2" fmla="*/ 116114 w 261257"/>
                  <a:gd name="connsiteY2" fmla="*/ 4838 h 10141"/>
                  <a:gd name="connsiteX3" fmla="*/ 169333 w 261257"/>
                  <a:gd name="connsiteY3" fmla="*/ 4838 h 10141"/>
                  <a:gd name="connsiteX4" fmla="*/ 241905 w 261257"/>
                  <a:gd name="connsiteY4" fmla="*/ 9676 h 10141"/>
                  <a:gd name="connsiteX5" fmla="*/ 261257 w 261257"/>
                  <a:gd name="connsiteY5" fmla="*/ 9676 h 1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257" h="10141">
                    <a:moveTo>
                      <a:pt x="0" y="0"/>
                    </a:moveTo>
                    <a:cubicBezTo>
                      <a:pt x="29029" y="4435"/>
                      <a:pt x="58058" y="8870"/>
                      <a:pt x="77410" y="9676"/>
                    </a:cubicBezTo>
                    <a:cubicBezTo>
                      <a:pt x="96762" y="10482"/>
                      <a:pt x="100794" y="5644"/>
                      <a:pt x="116114" y="4838"/>
                    </a:cubicBezTo>
                    <a:cubicBezTo>
                      <a:pt x="131434" y="4032"/>
                      <a:pt x="148368" y="4032"/>
                      <a:pt x="169333" y="4838"/>
                    </a:cubicBezTo>
                    <a:cubicBezTo>
                      <a:pt x="190298" y="5644"/>
                      <a:pt x="226584" y="8870"/>
                      <a:pt x="241905" y="9676"/>
                    </a:cubicBezTo>
                    <a:cubicBezTo>
                      <a:pt x="257226" y="10482"/>
                      <a:pt x="259241" y="10079"/>
                      <a:pt x="261257" y="9676"/>
                    </a:cubicBezTo>
                  </a:path>
                </a:pathLst>
              </a:cu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09" name="Groupe 208"/>
          <p:cNvGrpSpPr/>
          <p:nvPr/>
        </p:nvGrpSpPr>
        <p:grpSpPr>
          <a:xfrm>
            <a:off x="4554207" y="4060677"/>
            <a:ext cx="527683" cy="140366"/>
            <a:chOff x="5752784" y="1170145"/>
            <a:chExt cx="527683" cy="140366"/>
          </a:xfrm>
        </p:grpSpPr>
        <p:sp>
          <p:nvSpPr>
            <p:cNvPr id="210" name="Forme libre 209"/>
            <p:cNvSpPr/>
            <p:nvPr/>
          </p:nvSpPr>
          <p:spPr>
            <a:xfrm>
              <a:off x="5804714" y="1205346"/>
              <a:ext cx="217940" cy="5194"/>
            </a:xfrm>
            <a:custGeom>
              <a:avLst/>
              <a:gdLst>
                <a:gd name="connsiteX0" fmla="*/ 0 w 217940"/>
                <a:gd name="connsiteY0" fmla="*/ 0 h 5194"/>
                <a:gd name="connsiteX1" fmla="*/ 90018 w 217940"/>
                <a:gd name="connsiteY1" fmla="*/ 4738 h 5194"/>
                <a:gd name="connsiteX2" fmla="*/ 123183 w 217940"/>
                <a:gd name="connsiteY2" fmla="*/ 0 h 5194"/>
                <a:gd name="connsiteX3" fmla="*/ 180037 w 217940"/>
                <a:gd name="connsiteY3" fmla="*/ 4738 h 5194"/>
                <a:gd name="connsiteX4" fmla="*/ 217940 w 217940"/>
                <a:gd name="connsiteY4" fmla="*/ 4738 h 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940" h="5194">
                  <a:moveTo>
                    <a:pt x="0" y="0"/>
                  </a:moveTo>
                  <a:cubicBezTo>
                    <a:pt x="34744" y="2369"/>
                    <a:pt x="69488" y="4738"/>
                    <a:pt x="90018" y="4738"/>
                  </a:cubicBezTo>
                  <a:cubicBezTo>
                    <a:pt x="110548" y="4738"/>
                    <a:pt x="108180" y="0"/>
                    <a:pt x="123183" y="0"/>
                  </a:cubicBezTo>
                  <a:cubicBezTo>
                    <a:pt x="138186" y="0"/>
                    <a:pt x="164244" y="3948"/>
                    <a:pt x="180037" y="4738"/>
                  </a:cubicBezTo>
                  <a:cubicBezTo>
                    <a:pt x="195830" y="5528"/>
                    <a:pt x="206885" y="5133"/>
                    <a:pt x="217940" y="4738"/>
                  </a:cubicBezTo>
                </a:path>
              </a:pathLst>
            </a:custGeom>
            <a:noFill/>
            <a:ln w="19050">
              <a:solidFill>
                <a:srgbClr val="CC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1" name="Forme libre 210"/>
            <p:cNvSpPr/>
            <p:nvPr/>
          </p:nvSpPr>
          <p:spPr>
            <a:xfrm>
              <a:off x="6022654" y="1205346"/>
              <a:ext cx="180037" cy="14337"/>
            </a:xfrm>
            <a:custGeom>
              <a:avLst/>
              <a:gdLst>
                <a:gd name="connsiteX0" fmla="*/ 0 w 180037"/>
                <a:gd name="connsiteY0" fmla="*/ 4738 h 14337"/>
                <a:gd name="connsiteX1" fmla="*/ 71067 w 180037"/>
                <a:gd name="connsiteY1" fmla="*/ 0 h 14337"/>
                <a:gd name="connsiteX2" fmla="*/ 90019 w 180037"/>
                <a:gd name="connsiteY2" fmla="*/ 9476 h 14337"/>
                <a:gd name="connsiteX3" fmla="*/ 118446 w 180037"/>
                <a:gd name="connsiteY3" fmla="*/ 14214 h 14337"/>
                <a:gd name="connsiteX4" fmla="*/ 156348 w 180037"/>
                <a:gd name="connsiteY4" fmla="*/ 4738 h 14337"/>
                <a:gd name="connsiteX5" fmla="*/ 180037 w 180037"/>
                <a:gd name="connsiteY5" fmla="*/ 4738 h 1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037" h="14337">
                  <a:moveTo>
                    <a:pt x="0" y="4738"/>
                  </a:moveTo>
                  <a:lnTo>
                    <a:pt x="71067" y="0"/>
                  </a:lnTo>
                  <a:cubicBezTo>
                    <a:pt x="86070" y="790"/>
                    <a:pt x="82123" y="7107"/>
                    <a:pt x="90019" y="9476"/>
                  </a:cubicBezTo>
                  <a:cubicBezTo>
                    <a:pt x="97916" y="11845"/>
                    <a:pt x="107391" y="15004"/>
                    <a:pt x="118446" y="14214"/>
                  </a:cubicBezTo>
                  <a:cubicBezTo>
                    <a:pt x="129501" y="13424"/>
                    <a:pt x="146083" y="6317"/>
                    <a:pt x="156348" y="4738"/>
                  </a:cubicBezTo>
                  <a:cubicBezTo>
                    <a:pt x="166613" y="3159"/>
                    <a:pt x="173325" y="3948"/>
                    <a:pt x="180037" y="4738"/>
                  </a:cubicBezTo>
                </a:path>
              </a:pathLst>
            </a:cu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2" name="Forme libre 211"/>
            <p:cNvSpPr/>
            <p:nvPr/>
          </p:nvSpPr>
          <p:spPr>
            <a:xfrm flipV="1">
              <a:off x="5948582" y="1241614"/>
              <a:ext cx="85281" cy="4738"/>
            </a:xfrm>
            <a:custGeom>
              <a:avLst/>
              <a:gdLst>
                <a:gd name="connsiteX0" fmla="*/ 0 w 85281"/>
                <a:gd name="connsiteY0" fmla="*/ 0 h 4738"/>
                <a:gd name="connsiteX1" fmla="*/ 61592 w 85281"/>
                <a:gd name="connsiteY1" fmla="*/ 4738 h 4738"/>
                <a:gd name="connsiteX2" fmla="*/ 85281 w 85281"/>
                <a:gd name="connsiteY2" fmla="*/ 0 h 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281" h="4738">
                  <a:moveTo>
                    <a:pt x="0" y="0"/>
                  </a:moveTo>
                  <a:cubicBezTo>
                    <a:pt x="23689" y="2369"/>
                    <a:pt x="47379" y="4738"/>
                    <a:pt x="61592" y="4738"/>
                  </a:cubicBezTo>
                  <a:cubicBezTo>
                    <a:pt x="75805" y="4738"/>
                    <a:pt x="80543" y="2369"/>
                    <a:pt x="85281" y="0"/>
                  </a:cubicBezTo>
                </a:path>
              </a:pathLst>
            </a:custGeom>
            <a:noFill/>
            <a:ln w="19050">
              <a:solidFill>
                <a:srgbClr val="CC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3" name="Forme libre 212"/>
            <p:cNvSpPr/>
            <p:nvPr/>
          </p:nvSpPr>
          <p:spPr>
            <a:xfrm flipV="1">
              <a:off x="6024418" y="1231802"/>
              <a:ext cx="227415" cy="19624"/>
            </a:xfrm>
            <a:custGeom>
              <a:avLst/>
              <a:gdLst>
                <a:gd name="connsiteX0" fmla="*/ 0 w 227415"/>
                <a:gd name="connsiteY0" fmla="*/ 9729 h 19624"/>
                <a:gd name="connsiteX1" fmla="*/ 94756 w 227415"/>
                <a:gd name="connsiteY1" fmla="*/ 14467 h 19624"/>
                <a:gd name="connsiteX2" fmla="*/ 132659 w 227415"/>
                <a:gd name="connsiteY2" fmla="*/ 253 h 19624"/>
                <a:gd name="connsiteX3" fmla="*/ 151610 w 227415"/>
                <a:gd name="connsiteY3" fmla="*/ 4991 h 19624"/>
                <a:gd name="connsiteX4" fmla="*/ 161086 w 227415"/>
                <a:gd name="connsiteY4" fmla="*/ 19205 h 19624"/>
                <a:gd name="connsiteX5" fmla="*/ 227415 w 227415"/>
                <a:gd name="connsiteY5" fmla="*/ 14467 h 1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415" h="19624">
                  <a:moveTo>
                    <a:pt x="0" y="9729"/>
                  </a:moveTo>
                  <a:cubicBezTo>
                    <a:pt x="36323" y="12887"/>
                    <a:pt x="72646" y="16046"/>
                    <a:pt x="94756" y="14467"/>
                  </a:cubicBezTo>
                  <a:cubicBezTo>
                    <a:pt x="116866" y="12888"/>
                    <a:pt x="132659" y="253"/>
                    <a:pt x="132659" y="253"/>
                  </a:cubicBezTo>
                  <a:cubicBezTo>
                    <a:pt x="142135" y="-1326"/>
                    <a:pt x="151610" y="4991"/>
                    <a:pt x="151610" y="4991"/>
                  </a:cubicBezTo>
                  <a:cubicBezTo>
                    <a:pt x="156348" y="8150"/>
                    <a:pt x="148452" y="17626"/>
                    <a:pt x="161086" y="19205"/>
                  </a:cubicBezTo>
                  <a:cubicBezTo>
                    <a:pt x="173720" y="20784"/>
                    <a:pt x="200567" y="17625"/>
                    <a:pt x="227415" y="14467"/>
                  </a:cubicBezTo>
                </a:path>
              </a:pathLst>
            </a:cu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4" name="Forme libre 213"/>
            <p:cNvSpPr/>
            <p:nvPr/>
          </p:nvSpPr>
          <p:spPr>
            <a:xfrm flipH="1">
              <a:off x="5756792" y="1170961"/>
              <a:ext cx="270056" cy="15266"/>
            </a:xfrm>
            <a:custGeom>
              <a:avLst/>
              <a:gdLst>
                <a:gd name="connsiteX0" fmla="*/ 0 w 270056"/>
                <a:gd name="connsiteY0" fmla="*/ 1052 h 15266"/>
                <a:gd name="connsiteX1" fmla="*/ 104232 w 270056"/>
                <a:gd name="connsiteY1" fmla="*/ 1052 h 15266"/>
                <a:gd name="connsiteX2" fmla="*/ 161086 w 270056"/>
                <a:gd name="connsiteY2" fmla="*/ 1052 h 15266"/>
                <a:gd name="connsiteX3" fmla="*/ 222677 w 270056"/>
                <a:gd name="connsiteY3" fmla="*/ 15266 h 15266"/>
                <a:gd name="connsiteX4" fmla="*/ 270056 w 270056"/>
                <a:gd name="connsiteY4" fmla="*/ 1052 h 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56" h="15266">
                  <a:moveTo>
                    <a:pt x="0" y="1052"/>
                  </a:moveTo>
                  <a:lnTo>
                    <a:pt x="104232" y="1052"/>
                  </a:lnTo>
                  <a:cubicBezTo>
                    <a:pt x="131080" y="1052"/>
                    <a:pt x="141345" y="-1317"/>
                    <a:pt x="161086" y="1052"/>
                  </a:cubicBezTo>
                  <a:cubicBezTo>
                    <a:pt x="180827" y="3421"/>
                    <a:pt x="204515" y="15266"/>
                    <a:pt x="222677" y="15266"/>
                  </a:cubicBezTo>
                  <a:cubicBezTo>
                    <a:pt x="240839" y="15266"/>
                    <a:pt x="255447" y="8159"/>
                    <a:pt x="270056" y="1052"/>
                  </a:cubicBezTo>
                </a:path>
              </a:pathLst>
            </a:custGeom>
            <a:noFill/>
            <a:ln w="19050">
              <a:solidFill>
                <a:srgbClr val="CC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5" name="Forme libre 214"/>
            <p:cNvSpPr/>
            <p:nvPr/>
          </p:nvSpPr>
          <p:spPr>
            <a:xfrm>
              <a:off x="6019672" y="1170145"/>
              <a:ext cx="110259" cy="5194"/>
            </a:xfrm>
            <a:custGeom>
              <a:avLst/>
              <a:gdLst>
                <a:gd name="connsiteX0" fmla="*/ 0 w 110259"/>
                <a:gd name="connsiteY0" fmla="*/ 4738 h 5194"/>
                <a:gd name="connsiteX1" fmla="*/ 61592 w 110259"/>
                <a:gd name="connsiteY1" fmla="*/ 0 h 5194"/>
                <a:gd name="connsiteX2" fmla="*/ 104232 w 110259"/>
                <a:gd name="connsiteY2" fmla="*/ 4738 h 5194"/>
                <a:gd name="connsiteX3" fmla="*/ 108970 w 110259"/>
                <a:gd name="connsiteY3" fmla="*/ 4738 h 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59" h="5194">
                  <a:moveTo>
                    <a:pt x="0" y="4738"/>
                  </a:moveTo>
                  <a:cubicBezTo>
                    <a:pt x="22110" y="2369"/>
                    <a:pt x="44220" y="0"/>
                    <a:pt x="61592" y="0"/>
                  </a:cubicBezTo>
                  <a:cubicBezTo>
                    <a:pt x="78964" y="0"/>
                    <a:pt x="96336" y="3948"/>
                    <a:pt x="104232" y="4738"/>
                  </a:cubicBezTo>
                  <a:cubicBezTo>
                    <a:pt x="112128" y="5528"/>
                    <a:pt x="110549" y="5133"/>
                    <a:pt x="108970" y="4738"/>
                  </a:cubicBezTo>
                </a:path>
              </a:pathLst>
            </a:cu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6" name="Forme libre 215"/>
            <p:cNvSpPr/>
            <p:nvPr/>
          </p:nvSpPr>
          <p:spPr>
            <a:xfrm flipH="1">
              <a:off x="6022840" y="1277209"/>
              <a:ext cx="72572" cy="7298"/>
            </a:xfrm>
            <a:custGeom>
              <a:avLst/>
              <a:gdLst>
                <a:gd name="connsiteX0" fmla="*/ 0 w 72572"/>
                <a:gd name="connsiteY0" fmla="*/ 0 h 7298"/>
                <a:gd name="connsiteX1" fmla="*/ 53219 w 72572"/>
                <a:gd name="connsiteY1" fmla="*/ 7257 h 7298"/>
                <a:gd name="connsiteX2" fmla="*/ 72572 w 72572"/>
                <a:gd name="connsiteY2" fmla="*/ 2419 h 7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72" h="7298">
                  <a:moveTo>
                    <a:pt x="0" y="0"/>
                  </a:moveTo>
                  <a:cubicBezTo>
                    <a:pt x="20562" y="3427"/>
                    <a:pt x="41124" y="6854"/>
                    <a:pt x="53219" y="7257"/>
                  </a:cubicBezTo>
                  <a:cubicBezTo>
                    <a:pt x="65314" y="7660"/>
                    <a:pt x="68943" y="5039"/>
                    <a:pt x="72572" y="2419"/>
                  </a:cubicBezTo>
                </a:path>
              </a:pathLst>
            </a:cu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7" name="Forme libre 216"/>
            <p:cNvSpPr/>
            <p:nvPr/>
          </p:nvSpPr>
          <p:spPr>
            <a:xfrm flipV="1">
              <a:off x="5752784" y="1266702"/>
              <a:ext cx="270056" cy="15266"/>
            </a:xfrm>
            <a:custGeom>
              <a:avLst/>
              <a:gdLst>
                <a:gd name="connsiteX0" fmla="*/ 0 w 270056"/>
                <a:gd name="connsiteY0" fmla="*/ 1052 h 15266"/>
                <a:gd name="connsiteX1" fmla="*/ 104232 w 270056"/>
                <a:gd name="connsiteY1" fmla="*/ 1052 h 15266"/>
                <a:gd name="connsiteX2" fmla="*/ 161086 w 270056"/>
                <a:gd name="connsiteY2" fmla="*/ 1052 h 15266"/>
                <a:gd name="connsiteX3" fmla="*/ 222677 w 270056"/>
                <a:gd name="connsiteY3" fmla="*/ 15266 h 15266"/>
                <a:gd name="connsiteX4" fmla="*/ 270056 w 270056"/>
                <a:gd name="connsiteY4" fmla="*/ 1052 h 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56" h="15266">
                  <a:moveTo>
                    <a:pt x="0" y="1052"/>
                  </a:moveTo>
                  <a:lnTo>
                    <a:pt x="104232" y="1052"/>
                  </a:lnTo>
                  <a:cubicBezTo>
                    <a:pt x="131080" y="1052"/>
                    <a:pt x="141345" y="-1317"/>
                    <a:pt x="161086" y="1052"/>
                  </a:cubicBezTo>
                  <a:cubicBezTo>
                    <a:pt x="180827" y="3421"/>
                    <a:pt x="204515" y="15266"/>
                    <a:pt x="222677" y="15266"/>
                  </a:cubicBezTo>
                  <a:cubicBezTo>
                    <a:pt x="240839" y="15266"/>
                    <a:pt x="255447" y="8159"/>
                    <a:pt x="270056" y="1052"/>
                  </a:cubicBezTo>
                </a:path>
              </a:pathLst>
            </a:custGeom>
            <a:noFill/>
            <a:ln w="19050">
              <a:solidFill>
                <a:srgbClr val="CC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8" name="Connecteur droit 217"/>
            <p:cNvCxnSpPr/>
            <p:nvPr/>
          </p:nvCxnSpPr>
          <p:spPr>
            <a:xfrm>
              <a:off x="5985354" y="1309113"/>
              <a:ext cx="39704" cy="1398"/>
            </a:xfrm>
            <a:prstGeom prst="line">
              <a:avLst/>
            </a:prstGeom>
            <a:noFill/>
            <a:ln w="19050">
              <a:solidFill>
                <a:srgbClr val="CC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9" name="Forme libre 218"/>
            <p:cNvSpPr/>
            <p:nvPr/>
          </p:nvSpPr>
          <p:spPr>
            <a:xfrm flipH="1">
              <a:off x="6019210" y="1298972"/>
              <a:ext cx="261257" cy="10141"/>
            </a:xfrm>
            <a:custGeom>
              <a:avLst/>
              <a:gdLst>
                <a:gd name="connsiteX0" fmla="*/ 0 w 261257"/>
                <a:gd name="connsiteY0" fmla="*/ 0 h 10141"/>
                <a:gd name="connsiteX1" fmla="*/ 77410 w 261257"/>
                <a:gd name="connsiteY1" fmla="*/ 9676 h 10141"/>
                <a:gd name="connsiteX2" fmla="*/ 116114 w 261257"/>
                <a:gd name="connsiteY2" fmla="*/ 4838 h 10141"/>
                <a:gd name="connsiteX3" fmla="*/ 169333 w 261257"/>
                <a:gd name="connsiteY3" fmla="*/ 4838 h 10141"/>
                <a:gd name="connsiteX4" fmla="*/ 241905 w 261257"/>
                <a:gd name="connsiteY4" fmla="*/ 9676 h 10141"/>
                <a:gd name="connsiteX5" fmla="*/ 261257 w 261257"/>
                <a:gd name="connsiteY5" fmla="*/ 9676 h 1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257" h="10141">
                  <a:moveTo>
                    <a:pt x="0" y="0"/>
                  </a:moveTo>
                  <a:cubicBezTo>
                    <a:pt x="29029" y="4435"/>
                    <a:pt x="58058" y="8870"/>
                    <a:pt x="77410" y="9676"/>
                  </a:cubicBezTo>
                  <a:cubicBezTo>
                    <a:pt x="96762" y="10482"/>
                    <a:pt x="100794" y="5644"/>
                    <a:pt x="116114" y="4838"/>
                  </a:cubicBezTo>
                  <a:cubicBezTo>
                    <a:pt x="131434" y="4032"/>
                    <a:pt x="148368" y="4032"/>
                    <a:pt x="169333" y="4838"/>
                  </a:cubicBezTo>
                  <a:cubicBezTo>
                    <a:pt x="190298" y="5644"/>
                    <a:pt x="226584" y="8870"/>
                    <a:pt x="241905" y="9676"/>
                  </a:cubicBezTo>
                  <a:cubicBezTo>
                    <a:pt x="257226" y="10482"/>
                    <a:pt x="259241" y="10079"/>
                    <a:pt x="261257" y="9676"/>
                  </a:cubicBezTo>
                </a:path>
              </a:pathLst>
            </a:cu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0" name="Groupe 219"/>
          <p:cNvGrpSpPr/>
          <p:nvPr/>
        </p:nvGrpSpPr>
        <p:grpSpPr>
          <a:xfrm flipH="1">
            <a:off x="4579025" y="5833117"/>
            <a:ext cx="527683" cy="140366"/>
            <a:chOff x="5752784" y="1170145"/>
            <a:chExt cx="527683" cy="140366"/>
          </a:xfrm>
        </p:grpSpPr>
        <p:sp>
          <p:nvSpPr>
            <p:cNvPr id="221" name="Forme libre 220"/>
            <p:cNvSpPr/>
            <p:nvPr/>
          </p:nvSpPr>
          <p:spPr>
            <a:xfrm>
              <a:off x="5804714" y="1205346"/>
              <a:ext cx="217940" cy="5194"/>
            </a:xfrm>
            <a:custGeom>
              <a:avLst/>
              <a:gdLst>
                <a:gd name="connsiteX0" fmla="*/ 0 w 217940"/>
                <a:gd name="connsiteY0" fmla="*/ 0 h 5194"/>
                <a:gd name="connsiteX1" fmla="*/ 90018 w 217940"/>
                <a:gd name="connsiteY1" fmla="*/ 4738 h 5194"/>
                <a:gd name="connsiteX2" fmla="*/ 123183 w 217940"/>
                <a:gd name="connsiteY2" fmla="*/ 0 h 5194"/>
                <a:gd name="connsiteX3" fmla="*/ 180037 w 217940"/>
                <a:gd name="connsiteY3" fmla="*/ 4738 h 5194"/>
                <a:gd name="connsiteX4" fmla="*/ 217940 w 217940"/>
                <a:gd name="connsiteY4" fmla="*/ 4738 h 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940" h="5194">
                  <a:moveTo>
                    <a:pt x="0" y="0"/>
                  </a:moveTo>
                  <a:cubicBezTo>
                    <a:pt x="34744" y="2369"/>
                    <a:pt x="69488" y="4738"/>
                    <a:pt x="90018" y="4738"/>
                  </a:cubicBezTo>
                  <a:cubicBezTo>
                    <a:pt x="110548" y="4738"/>
                    <a:pt x="108180" y="0"/>
                    <a:pt x="123183" y="0"/>
                  </a:cubicBezTo>
                  <a:cubicBezTo>
                    <a:pt x="138186" y="0"/>
                    <a:pt x="164244" y="3948"/>
                    <a:pt x="180037" y="4738"/>
                  </a:cubicBezTo>
                  <a:cubicBezTo>
                    <a:pt x="195830" y="5528"/>
                    <a:pt x="206885" y="5133"/>
                    <a:pt x="217940" y="4738"/>
                  </a:cubicBezTo>
                </a:path>
              </a:pathLst>
            </a:custGeom>
            <a:noFill/>
            <a:ln w="19050">
              <a:solidFill>
                <a:srgbClr val="CC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2" name="Forme libre 221"/>
            <p:cNvSpPr/>
            <p:nvPr/>
          </p:nvSpPr>
          <p:spPr>
            <a:xfrm>
              <a:off x="6022654" y="1205346"/>
              <a:ext cx="180037" cy="14337"/>
            </a:xfrm>
            <a:custGeom>
              <a:avLst/>
              <a:gdLst>
                <a:gd name="connsiteX0" fmla="*/ 0 w 180037"/>
                <a:gd name="connsiteY0" fmla="*/ 4738 h 14337"/>
                <a:gd name="connsiteX1" fmla="*/ 71067 w 180037"/>
                <a:gd name="connsiteY1" fmla="*/ 0 h 14337"/>
                <a:gd name="connsiteX2" fmla="*/ 90019 w 180037"/>
                <a:gd name="connsiteY2" fmla="*/ 9476 h 14337"/>
                <a:gd name="connsiteX3" fmla="*/ 118446 w 180037"/>
                <a:gd name="connsiteY3" fmla="*/ 14214 h 14337"/>
                <a:gd name="connsiteX4" fmla="*/ 156348 w 180037"/>
                <a:gd name="connsiteY4" fmla="*/ 4738 h 14337"/>
                <a:gd name="connsiteX5" fmla="*/ 180037 w 180037"/>
                <a:gd name="connsiteY5" fmla="*/ 4738 h 1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037" h="14337">
                  <a:moveTo>
                    <a:pt x="0" y="4738"/>
                  </a:moveTo>
                  <a:lnTo>
                    <a:pt x="71067" y="0"/>
                  </a:lnTo>
                  <a:cubicBezTo>
                    <a:pt x="86070" y="790"/>
                    <a:pt x="82123" y="7107"/>
                    <a:pt x="90019" y="9476"/>
                  </a:cubicBezTo>
                  <a:cubicBezTo>
                    <a:pt x="97916" y="11845"/>
                    <a:pt x="107391" y="15004"/>
                    <a:pt x="118446" y="14214"/>
                  </a:cubicBezTo>
                  <a:cubicBezTo>
                    <a:pt x="129501" y="13424"/>
                    <a:pt x="146083" y="6317"/>
                    <a:pt x="156348" y="4738"/>
                  </a:cubicBezTo>
                  <a:cubicBezTo>
                    <a:pt x="166613" y="3159"/>
                    <a:pt x="173325" y="3948"/>
                    <a:pt x="180037" y="4738"/>
                  </a:cubicBezTo>
                </a:path>
              </a:pathLst>
            </a:cu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3" name="Forme libre 222"/>
            <p:cNvSpPr/>
            <p:nvPr/>
          </p:nvSpPr>
          <p:spPr>
            <a:xfrm flipV="1">
              <a:off x="5948582" y="1241614"/>
              <a:ext cx="85281" cy="4738"/>
            </a:xfrm>
            <a:custGeom>
              <a:avLst/>
              <a:gdLst>
                <a:gd name="connsiteX0" fmla="*/ 0 w 85281"/>
                <a:gd name="connsiteY0" fmla="*/ 0 h 4738"/>
                <a:gd name="connsiteX1" fmla="*/ 61592 w 85281"/>
                <a:gd name="connsiteY1" fmla="*/ 4738 h 4738"/>
                <a:gd name="connsiteX2" fmla="*/ 85281 w 85281"/>
                <a:gd name="connsiteY2" fmla="*/ 0 h 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281" h="4738">
                  <a:moveTo>
                    <a:pt x="0" y="0"/>
                  </a:moveTo>
                  <a:cubicBezTo>
                    <a:pt x="23689" y="2369"/>
                    <a:pt x="47379" y="4738"/>
                    <a:pt x="61592" y="4738"/>
                  </a:cubicBezTo>
                  <a:cubicBezTo>
                    <a:pt x="75805" y="4738"/>
                    <a:pt x="80543" y="2369"/>
                    <a:pt x="85281" y="0"/>
                  </a:cubicBezTo>
                </a:path>
              </a:pathLst>
            </a:custGeom>
            <a:noFill/>
            <a:ln w="19050">
              <a:solidFill>
                <a:srgbClr val="CC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4" name="Forme libre 223"/>
            <p:cNvSpPr/>
            <p:nvPr/>
          </p:nvSpPr>
          <p:spPr>
            <a:xfrm flipV="1">
              <a:off x="6024418" y="1231802"/>
              <a:ext cx="227415" cy="19624"/>
            </a:xfrm>
            <a:custGeom>
              <a:avLst/>
              <a:gdLst>
                <a:gd name="connsiteX0" fmla="*/ 0 w 227415"/>
                <a:gd name="connsiteY0" fmla="*/ 9729 h 19624"/>
                <a:gd name="connsiteX1" fmla="*/ 94756 w 227415"/>
                <a:gd name="connsiteY1" fmla="*/ 14467 h 19624"/>
                <a:gd name="connsiteX2" fmla="*/ 132659 w 227415"/>
                <a:gd name="connsiteY2" fmla="*/ 253 h 19624"/>
                <a:gd name="connsiteX3" fmla="*/ 151610 w 227415"/>
                <a:gd name="connsiteY3" fmla="*/ 4991 h 19624"/>
                <a:gd name="connsiteX4" fmla="*/ 161086 w 227415"/>
                <a:gd name="connsiteY4" fmla="*/ 19205 h 19624"/>
                <a:gd name="connsiteX5" fmla="*/ 227415 w 227415"/>
                <a:gd name="connsiteY5" fmla="*/ 14467 h 1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415" h="19624">
                  <a:moveTo>
                    <a:pt x="0" y="9729"/>
                  </a:moveTo>
                  <a:cubicBezTo>
                    <a:pt x="36323" y="12887"/>
                    <a:pt x="72646" y="16046"/>
                    <a:pt x="94756" y="14467"/>
                  </a:cubicBezTo>
                  <a:cubicBezTo>
                    <a:pt x="116866" y="12888"/>
                    <a:pt x="132659" y="253"/>
                    <a:pt x="132659" y="253"/>
                  </a:cubicBezTo>
                  <a:cubicBezTo>
                    <a:pt x="142135" y="-1326"/>
                    <a:pt x="151610" y="4991"/>
                    <a:pt x="151610" y="4991"/>
                  </a:cubicBezTo>
                  <a:cubicBezTo>
                    <a:pt x="156348" y="8150"/>
                    <a:pt x="148452" y="17626"/>
                    <a:pt x="161086" y="19205"/>
                  </a:cubicBezTo>
                  <a:cubicBezTo>
                    <a:pt x="173720" y="20784"/>
                    <a:pt x="200567" y="17625"/>
                    <a:pt x="227415" y="14467"/>
                  </a:cubicBezTo>
                </a:path>
              </a:pathLst>
            </a:cu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5" name="Forme libre 224"/>
            <p:cNvSpPr/>
            <p:nvPr/>
          </p:nvSpPr>
          <p:spPr>
            <a:xfrm flipH="1">
              <a:off x="5756792" y="1170961"/>
              <a:ext cx="270056" cy="15266"/>
            </a:xfrm>
            <a:custGeom>
              <a:avLst/>
              <a:gdLst>
                <a:gd name="connsiteX0" fmla="*/ 0 w 270056"/>
                <a:gd name="connsiteY0" fmla="*/ 1052 h 15266"/>
                <a:gd name="connsiteX1" fmla="*/ 104232 w 270056"/>
                <a:gd name="connsiteY1" fmla="*/ 1052 h 15266"/>
                <a:gd name="connsiteX2" fmla="*/ 161086 w 270056"/>
                <a:gd name="connsiteY2" fmla="*/ 1052 h 15266"/>
                <a:gd name="connsiteX3" fmla="*/ 222677 w 270056"/>
                <a:gd name="connsiteY3" fmla="*/ 15266 h 15266"/>
                <a:gd name="connsiteX4" fmla="*/ 270056 w 270056"/>
                <a:gd name="connsiteY4" fmla="*/ 1052 h 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56" h="15266">
                  <a:moveTo>
                    <a:pt x="0" y="1052"/>
                  </a:moveTo>
                  <a:lnTo>
                    <a:pt x="104232" y="1052"/>
                  </a:lnTo>
                  <a:cubicBezTo>
                    <a:pt x="131080" y="1052"/>
                    <a:pt x="141345" y="-1317"/>
                    <a:pt x="161086" y="1052"/>
                  </a:cubicBezTo>
                  <a:cubicBezTo>
                    <a:pt x="180827" y="3421"/>
                    <a:pt x="204515" y="15266"/>
                    <a:pt x="222677" y="15266"/>
                  </a:cubicBezTo>
                  <a:cubicBezTo>
                    <a:pt x="240839" y="15266"/>
                    <a:pt x="255447" y="8159"/>
                    <a:pt x="270056" y="1052"/>
                  </a:cubicBezTo>
                </a:path>
              </a:pathLst>
            </a:custGeom>
            <a:noFill/>
            <a:ln w="19050">
              <a:solidFill>
                <a:srgbClr val="CC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6" name="Forme libre 225"/>
            <p:cNvSpPr/>
            <p:nvPr/>
          </p:nvSpPr>
          <p:spPr>
            <a:xfrm>
              <a:off x="6019672" y="1170145"/>
              <a:ext cx="110259" cy="5194"/>
            </a:xfrm>
            <a:custGeom>
              <a:avLst/>
              <a:gdLst>
                <a:gd name="connsiteX0" fmla="*/ 0 w 110259"/>
                <a:gd name="connsiteY0" fmla="*/ 4738 h 5194"/>
                <a:gd name="connsiteX1" fmla="*/ 61592 w 110259"/>
                <a:gd name="connsiteY1" fmla="*/ 0 h 5194"/>
                <a:gd name="connsiteX2" fmla="*/ 104232 w 110259"/>
                <a:gd name="connsiteY2" fmla="*/ 4738 h 5194"/>
                <a:gd name="connsiteX3" fmla="*/ 108970 w 110259"/>
                <a:gd name="connsiteY3" fmla="*/ 4738 h 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59" h="5194">
                  <a:moveTo>
                    <a:pt x="0" y="4738"/>
                  </a:moveTo>
                  <a:cubicBezTo>
                    <a:pt x="22110" y="2369"/>
                    <a:pt x="44220" y="0"/>
                    <a:pt x="61592" y="0"/>
                  </a:cubicBezTo>
                  <a:cubicBezTo>
                    <a:pt x="78964" y="0"/>
                    <a:pt x="96336" y="3948"/>
                    <a:pt x="104232" y="4738"/>
                  </a:cubicBezTo>
                  <a:cubicBezTo>
                    <a:pt x="112128" y="5528"/>
                    <a:pt x="110549" y="5133"/>
                    <a:pt x="108970" y="4738"/>
                  </a:cubicBezTo>
                </a:path>
              </a:pathLst>
            </a:cu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7" name="Forme libre 226"/>
            <p:cNvSpPr/>
            <p:nvPr/>
          </p:nvSpPr>
          <p:spPr>
            <a:xfrm flipH="1">
              <a:off x="6022840" y="1277209"/>
              <a:ext cx="72572" cy="7298"/>
            </a:xfrm>
            <a:custGeom>
              <a:avLst/>
              <a:gdLst>
                <a:gd name="connsiteX0" fmla="*/ 0 w 72572"/>
                <a:gd name="connsiteY0" fmla="*/ 0 h 7298"/>
                <a:gd name="connsiteX1" fmla="*/ 53219 w 72572"/>
                <a:gd name="connsiteY1" fmla="*/ 7257 h 7298"/>
                <a:gd name="connsiteX2" fmla="*/ 72572 w 72572"/>
                <a:gd name="connsiteY2" fmla="*/ 2419 h 7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72" h="7298">
                  <a:moveTo>
                    <a:pt x="0" y="0"/>
                  </a:moveTo>
                  <a:cubicBezTo>
                    <a:pt x="20562" y="3427"/>
                    <a:pt x="41124" y="6854"/>
                    <a:pt x="53219" y="7257"/>
                  </a:cubicBezTo>
                  <a:cubicBezTo>
                    <a:pt x="65314" y="7660"/>
                    <a:pt x="68943" y="5039"/>
                    <a:pt x="72572" y="2419"/>
                  </a:cubicBezTo>
                </a:path>
              </a:pathLst>
            </a:cu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8" name="Forme libre 227"/>
            <p:cNvSpPr/>
            <p:nvPr/>
          </p:nvSpPr>
          <p:spPr>
            <a:xfrm flipV="1">
              <a:off x="5752784" y="1266702"/>
              <a:ext cx="270056" cy="15266"/>
            </a:xfrm>
            <a:custGeom>
              <a:avLst/>
              <a:gdLst>
                <a:gd name="connsiteX0" fmla="*/ 0 w 270056"/>
                <a:gd name="connsiteY0" fmla="*/ 1052 h 15266"/>
                <a:gd name="connsiteX1" fmla="*/ 104232 w 270056"/>
                <a:gd name="connsiteY1" fmla="*/ 1052 h 15266"/>
                <a:gd name="connsiteX2" fmla="*/ 161086 w 270056"/>
                <a:gd name="connsiteY2" fmla="*/ 1052 h 15266"/>
                <a:gd name="connsiteX3" fmla="*/ 222677 w 270056"/>
                <a:gd name="connsiteY3" fmla="*/ 15266 h 15266"/>
                <a:gd name="connsiteX4" fmla="*/ 270056 w 270056"/>
                <a:gd name="connsiteY4" fmla="*/ 1052 h 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56" h="15266">
                  <a:moveTo>
                    <a:pt x="0" y="1052"/>
                  </a:moveTo>
                  <a:lnTo>
                    <a:pt x="104232" y="1052"/>
                  </a:lnTo>
                  <a:cubicBezTo>
                    <a:pt x="131080" y="1052"/>
                    <a:pt x="141345" y="-1317"/>
                    <a:pt x="161086" y="1052"/>
                  </a:cubicBezTo>
                  <a:cubicBezTo>
                    <a:pt x="180827" y="3421"/>
                    <a:pt x="204515" y="15266"/>
                    <a:pt x="222677" y="15266"/>
                  </a:cubicBezTo>
                  <a:cubicBezTo>
                    <a:pt x="240839" y="15266"/>
                    <a:pt x="255447" y="8159"/>
                    <a:pt x="270056" y="1052"/>
                  </a:cubicBezTo>
                </a:path>
              </a:pathLst>
            </a:custGeom>
            <a:noFill/>
            <a:ln w="19050">
              <a:solidFill>
                <a:srgbClr val="CC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9" name="Connecteur droit 228"/>
            <p:cNvCxnSpPr/>
            <p:nvPr/>
          </p:nvCxnSpPr>
          <p:spPr>
            <a:xfrm>
              <a:off x="5985354" y="1309113"/>
              <a:ext cx="39704" cy="1398"/>
            </a:xfrm>
            <a:prstGeom prst="line">
              <a:avLst/>
            </a:prstGeom>
            <a:noFill/>
            <a:ln w="19050">
              <a:solidFill>
                <a:srgbClr val="CC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0" name="Forme libre 229"/>
            <p:cNvSpPr/>
            <p:nvPr/>
          </p:nvSpPr>
          <p:spPr>
            <a:xfrm flipH="1">
              <a:off x="6019210" y="1298972"/>
              <a:ext cx="261257" cy="10141"/>
            </a:xfrm>
            <a:custGeom>
              <a:avLst/>
              <a:gdLst>
                <a:gd name="connsiteX0" fmla="*/ 0 w 261257"/>
                <a:gd name="connsiteY0" fmla="*/ 0 h 10141"/>
                <a:gd name="connsiteX1" fmla="*/ 77410 w 261257"/>
                <a:gd name="connsiteY1" fmla="*/ 9676 h 10141"/>
                <a:gd name="connsiteX2" fmla="*/ 116114 w 261257"/>
                <a:gd name="connsiteY2" fmla="*/ 4838 h 10141"/>
                <a:gd name="connsiteX3" fmla="*/ 169333 w 261257"/>
                <a:gd name="connsiteY3" fmla="*/ 4838 h 10141"/>
                <a:gd name="connsiteX4" fmla="*/ 241905 w 261257"/>
                <a:gd name="connsiteY4" fmla="*/ 9676 h 10141"/>
                <a:gd name="connsiteX5" fmla="*/ 261257 w 261257"/>
                <a:gd name="connsiteY5" fmla="*/ 9676 h 1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257" h="10141">
                  <a:moveTo>
                    <a:pt x="0" y="0"/>
                  </a:moveTo>
                  <a:cubicBezTo>
                    <a:pt x="29029" y="4435"/>
                    <a:pt x="58058" y="8870"/>
                    <a:pt x="77410" y="9676"/>
                  </a:cubicBezTo>
                  <a:cubicBezTo>
                    <a:pt x="96762" y="10482"/>
                    <a:pt x="100794" y="5644"/>
                    <a:pt x="116114" y="4838"/>
                  </a:cubicBezTo>
                  <a:cubicBezTo>
                    <a:pt x="131434" y="4032"/>
                    <a:pt x="148368" y="4032"/>
                    <a:pt x="169333" y="4838"/>
                  </a:cubicBezTo>
                  <a:cubicBezTo>
                    <a:pt x="190298" y="5644"/>
                    <a:pt x="226584" y="8870"/>
                    <a:pt x="241905" y="9676"/>
                  </a:cubicBezTo>
                  <a:cubicBezTo>
                    <a:pt x="257226" y="10482"/>
                    <a:pt x="259241" y="10079"/>
                    <a:pt x="261257" y="9676"/>
                  </a:cubicBezTo>
                </a:path>
              </a:pathLst>
            </a:cu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5" name="Groupe 244"/>
          <p:cNvGrpSpPr/>
          <p:nvPr/>
        </p:nvGrpSpPr>
        <p:grpSpPr>
          <a:xfrm>
            <a:off x="6977847" y="4796609"/>
            <a:ext cx="527683" cy="140366"/>
            <a:chOff x="6981662" y="4367541"/>
            <a:chExt cx="527683" cy="140366"/>
          </a:xfrm>
        </p:grpSpPr>
        <p:sp>
          <p:nvSpPr>
            <p:cNvPr id="232" name="Forme libre 231"/>
            <p:cNvSpPr/>
            <p:nvPr/>
          </p:nvSpPr>
          <p:spPr>
            <a:xfrm>
              <a:off x="7033592" y="4402742"/>
              <a:ext cx="217940" cy="5194"/>
            </a:xfrm>
            <a:custGeom>
              <a:avLst/>
              <a:gdLst>
                <a:gd name="connsiteX0" fmla="*/ 0 w 217940"/>
                <a:gd name="connsiteY0" fmla="*/ 0 h 5194"/>
                <a:gd name="connsiteX1" fmla="*/ 90018 w 217940"/>
                <a:gd name="connsiteY1" fmla="*/ 4738 h 5194"/>
                <a:gd name="connsiteX2" fmla="*/ 123183 w 217940"/>
                <a:gd name="connsiteY2" fmla="*/ 0 h 5194"/>
                <a:gd name="connsiteX3" fmla="*/ 180037 w 217940"/>
                <a:gd name="connsiteY3" fmla="*/ 4738 h 5194"/>
                <a:gd name="connsiteX4" fmla="*/ 217940 w 217940"/>
                <a:gd name="connsiteY4" fmla="*/ 4738 h 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940" h="5194">
                  <a:moveTo>
                    <a:pt x="0" y="0"/>
                  </a:moveTo>
                  <a:cubicBezTo>
                    <a:pt x="34744" y="2369"/>
                    <a:pt x="69488" y="4738"/>
                    <a:pt x="90018" y="4738"/>
                  </a:cubicBezTo>
                  <a:cubicBezTo>
                    <a:pt x="110548" y="4738"/>
                    <a:pt x="108180" y="0"/>
                    <a:pt x="123183" y="0"/>
                  </a:cubicBezTo>
                  <a:cubicBezTo>
                    <a:pt x="138186" y="0"/>
                    <a:pt x="164244" y="3948"/>
                    <a:pt x="180037" y="4738"/>
                  </a:cubicBezTo>
                  <a:cubicBezTo>
                    <a:pt x="195830" y="5528"/>
                    <a:pt x="206885" y="5133"/>
                    <a:pt x="217940" y="473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3" name="Forme libre 232"/>
            <p:cNvSpPr/>
            <p:nvPr/>
          </p:nvSpPr>
          <p:spPr>
            <a:xfrm>
              <a:off x="7251532" y="4402742"/>
              <a:ext cx="180037" cy="14337"/>
            </a:xfrm>
            <a:custGeom>
              <a:avLst/>
              <a:gdLst>
                <a:gd name="connsiteX0" fmla="*/ 0 w 180037"/>
                <a:gd name="connsiteY0" fmla="*/ 4738 h 14337"/>
                <a:gd name="connsiteX1" fmla="*/ 71067 w 180037"/>
                <a:gd name="connsiteY1" fmla="*/ 0 h 14337"/>
                <a:gd name="connsiteX2" fmla="*/ 90019 w 180037"/>
                <a:gd name="connsiteY2" fmla="*/ 9476 h 14337"/>
                <a:gd name="connsiteX3" fmla="*/ 118446 w 180037"/>
                <a:gd name="connsiteY3" fmla="*/ 14214 h 14337"/>
                <a:gd name="connsiteX4" fmla="*/ 156348 w 180037"/>
                <a:gd name="connsiteY4" fmla="*/ 4738 h 14337"/>
                <a:gd name="connsiteX5" fmla="*/ 180037 w 180037"/>
                <a:gd name="connsiteY5" fmla="*/ 4738 h 1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037" h="14337">
                  <a:moveTo>
                    <a:pt x="0" y="4738"/>
                  </a:moveTo>
                  <a:lnTo>
                    <a:pt x="71067" y="0"/>
                  </a:lnTo>
                  <a:cubicBezTo>
                    <a:pt x="86070" y="790"/>
                    <a:pt x="82123" y="7107"/>
                    <a:pt x="90019" y="9476"/>
                  </a:cubicBezTo>
                  <a:cubicBezTo>
                    <a:pt x="97916" y="11845"/>
                    <a:pt x="107391" y="15004"/>
                    <a:pt x="118446" y="14214"/>
                  </a:cubicBezTo>
                  <a:cubicBezTo>
                    <a:pt x="129501" y="13424"/>
                    <a:pt x="146083" y="6317"/>
                    <a:pt x="156348" y="4738"/>
                  </a:cubicBezTo>
                  <a:cubicBezTo>
                    <a:pt x="166613" y="3159"/>
                    <a:pt x="173325" y="3948"/>
                    <a:pt x="180037" y="4738"/>
                  </a:cubicBezTo>
                </a:path>
              </a:pathLst>
            </a:cu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4" name="Forme libre 233"/>
            <p:cNvSpPr/>
            <p:nvPr/>
          </p:nvSpPr>
          <p:spPr>
            <a:xfrm flipV="1">
              <a:off x="7177460" y="4439010"/>
              <a:ext cx="85281" cy="4738"/>
            </a:xfrm>
            <a:custGeom>
              <a:avLst/>
              <a:gdLst>
                <a:gd name="connsiteX0" fmla="*/ 0 w 85281"/>
                <a:gd name="connsiteY0" fmla="*/ 0 h 4738"/>
                <a:gd name="connsiteX1" fmla="*/ 61592 w 85281"/>
                <a:gd name="connsiteY1" fmla="*/ 4738 h 4738"/>
                <a:gd name="connsiteX2" fmla="*/ 85281 w 85281"/>
                <a:gd name="connsiteY2" fmla="*/ 0 h 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281" h="4738">
                  <a:moveTo>
                    <a:pt x="0" y="0"/>
                  </a:moveTo>
                  <a:cubicBezTo>
                    <a:pt x="23689" y="2369"/>
                    <a:pt x="47379" y="4738"/>
                    <a:pt x="61592" y="4738"/>
                  </a:cubicBezTo>
                  <a:cubicBezTo>
                    <a:pt x="75805" y="4738"/>
                    <a:pt x="80543" y="2369"/>
                    <a:pt x="85281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5" name="Forme libre 234"/>
            <p:cNvSpPr/>
            <p:nvPr/>
          </p:nvSpPr>
          <p:spPr>
            <a:xfrm flipV="1">
              <a:off x="7253296" y="4429198"/>
              <a:ext cx="227415" cy="19624"/>
            </a:xfrm>
            <a:custGeom>
              <a:avLst/>
              <a:gdLst>
                <a:gd name="connsiteX0" fmla="*/ 0 w 227415"/>
                <a:gd name="connsiteY0" fmla="*/ 9729 h 19624"/>
                <a:gd name="connsiteX1" fmla="*/ 94756 w 227415"/>
                <a:gd name="connsiteY1" fmla="*/ 14467 h 19624"/>
                <a:gd name="connsiteX2" fmla="*/ 132659 w 227415"/>
                <a:gd name="connsiteY2" fmla="*/ 253 h 19624"/>
                <a:gd name="connsiteX3" fmla="*/ 151610 w 227415"/>
                <a:gd name="connsiteY3" fmla="*/ 4991 h 19624"/>
                <a:gd name="connsiteX4" fmla="*/ 161086 w 227415"/>
                <a:gd name="connsiteY4" fmla="*/ 19205 h 19624"/>
                <a:gd name="connsiteX5" fmla="*/ 227415 w 227415"/>
                <a:gd name="connsiteY5" fmla="*/ 14467 h 1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415" h="19624">
                  <a:moveTo>
                    <a:pt x="0" y="9729"/>
                  </a:moveTo>
                  <a:cubicBezTo>
                    <a:pt x="36323" y="12887"/>
                    <a:pt x="72646" y="16046"/>
                    <a:pt x="94756" y="14467"/>
                  </a:cubicBezTo>
                  <a:cubicBezTo>
                    <a:pt x="116866" y="12888"/>
                    <a:pt x="132659" y="253"/>
                    <a:pt x="132659" y="253"/>
                  </a:cubicBezTo>
                  <a:cubicBezTo>
                    <a:pt x="142135" y="-1326"/>
                    <a:pt x="151610" y="4991"/>
                    <a:pt x="151610" y="4991"/>
                  </a:cubicBezTo>
                  <a:cubicBezTo>
                    <a:pt x="156348" y="8150"/>
                    <a:pt x="148452" y="17626"/>
                    <a:pt x="161086" y="19205"/>
                  </a:cubicBezTo>
                  <a:cubicBezTo>
                    <a:pt x="173720" y="20784"/>
                    <a:pt x="200567" y="17625"/>
                    <a:pt x="227415" y="14467"/>
                  </a:cubicBezTo>
                </a:path>
              </a:pathLst>
            </a:cu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Forme libre 235"/>
            <p:cNvSpPr/>
            <p:nvPr/>
          </p:nvSpPr>
          <p:spPr>
            <a:xfrm flipH="1">
              <a:off x="6985670" y="4368357"/>
              <a:ext cx="270056" cy="15266"/>
            </a:xfrm>
            <a:custGeom>
              <a:avLst/>
              <a:gdLst>
                <a:gd name="connsiteX0" fmla="*/ 0 w 270056"/>
                <a:gd name="connsiteY0" fmla="*/ 1052 h 15266"/>
                <a:gd name="connsiteX1" fmla="*/ 104232 w 270056"/>
                <a:gd name="connsiteY1" fmla="*/ 1052 h 15266"/>
                <a:gd name="connsiteX2" fmla="*/ 161086 w 270056"/>
                <a:gd name="connsiteY2" fmla="*/ 1052 h 15266"/>
                <a:gd name="connsiteX3" fmla="*/ 222677 w 270056"/>
                <a:gd name="connsiteY3" fmla="*/ 15266 h 15266"/>
                <a:gd name="connsiteX4" fmla="*/ 270056 w 270056"/>
                <a:gd name="connsiteY4" fmla="*/ 1052 h 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56" h="15266">
                  <a:moveTo>
                    <a:pt x="0" y="1052"/>
                  </a:moveTo>
                  <a:lnTo>
                    <a:pt x="104232" y="1052"/>
                  </a:lnTo>
                  <a:cubicBezTo>
                    <a:pt x="131080" y="1052"/>
                    <a:pt x="141345" y="-1317"/>
                    <a:pt x="161086" y="1052"/>
                  </a:cubicBezTo>
                  <a:cubicBezTo>
                    <a:pt x="180827" y="3421"/>
                    <a:pt x="204515" y="15266"/>
                    <a:pt x="222677" y="15266"/>
                  </a:cubicBezTo>
                  <a:cubicBezTo>
                    <a:pt x="240839" y="15266"/>
                    <a:pt x="255447" y="8159"/>
                    <a:pt x="270056" y="1052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7" name="Forme libre 236"/>
            <p:cNvSpPr/>
            <p:nvPr/>
          </p:nvSpPr>
          <p:spPr>
            <a:xfrm>
              <a:off x="7248550" y="4367541"/>
              <a:ext cx="110259" cy="5194"/>
            </a:xfrm>
            <a:custGeom>
              <a:avLst/>
              <a:gdLst>
                <a:gd name="connsiteX0" fmla="*/ 0 w 110259"/>
                <a:gd name="connsiteY0" fmla="*/ 4738 h 5194"/>
                <a:gd name="connsiteX1" fmla="*/ 61592 w 110259"/>
                <a:gd name="connsiteY1" fmla="*/ 0 h 5194"/>
                <a:gd name="connsiteX2" fmla="*/ 104232 w 110259"/>
                <a:gd name="connsiteY2" fmla="*/ 4738 h 5194"/>
                <a:gd name="connsiteX3" fmla="*/ 108970 w 110259"/>
                <a:gd name="connsiteY3" fmla="*/ 4738 h 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59" h="5194">
                  <a:moveTo>
                    <a:pt x="0" y="4738"/>
                  </a:moveTo>
                  <a:cubicBezTo>
                    <a:pt x="22110" y="2369"/>
                    <a:pt x="44220" y="0"/>
                    <a:pt x="61592" y="0"/>
                  </a:cubicBezTo>
                  <a:cubicBezTo>
                    <a:pt x="78964" y="0"/>
                    <a:pt x="96336" y="3948"/>
                    <a:pt x="104232" y="4738"/>
                  </a:cubicBezTo>
                  <a:cubicBezTo>
                    <a:pt x="112128" y="5528"/>
                    <a:pt x="110549" y="5133"/>
                    <a:pt x="108970" y="4738"/>
                  </a:cubicBezTo>
                </a:path>
              </a:pathLst>
            </a:cu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8" name="Forme libre 237"/>
            <p:cNvSpPr/>
            <p:nvPr/>
          </p:nvSpPr>
          <p:spPr>
            <a:xfrm flipH="1">
              <a:off x="7251718" y="4474605"/>
              <a:ext cx="72572" cy="7298"/>
            </a:xfrm>
            <a:custGeom>
              <a:avLst/>
              <a:gdLst>
                <a:gd name="connsiteX0" fmla="*/ 0 w 72572"/>
                <a:gd name="connsiteY0" fmla="*/ 0 h 7298"/>
                <a:gd name="connsiteX1" fmla="*/ 53219 w 72572"/>
                <a:gd name="connsiteY1" fmla="*/ 7257 h 7298"/>
                <a:gd name="connsiteX2" fmla="*/ 72572 w 72572"/>
                <a:gd name="connsiteY2" fmla="*/ 2419 h 7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572" h="7298">
                  <a:moveTo>
                    <a:pt x="0" y="0"/>
                  </a:moveTo>
                  <a:cubicBezTo>
                    <a:pt x="20562" y="3427"/>
                    <a:pt x="41124" y="6854"/>
                    <a:pt x="53219" y="7257"/>
                  </a:cubicBezTo>
                  <a:cubicBezTo>
                    <a:pt x="65314" y="7660"/>
                    <a:pt x="68943" y="5039"/>
                    <a:pt x="72572" y="2419"/>
                  </a:cubicBezTo>
                </a:path>
              </a:pathLst>
            </a:cu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9" name="Forme libre 238"/>
            <p:cNvSpPr/>
            <p:nvPr/>
          </p:nvSpPr>
          <p:spPr>
            <a:xfrm flipV="1">
              <a:off x="6981662" y="4464098"/>
              <a:ext cx="270056" cy="15266"/>
            </a:xfrm>
            <a:custGeom>
              <a:avLst/>
              <a:gdLst>
                <a:gd name="connsiteX0" fmla="*/ 0 w 270056"/>
                <a:gd name="connsiteY0" fmla="*/ 1052 h 15266"/>
                <a:gd name="connsiteX1" fmla="*/ 104232 w 270056"/>
                <a:gd name="connsiteY1" fmla="*/ 1052 h 15266"/>
                <a:gd name="connsiteX2" fmla="*/ 161086 w 270056"/>
                <a:gd name="connsiteY2" fmla="*/ 1052 h 15266"/>
                <a:gd name="connsiteX3" fmla="*/ 222677 w 270056"/>
                <a:gd name="connsiteY3" fmla="*/ 15266 h 15266"/>
                <a:gd name="connsiteX4" fmla="*/ 270056 w 270056"/>
                <a:gd name="connsiteY4" fmla="*/ 1052 h 15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056" h="15266">
                  <a:moveTo>
                    <a:pt x="0" y="1052"/>
                  </a:moveTo>
                  <a:lnTo>
                    <a:pt x="104232" y="1052"/>
                  </a:lnTo>
                  <a:cubicBezTo>
                    <a:pt x="131080" y="1052"/>
                    <a:pt x="141345" y="-1317"/>
                    <a:pt x="161086" y="1052"/>
                  </a:cubicBezTo>
                  <a:cubicBezTo>
                    <a:pt x="180827" y="3421"/>
                    <a:pt x="204515" y="15266"/>
                    <a:pt x="222677" y="15266"/>
                  </a:cubicBezTo>
                  <a:cubicBezTo>
                    <a:pt x="240839" y="15266"/>
                    <a:pt x="255447" y="8159"/>
                    <a:pt x="270056" y="1052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0" name="Connecteur droit 239"/>
            <p:cNvCxnSpPr/>
            <p:nvPr/>
          </p:nvCxnSpPr>
          <p:spPr>
            <a:xfrm>
              <a:off x="7214232" y="4506509"/>
              <a:ext cx="39704" cy="1398"/>
            </a:xfrm>
            <a:prstGeom prst="lin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1" name="Forme libre 240"/>
            <p:cNvSpPr/>
            <p:nvPr/>
          </p:nvSpPr>
          <p:spPr>
            <a:xfrm flipH="1">
              <a:off x="7248088" y="4496368"/>
              <a:ext cx="261257" cy="10141"/>
            </a:xfrm>
            <a:custGeom>
              <a:avLst/>
              <a:gdLst>
                <a:gd name="connsiteX0" fmla="*/ 0 w 261257"/>
                <a:gd name="connsiteY0" fmla="*/ 0 h 10141"/>
                <a:gd name="connsiteX1" fmla="*/ 77410 w 261257"/>
                <a:gd name="connsiteY1" fmla="*/ 9676 h 10141"/>
                <a:gd name="connsiteX2" fmla="*/ 116114 w 261257"/>
                <a:gd name="connsiteY2" fmla="*/ 4838 h 10141"/>
                <a:gd name="connsiteX3" fmla="*/ 169333 w 261257"/>
                <a:gd name="connsiteY3" fmla="*/ 4838 h 10141"/>
                <a:gd name="connsiteX4" fmla="*/ 241905 w 261257"/>
                <a:gd name="connsiteY4" fmla="*/ 9676 h 10141"/>
                <a:gd name="connsiteX5" fmla="*/ 261257 w 261257"/>
                <a:gd name="connsiteY5" fmla="*/ 9676 h 1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257" h="10141">
                  <a:moveTo>
                    <a:pt x="0" y="0"/>
                  </a:moveTo>
                  <a:cubicBezTo>
                    <a:pt x="29029" y="4435"/>
                    <a:pt x="58058" y="8870"/>
                    <a:pt x="77410" y="9676"/>
                  </a:cubicBezTo>
                  <a:cubicBezTo>
                    <a:pt x="96762" y="10482"/>
                    <a:pt x="100794" y="5644"/>
                    <a:pt x="116114" y="4838"/>
                  </a:cubicBezTo>
                  <a:cubicBezTo>
                    <a:pt x="131434" y="4032"/>
                    <a:pt x="148368" y="4032"/>
                    <a:pt x="169333" y="4838"/>
                  </a:cubicBezTo>
                  <a:cubicBezTo>
                    <a:pt x="190298" y="5644"/>
                    <a:pt x="226584" y="8870"/>
                    <a:pt x="241905" y="9676"/>
                  </a:cubicBezTo>
                  <a:cubicBezTo>
                    <a:pt x="257226" y="10482"/>
                    <a:pt x="259241" y="10079"/>
                    <a:pt x="261257" y="9676"/>
                  </a:cubicBezTo>
                </a:path>
              </a:pathLst>
            </a:cu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4" name="Forme libre 253"/>
          <p:cNvSpPr/>
          <p:nvPr/>
        </p:nvSpPr>
        <p:spPr>
          <a:xfrm flipH="1">
            <a:off x="7662971" y="2947230"/>
            <a:ext cx="72572" cy="7298"/>
          </a:xfrm>
          <a:custGeom>
            <a:avLst/>
            <a:gdLst>
              <a:gd name="connsiteX0" fmla="*/ 0 w 72572"/>
              <a:gd name="connsiteY0" fmla="*/ 0 h 7298"/>
              <a:gd name="connsiteX1" fmla="*/ 53219 w 72572"/>
              <a:gd name="connsiteY1" fmla="*/ 7257 h 7298"/>
              <a:gd name="connsiteX2" fmla="*/ 72572 w 72572"/>
              <a:gd name="connsiteY2" fmla="*/ 2419 h 7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72" h="7298">
                <a:moveTo>
                  <a:pt x="0" y="0"/>
                </a:moveTo>
                <a:cubicBezTo>
                  <a:pt x="20562" y="3427"/>
                  <a:pt x="41124" y="6854"/>
                  <a:pt x="53219" y="7257"/>
                </a:cubicBezTo>
                <a:cubicBezTo>
                  <a:pt x="65314" y="7660"/>
                  <a:pt x="68943" y="5039"/>
                  <a:pt x="72572" y="2419"/>
                </a:cubicBezTo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Forme libre 252"/>
          <p:cNvSpPr/>
          <p:nvPr/>
        </p:nvSpPr>
        <p:spPr>
          <a:xfrm flipV="1">
            <a:off x="7767992" y="3025997"/>
            <a:ext cx="130969" cy="4763"/>
          </a:xfrm>
          <a:custGeom>
            <a:avLst/>
            <a:gdLst>
              <a:gd name="connsiteX0" fmla="*/ 0 w 130969"/>
              <a:gd name="connsiteY0" fmla="*/ 4763 h 4763"/>
              <a:gd name="connsiteX1" fmla="*/ 73819 w 130969"/>
              <a:gd name="connsiteY1" fmla="*/ 2381 h 4763"/>
              <a:gd name="connsiteX2" fmla="*/ 121444 w 130969"/>
              <a:gd name="connsiteY2" fmla="*/ 0 h 4763"/>
              <a:gd name="connsiteX3" fmla="*/ 130969 w 130969"/>
              <a:gd name="connsiteY3" fmla="*/ 2381 h 4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9" h="4763">
                <a:moveTo>
                  <a:pt x="0" y="4763"/>
                </a:moveTo>
                <a:lnTo>
                  <a:pt x="73819" y="2381"/>
                </a:lnTo>
                <a:cubicBezTo>
                  <a:pt x="94060" y="1587"/>
                  <a:pt x="121444" y="0"/>
                  <a:pt x="121444" y="0"/>
                </a:cubicBezTo>
                <a:cubicBezTo>
                  <a:pt x="130969" y="0"/>
                  <a:pt x="130969" y="1190"/>
                  <a:pt x="130969" y="2381"/>
                </a:cubicBezTo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Forme libre 251"/>
          <p:cNvSpPr/>
          <p:nvPr/>
        </p:nvSpPr>
        <p:spPr>
          <a:xfrm>
            <a:off x="7599283" y="3022003"/>
            <a:ext cx="130969" cy="4763"/>
          </a:xfrm>
          <a:custGeom>
            <a:avLst/>
            <a:gdLst>
              <a:gd name="connsiteX0" fmla="*/ 0 w 130969"/>
              <a:gd name="connsiteY0" fmla="*/ 4763 h 4763"/>
              <a:gd name="connsiteX1" fmla="*/ 73819 w 130969"/>
              <a:gd name="connsiteY1" fmla="*/ 2381 h 4763"/>
              <a:gd name="connsiteX2" fmla="*/ 121444 w 130969"/>
              <a:gd name="connsiteY2" fmla="*/ 0 h 4763"/>
              <a:gd name="connsiteX3" fmla="*/ 130969 w 130969"/>
              <a:gd name="connsiteY3" fmla="*/ 2381 h 4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9" h="4763">
                <a:moveTo>
                  <a:pt x="0" y="4763"/>
                </a:moveTo>
                <a:lnTo>
                  <a:pt x="73819" y="2381"/>
                </a:lnTo>
                <a:cubicBezTo>
                  <a:pt x="94060" y="1587"/>
                  <a:pt x="121444" y="0"/>
                  <a:pt x="121444" y="0"/>
                </a:cubicBezTo>
                <a:cubicBezTo>
                  <a:pt x="130969" y="0"/>
                  <a:pt x="130969" y="1190"/>
                  <a:pt x="130969" y="2381"/>
                </a:cubicBezTo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4" name="Forme libre 243"/>
          <p:cNvSpPr/>
          <p:nvPr/>
        </p:nvSpPr>
        <p:spPr>
          <a:xfrm flipH="1">
            <a:off x="7767992" y="2973285"/>
            <a:ext cx="261257" cy="10141"/>
          </a:xfrm>
          <a:custGeom>
            <a:avLst/>
            <a:gdLst>
              <a:gd name="connsiteX0" fmla="*/ 0 w 261257"/>
              <a:gd name="connsiteY0" fmla="*/ 0 h 10141"/>
              <a:gd name="connsiteX1" fmla="*/ 77410 w 261257"/>
              <a:gd name="connsiteY1" fmla="*/ 9676 h 10141"/>
              <a:gd name="connsiteX2" fmla="*/ 116114 w 261257"/>
              <a:gd name="connsiteY2" fmla="*/ 4838 h 10141"/>
              <a:gd name="connsiteX3" fmla="*/ 169333 w 261257"/>
              <a:gd name="connsiteY3" fmla="*/ 4838 h 10141"/>
              <a:gd name="connsiteX4" fmla="*/ 241905 w 261257"/>
              <a:gd name="connsiteY4" fmla="*/ 9676 h 10141"/>
              <a:gd name="connsiteX5" fmla="*/ 261257 w 261257"/>
              <a:gd name="connsiteY5" fmla="*/ 9676 h 1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257" h="10141">
                <a:moveTo>
                  <a:pt x="0" y="0"/>
                </a:moveTo>
                <a:cubicBezTo>
                  <a:pt x="29029" y="4435"/>
                  <a:pt x="58058" y="8870"/>
                  <a:pt x="77410" y="9676"/>
                </a:cubicBezTo>
                <a:cubicBezTo>
                  <a:pt x="96762" y="10482"/>
                  <a:pt x="100794" y="5644"/>
                  <a:pt x="116114" y="4838"/>
                </a:cubicBezTo>
                <a:cubicBezTo>
                  <a:pt x="131434" y="4032"/>
                  <a:pt x="148368" y="4032"/>
                  <a:pt x="169333" y="4838"/>
                </a:cubicBezTo>
                <a:cubicBezTo>
                  <a:pt x="190298" y="5644"/>
                  <a:pt x="226584" y="8870"/>
                  <a:pt x="241905" y="9676"/>
                </a:cubicBezTo>
                <a:cubicBezTo>
                  <a:pt x="257226" y="10482"/>
                  <a:pt x="259241" y="10079"/>
                  <a:pt x="261257" y="9676"/>
                </a:cubicBezTo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Forme libre 249"/>
          <p:cNvSpPr/>
          <p:nvPr/>
        </p:nvSpPr>
        <p:spPr>
          <a:xfrm flipH="1">
            <a:off x="7773832" y="3114734"/>
            <a:ext cx="72572" cy="7298"/>
          </a:xfrm>
          <a:custGeom>
            <a:avLst/>
            <a:gdLst>
              <a:gd name="connsiteX0" fmla="*/ 0 w 72572"/>
              <a:gd name="connsiteY0" fmla="*/ 0 h 7298"/>
              <a:gd name="connsiteX1" fmla="*/ 53219 w 72572"/>
              <a:gd name="connsiteY1" fmla="*/ 7257 h 7298"/>
              <a:gd name="connsiteX2" fmla="*/ 72572 w 72572"/>
              <a:gd name="connsiteY2" fmla="*/ 2419 h 7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72" h="7298">
                <a:moveTo>
                  <a:pt x="0" y="0"/>
                </a:moveTo>
                <a:cubicBezTo>
                  <a:pt x="20562" y="3427"/>
                  <a:pt x="41124" y="6854"/>
                  <a:pt x="53219" y="7257"/>
                </a:cubicBezTo>
                <a:cubicBezTo>
                  <a:pt x="65314" y="7660"/>
                  <a:pt x="68943" y="5039"/>
                  <a:pt x="72572" y="2419"/>
                </a:cubicBezTo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Forme libre 241"/>
          <p:cNvSpPr/>
          <p:nvPr/>
        </p:nvSpPr>
        <p:spPr>
          <a:xfrm flipH="1">
            <a:off x="7661176" y="3072897"/>
            <a:ext cx="72572" cy="7298"/>
          </a:xfrm>
          <a:custGeom>
            <a:avLst/>
            <a:gdLst>
              <a:gd name="connsiteX0" fmla="*/ 0 w 72572"/>
              <a:gd name="connsiteY0" fmla="*/ 0 h 7298"/>
              <a:gd name="connsiteX1" fmla="*/ 53219 w 72572"/>
              <a:gd name="connsiteY1" fmla="*/ 7257 h 7298"/>
              <a:gd name="connsiteX2" fmla="*/ 72572 w 72572"/>
              <a:gd name="connsiteY2" fmla="*/ 2419 h 7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72" h="7298">
                <a:moveTo>
                  <a:pt x="0" y="0"/>
                </a:moveTo>
                <a:cubicBezTo>
                  <a:pt x="20562" y="3427"/>
                  <a:pt x="41124" y="6854"/>
                  <a:pt x="53219" y="7257"/>
                </a:cubicBezTo>
                <a:cubicBezTo>
                  <a:pt x="65314" y="7660"/>
                  <a:pt x="68943" y="5039"/>
                  <a:pt x="72572" y="2419"/>
                </a:cubicBezTo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3" name="Connecteur droit 242"/>
          <p:cNvCxnSpPr/>
          <p:nvPr/>
        </p:nvCxnSpPr>
        <p:spPr>
          <a:xfrm>
            <a:off x="7729374" y="2983426"/>
            <a:ext cx="39704" cy="1398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6" name="Connecteur droit 245"/>
          <p:cNvCxnSpPr/>
          <p:nvPr/>
        </p:nvCxnSpPr>
        <p:spPr>
          <a:xfrm>
            <a:off x="7732657" y="3076283"/>
            <a:ext cx="39704" cy="1398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7" name="Connecteur droit 246"/>
          <p:cNvCxnSpPr/>
          <p:nvPr/>
        </p:nvCxnSpPr>
        <p:spPr>
          <a:xfrm>
            <a:off x="7735189" y="3121159"/>
            <a:ext cx="39704" cy="1398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8" name="Connecteur droit 247"/>
          <p:cNvCxnSpPr/>
          <p:nvPr/>
        </p:nvCxnSpPr>
        <p:spPr>
          <a:xfrm>
            <a:off x="7728288" y="3022918"/>
            <a:ext cx="39704" cy="1398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9" name="Forme libre 248"/>
          <p:cNvSpPr/>
          <p:nvPr/>
        </p:nvSpPr>
        <p:spPr>
          <a:xfrm>
            <a:off x="7770959" y="3069616"/>
            <a:ext cx="211541" cy="13706"/>
          </a:xfrm>
          <a:custGeom>
            <a:avLst/>
            <a:gdLst>
              <a:gd name="connsiteX0" fmla="*/ 0 w 211541"/>
              <a:gd name="connsiteY0" fmla="*/ 6824 h 13706"/>
              <a:gd name="connsiteX1" fmla="*/ 85299 w 211541"/>
              <a:gd name="connsiteY1" fmla="*/ 13648 h 13706"/>
              <a:gd name="connsiteX2" fmla="*/ 129654 w 211541"/>
              <a:gd name="connsiteY2" fmla="*/ 3412 h 13706"/>
              <a:gd name="connsiteX3" fmla="*/ 180833 w 211541"/>
              <a:gd name="connsiteY3" fmla="*/ 3412 h 13706"/>
              <a:gd name="connsiteX4" fmla="*/ 211541 w 211541"/>
              <a:gd name="connsiteY4" fmla="*/ 0 h 13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41" h="13706">
                <a:moveTo>
                  <a:pt x="0" y="6824"/>
                </a:moveTo>
                <a:cubicBezTo>
                  <a:pt x="31845" y="10520"/>
                  <a:pt x="63690" y="14217"/>
                  <a:pt x="85299" y="13648"/>
                </a:cubicBezTo>
                <a:cubicBezTo>
                  <a:pt x="106908" y="13079"/>
                  <a:pt x="113732" y="5118"/>
                  <a:pt x="129654" y="3412"/>
                </a:cubicBezTo>
                <a:cubicBezTo>
                  <a:pt x="145576" y="1706"/>
                  <a:pt x="167185" y="3981"/>
                  <a:pt x="180833" y="3412"/>
                </a:cubicBezTo>
                <a:cubicBezTo>
                  <a:pt x="194481" y="2843"/>
                  <a:pt x="203011" y="1421"/>
                  <a:pt x="211541" y="0"/>
                </a:cubicBezTo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Forme libre 250"/>
          <p:cNvSpPr/>
          <p:nvPr/>
        </p:nvSpPr>
        <p:spPr>
          <a:xfrm flipV="1">
            <a:off x="7526029" y="3108415"/>
            <a:ext cx="211541" cy="13706"/>
          </a:xfrm>
          <a:custGeom>
            <a:avLst/>
            <a:gdLst>
              <a:gd name="connsiteX0" fmla="*/ 0 w 211541"/>
              <a:gd name="connsiteY0" fmla="*/ 6824 h 13706"/>
              <a:gd name="connsiteX1" fmla="*/ 85299 w 211541"/>
              <a:gd name="connsiteY1" fmla="*/ 13648 h 13706"/>
              <a:gd name="connsiteX2" fmla="*/ 129654 w 211541"/>
              <a:gd name="connsiteY2" fmla="*/ 3412 h 13706"/>
              <a:gd name="connsiteX3" fmla="*/ 180833 w 211541"/>
              <a:gd name="connsiteY3" fmla="*/ 3412 h 13706"/>
              <a:gd name="connsiteX4" fmla="*/ 211541 w 211541"/>
              <a:gd name="connsiteY4" fmla="*/ 0 h 13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41" h="13706">
                <a:moveTo>
                  <a:pt x="0" y="6824"/>
                </a:moveTo>
                <a:cubicBezTo>
                  <a:pt x="31845" y="10520"/>
                  <a:pt x="63690" y="14217"/>
                  <a:pt x="85299" y="13648"/>
                </a:cubicBezTo>
                <a:cubicBezTo>
                  <a:pt x="106908" y="13079"/>
                  <a:pt x="113732" y="5118"/>
                  <a:pt x="129654" y="3412"/>
                </a:cubicBezTo>
                <a:cubicBezTo>
                  <a:pt x="145576" y="1706"/>
                  <a:pt x="167185" y="3981"/>
                  <a:pt x="180833" y="3412"/>
                </a:cubicBezTo>
                <a:cubicBezTo>
                  <a:pt x="194481" y="2843"/>
                  <a:pt x="203011" y="1421"/>
                  <a:pt x="211541" y="0"/>
                </a:cubicBezTo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5" name="Connecteur droit 254"/>
          <p:cNvCxnSpPr/>
          <p:nvPr/>
        </p:nvCxnSpPr>
        <p:spPr>
          <a:xfrm>
            <a:off x="7729690" y="2945854"/>
            <a:ext cx="39704" cy="1398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6" name="Forme libre 255"/>
          <p:cNvSpPr/>
          <p:nvPr/>
        </p:nvSpPr>
        <p:spPr>
          <a:xfrm flipV="1">
            <a:off x="7767992" y="2939187"/>
            <a:ext cx="211541" cy="13706"/>
          </a:xfrm>
          <a:custGeom>
            <a:avLst/>
            <a:gdLst>
              <a:gd name="connsiteX0" fmla="*/ 0 w 211541"/>
              <a:gd name="connsiteY0" fmla="*/ 6824 h 13706"/>
              <a:gd name="connsiteX1" fmla="*/ 85299 w 211541"/>
              <a:gd name="connsiteY1" fmla="*/ 13648 h 13706"/>
              <a:gd name="connsiteX2" fmla="*/ 129654 w 211541"/>
              <a:gd name="connsiteY2" fmla="*/ 3412 h 13706"/>
              <a:gd name="connsiteX3" fmla="*/ 180833 w 211541"/>
              <a:gd name="connsiteY3" fmla="*/ 3412 h 13706"/>
              <a:gd name="connsiteX4" fmla="*/ 211541 w 211541"/>
              <a:gd name="connsiteY4" fmla="*/ 0 h 13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41" h="13706">
                <a:moveTo>
                  <a:pt x="0" y="6824"/>
                </a:moveTo>
                <a:cubicBezTo>
                  <a:pt x="31845" y="10520"/>
                  <a:pt x="63690" y="14217"/>
                  <a:pt x="85299" y="13648"/>
                </a:cubicBezTo>
                <a:cubicBezTo>
                  <a:pt x="106908" y="13079"/>
                  <a:pt x="113732" y="5118"/>
                  <a:pt x="129654" y="3412"/>
                </a:cubicBezTo>
                <a:cubicBezTo>
                  <a:pt x="145576" y="1706"/>
                  <a:pt x="167185" y="3981"/>
                  <a:pt x="180833" y="3412"/>
                </a:cubicBezTo>
                <a:cubicBezTo>
                  <a:pt x="194481" y="2843"/>
                  <a:pt x="203011" y="1421"/>
                  <a:pt x="211541" y="0"/>
                </a:cubicBezTo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9" name="ZoneTexte 258"/>
          <p:cNvSpPr txBox="1"/>
          <p:nvPr/>
        </p:nvSpPr>
        <p:spPr>
          <a:xfrm>
            <a:off x="1899623" y="913604"/>
            <a:ext cx="1829347" cy="338554"/>
          </a:xfrm>
          <a:prstGeom prst="rect">
            <a:avLst/>
          </a:prstGeom>
          <a:noFill/>
          <a:ln>
            <a:solidFill>
              <a:srgbClr val="CC3399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rgbClr val="CC3399"/>
                </a:solidFill>
              </a:rPr>
              <a:t>Non-</a:t>
            </a:r>
            <a:r>
              <a:rPr lang="fr-FR" sz="1600" b="1" dirty="0" err="1" smtClean="0">
                <a:solidFill>
                  <a:srgbClr val="CC3399"/>
                </a:solidFill>
              </a:rPr>
              <a:t>genetic</a:t>
            </a:r>
            <a:r>
              <a:rPr lang="fr-FR" sz="1600" b="1" dirty="0" smtClean="0">
                <a:solidFill>
                  <a:srgbClr val="CC3399"/>
                </a:solidFill>
              </a:rPr>
              <a:t> causes</a:t>
            </a:r>
          </a:p>
        </p:txBody>
      </p:sp>
      <p:sp>
        <p:nvSpPr>
          <p:cNvPr id="260" name="ZoneTexte 259"/>
          <p:cNvSpPr txBox="1"/>
          <p:nvPr/>
        </p:nvSpPr>
        <p:spPr>
          <a:xfrm>
            <a:off x="1980197" y="1321974"/>
            <a:ext cx="201415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600" b="1">
                <a:solidFill>
                  <a:srgbClr val="7030A0"/>
                </a:solidFill>
              </a:defRPr>
            </a:lvl1pPr>
          </a:lstStyle>
          <a:p>
            <a:r>
              <a:rPr lang="fr-FR" b="0" dirty="0" smtClean="0">
                <a:solidFill>
                  <a:srgbClr val="CC3399"/>
                </a:solidFill>
              </a:rPr>
              <a:t>Alternative </a:t>
            </a:r>
            <a:r>
              <a:rPr lang="fr-FR" b="0" dirty="0" err="1" smtClean="0">
                <a:solidFill>
                  <a:srgbClr val="CC3399"/>
                </a:solidFill>
              </a:rPr>
              <a:t>promoter</a:t>
            </a:r>
            <a:endParaRPr lang="fr-FR" b="0" dirty="0">
              <a:solidFill>
                <a:srgbClr val="CC3399"/>
              </a:solidFill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5914969" y="1403922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 b="1">
              <a:solidFill>
                <a:schemeClr val="tx1"/>
              </a:solidFill>
            </a:endParaRPr>
          </a:p>
        </p:txBody>
      </p:sp>
      <p:sp>
        <p:nvSpPr>
          <p:cNvPr id="262" name="ZoneTexte 261"/>
          <p:cNvSpPr txBox="1"/>
          <p:nvPr/>
        </p:nvSpPr>
        <p:spPr>
          <a:xfrm>
            <a:off x="5892529" y="1352751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E6</a:t>
            </a:r>
            <a:endParaRPr lang="fr-FR" sz="1400" b="1" dirty="0"/>
          </a:p>
        </p:txBody>
      </p:sp>
      <p:sp>
        <p:nvSpPr>
          <p:cNvPr id="263" name="Rectangle 262"/>
          <p:cNvSpPr/>
          <p:nvPr/>
        </p:nvSpPr>
        <p:spPr>
          <a:xfrm>
            <a:off x="6274045" y="1403922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264" name="ZoneTexte 263"/>
          <p:cNvSpPr txBox="1"/>
          <p:nvPr/>
        </p:nvSpPr>
        <p:spPr>
          <a:xfrm>
            <a:off x="6252823" y="1352751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E7</a:t>
            </a:r>
            <a:endParaRPr lang="fr-FR" sz="1400" dirty="0"/>
          </a:p>
        </p:txBody>
      </p:sp>
      <p:sp>
        <p:nvSpPr>
          <p:cNvPr id="265" name="Rectangle 264"/>
          <p:cNvSpPr/>
          <p:nvPr/>
        </p:nvSpPr>
        <p:spPr>
          <a:xfrm>
            <a:off x="6633116" y="1403922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266" name="ZoneTexte 265"/>
          <p:cNvSpPr txBox="1"/>
          <p:nvPr/>
        </p:nvSpPr>
        <p:spPr>
          <a:xfrm>
            <a:off x="6613117" y="1352751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E8</a:t>
            </a:r>
            <a:endParaRPr lang="fr-FR" sz="1400" dirty="0"/>
          </a:p>
        </p:txBody>
      </p:sp>
      <p:sp>
        <p:nvSpPr>
          <p:cNvPr id="267" name="Rectangle 266"/>
          <p:cNvSpPr/>
          <p:nvPr/>
        </p:nvSpPr>
        <p:spPr>
          <a:xfrm>
            <a:off x="6992196" y="1403922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268" name="ZoneTexte 267"/>
          <p:cNvSpPr txBox="1"/>
          <p:nvPr/>
        </p:nvSpPr>
        <p:spPr>
          <a:xfrm>
            <a:off x="6973418" y="1352751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E9</a:t>
            </a:r>
            <a:endParaRPr lang="fr-FR" sz="1400" dirty="0"/>
          </a:p>
        </p:txBody>
      </p:sp>
      <p:sp>
        <p:nvSpPr>
          <p:cNvPr id="269" name="Rectangle 268"/>
          <p:cNvSpPr/>
          <p:nvPr/>
        </p:nvSpPr>
        <p:spPr>
          <a:xfrm>
            <a:off x="5558574" y="1403922"/>
            <a:ext cx="326646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 b="1"/>
          </a:p>
        </p:txBody>
      </p:sp>
      <p:sp>
        <p:nvSpPr>
          <p:cNvPr id="270" name="ZoneTexte 269"/>
          <p:cNvSpPr txBox="1"/>
          <p:nvPr/>
        </p:nvSpPr>
        <p:spPr>
          <a:xfrm>
            <a:off x="5496213" y="1352751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CC3399"/>
                </a:solidFill>
              </a:rPr>
              <a:t>E6a</a:t>
            </a:r>
            <a:endParaRPr lang="fr-FR" sz="1400" b="1" dirty="0">
              <a:solidFill>
                <a:srgbClr val="CC3399"/>
              </a:solidFill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7710995" y="1403923"/>
            <a:ext cx="447504" cy="205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272" name="Rectangle 271"/>
          <p:cNvSpPr/>
          <p:nvPr/>
        </p:nvSpPr>
        <p:spPr>
          <a:xfrm>
            <a:off x="7710995" y="1403923"/>
            <a:ext cx="89346" cy="205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cxnSp>
        <p:nvCxnSpPr>
          <p:cNvPr id="273" name="Connecteur droit 272"/>
          <p:cNvCxnSpPr/>
          <p:nvPr/>
        </p:nvCxnSpPr>
        <p:spPr>
          <a:xfrm>
            <a:off x="7800131" y="1403923"/>
            <a:ext cx="0" cy="205433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/>
          <p:cNvSpPr/>
          <p:nvPr/>
        </p:nvSpPr>
        <p:spPr>
          <a:xfrm>
            <a:off x="7354249" y="1403922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>
              <a:solidFill>
                <a:schemeClr val="tx1"/>
              </a:solidFill>
            </a:endParaRPr>
          </a:p>
        </p:txBody>
      </p:sp>
      <p:sp>
        <p:nvSpPr>
          <p:cNvPr id="275" name="ZoneTexte 274"/>
          <p:cNvSpPr txBox="1"/>
          <p:nvPr/>
        </p:nvSpPr>
        <p:spPr>
          <a:xfrm>
            <a:off x="7289784" y="1352751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E10</a:t>
            </a:r>
            <a:endParaRPr lang="fr-FR" sz="1400" dirty="0"/>
          </a:p>
        </p:txBody>
      </p:sp>
      <p:sp>
        <p:nvSpPr>
          <p:cNvPr id="276" name="ZoneTexte 275"/>
          <p:cNvSpPr txBox="1"/>
          <p:nvPr/>
        </p:nvSpPr>
        <p:spPr>
          <a:xfrm>
            <a:off x="7731790" y="1352751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E11</a:t>
            </a:r>
            <a:endParaRPr lang="fr-FR" sz="1400" dirty="0"/>
          </a:p>
        </p:txBody>
      </p:sp>
      <p:sp>
        <p:nvSpPr>
          <p:cNvPr id="277" name="Parenthèse ouvrante 276"/>
          <p:cNvSpPr/>
          <p:nvPr/>
        </p:nvSpPr>
        <p:spPr>
          <a:xfrm>
            <a:off x="3975147" y="1331139"/>
            <a:ext cx="73491" cy="320223"/>
          </a:xfrm>
          <a:prstGeom prst="leftBracket">
            <a:avLst/>
          </a:prstGeom>
          <a:ln>
            <a:solidFill>
              <a:srgbClr val="CC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2" name="ZoneTexte 281"/>
          <p:cNvSpPr txBox="1"/>
          <p:nvPr/>
        </p:nvSpPr>
        <p:spPr>
          <a:xfrm>
            <a:off x="1979488" y="1862614"/>
            <a:ext cx="18021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CC3399"/>
                </a:solidFill>
              </a:rPr>
              <a:t>Alternative poly(A)</a:t>
            </a:r>
          </a:p>
        </p:txBody>
      </p:sp>
      <p:sp>
        <p:nvSpPr>
          <p:cNvPr id="283" name="Rectangle 282"/>
          <p:cNvSpPr/>
          <p:nvPr/>
        </p:nvSpPr>
        <p:spPr>
          <a:xfrm>
            <a:off x="4471458" y="1944562"/>
            <a:ext cx="326646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 b="1"/>
          </a:p>
        </p:txBody>
      </p:sp>
      <p:sp>
        <p:nvSpPr>
          <p:cNvPr id="284" name="ZoneTexte 283"/>
          <p:cNvSpPr txBox="1"/>
          <p:nvPr/>
        </p:nvSpPr>
        <p:spPr>
          <a:xfrm>
            <a:off x="4446519" y="1893391"/>
            <a:ext cx="364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E2</a:t>
            </a:r>
            <a:endParaRPr lang="fr-FR" sz="1400" dirty="0"/>
          </a:p>
        </p:txBody>
      </p:sp>
      <p:sp>
        <p:nvSpPr>
          <p:cNvPr id="285" name="Rectangle 284"/>
          <p:cNvSpPr/>
          <p:nvPr/>
        </p:nvSpPr>
        <p:spPr>
          <a:xfrm>
            <a:off x="4830524" y="1944562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286" name="ZoneTexte 285"/>
          <p:cNvSpPr txBox="1"/>
          <p:nvPr/>
        </p:nvSpPr>
        <p:spPr>
          <a:xfrm>
            <a:off x="4804421" y="1893391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E3</a:t>
            </a:r>
            <a:endParaRPr lang="fr-FR" sz="1400" dirty="0"/>
          </a:p>
        </p:txBody>
      </p:sp>
      <p:sp>
        <p:nvSpPr>
          <p:cNvPr id="287" name="Rectangle 286"/>
          <p:cNvSpPr/>
          <p:nvPr/>
        </p:nvSpPr>
        <p:spPr>
          <a:xfrm>
            <a:off x="5189597" y="1944562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288" name="ZoneTexte 287"/>
          <p:cNvSpPr txBox="1"/>
          <p:nvPr/>
        </p:nvSpPr>
        <p:spPr>
          <a:xfrm>
            <a:off x="5164713" y="1893391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E4</a:t>
            </a:r>
            <a:endParaRPr lang="fr-FR" sz="1400" dirty="0"/>
          </a:p>
        </p:txBody>
      </p:sp>
      <p:sp>
        <p:nvSpPr>
          <p:cNvPr id="289" name="Rectangle 288"/>
          <p:cNvSpPr/>
          <p:nvPr/>
        </p:nvSpPr>
        <p:spPr>
          <a:xfrm>
            <a:off x="5548674" y="1944562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290" name="ZoneTexte 289"/>
          <p:cNvSpPr txBox="1"/>
          <p:nvPr/>
        </p:nvSpPr>
        <p:spPr>
          <a:xfrm>
            <a:off x="5525013" y="1893391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E5</a:t>
            </a:r>
            <a:endParaRPr lang="fr-FR" sz="1400" dirty="0"/>
          </a:p>
        </p:txBody>
      </p:sp>
      <p:sp>
        <p:nvSpPr>
          <p:cNvPr id="291" name="Rectangle 290"/>
          <p:cNvSpPr/>
          <p:nvPr/>
        </p:nvSpPr>
        <p:spPr>
          <a:xfrm>
            <a:off x="5907748" y="1944562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292" name="ZoneTexte 291"/>
          <p:cNvSpPr txBox="1"/>
          <p:nvPr/>
        </p:nvSpPr>
        <p:spPr>
          <a:xfrm>
            <a:off x="5885308" y="1893391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E6</a:t>
            </a:r>
            <a:endParaRPr lang="fr-FR" sz="1400" dirty="0"/>
          </a:p>
        </p:txBody>
      </p:sp>
      <p:sp>
        <p:nvSpPr>
          <p:cNvPr id="293" name="Rectangle 292"/>
          <p:cNvSpPr/>
          <p:nvPr/>
        </p:nvSpPr>
        <p:spPr>
          <a:xfrm>
            <a:off x="6266824" y="1944562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294" name="ZoneTexte 293"/>
          <p:cNvSpPr txBox="1"/>
          <p:nvPr/>
        </p:nvSpPr>
        <p:spPr>
          <a:xfrm>
            <a:off x="6245602" y="1893391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E7</a:t>
            </a:r>
            <a:endParaRPr lang="fr-FR" sz="1400" dirty="0"/>
          </a:p>
        </p:txBody>
      </p:sp>
      <p:sp>
        <p:nvSpPr>
          <p:cNvPr id="295" name="Rectangle 294"/>
          <p:cNvSpPr/>
          <p:nvPr/>
        </p:nvSpPr>
        <p:spPr>
          <a:xfrm>
            <a:off x="6627432" y="1944562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296" name="ZoneTexte 295"/>
          <p:cNvSpPr txBox="1"/>
          <p:nvPr/>
        </p:nvSpPr>
        <p:spPr>
          <a:xfrm>
            <a:off x="6596129" y="1893391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E8</a:t>
            </a:r>
            <a:endParaRPr lang="fr-FR" sz="1400" b="1" dirty="0"/>
          </a:p>
        </p:txBody>
      </p:sp>
      <p:sp>
        <p:nvSpPr>
          <p:cNvPr id="297" name="Rectangle 296"/>
          <p:cNvSpPr/>
          <p:nvPr/>
        </p:nvSpPr>
        <p:spPr>
          <a:xfrm>
            <a:off x="4117058" y="1944562"/>
            <a:ext cx="326645" cy="205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298" name="Rectangle 297"/>
          <p:cNvSpPr/>
          <p:nvPr/>
        </p:nvSpPr>
        <p:spPr>
          <a:xfrm>
            <a:off x="4351868" y="1944562"/>
            <a:ext cx="89346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 b="1"/>
          </a:p>
        </p:txBody>
      </p:sp>
      <p:cxnSp>
        <p:nvCxnSpPr>
          <p:cNvPr id="299" name="Connecteur droit 298"/>
          <p:cNvCxnSpPr/>
          <p:nvPr/>
        </p:nvCxnSpPr>
        <p:spPr>
          <a:xfrm>
            <a:off x="4352147" y="1944563"/>
            <a:ext cx="0" cy="205433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ZoneTexte 299"/>
          <p:cNvSpPr txBox="1"/>
          <p:nvPr/>
        </p:nvSpPr>
        <p:spPr>
          <a:xfrm>
            <a:off x="4096532" y="1893391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E1</a:t>
            </a:r>
            <a:endParaRPr lang="fr-FR" sz="1400" dirty="0"/>
          </a:p>
        </p:txBody>
      </p:sp>
      <p:sp>
        <p:nvSpPr>
          <p:cNvPr id="301" name="Rectangle 300"/>
          <p:cNvSpPr/>
          <p:nvPr/>
        </p:nvSpPr>
        <p:spPr>
          <a:xfrm>
            <a:off x="6954539" y="1944562"/>
            <a:ext cx="326645" cy="205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cxnSp>
        <p:nvCxnSpPr>
          <p:cNvPr id="302" name="Connecteur droit 301"/>
          <p:cNvCxnSpPr/>
          <p:nvPr/>
        </p:nvCxnSpPr>
        <p:spPr>
          <a:xfrm>
            <a:off x="6954539" y="1944563"/>
            <a:ext cx="0" cy="205433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Parenthèse ouvrante 302"/>
          <p:cNvSpPr/>
          <p:nvPr/>
        </p:nvSpPr>
        <p:spPr>
          <a:xfrm>
            <a:off x="3974438" y="1887167"/>
            <a:ext cx="73491" cy="320223"/>
          </a:xfrm>
          <a:prstGeom prst="leftBracket">
            <a:avLst/>
          </a:prstGeom>
          <a:ln>
            <a:solidFill>
              <a:srgbClr val="CC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4" name="ZoneTexte 303"/>
          <p:cNvSpPr txBox="1"/>
          <p:nvPr/>
        </p:nvSpPr>
        <p:spPr>
          <a:xfrm>
            <a:off x="6947813" y="1893391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CC3399"/>
                </a:solidFill>
              </a:rPr>
              <a:t>I8</a:t>
            </a:r>
            <a:endParaRPr lang="fr-FR" sz="1400" b="1" dirty="0">
              <a:solidFill>
                <a:srgbClr val="CC3399"/>
              </a:solidFill>
            </a:endParaRPr>
          </a:p>
        </p:txBody>
      </p:sp>
      <p:grpSp>
        <p:nvGrpSpPr>
          <p:cNvPr id="231" name="Groupe 230"/>
          <p:cNvGrpSpPr/>
          <p:nvPr/>
        </p:nvGrpSpPr>
        <p:grpSpPr>
          <a:xfrm>
            <a:off x="2683639" y="210334"/>
            <a:ext cx="490005" cy="584775"/>
            <a:chOff x="10603053" y="3168240"/>
            <a:chExt cx="490005" cy="584775"/>
          </a:xfrm>
        </p:grpSpPr>
        <p:sp>
          <p:nvSpPr>
            <p:cNvPr id="257" name="ZoneTexte 256"/>
            <p:cNvSpPr txBox="1"/>
            <p:nvPr/>
          </p:nvSpPr>
          <p:spPr>
            <a:xfrm>
              <a:off x="10651527" y="3168240"/>
              <a:ext cx="39305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200" b="1" dirty="0" smtClean="0"/>
                <a:t>2</a:t>
              </a:r>
              <a:endParaRPr lang="fr-FR" sz="3200" b="1" dirty="0"/>
            </a:p>
          </p:txBody>
        </p:sp>
        <p:sp>
          <p:nvSpPr>
            <p:cNvPr id="278" name="Ellipse 277"/>
            <p:cNvSpPr/>
            <p:nvPr/>
          </p:nvSpPr>
          <p:spPr>
            <a:xfrm>
              <a:off x="10603053" y="3215625"/>
              <a:ext cx="490005" cy="4900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99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ZoneTexte 59"/>
          <p:cNvSpPr txBox="1"/>
          <p:nvPr/>
        </p:nvSpPr>
        <p:spPr>
          <a:xfrm>
            <a:off x="4990995" y="2278338"/>
            <a:ext cx="1408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 err="1">
                <a:solidFill>
                  <a:schemeClr val="accent5"/>
                </a:solidFill>
              </a:rPr>
              <a:t>T</a:t>
            </a:r>
            <a:r>
              <a:rPr lang="en-US" sz="2000" b="1" i="1" u="sng" dirty="0" err="1" smtClean="0">
                <a:solidFill>
                  <a:schemeClr val="accent5"/>
                </a:solidFill>
              </a:rPr>
              <a:t>ransipedia</a:t>
            </a:r>
            <a:endParaRPr lang="fr-FR" sz="2000" b="1" i="1" u="sng" dirty="0">
              <a:solidFill>
                <a:schemeClr val="accent5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4990995" y="1636876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 smtClean="0">
                <a:solidFill>
                  <a:schemeClr val="accent5"/>
                </a:solidFill>
              </a:rPr>
              <a:t>REINDEER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4990995" y="1957607"/>
            <a:ext cx="1171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 err="1" smtClean="0">
                <a:solidFill>
                  <a:schemeClr val="accent5"/>
                </a:solidFill>
              </a:rPr>
              <a:t>kmerator</a:t>
            </a:r>
            <a:endParaRPr lang="fr-FR" sz="2000" b="1" i="1" u="sng" dirty="0">
              <a:solidFill>
                <a:schemeClr val="accent5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4990995" y="3335245"/>
            <a:ext cx="1103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 err="1" smtClean="0">
                <a:solidFill>
                  <a:schemeClr val="accent5"/>
                </a:solidFill>
              </a:rPr>
              <a:t>R’n</a:t>
            </a:r>
            <a:r>
              <a:rPr lang="en-US" sz="2000" b="1" i="1" u="sng" dirty="0" smtClean="0">
                <a:solidFill>
                  <a:schemeClr val="accent5"/>
                </a:solidFill>
              </a:rPr>
              <a:t> MUT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972773" y="1508897"/>
            <a:ext cx="3786871" cy="116955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000" u="sng" dirty="0" smtClean="0"/>
              <a:t>Collaborations:</a:t>
            </a:r>
          </a:p>
          <a:p>
            <a:r>
              <a:rPr lang="fr-FR" sz="2000" b="1" dirty="0" smtClean="0"/>
              <a:t>C. </a:t>
            </a:r>
            <a:r>
              <a:rPr lang="fr-FR" sz="2000" b="1" dirty="0" err="1" smtClean="0"/>
              <a:t>Marchet</a:t>
            </a:r>
            <a:r>
              <a:rPr lang="fr-FR" sz="2000" dirty="0" smtClean="0"/>
              <a:t>,   CRISTAL,  Lille</a:t>
            </a:r>
            <a:endParaRPr lang="fr-FR" sz="2000" dirty="0"/>
          </a:p>
          <a:p>
            <a:r>
              <a:rPr lang="fr-FR" sz="2000" b="1" dirty="0" smtClean="0"/>
              <a:t>T. </a:t>
            </a:r>
            <a:r>
              <a:rPr lang="fr-FR" sz="2000" b="1" dirty="0" err="1" smtClean="0"/>
              <a:t>Commes</a:t>
            </a:r>
            <a:r>
              <a:rPr lang="fr-FR" sz="2000" dirty="0" smtClean="0"/>
              <a:t>,   Bio2M,    Montpellier</a:t>
            </a:r>
            <a:endParaRPr lang="fr-FR" sz="2400" dirty="0"/>
          </a:p>
        </p:txBody>
      </p:sp>
      <p:grpSp>
        <p:nvGrpSpPr>
          <p:cNvPr id="58" name="Groupe 57"/>
          <p:cNvGrpSpPr/>
          <p:nvPr/>
        </p:nvGrpSpPr>
        <p:grpSpPr>
          <a:xfrm>
            <a:off x="2680002" y="222477"/>
            <a:ext cx="490005" cy="584775"/>
            <a:chOff x="9727702" y="4916095"/>
            <a:chExt cx="490005" cy="584775"/>
          </a:xfrm>
        </p:grpSpPr>
        <p:sp>
          <p:nvSpPr>
            <p:cNvPr id="64" name="ZoneTexte 63"/>
            <p:cNvSpPr txBox="1"/>
            <p:nvPr/>
          </p:nvSpPr>
          <p:spPr>
            <a:xfrm>
              <a:off x="9776176" y="4916095"/>
              <a:ext cx="39305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200" b="1" dirty="0" smtClean="0">
                  <a:solidFill>
                    <a:srgbClr val="C00000"/>
                  </a:solidFill>
                </a:rPr>
                <a:t>3</a:t>
              </a:r>
              <a:endParaRPr lang="fr-FR" sz="3200" b="1" dirty="0">
                <a:solidFill>
                  <a:srgbClr val="C00000"/>
                </a:solidFill>
              </a:endParaRPr>
            </a:p>
          </p:txBody>
        </p:sp>
        <p:sp>
          <p:nvSpPr>
            <p:cNvPr id="72" name="Ellipse 71"/>
            <p:cNvSpPr/>
            <p:nvPr/>
          </p:nvSpPr>
          <p:spPr>
            <a:xfrm>
              <a:off x="9727702" y="4963480"/>
              <a:ext cx="490005" cy="4900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3" name="ZoneTexte 72"/>
          <p:cNvSpPr txBox="1"/>
          <p:nvPr/>
        </p:nvSpPr>
        <p:spPr>
          <a:xfrm>
            <a:off x="3279967" y="292993"/>
            <a:ext cx="5632066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C00000"/>
                </a:solidFill>
              </a:rPr>
              <a:t>New k-mer-</a:t>
            </a:r>
            <a:r>
              <a:rPr lang="fr-FR" sz="2400" b="1" dirty="0" err="1" smtClean="0">
                <a:solidFill>
                  <a:srgbClr val="C00000"/>
                </a:solidFill>
              </a:rPr>
              <a:t>based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bioinformatics</a:t>
            </a:r>
            <a:r>
              <a:rPr lang="fr-FR" sz="2400" b="1" dirty="0" smtClean="0">
                <a:solidFill>
                  <a:srgbClr val="C00000"/>
                </a:solidFill>
              </a:rPr>
              <a:t> pipelines 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4990995" y="4417571"/>
            <a:ext cx="1167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 err="1" smtClean="0">
                <a:solidFill>
                  <a:schemeClr val="accent5"/>
                </a:solidFill>
              </a:rPr>
              <a:t>R’n</a:t>
            </a:r>
            <a:r>
              <a:rPr lang="en-US" sz="2000" b="1" i="1" u="sng" dirty="0" smtClean="0">
                <a:solidFill>
                  <a:schemeClr val="accent5"/>
                </a:solidFill>
              </a:rPr>
              <a:t> SCAN</a:t>
            </a:r>
            <a:endParaRPr lang="fr-FR" sz="2000" b="1" i="1" u="sng" dirty="0">
              <a:solidFill>
                <a:schemeClr val="accent5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6286754" y="3181357"/>
            <a:ext cx="524034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err="1" smtClean="0"/>
              <a:t>Provides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banks</a:t>
            </a:r>
            <a:r>
              <a:rPr lang="fr-FR" sz="2000" b="1" dirty="0" smtClean="0"/>
              <a:t> of Mutant </a:t>
            </a:r>
            <a:r>
              <a:rPr lang="fr-FR" sz="2000" i="1" dirty="0" smtClean="0"/>
              <a:t>vs</a:t>
            </a:r>
            <a:r>
              <a:rPr lang="fr-FR" sz="2000" b="1" dirty="0" smtClean="0"/>
              <a:t> Wild-type  </a:t>
            </a:r>
            <a:r>
              <a:rPr lang="fr-FR" sz="2000" b="1" dirty="0" err="1" smtClean="0"/>
              <a:t>k-mers</a:t>
            </a:r>
            <a:endParaRPr lang="fr-FR" sz="2000" b="1" dirty="0" smtClean="0"/>
          </a:p>
          <a:p>
            <a:pPr algn="ctr"/>
            <a:r>
              <a:rPr lang="fr-FR" sz="2000" dirty="0" smtClean="0"/>
              <a:t>Ex: </a:t>
            </a:r>
            <a:r>
              <a:rPr lang="fr-FR" sz="2000" i="1" dirty="0" smtClean="0"/>
              <a:t>n</a:t>
            </a:r>
            <a:r>
              <a:rPr lang="fr-FR" sz="2000" dirty="0" smtClean="0"/>
              <a:t> = 14,000 pairs of </a:t>
            </a:r>
            <a:r>
              <a:rPr lang="fr-FR" sz="2000" dirty="0" err="1" smtClean="0"/>
              <a:t>k-mers</a:t>
            </a:r>
            <a:r>
              <a:rPr lang="fr-FR" sz="2000" dirty="0" smtClean="0"/>
              <a:t> for 140 AML </a:t>
            </a:r>
            <a:r>
              <a:rPr lang="fr-FR" sz="2000" dirty="0" err="1" smtClean="0"/>
              <a:t>genes</a:t>
            </a:r>
            <a:endParaRPr lang="fr-FR" sz="2000" dirty="0" smtClean="0"/>
          </a:p>
        </p:txBody>
      </p:sp>
      <p:sp>
        <p:nvSpPr>
          <p:cNvPr id="84" name="ZoneTexte 83"/>
          <p:cNvSpPr txBox="1"/>
          <p:nvPr/>
        </p:nvSpPr>
        <p:spPr>
          <a:xfrm>
            <a:off x="6735751" y="4281971"/>
            <a:ext cx="434234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smtClean="0"/>
              <a:t>Identifies Seq-variants </a:t>
            </a:r>
            <a:r>
              <a:rPr lang="fr-FR" sz="2000" b="1" dirty="0" err="1" smtClean="0"/>
              <a:t>without</a:t>
            </a:r>
            <a:r>
              <a:rPr lang="fr-FR" sz="2000" b="1" dirty="0" smtClean="0"/>
              <a:t> </a:t>
            </a:r>
            <a:r>
              <a:rPr lang="fr-FR" sz="2000" b="1" i="1" dirty="0" smtClean="0"/>
              <a:t>a priori</a:t>
            </a:r>
          </a:p>
        </p:txBody>
      </p:sp>
      <p:sp>
        <p:nvSpPr>
          <p:cNvPr id="85" name="ZoneTexte 84"/>
          <p:cNvSpPr txBox="1"/>
          <p:nvPr/>
        </p:nvSpPr>
        <p:spPr>
          <a:xfrm>
            <a:off x="1333769" y="3863573"/>
            <a:ext cx="306487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000" b="1" i="1" dirty="0" err="1" smtClean="0">
                <a:solidFill>
                  <a:srgbClr val="C00000"/>
                </a:solidFill>
              </a:rPr>
              <a:t>R’n</a:t>
            </a:r>
            <a:r>
              <a:rPr lang="fr-FR" sz="2000" b="1" i="1" dirty="0" smtClean="0">
                <a:solidFill>
                  <a:srgbClr val="C00000"/>
                </a:solidFill>
              </a:rPr>
              <a:t> Blood </a:t>
            </a:r>
            <a:r>
              <a:rPr lang="fr-FR" sz="2000" b="1" dirty="0" err="1" smtClean="0"/>
              <a:t>implementation</a:t>
            </a:r>
            <a:endParaRPr lang="fr-FR" sz="24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4853656" y="1636876"/>
            <a:ext cx="0" cy="1041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>
            <a:off x="4853656" y="3222028"/>
            <a:ext cx="0" cy="1831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/>
          <p:cNvSpPr txBox="1"/>
          <p:nvPr/>
        </p:nvSpPr>
        <p:spPr>
          <a:xfrm>
            <a:off x="6950747" y="2036986"/>
            <a:ext cx="391235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err="1" smtClean="0"/>
              <a:t>Make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requests</a:t>
            </a:r>
            <a:r>
              <a:rPr lang="fr-FR" sz="2000" b="1" dirty="0" smtClean="0"/>
              <a:t> possible via </a:t>
            </a:r>
            <a:r>
              <a:rPr lang="fr-FR" sz="2000" b="1" dirty="0" err="1" smtClean="0"/>
              <a:t>k-mers</a:t>
            </a:r>
            <a:endParaRPr lang="fr-FR" sz="2000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7433507" y="4635914"/>
            <a:ext cx="3413563" cy="1477328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. Quantitative</a:t>
            </a:r>
          </a:p>
          <a:p>
            <a:r>
              <a:rPr lang="fr-FR" dirty="0" smtClean="0">
                <a:solidFill>
                  <a:srgbClr val="C00000"/>
                </a:solidFill>
              </a:rPr>
              <a:t>. Single nt </a:t>
            </a:r>
            <a:r>
              <a:rPr lang="fr-FR" dirty="0" err="1" smtClean="0">
                <a:solidFill>
                  <a:srgbClr val="C00000"/>
                </a:solidFill>
              </a:rPr>
              <a:t>resolution</a:t>
            </a:r>
            <a:endParaRPr lang="fr-FR" dirty="0" smtClean="0">
              <a:solidFill>
                <a:srgbClr val="C00000"/>
              </a:solidFill>
            </a:endParaRPr>
          </a:p>
          <a:p>
            <a:r>
              <a:rPr lang="fr-FR" dirty="0" smtClean="0">
                <a:solidFill>
                  <a:srgbClr val="C00000"/>
                </a:solidFill>
              </a:rPr>
              <a:t>. </a:t>
            </a:r>
            <a:r>
              <a:rPr lang="fr-FR" dirty="0" err="1" smtClean="0">
                <a:solidFill>
                  <a:srgbClr val="C00000"/>
                </a:solidFill>
              </a:rPr>
              <a:t>Unprecedented</a:t>
            </a:r>
            <a:r>
              <a:rPr lang="fr-FR" dirty="0" smtClean="0">
                <a:solidFill>
                  <a:srgbClr val="C00000"/>
                </a:solidFill>
              </a:rPr>
              <a:t> short time-frame</a:t>
            </a:r>
          </a:p>
          <a:p>
            <a:r>
              <a:rPr lang="fr-FR" dirty="0">
                <a:solidFill>
                  <a:srgbClr val="C00000"/>
                </a:solidFill>
              </a:rPr>
              <a:t>. Large </a:t>
            </a:r>
            <a:r>
              <a:rPr lang="fr-FR" dirty="0" err="1">
                <a:solidFill>
                  <a:srgbClr val="C00000"/>
                </a:solidFill>
              </a:rPr>
              <a:t>cohorts</a:t>
            </a:r>
            <a:endParaRPr lang="fr-FR" dirty="0">
              <a:solidFill>
                <a:srgbClr val="C00000"/>
              </a:solidFill>
            </a:endParaRPr>
          </a:p>
          <a:p>
            <a:r>
              <a:rPr lang="fr-FR" dirty="0">
                <a:solidFill>
                  <a:srgbClr val="C00000"/>
                </a:solidFill>
              </a:rPr>
              <a:t>. </a:t>
            </a:r>
            <a:r>
              <a:rPr lang="fr-FR" dirty="0" err="1">
                <a:solidFill>
                  <a:srgbClr val="C00000"/>
                </a:solidFill>
              </a:rPr>
              <a:t>Deep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smtClean="0">
                <a:solidFill>
                  <a:srgbClr val="C00000"/>
                </a:solidFill>
              </a:rPr>
              <a:t>RNA-Seq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7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06207" y="2689551"/>
            <a:ext cx="447504" cy="205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3" name="Rectangle 2"/>
          <p:cNvSpPr/>
          <p:nvPr/>
        </p:nvSpPr>
        <p:spPr>
          <a:xfrm>
            <a:off x="7706207" y="2689551"/>
            <a:ext cx="89346" cy="205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cxnSp>
        <p:nvCxnSpPr>
          <p:cNvPr id="4" name="Connecteur droit 3"/>
          <p:cNvCxnSpPr/>
          <p:nvPr/>
        </p:nvCxnSpPr>
        <p:spPr>
          <a:xfrm>
            <a:off x="7795343" y="2689551"/>
            <a:ext cx="0" cy="205433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480148" y="2689550"/>
            <a:ext cx="326646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 b="1"/>
          </a:p>
        </p:txBody>
      </p:sp>
      <p:sp>
        <p:nvSpPr>
          <p:cNvPr id="6" name="Rectangle 5"/>
          <p:cNvSpPr/>
          <p:nvPr/>
        </p:nvSpPr>
        <p:spPr>
          <a:xfrm>
            <a:off x="4839214" y="2689550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7" name="ZoneTexte 6"/>
          <p:cNvSpPr txBox="1"/>
          <p:nvPr/>
        </p:nvSpPr>
        <p:spPr>
          <a:xfrm>
            <a:off x="4813111" y="263837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E3</a:t>
            </a:r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5198287" y="2689550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9" name="ZoneTexte 8"/>
          <p:cNvSpPr txBox="1"/>
          <p:nvPr/>
        </p:nvSpPr>
        <p:spPr>
          <a:xfrm>
            <a:off x="5173403" y="263837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E4</a:t>
            </a:r>
            <a:endParaRPr lang="fr-FR" sz="1400" dirty="0"/>
          </a:p>
        </p:txBody>
      </p:sp>
      <p:sp>
        <p:nvSpPr>
          <p:cNvPr id="10" name="Rectangle 9"/>
          <p:cNvSpPr/>
          <p:nvPr/>
        </p:nvSpPr>
        <p:spPr>
          <a:xfrm>
            <a:off x="5557364" y="2689550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11" name="ZoneTexte 10"/>
          <p:cNvSpPr txBox="1"/>
          <p:nvPr/>
        </p:nvSpPr>
        <p:spPr>
          <a:xfrm>
            <a:off x="5533703" y="263837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E5</a:t>
            </a:r>
            <a:endParaRPr lang="fr-FR" sz="1400" dirty="0"/>
          </a:p>
        </p:txBody>
      </p:sp>
      <p:sp>
        <p:nvSpPr>
          <p:cNvPr id="12" name="Rectangle 11"/>
          <p:cNvSpPr/>
          <p:nvPr/>
        </p:nvSpPr>
        <p:spPr>
          <a:xfrm>
            <a:off x="5916438" y="2689550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13" name="ZoneTexte 12"/>
          <p:cNvSpPr txBox="1"/>
          <p:nvPr/>
        </p:nvSpPr>
        <p:spPr>
          <a:xfrm>
            <a:off x="5893998" y="263837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E6</a:t>
            </a:r>
            <a:endParaRPr lang="fr-FR" sz="1400" dirty="0"/>
          </a:p>
        </p:txBody>
      </p:sp>
      <p:sp>
        <p:nvSpPr>
          <p:cNvPr id="14" name="Rectangle 13"/>
          <p:cNvSpPr/>
          <p:nvPr/>
        </p:nvSpPr>
        <p:spPr>
          <a:xfrm>
            <a:off x="6275514" y="2689550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15" name="ZoneTexte 14"/>
          <p:cNvSpPr txBox="1"/>
          <p:nvPr/>
        </p:nvSpPr>
        <p:spPr>
          <a:xfrm>
            <a:off x="6254292" y="263837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E7</a:t>
            </a:r>
            <a:endParaRPr lang="fr-FR" sz="1400" dirty="0"/>
          </a:p>
        </p:txBody>
      </p:sp>
      <p:sp>
        <p:nvSpPr>
          <p:cNvPr id="16" name="Rectangle 15"/>
          <p:cNvSpPr/>
          <p:nvPr/>
        </p:nvSpPr>
        <p:spPr>
          <a:xfrm>
            <a:off x="6634585" y="2689550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17" name="ZoneTexte 16"/>
          <p:cNvSpPr txBox="1"/>
          <p:nvPr/>
        </p:nvSpPr>
        <p:spPr>
          <a:xfrm>
            <a:off x="6614586" y="263837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E8</a:t>
            </a:r>
            <a:endParaRPr lang="fr-FR" sz="1400" dirty="0"/>
          </a:p>
        </p:txBody>
      </p:sp>
      <p:sp>
        <p:nvSpPr>
          <p:cNvPr id="18" name="Rectangle 17"/>
          <p:cNvSpPr/>
          <p:nvPr/>
        </p:nvSpPr>
        <p:spPr>
          <a:xfrm>
            <a:off x="6993665" y="2689550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19" name="ZoneTexte 18"/>
          <p:cNvSpPr txBox="1"/>
          <p:nvPr/>
        </p:nvSpPr>
        <p:spPr>
          <a:xfrm>
            <a:off x="6974887" y="263837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E9</a:t>
            </a:r>
            <a:endParaRPr lang="fr-FR" sz="1400" dirty="0"/>
          </a:p>
        </p:txBody>
      </p:sp>
      <p:sp>
        <p:nvSpPr>
          <p:cNvPr id="20" name="Rectangle 19"/>
          <p:cNvSpPr/>
          <p:nvPr/>
        </p:nvSpPr>
        <p:spPr>
          <a:xfrm>
            <a:off x="7355718" y="2689550"/>
            <a:ext cx="326645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>
              <a:solidFill>
                <a:schemeClr val="tx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291253" y="2638379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E10</a:t>
            </a:r>
            <a:endParaRPr lang="fr-FR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7742815" y="2638379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E11</a:t>
            </a:r>
            <a:endParaRPr lang="fr-FR" sz="1400" dirty="0"/>
          </a:p>
        </p:txBody>
      </p:sp>
      <p:sp>
        <p:nvSpPr>
          <p:cNvPr id="25" name="Rectangle 24"/>
          <p:cNvSpPr/>
          <p:nvPr/>
        </p:nvSpPr>
        <p:spPr>
          <a:xfrm>
            <a:off x="4115562" y="2689550"/>
            <a:ext cx="326645" cy="205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sp>
        <p:nvSpPr>
          <p:cNvPr id="26" name="Rectangle 25"/>
          <p:cNvSpPr/>
          <p:nvPr/>
        </p:nvSpPr>
        <p:spPr>
          <a:xfrm>
            <a:off x="4353569" y="2689550"/>
            <a:ext cx="89346" cy="205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 b="1"/>
          </a:p>
        </p:txBody>
      </p:sp>
      <p:cxnSp>
        <p:nvCxnSpPr>
          <p:cNvPr id="27" name="Connecteur droit 26"/>
          <p:cNvCxnSpPr/>
          <p:nvPr/>
        </p:nvCxnSpPr>
        <p:spPr>
          <a:xfrm>
            <a:off x="4353848" y="2689551"/>
            <a:ext cx="0" cy="205433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4074416" y="2638379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E1</a:t>
            </a:r>
            <a:endParaRPr lang="fr-FR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4455209" y="2638379"/>
            <a:ext cx="364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E2</a:t>
            </a:r>
            <a:endParaRPr lang="fr-FR" sz="1400" dirty="0"/>
          </a:p>
        </p:txBody>
      </p:sp>
      <p:sp>
        <p:nvSpPr>
          <p:cNvPr id="30" name="Rectangle 29"/>
          <p:cNvSpPr/>
          <p:nvPr/>
        </p:nvSpPr>
        <p:spPr>
          <a:xfrm>
            <a:off x="7706207" y="2689551"/>
            <a:ext cx="89346" cy="2054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/>
          </a:p>
        </p:txBody>
      </p:sp>
      <p:cxnSp>
        <p:nvCxnSpPr>
          <p:cNvPr id="31" name="Connecteur droit 30"/>
          <p:cNvCxnSpPr/>
          <p:nvPr/>
        </p:nvCxnSpPr>
        <p:spPr>
          <a:xfrm>
            <a:off x="7795343" y="2689551"/>
            <a:ext cx="0" cy="205433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ZoneTexte 187"/>
          <p:cNvSpPr txBox="1"/>
          <p:nvPr/>
        </p:nvSpPr>
        <p:spPr>
          <a:xfrm>
            <a:off x="3041163" y="1385797"/>
            <a:ext cx="6109674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/>
              <a:t>E</a:t>
            </a:r>
            <a:r>
              <a:rPr lang="fr-FR" sz="2000" dirty="0" err="1" smtClean="0"/>
              <a:t>xpressed</a:t>
            </a:r>
            <a:r>
              <a:rPr lang="fr-FR" sz="2000" dirty="0" smtClean="0"/>
              <a:t> in &amp; </a:t>
            </a:r>
            <a:r>
              <a:rPr lang="fr-FR" sz="2000" dirty="0" err="1"/>
              <a:t>R</a:t>
            </a:r>
            <a:r>
              <a:rPr lang="fr-FR" sz="2000" dirty="0" err="1" smtClean="0"/>
              <a:t>equiered</a:t>
            </a:r>
            <a:r>
              <a:rPr lang="fr-FR" sz="2000" dirty="0" smtClean="0"/>
              <a:t> for </a:t>
            </a:r>
            <a:r>
              <a:rPr lang="fr-FR" sz="2000" b="1" dirty="0" smtClean="0"/>
              <a:t>HSC</a:t>
            </a:r>
            <a:endParaRPr lang="fr-FR" sz="2000" dirty="0"/>
          </a:p>
          <a:p>
            <a:pPr algn="ctr"/>
            <a:r>
              <a:rPr lang="fr-FR" sz="1600" dirty="0" err="1" smtClean="0"/>
              <a:t>Calvanese</a:t>
            </a:r>
            <a:r>
              <a:rPr lang="fr-FR" sz="1600" dirty="0" smtClean="0"/>
              <a:t> et al. </a:t>
            </a:r>
            <a:r>
              <a:rPr lang="fr-FR" sz="1600" b="1" i="1" dirty="0" smtClean="0"/>
              <a:t>Nature</a:t>
            </a:r>
            <a:r>
              <a:rPr lang="fr-FR" sz="1600" dirty="0" smtClean="0"/>
              <a:t> 2019 </a:t>
            </a:r>
            <a:endParaRPr lang="fr-FR" sz="1600" b="1" u="sng" dirty="0" smtClean="0"/>
          </a:p>
        </p:txBody>
      </p:sp>
      <p:sp>
        <p:nvSpPr>
          <p:cNvPr id="61" name="ZoneTexte 60"/>
          <p:cNvSpPr txBox="1"/>
          <p:nvPr/>
        </p:nvSpPr>
        <p:spPr>
          <a:xfrm>
            <a:off x="2914726" y="2604473"/>
            <a:ext cx="980978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2000" b="1" i="1" dirty="0" smtClean="0">
                <a:solidFill>
                  <a:schemeClr val="accent5"/>
                </a:solidFill>
              </a:rPr>
              <a:t>MLLT3</a:t>
            </a:r>
            <a:endParaRPr lang="fr-FR" sz="1600" b="1" u="sng" dirty="0" smtClean="0"/>
          </a:p>
        </p:txBody>
      </p:sp>
      <p:sp>
        <p:nvSpPr>
          <p:cNvPr id="64" name="Flèche vers le bas 63"/>
          <p:cNvSpPr/>
          <p:nvPr/>
        </p:nvSpPr>
        <p:spPr>
          <a:xfrm flipV="1">
            <a:off x="5702803" y="2019133"/>
            <a:ext cx="390205" cy="51519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6" name="Groupe 45"/>
          <p:cNvGrpSpPr/>
          <p:nvPr/>
        </p:nvGrpSpPr>
        <p:grpSpPr>
          <a:xfrm>
            <a:off x="2075429" y="2894984"/>
            <a:ext cx="7597770" cy="2963760"/>
            <a:chOff x="2075429" y="2894984"/>
            <a:chExt cx="7597770" cy="2963760"/>
          </a:xfrm>
        </p:grpSpPr>
        <p:sp>
          <p:nvSpPr>
            <p:cNvPr id="189" name="ZoneTexte 188"/>
            <p:cNvSpPr txBox="1"/>
            <p:nvPr/>
          </p:nvSpPr>
          <p:spPr>
            <a:xfrm>
              <a:off x="2518802" y="5212413"/>
              <a:ext cx="7154397" cy="6463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smtClean="0"/>
                <a:t>One of the </a:t>
              </a:r>
              <a:r>
                <a:rPr lang="fr-FR" sz="2000" dirty="0" err="1" smtClean="0"/>
                <a:t>most</a:t>
              </a:r>
              <a:r>
                <a:rPr lang="fr-FR" sz="2000" dirty="0" smtClean="0"/>
                <a:t> </a:t>
              </a:r>
              <a:r>
                <a:rPr lang="fr-FR" sz="2000" dirty="0" err="1" smtClean="0"/>
                <a:t>frequent</a:t>
              </a:r>
              <a:r>
                <a:rPr lang="fr-FR" sz="2000" dirty="0" smtClean="0"/>
                <a:t> translocations in </a:t>
              </a:r>
              <a:r>
                <a:rPr lang="fr-FR" sz="2000" b="1" dirty="0" smtClean="0"/>
                <a:t>AML</a:t>
              </a:r>
            </a:p>
            <a:p>
              <a:pPr algn="ctr"/>
              <a:r>
                <a:rPr lang="fr-FR" sz="1600" dirty="0" smtClean="0"/>
                <a:t>Meyer et al. </a:t>
              </a:r>
              <a:r>
                <a:rPr lang="fr-FR" sz="1600" b="1" i="1" dirty="0" err="1" smtClean="0"/>
                <a:t>Leukemia</a:t>
              </a:r>
              <a:r>
                <a:rPr lang="fr-FR" sz="1600" dirty="0" smtClean="0"/>
                <a:t> 2023 </a:t>
              </a:r>
              <a:endParaRPr lang="fr-FR" sz="1600" b="1" u="sng" dirty="0" smtClean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118252" y="3990208"/>
              <a:ext cx="326645" cy="2054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>
                <a:solidFill>
                  <a:srgbClr val="C00000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4477334" y="3990208"/>
              <a:ext cx="326646" cy="2054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>
                <a:solidFill>
                  <a:srgbClr val="C00000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836400" y="3990208"/>
              <a:ext cx="326645" cy="2054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>
                <a:solidFill>
                  <a:srgbClr val="C00000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195473" y="3990208"/>
              <a:ext cx="326645" cy="2054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>
                <a:solidFill>
                  <a:srgbClr val="C00000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5554550" y="3990208"/>
              <a:ext cx="326645" cy="2054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>
                <a:solidFill>
                  <a:srgbClr val="C00000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913624" y="3990208"/>
              <a:ext cx="326645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sp>
          <p:nvSpPr>
            <p:cNvPr id="196" name="ZoneTexte 195"/>
            <p:cNvSpPr txBox="1"/>
            <p:nvPr/>
          </p:nvSpPr>
          <p:spPr>
            <a:xfrm>
              <a:off x="5891384" y="3939037"/>
              <a:ext cx="364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E6</a:t>
              </a:r>
              <a:endParaRPr lang="fr-FR" sz="1400" dirty="0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272700" y="3990208"/>
              <a:ext cx="326645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sp>
          <p:nvSpPr>
            <p:cNvPr id="198" name="ZoneTexte 197"/>
            <p:cNvSpPr txBox="1"/>
            <p:nvPr/>
          </p:nvSpPr>
          <p:spPr>
            <a:xfrm>
              <a:off x="6245327" y="393903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E7</a:t>
              </a:r>
              <a:endParaRPr lang="fr-FR" sz="1400" dirty="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6631771" y="3990208"/>
              <a:ext cx="326645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sp>
          <p:nvSpPr>
            <p:cNvPr id="200" name="ZoneTexte 199"/>
            <p:cNvSpPr txBox="1"/>
            <p:nvPr/>
          </p:nvSpPr>
          <p:spPr>
            <a:xfrm>
              <a:off x="6605621" y="393903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E8</a:t>
              </a:r>
              <a:endParaRPr lang="fr-FR" sz="1400" dirty="0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990851" y="3990208"/>
              <a:ext cx="326645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sp>
          <p:nvSpPr>
            <p:cNvPr id="202" name="ZoneTexte 201"/>
            <p:cNvSpPr txBox="1"/>
            <p:nvPr/>
          </p:nvSpPr>
          <p:spPr>
            <a:xfrm>
              <a:off x="6965922" y="3939037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E9</a:t>
              </a:r>
              <a:endParaRPr lang="fr-FR" sz="1400" dirty="0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7352904" y="3990208"/>
              <a:ext cx="326645" cy="2054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sp>
          <p:nvSpPr>
            <p:cNvPr id="204" name="ZoneTexte 203"/>
            <p:cNvSpPr txBox="1"/>
            <p:nvPr/>
          </p:nvSpPr>
          <p:spPr>
            <a:xfrm>
              <a:off x="7282287" y="393903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E10</a:t>
              </a:r>
              <a:endParaRPr lang="fr-FR" sz="1400" dirty="0"/>
            </a:p>
          </p:txBody>
        </p:sp>
        <p:sp>
          <p:nvSpPr>
            <p:cNvPr id="205" name="ZoneTexte 204"/>
            <p:cNvSpPr txBox="1"/>
            <p:nvPr/>
          </p:nvSpPr>
          <p:spPr>
            <a:xfrm>
              <a:off x="2406359" y="3890577"/>
              <a:ext cx="1847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algn="ctr">
                <a:defRPr sz="1600" b="1">
                  <a:solidFill>
                    <a:srgbClr val="7030A0"/>
                  </a:solidFill>
                </a:defRPr>
              </a:lvl1pPr>
            </a:lstStyle>
            <a:p>
              <a:pPr algn="l"/>
              <a:endParaRPr lang="fr-FR" sz="1800" b="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7711821" y="3990209"/>
              <a:ext cx="447504" cy="2054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7711821" y="3990209"/>
              <a:ext cx="89346" cy="2054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400"/>
            </a:p>
          </p:txBody>
        </p:sp>
        <p:cxnSp>
          <p:nvCxnSpPr>
            <p:cNvPr id="208" name="Connecteur droit 207"/>
            <p:cNvCxnSpPr/>
            <p:nvPr/>
          </p:nvCxnSpPr>
          <p:spPr>
            <a:xfrm>
              <a:off x="7800957" y="3990209"/>
              <a:ext cx="0" cy="205433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ZoneTexte 208"/>
            <p:cNvSpPr txBox="1"/>
            <p:nvPr/>
          </p:nvSpPr>
          <p:spPr>
            <a:xfrm>
              <a:off x="7744795" y="393903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 smtClean="0"/>
                <a:t>E11</a:t>
              </a:r>
              <a:endParaRPr lang="fr-FR" sz="1400" dirty="0"/>
            </a:p>
          </p:txBody>
        </p:sp>
        <p:grpSp>
          <p:nvGrpSpPr>
            <p:cNvPr id="32" name="Groupe 31"/>
            <p:cNvGrpSpPr/>
            <p:nvPr/>
          </p:nvGrpSpPr>
          <p:grpSpPr>
            <a:xfrm>
              <a:off x="2783989" y="3407434"/>
              <a:ext cx="3119489" cy="582774"/>
              <a:chOff x="2783989" y="2373055"/>
              <a:chExt cx="3119489" cy="1617153"/>
            </a:xfrm>
          </p:grpSpPr>
          <p:cxnSp>
            <p:nvCxnSpPr>
              <p:cNvPr id="55" name="Connecteur droit 54"/>
              <p:cNvCxnSpPr/>
              <p:nvPr/>
            </p:nvCxnSpPr>
            <p:spPr>
              <a:xfrm>
                <a:off x="2783989" y="2373055"/>
                <a:ext cx="1327946" cy="1617153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/>
              <p:cNvCxnSpPr/>
              <p:nvPr/>
            </p:nvCxnSpPr>
            <p:spPr>
              <a:xfrm>
                <a:off x="4575532" y="2373055"/>
                <a:ext cx="1327946" cy="1617153"/>
              </a:xfrm>
              <a:prstGeom prst="line">
                <a:avLst/>
              </a:prstGeom>
              <a:ln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Connecteur droit 33"/>
            <p:cNvCxnSpPr/>
            <p:nvPr/>
          </p:nvCxnSpPr>
          <p:spPr>
            <a:xfrm>
              <a:off x="5898447" y="2894984"/>
              <a:ext cx="0" cy="10952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2075429" y="3900738"/>
              <a:ext cx="1814264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2000" b="1" i="1" dirty="0" smtClean="0">
                  <a:solidFill>
                    <a:srgbClr val="FF0000"/>
                  </a:solidFill>
                </a:rPr>
                <a:t>KMT2A:</a:t>
              </a:r>
              <a:r>
                <a:rPr lang="fr-FR" sz="2000" b="1" i="1" dirty="0" smtClean="0">
                  <a:solidFill>
                    <a:schemeClr val="accent5"/>
                  </a:solidFill>
                </a:rPr>
                <a:t>:MLLT3</a:t>
              </a:r>
              <a:endParaRPr lang="fr-FR" sz="1600" b="1" u="sng" dirty="0" smtClean="0"/>
            </a:p>
          </p:txBody>
        </p:sp>
        <p:sp>
          <p:nvSpPr>
            <p:cNvPr id="36" name="Flèche vers le bas 35"/>
            <p:cNvSpPr/>
            <p:nvPr/>
          </p:nvSpPr>
          <p:spPr>
            <a:xfrm>
              <a:off x="5705005" y="4360746"/>
              <a:ext cx="390205" cy="515190"/>
            </a:xfrm>
            <a:prstGeom prst="downArrow">
              <a:avLst/>
            </a:prstGeom>
            <a:gradFill flip="none" rotWithShape="1">
              <a:gsLst>
                <a:gs pos="24000">
                  <a:schemeClr val="accent5"/>
                </a:gs>
                <a:gs pos="49000">
                  <a:schemeClr val="accent1">
                    <a:lumMod val="45000"/>
                    <a:lumOff val="55000"/>
                  </a:schemeClr>
                </a:gs>
                <a:gs pos="49000">
                  <a:schemeClr val="accent1">
                    <a:lumMod val="45000"/>
                    <a:lumOff val="55000"/>
                  </a:schemeClr>
                </a:gs>
                <a:gs pos="100000">
                  <a:srgbClr val="FF0000"/>
                </a:gs>
              </a:gsLst>
              <a:lin ang="108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2240625" y="4899261"/>
              <a:ext cx="715439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 smtClean="0"/>
                <a:t>t(</a:t>
              </a:r>
              <a:r>
                <a:rPr lang="fr-FR" sz="2000" b="1" dirty="0" smtClean="0">
                  <a:solidFill>
                    <a:srgbClr val="FF0000"/>
                  </a:solidFill>
                </a:rPr>
                <a:t>11</a:t>
              </a:r>
              <a:r>
                <a:rPr lang="fr-FR" sz="2000" dirty="0" smtClean="0"/>
                <a:t>;</a:t>
              </a:r>
              <a:r>
                <a:rPr lang="fr-FR" sz="2000" b="1" dirty="0" smtClean="0">
                  <a:solidFill>
                    <a:schemeClr val="accent5"/>
                  </a:solidFill>
                </a:rPr>
                <a:t>9</a:t>
              </a:r>
              <a:r>
                <a:rPr lang="fr-FR" sz="2000" dirty="0" smtClean="0"/>
                <a:t>)</a:t>
              </a:r>
              <a:endParaRPr lang="fr-FR" sz="1600" b="1" u="sng" dirty="0" smtClean="0"/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7408244" y="3313019"/>
            <a:ext cx="1360045" cy="543466"/>
            <a:chOff x="5881196" y="3313019"/>
            <a:chExt cx="1360045" cy="543466"/>
          </a:xfrm>
        </p:grpSpPr>
        <p:sp>
          <p:nvSpPr>
            <p:cNvPr id="87" name="ZoneTexte 86"/>
            <p:cNvSpPr txBox="1"/>
            <p:nvPr/>
          </p:nvSpPr>
          <p:spPr>
            <a:xfrm>
              <a:off x="6073485" y="3313019"/>
              <a:ext cx="1167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u="sng" dirty="0" err="1" smtClean="0">
                  <a:solidFill>
                    <a:schemeClr val="accent5"/>
                  </a:solidFill>
                </a:rPr>
                <a:t>R’n</a:t>
              </a:r>
              <a:r>
                <a:rPr lang="en-US" sz="2000" b="1" u="sng" dirty="0" smtClean="0">
                  <a:solidFill>
                    <a:schemeClr val="accent5"/>
                  </a:solidFill>
                </a:rPr>
                <a:t> SCAN</a:t>
              </a:r>
              <a:endParaRPr lang="fr-FR" sz="2000" b="1" u="sng" dirty="0">
                <a:solidFill>
                  <a:schemeClr val="accent5"/>
                </a:solidFill>
              </a:endParaRPr>
            </a:p>
          </p:txBody>
        </p:sp>
        <p:grpSp>
          <p:nvGrpSpPr>
            <p:cNvPr id="44" name="Groupe 43"/>
            <p:cNvGrpSpPr/>
            <p:nvPr/>
          </p:nvGrpSpPr>
          <p:grpSpPr>
            <a:xfrm>
              <a:off x="5881196" y="3632978"/>
              <a:ext cx="750576" cy="223507"/>
              <a:chOff x="5881196" y="3659105"/>
              <a:chExt cx="750576" cy="223507"/>
            </a:xfrm>
          </p:grpSpPr>
          <p:cxnSp>
            <p:nvCxnSpPr>
              <p:cNvPr id="39" name="Connecteur droit avec flèche 38"/>
              <p:cNvCxnSpPr/>
              <p:nvPr/>
            </p:nvCxnSpPr>
            <p:spPr>
              <a:xfrm flipH="1">
                <a:off x="5881196" y="3856485"/>
                <a:ext cx="750576" cy="0"/>
              </a:xfrm>
              <a:prstGeom prst="straightConnector1">
                <a:avLst/>
              </a:prstGeom>
              <a:ln w="5715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/>
              <p:cNvCxnSpPr/>
              <p:nvPr/>
            </p:nvCxnSpPr>
            <p:spPr>
              <a:xfrm>
                <a:off x="6612021" y="3659105"/>
                <a:ext cx="0" cy="223507"/>
              </a:xfrm>
              <a:prstGeom prst="line">
                <a:avLst/>
              </a:prstGeom>
              <a:ln w="571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e 99"/>
          <p:cNvGrpSpPr/>
          <p:nvPr/>
        </p:nvGrpSpPr>
        <p:grpSpPr>
          <a:xfrm>
            <a:off x="1873741" y="210334"/>
            <a:ext cx="490005" cy="584775"/>
            <a:chOff x="10603053" y="3168240"/>
            <a:chExt cx="490005" cy="584775"/>
          </a:xfrm>
        </p:grpSpPr>
        <p:sp>
          <p:nvSpPr>
            <p:cNvPr id="101" name="ZoneTexte 100"/>
            <p:cNvSpPr txBox="1"/>
            <p:nvPr/>
          </p:nvSpPr>
          <p:spPr>
            <a:xfrm>
              <a:off x="10651527" y="3168240"/>
              <a:ext cx="393057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200" b="1" dirty="0" smtClean="0"/>
                <a:t>4</a:t>
              </a:r>
              <a:endParaRPr lang="fr-FR" sz="3200" b="1" dirty="0"/>
            </a:p>
          </p:txBody>
        </p:sp>
        <p:sp>
          <p:nvSpPr>
            <p:cNvPr id="102" name="Ellipse 101"/>
            <p:cNvSpPr/>
            <p:nvPr/>
          </p:nvSpPr>
          <p:spPr>
            <a:xfrm>
              <a:off x="10603053" y="3215625"/>
              <a:ext cx="490005" cy="4900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4" name="ZoneTexte 103"/>
          <p:cNvSpPr txBox="1"/>
          <p:nvPr/>
        </p:nvSpPr>
        <p:spPr>
          <a:xfrm>
            <a:off x="3205504" y="271890"/>
            <a:ext cx="578100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 err="1"/>
              <a:t>Example</a:t>
            </a:r>
            <a:r>
              <a:rPr lang="fr-FR" sz="2400" b="1" dirty="0"/>
              <a:t> of a new </a:t>
            </a:r>
            <a:r>
              <a:rPr lang="fr-FR" sz="2400" b="1" dirty="0" smtClean="0"/>
              <a:t>non-</a:t>
            </a:r>
            <a:r>
              <a:rPr lang="fr-FR" sz="2400" b="1" dirty="0" err="1" smtClean="0"/>
              <a:t>genetic</a:t>
            </a:r>
            <a:r>
              <a:rPr lang="fr-FR" sz="2400" b="1" dirty="0" smtClean="0"/>
              <a:t> </a:t>
            </a:r>
            <a:r>
              <a:rPr lang="fr-FR" sz="2400" b="1" dirty="0" err="1" smtClean="0"/>
              <a:t>event</a:t>
            </a:r>
            <a:r>
              <a:rPr lang="fr-FR" sz="2400" b="1" dirty="0" smtClean="0"/>
              <a:t> in </a:t>
            </a:r>
            <a:r>
              <a:rPr lang="fr-FR" sz="2400" b="1" dirty="0">
                <a:solidFill>
                  <a:schemeClr val="accent5"/>
                </a:solidFill>
              </a:rPr>
              <a:t>AML</a:t>
            </a:r>
            <a:endParaRPr lang="fr-FR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99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7091</TotalTime>
  <Words>1417</Words>
  <Application>Microsoft Office PowerPoint</Application>
  <PresentationFormat>Grand écran</PresentationFormat>
  <Paragraphs>525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Inserm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Stephane PYRONNET</dc:creator>
  <cp:lastModifiedBy>Stephane PYRONNET</cp:lastModifiedBy>
  <cp:revision>287</cp:revision>
  <cp:lastPrinted>2024-09-09T09:45:39Z</cp:lastPrinted>
  <dcterms:created xsi:type="dcterms:W3CDTF">2024-09-09T09:18:07Z</dcterms:created>
  <dcterms:modified xsi:type="dcterms:W3CDTF">2025-02-14T16:46:55Z</dcterms:modified>
</cp:coreProperties>
</file>