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3"/>
  </p:notesMasterIdLst>
  <p:sldIdLst>
    <p:sldId id="256" r:id="rId3"/>
    <p:sldId id="257" r:id="rId4"/>
    <p:sldId id="280" r:id="rId5"/>
    <p:sldId id="284" r:id="rId6"/>
    <p:sldId id="283" r:id="rId7"/>
    <p:sldId id="259" r:id="rId8"/>
    <p:sldId id="258" r:id="rId9"/>
    <p:sldId id="261" r:id="rId10"/>
    <p:sldId id="260" r:id="rId11"/>
    <p:sldId id="282" r:id="rId12"/>
    <p:sldId id="263" r:id="rId13"/>
    <p:sldId id="262" r:id="rId14"/>
    <p:sldId id="281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5" r:id="rId31"/>
    <p:sldId id="266" r:id="rId32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34"/>
      <p:bold r:id="rId35"/>
    </p:embeddedFont>
    <p:embeddedFont>
      <p:font typeface="Helvetica 75 Bold" panose="020B0804020202020204" pitchFamily="34" charset="0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131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54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3563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0080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105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37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3457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8695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3256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4941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406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75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230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194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362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99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4951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09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489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5DD6F0-5E3B-F66C-1D71-6D9514952BC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25913" y="49580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7D28B8-524C-FA79-98CB-ACD2FE98481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25913" y="49580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dirty="0"/>
              <a:t>Création et utilisation de la base de données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Thomas Sonzogni</a:t>
            </a: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L’extrait du dictionnaire des données</a:t>
            </a:r>
            <a:endParaRPr b="0"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5F55F4-C94B-4859-FA03-62ED0C4C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" y="1883056"/>
            <a:ext cx="7968196" cy="52322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A46C017-9AB4-BDB7-DB8F-DB4C66F0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8" y="3471466"/>
            <a:ext cx="8158164" cy="67984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C6FC0852-DE2E-04F7-0F37-2ABD4076E4CA}"/>
              </a:ext>
            </a:extLst>
          </p:cNvPr>
          <p:cNvSpPr txBox="1"/>
          <p:nvPr/>
        </p:nvSpPr>
        <p:spPr>
          <a:xfrm>
            <a:off x="3988955" y="1482548"/>
            <a:ext cx="81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Biens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1CA842F-7D76-0785-E0DB-A2E44484503C}"/>
              </a:ext>
            </a:extLst>
          </p:cNvPr>
          <p:cNvSpPr txBox="1"/>
          <p:nvPr/>
        </p:nvSpPr>
        <p:spPr>
          <a:xfrm>
            <a:off x="4084365" y="3077488"/>
            <a:ext cx="97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Ventes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8A775C-D318-D956-A7C6-620DB212E764}"/>
              </a:ext>
            </a:extLst>
          </p:cNvPr>
          <p:cNvSpPr txBox="1"/>
          <p:nvPr/>
        </p:nvSpPr>
        <p:spPr>
          <a:xfrm>
            <a:off x="5596132" y="587259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Répartition des données dans </a:t>
            </a:r>
          </a:p>
          <a:p>
            <a:r>
              <a:rPr lang="fr-FR" dirty="0"/>
              <a:t>cinq tables distinctes.</a:t>
            </a:r>
          </a:p>
        </p:txBody>
      </p:sp>
    </p:spTree>
    <p:extLst>
      <p:ext uri="{BB962C8B-B14F-4D97-AF65-F5344CB8AC3E}">
        <p14:creationId xmlns:p14="http://schemas.microsoft.com/office/powerpoint/2010/main" val="350086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306943" y="508026"/>
            <a:ext cx="4689794" cy="370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fr" sz="2400" b="0" dirty="0"/>
              <a:t>Création des tables sur SQ Lite</a:t>
            </a:r>
            <a:endParaRPr sz="2400" b="0"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620DF8-893D-D673-01AD-A3ECFA8E6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9" y="1130400"/>
            <a:ext cx="4367841" cy="31259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478885-1360-1A15-54A5-A3EF4DC35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997" y="1203960"/>
            <a:ext cx="3881816" cy="29479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253897" y="50274"/>
            <a:ext cx="5407763" cy="82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base de données chargées</a:t>
            </a:r>
            <a:endParaRPr b="0" dirty="0"/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FCAB0381-F8ED-B357-B00A-E84F43A1C059}"/>
              </a:ext>
            </a:extLst>
          </p:cNvPr>
          <p:cNvSpPr txBox="1">
            <a:spLocks/>
          </p:cNvSpPr>
          <p:nvPr/>
        </p:nvSpPr>
        <p:spPr>
          <a:xfrm>
            <a:off x="911352" y="6246622"/>
            <a:ext cx="783277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fr-FR"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CEABB6-07DC-46E8-9B57-56EC44A396E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BAC132-BEA2-D1BC-A5C7-11FEF6F7D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3" y="851792"/>
            <a:ext cx="1807563" cy="1882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AF84F9-C39F-1F9D-EE22-AF87D0D04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52" y="2024649"/>
            <a:ext cx="3123460" cy="7709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C82613-506A-749A-54E0-6F7B92CE9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635" y="2077467"/>
            <a:ext cx="3416709" cy="7193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C2D927-8AF8-90D1-0F27-1188C3620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178" y="3729029"/>
            <a:ext cx="3965985" cy="63788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C8A5D8D-FA15-DB4E-7CFE-30D9625F770C}"/>
              </a:ext>
            </a:extLst>
          </p:cNvPr>
          <p:cNvSpPr txBox="1"/>
          <p:nvPr/>
        </p:nvSpPr>
        <p:spPr>
          <a:xfrm>
            <a:off x="1866727" y="1472418"/>
            <a:ext cx="90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REGION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7E372BD-028D-AB1C-429A-89489910DCFC}"/>
              </a:ext>
            </a:extLst>
          </p:cNvPr>
          <p:cNvSpPr txBox="1"/>
          <p:nvPr/>
        </p:nvSpPr>
        <p:spPr>
          <a:xfrm>
            <a:off x="5506909" y="1461913"/>
            <a:ext cx="172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DEPARTEMENT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1E6841-75F6-673C-3A69-BE892AE4036E}"/>
              </a:ext>
            </a:extLst>
          </p:cNvPr>
          <p:cNvSpPr txBox="1"/>
          <p:nvPr/>
        </p:nvSpPr>
        <p:spPr>
          <a:xfrm>
            <a:off x="3949522" y="3160634"/>
            <a:ext cx="15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COMMUNES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65EDE02-579D-EBC8-6FD9-941291D6A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739" y="1785127"/>
            <a:ext cx="2624583" cy="10633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35C27A2-AB74-6A17-84DB-F48B14AB3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986" y="1768897"/>
            <a:ext cx="2624583" cy="11889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22E527E-9582-AB5E-F16A-FE46A0FA68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9708" y="3448983"/>
            <a:ext cx="2624583" cy="93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253897" y="50274"/>
            <a:ext cx="5407763" cy="82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base de données chargées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FCAB0381-F8ED-B357-B00A-E84F43A1C059}"/>
              </a:ext>
            </a:extLst>
          </p:cNvPr>
          <p:cNvSpPr txBox="1">
            <a:spLocks/>
          </p:cNvSpPr>
          <p:nvPr/>
        </p:nvSpPr>
        <p:spPr>
          <a:xfrm>
            <a:off x="911352" y="6246622"/>
            <a:ext cx="783277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fr-FR"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5CEABB6-07DC-46E8-9B57-56EC44A396E5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6A899B-F4D0-19E5-FB45-FC1F32E22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708" y="1610933"/>
            <a:ext cx="2624583" cy="10608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5BFF5C-40D6-3E27-30B9-86EDEF61B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708" y="3129908"/>
            <a:ext cx="2624583" cy="950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BAC132-BEA2-D1BC-A5C7-11FEF6F7D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03" y="851792"/>
            <a:ext cx="1807563" cy="18828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4FEA40A-F209-2C23-7760-D107A2DE7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97" y="1879206"/>
            <a:ext cx="8454087" cy="60847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BA59017-B224-8640-3A33-8D461DF5D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778" y="3403826"/>
            <a:ext cx="3476093" cy="70238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02A74CE-11B2-CB7F-3756-08811F89B443}"/>
              </a:ext>
            </a:extLst>
          </p:cNvPr>
          <p:cNvSpPr txBox="1"/>
          <p:nvPr/>
        </p:nvSpPr>
        <p:spPr>
          <a:xfrm>
            <a:off x="4026096" y="1313718"/>
            <a:ext cx="90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BIENS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C340A1-94E4-840C-F4E0-22637816DAC6}"/>
              </a:ext>
            </a:extLst>
          </p:cNvPr>
          <p:cNvSpPr txBox="1"/>
          <p:nvPr/>
        </p:nvSpPr>
        <p:spPr>
          <a:xfrm>
            <a:off x="4026096" y="2822131"/>
            <a:ext cx="90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VENTES</a:t>
            </a:r>
          </a:p>
        </p:txBody>
      </p:sp>
    </p:spTree>
    <p:extLst>
      <p:ext uri="{BB962C8B-B14F-4D97-AF65-F5344CB8AC3E}">
        <p14:creationId xmlns:p14="http://schemas.microsoft.com/office/powerpoint/2010/main" val="184671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747393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353931" y="577128"/>
            <a:ext cx="4233985" cy="389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 dirty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 dirty="0"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body" idx="1"/>
          </p:nvPr>
        </p:nvSpPr>
        <p:spPr>
          <a:xfrm>
            <a:off x="4353931" y="1035456"/>
            <a:ext cx="4553849" cy="36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1. Nombre total d’appartements vendus au 1er semestre 2020.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2. Le nombre de ventes d’appartement par région pour le 1er semestre 2020.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3. Proportion des ventes d’appartements par le nombre de pièces.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4. Liste des 10 départements où le prix du mètre carré est le plus élevé.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5. Prix moyen du mètre carré d’une maison en Île-de-France.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6. Liste des 10 appartements les plus chers avec la région et le nombre de mètres carrés.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7. Taux d’évolution du nombre de ventes entre le premier et le second trimestre de 2020.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8. Le classement des régions par rapport au prix au mètre carré des appartement de plus de 4 pièces.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9. Liste des communes ayant eu au moins 50 ventes au 1er trimestre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10. Différence en pourcentage du prix au mètre carré entre un appartement de 2 pièces et un appartement de 3 pièces.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11. Les moyennes de valeurs foncières pour le top 3 des communes des départements 6, 13, 33, 59 et 69.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</a:rPr>
              <a:t>12. Les 20 communes avec le plus de transactions pour 1000 habitants pour les communes qui dépassent les 10 000 habitants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  <a:effectLst/>
              </a:rPr>
              <a:t>-- Requête optionnelle: Top 5 des communes avec la plus grande différence de prix au m² entre le 1er et le 2nd trimestre de 2020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8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fr-FR" sz="800" b="1" dirty="0">
                <a:solidFill>
                  <a:schemeClr val="tx1"/>
                </a:solidFill>
                <a:effectLst/>
              </a:rPr>
              <a:t>--Requête optionnelle: La superficie moyenne des terrains des maisons par région en 2020.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fr-FR" sz="200" dirty="0"/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864540" y="502920"/>
            <a:ext cx="7582557" cy="35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2400" b="0" u="sng" dirty="0"/>
              <a:t>Requête 1 </a:t>
            </a:r>
            <a:r>
              <a:rPr lang="fr" sz="2400" b="0" dirty="0"/>
              <a:t>: </a:t>
            </a:r>
            <a:r>
              <a:rPr lang="fr" sz="1800" dirty="0">
                <a:solidFill>
                  <a:srgbClr val="002060"/>
                </a:solidFill>
              </a:rPr>
              <a:t>Nombre Total d’appartements vendus au 1er semestre 2020</a:t>
            </a:r>
            <a:endParaRPr sz="2400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A4A1B6-8E8F-429D-A0D5-1F19BB35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90" y="1345720"/>
            <a:ext cx="5894910" cy="28055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4572000" y="2141261"/>
            <a:ext cx="41611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800" b="0" u="sng" dirty="0"/>
              <a:t>Requête 2 </a:t>
            </a:r>
            <a:r>
              <a:rPr lang="fr" sz="1800" b="0" dirty="0"/>
              <a:t>:</a:t>
            </a:r>
            <a:r>
              <a:rPr lang="fr" sz="1800" b="0" dirty="0">
                <a:solidFill>
                  <a:srgbClr val="002060"/>
                </a:solidFill>
              </a:rPr>
              <a:t> </a:t>
            </a:r>
            <a:r>
              <a:rPr lang="fr-FR" sz="1800" b="1" dirty="0">
                <a:solidFill>
                  <a:srgbClr val="002060"/>
                </a:solidFill>
              </a:rPr>
              <a:t>Le nombre de ventes d’appartement par région pour le 1er semestre 2020</a:t>
            </a:r>
            <a:endParaRPr sz="18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55841-FA3A-0FB9-4891-1CB19A859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00" y="667284"/>
            <a:ext cx="3963125" cy="38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1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4543501" y="2194541"/>
            <a:ext cx="4371897" cy="49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800" b="0" u="sng" dirty="0"/>
              <a:t>Requête 3 </a:t>
            </a:r>
            <a:r>
              <a:rPr lang="fr" sz="1800" b="0" dirty="0"/>
              <a:t>: </a:t>
            </a:r>
            <a:r>
              <a:rPr lang="fr-FR" sz="1800" b="1" dirty="0">
                <a:solidFill>
                  <a:srgbClr val="002060"/>
                </a:solidFill>
              </a:rPr>
              <a:t>Proportion des ventes d’appartements par le nombre de pièces</a:t>
            </a:r>
            <a:endParaRPr sz="18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AFA5AF-5564-F87B-08AA-BCB4F551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8" y="979200"/>
            <a:ext cx="4248664" cy="33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4670292" y="2141259"/>
            <a:ext cx="347909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800" b="0" u="sng" dirty="0"/>
              <a:t>Requête 4 </a:t>
            </a:r>
            <a:r>
              <a:rPr lang="fr" sz="1800" b="0" dirty="0"/>
              <a:t>: </a:t>
            </a:r>
            <a:r>
              <a:rPr lang="fr-FR" sz="1800" b="1" dirty="0">
                <a:solidFill>
                  <a:srgbClr val="002060"/>
                </a:solidFill>
              </a:rPr>
              <a:t>Liste des 10 départements où le prix du mètre carré est le plus élevé</a:t>
            </a:r>
            <a:endParaRPr sz="18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81E8C8-74D4-0884-F8CD-242D3253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07" y="1122568"/>
            <a:ext cx="3843102" cy="30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523851" y="237600"/>
            <a:ext cx="7582557" cy="62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2400" b="0" u="sng" dirty="0"/>
              <a:t>Requête 5</a:t>
            </a:r>
            <a:r>
              <a:rPr lang="fr" sz="2400" b="0" dirty="0"/>
              <a:t> : </a:t>
            </a:r>
            <a:r>
              <a:rPr lang="fr-FR" sz="1600" b="1" dirty="0">
                <a:solidFill>
                  <a:srgbClr val="002060"/>
                </a:solidFill>
              </a:rPr>
              <a:t>Prix moyen du mètre carré d’une maison en Île-de-France</a:t>
            </a:r>
            <a:endParaRPr sz="24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438930-DD2D-DD75-6AF1-2A625559A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71" y="4142575"/>
            <a:ext cx="2963827" cy="49088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2D79E60-419A-D502-9D09-F8E6FABA3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1" y="1036034"/>
            <a:ext cx="5326262" cy="37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9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5382013" y="-183278"/>
            <a:ext cx="361720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dirty="0"/>
              <a:t>Contexte du projet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253897" y="631018"/>
            <a:ext cx="8516864" cy="142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endParaRPr lang="fr-FR" dirty="0"/>
          </a:p>
          <a:p>
            <a:pPr algn="ctr"/>
            <a:r>
              <a:rPr lang="fr-FR" sz="1400" i="1" dirty="0">
                <a:solidFill>
                  <a:schemeClr val="tx1">
                    <a:lumMod val="50000"/>
                  </a:schemeClr>
                </a:solidFill>
              </a:rPr>
              <a:t>	Laplace </a:t>
            </a:r>
            <a:r>
              <a:rPr lang="fr-FR" sz="1400" i="1" dirty="0" err="1">
                <a:solidFill>
                  <a:schemeClr val="tx1">
                    <a:lumMod val="50000"/>
                  </a:schemeClr>
                </a:solidFill>
              </a:rPr>
              <a:t>Immo</a:t>
            </a:r>
            <a:r>
              <a:rPr lang="fr-FR" sz="1400" i="1" dirty="0">
                <a:solidFill>
                  <a:schemeClr val="tx1">
                    <a:lumMod val="50000"/>
                  </a:schemeClr>
                </a:solidFill>
              </a:rPr>
              <a:t> lance le projet </a:t>
            </a:r>
            <a:r>
              <a:rPr lang="fr-FR" sz="1400" b="1" i="1" dirty="0" err="1">
                <a:solidFill>
                  <a:schemeClr val="tx1">
                    <a:lumMod val="50000"/>
                  </a:schemeClr>
                </a:solidFill>
              </a:rPr>
              <a:t>DATAImmo</a:t>
            </a:r>
            <a:r>
              <a:rPr lang="fr-FR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400" i="1" dirty="0">
                <a:solidFill>
                  <a:schemeClr val="tx1">
                    <a:lumMod val="50000"/>
                  </a:schemeClr>
                </a:solidFill>
              </a:rPr>
              <a:t>pour développer une base de données permettant d’analyser le marché immobilier et d’améliorer la prévision des prix de vente afin d’accompagner efficacement les agences régionales.</a:t>
            </a:r>
          </a:p>
        </p:txBody>
      </p:sp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AA7420-BAFB-95ED-6528-E3DE2E3A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6760" y="1702030"/>
            <a:ext cx="5728715" cy="281045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/>
              <a:t>Dans ce cadre, plusieurs objectifs sont définis :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sz="1900" b="1" dirty="0">
                <a:solidFill>
                  <a:srgbClr val="002060"/>
                </a:solidFill>
              </a:rPr>
              <a:t>1. Création et mise à jour de la base de données</a:t>
            </a:r>
            <a:r>
              <a:rPr lang="fr-FR" sz="1900" dirty="0">
                <a:solidFill>
                  <a:srgbClr val="002060"/>
                </a:solidFill>
              </a:rPr>
              <a:t> </a:t>
            </a:r>
            <a:r>
              <a:rPr lang="fr-FR" dirty="0"/>
              <a:t>: intégration des données des transactions immobilières démographiques et géographiques.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sz="1900" b="1" dirty="0">
                <a:solidFill>
                  <a:srgbClr val="002060"/>
                </a:solidFill>
              </a:rPr>
              <a:t>2. Normalisation et schéma relationnel</a:t>
            </a:r>
            <a:r>
              <a:rPr lang="fr-FR" sz="1900" dirty="0">
                <a:solidFill>
                  <a:srgbClr val="002060"/>
                </a:solidFill>
              </a:rPr>
              <a:t> </a:t>
            </a:r>
            <a:r>
              <a:rPr lang="fr-FR" dirty="0"/>
              <a:t>: conception d’une base de données conforme aux normes (3NF)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780721" y="482917"/>
            <a:ext cx="7582557" cy="48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2400" b="0" u="sng" dirty="0">
                <a:solidFill>
                  <a:srgbClr val="002060"/>
                </a:solidFill>
              </a:rPr>
              <a:t>Requête 6 </a:t>
            </a:r>
            <a:r>
              <a:rPr lang="fr" sz="2400" b="0" dirty="0"/>
              <a:t>: </a:t>
            </a:r>
            <a:r>
              <a:rPr lang="fr-FR" sz="1600" b="1" dirty="0">
                <a:solidFill>
                  <a:srgbClr val="002060"/>
                </a:solidFill>
              </a:rPr>
              <a:t>Liste des 10 appartements les plus chers avec la région et le nombre de mètres carrés</a:t>
            </a:r>
            <a:endParaRPr sz="24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52E12C-C9AC-137C-932C-77D5D4596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88" y="1231014"/>
            <a:ext cx="4868868" cy="28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0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879780" y="487680"/>
            <a:ext cx="7582557" cy="54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2400" b="0" u="sng" dirty="0"/>
              <a:t>Requête 7 </a:t>
            </a:r>
            <a:r>
              <a:rPr lang="fr" sz="2400" b="0" dirty="0"/>
              <a:t>: </a:t>
            </a:r>
            <a:r>
              <a:rPr lang="fr-FR" sz="1800" b="1" dirty="0">
                <a:solidFill>
                  <a:srgbClr val="002060"/>
                </a:solidFill>
              </a:rPr>
              <a:t>Taux d’évolution du nombre de ventes entre le premier et le second trimestre de 2020</a:t>
            </a:r>
            <a:endParaRPr sz="24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1F9A66-DB12-0355-8563-3334DD750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77" y="3927943"/>
            <a:ext cx="6591659" cy="55630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DEA50A4-7AEE-259C-49F4-556D055DB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63" y="1215557"/>
            <a:ext cx="6591658" cy="26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3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4341599" y="2006793"/>
            <a:ext cx="4134453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800" b="0" u="sng" dirty="0"/>
              <a:t>Requête 8 </a:t>
            </a:r>
            <a:r>
              <a:rPr lang="fr" sz="1800" b="0" dirty="0">
                <a:solidFill>
                  <a:srgbClr val="002060"/>
                </a:solidFill>
              </a:rPr>
              <a:t>: </a:t>
            </a:r>
            <a:r>
              <a:rPr lang="fr-FR" sz="1800" b="1" dirty="0">
                <a:solidFill>
                  <a:srgbClr val="002060"/>
                </a:solidFill>
              </a:rPr>
              <a:t>Le classement des régions par rapport au prix au mètre carré des appartement de plus de 4 pièces. </a:t>
            </a:r>
            <a:endParaRPr sz="18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21CC55-475C-FFC2-507C-677D80945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47" y="439201"/>
            <a:ext cx="3710017" cy="39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34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4327200" y="1987107"/>
            <a:ext cx="380309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800" b="0" u="sng" dirty="0"/>
              <a:t>Requête 9 </a:t>
            </a:r>
            <a:r>
              <a:rPr lang="fr" sz="1800" b="0" dirty="0"/>
              <a:t>: </a:t>
            </a:r>
            <a:r>
              <a:rPr lang="fr-FR" sz="1800" b="1" dirty="0">
                <a:solidFill>
                  <a:srgbClr val="002060"/>
                </a:solidFill>
              </a:rPr>
              <a:t>Liste des communes ayant eu au moins 50 ventes au 1er trimestre </a:t>
            </a:r>
            <a:endParaRPr sz="18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A1A137-8A3E-B8D0-45EA-06CA2449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0" y="399530"/>
            <a:ext cx="3632519" cy="40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3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556199" y="452790"/>
            <a:ext cx="758255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r>
              <a:rPr lang="fr" sz="2400" b="0" u="sng" dirty="0"/>
              <a:t>Requête 10 </a:t>
            </a:r>
            <a:r>
              <a:rPr lang="fr" sz="2400" b="0" dirty="0"/>
              <a:t>: </a:t>
            </a:r>
            <a:r>
              <a:rPr lang="fr-FR" sz="1800" b="1" dirty="0">
                <a:solidFill>
                  <a:srgbClr val="002060"/>
                </a:solidFill>
              </a:rPr>
              <a:t>Différence en pourcentage du prix au mètre carré entre un appartement de 2 pièces et un appartement de 3 pièces. </a:t>
            </a:r>
            <a:br>
              <a:rPr lang="fr-FR" sz="1800" b="1" dirty="0">
                <a:solidFill>
                  <a:schemeClr val="tx1"/>
                </a:solidFill>
              </a:rPr>
            </a:br>
            <a:endParaRPr sz="2400" i="1"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BF25C9-4866-1DDA-5B1C-74123668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00" y="2571750"/>
            <a:ext cx="2377856" cy="55836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145EBD8-CFFB-CB0D-0DA5-300BBCF5C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4" y="1208511"/>
            <a:ext cx="4345043" cy="32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6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5032800" y="2008801"/>
            <a:ext cx="3485877" cy="99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800" b="0" u="sng" dirty="0"/>
              <a:t>Requête 11 </a:t>
            </a:r>
            <a:r>
              <a:rPr lang="fr" sz="1800" b="0" dirty="0"/>
              <a:t>: </a:t>
            </a:r>
            <a:r>
              <a:rPr lang="fr-FR" sz="1800" b="1" dirty="0">
                <a:solidFill>
                  <a:srgbClr val="002060"/>
                </a:solidFill>
              </a:rPr>
              <a:t>Les moyennes de valeurs foncières pour le top 3 des communes des départements 6, 13, 33, 59 et 69</a:t>
            </a:r>
            <a:endParaRPr sz="18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0A77C1-41FF-C285-CD0E-5B64B0258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55" y="624696"/>
            <a:ext cx="4267570" cy="38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60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4887617" y="2203200"/>
            <a:ext cx="3825957" cy="101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800" b="0" u="sng" dirty="0"/>
              <a:t>Requête 12 </a:t>
            </a:r>
            <a:r>
              <a:rPr lang="fr" sz="1800" b="0" dirty="0"/>
              <a:t>: </a:t>
            </a:r>
            <a:r>
              <a:rPr lang="fr-FR" sz="1800" b="1" dirty="0">
                <a:solidFill>
                  <a:srgbClr val="002060"/>
                </a:solidFill>
              </a:rPr>
              <a:t>Les 20 communes avec le plus de transactions pour 1000 habitants pour les communes qui dépassent les 10 000 habitants</a:t>
            </a:r>
            <a:endParaRPr sz="18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5336D4-0F8E-B26A-B953-29CA33B4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26" y="396000"/>
            <a:ext cx="4248252" cy="43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17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780720" y="102393"/>
            <a:ext cx="758255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2400" b="0" u="sng" dirty="0"/>
              <a:t>Requête optionnelle </a:t>
            </a:r>
            <a:r>
              <a:rPr lang="fr" sz="2400" b="0" dirty="0"/>
              <a:t>: </a:t>
            </a:r>
            <a:r>
              <a:rPr lang="fr-FR" sz="1600" b="1" dirty="0">
                <a:solidFill>
                  <a:srgbClr val="002060"/>
                </a:solidFill>
                <a:effectLst/>
              </a:rPr>
              <a:t>Top 5 des communes avec la plus grande différence de prix au m² entre le 1er et le 2nd trimestre de 2020</a:t>
            </a:r>
            <a:endParaRPr sz="24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3BE6BB-F96D-1B3A-3F7F-01877E66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79" y="1767338"/>
            <a:ext cx="5789842" cy="16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0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933120" y="428144"/>
            <a:ext cx="758255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r>
              <a:rPr lang="fr" sz="2400" b="0" u="sng" dirty="0"/>
              <a:t>Requête optionnelle </a:t>
            </a:r>
            <a:r>
              <a:rPr lang="fr" sz="2400" b="0" dirty="0"/>
              <a:t>:</a:t>
            </a:r>
            <a:r>
              <a:rPr lang="fr" sz="2700" b="0" dirty="0">
                <a:solidFill>
                  <a:srgbClr val="002060"/>
                </a:solidFill>
              </a:rPr>
              <a:t> </a:t>
            </a:r>
            <a:r>
              <a:rPr lang="fr-FR" sz="1800" b="1" dirty="0">
                <a:solidFill>
                  <a:srgbClr val="002060"/>
                </a:solidFill>
                <a:effectLst/>
              </a:rPr>
              <a:t>La superficie moyenne des terrains des maisons par région en 2020.</a:t>
            </a:r>
            <a:br>
              <a:rPr lang="fr-FR" sz="1800" b="1" dirty="0">
                <a:solidFill>
                  <a:srgbClr val="002060"/>
                </a:solidFill>
                <a:effectLst/>
              </a:rPr>
            </a:br>
            <a:endParaRPr sz="24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632CC3-72DA-9FE0-CF56-1EB4B2D0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51" y="1289121"/>
            <a:ext cx="4402268" cy="31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89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694284" y="375313"/>
            <a:ext cx="1967029" cy="42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-FR" sz="2400" b="0" u="sng" dirty="0"/>
              <a:t>Conclusion:</a:t>
            </a:r>
            <a:endParaRPr sz="2400" i="1" dirty="0">
              <a:solidFill>
                <a:srgbClr val="002060"/>
              </a:solidFill>
            </a:endParaRPr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50C179B-CA85-96E1-5F52-611C42DB2364}"/>
              </a:ext>
            </a:extLst>
          </p:cNvPr>
          <p:cNvSpPr txBox="1"/>
          <p:nvPr/>
        </p:nvSpPr>
        <p:spPr>
          <a:xfrm>
            <a:off x="896203" y="1245811"/>
            <a:ext cx="6353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6"/>
                </a:solidFill>
              </a:rPr>
              <a:t>Ce qui a été réalisé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Importer des données dans une Base de données relationnelle Conforme</a:t>
            </a:r>
          </a:p>
          <a:p>
            <a:pPr marL="285750" indent="-285750">
              <a:buFontTx/>
              <a:buChar char="-"/>
            </a:pPr>
            <a:r>
              <a:rPr lang="fr-FR" dirty="0"/>
              <a:t>Requêtes dans la Base de données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S’assurer de la conformité RGPD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94654F-5E0C-8F66-D87A-2895C84FC03D}"/>
              </a:ext>
            </a:extLst>
          </p:cNvPr>
          <p:cNvSpPr txBox="1"/>
          <p:nvPr/>
        </p:nvSpPr>
        <p:spPr>
          <a:xfrm>
            <a:off x="896203" y="2630806"/>
            <a:ext cx="40533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6"/>
                </a:solidFill>
              </a:rPr>
              <a:t>A la suite: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Affiner le modèle de Prédiction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Prévoir des Visualisations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44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5382013" y="-183278"/>
            <a:ext cx="361720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dirty="0"/>
              <a:t>Contexte du projet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253897" y="631018"/>
            <a:ext cx="8516864" cy="142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endParaRPr lang="fr-FR" dirty="0"/>
          </a:p>
          <a:p>
            <a:pPr algn="ctr"/>
            <a:r>
              <a:rPr lang="fr-FR" sz="1400" i="1" dirty="0">
                <a:solidFill>
                  <a:schemeClr val="tx1">
                    <a:lumMod val="50000"/>
                  </a:schemeClr>
                </a:solidFill>
              </a:rPr>
              <a:t>	Laplace </a:t>
            </a:r>
            <a:r>
              <a:rPr lang="fr-FR" sz="1400" i="1" dirty="0" err="1">
                <a:solidFill>
                  <a:schemeClr val="tx1">
                    <a:lumMod val="50000"/>
                  </a:schemeClr>
                </a:solidFill>
              </a:rPr>
              <a:t>Immo</a:t>
            </a:r>
            <a:r>
              <a:rPr lang="fr-FR" sz="1400" i="1" dirty="0">
                <a:solidFill>
                  <a:schemeClr val="tx1">
                    <a:lumMod val="50000"/>
                  </a:schemeClr>
                </a:solidFill>
              </a:rPr>
              <a:t> lance le projet stratégique </a:t>
            </a:r>
            <a:r>
              <a:rPr lang="fr-FR" sz="1400" b="1" i="1" dirty="0" err="1">
                <a:solidFill>
                  <a:schemeClr val="tx1">
                    <a:lumMod val="50000"/>
                  </a:schemeClr>
                </a:solidFill>
              </a:rPr>
              <a:t>DATAImmo</a:t>
            </a:r>
            <a:r>
              <a:rPr lang="fr-FR" sz="1400" b="1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400" i="1" dirty="0">
                <a:solidFill>
                  <a:schemeClr val="tx1">
                    <a:lumMod val="50000"/>
                  </a:schemeClr>
                </a:solidFill>
              </a:rPr>
              <a:t>pour développer une base de données permettant d’analyser le marché immobilier et d’améliorer la prévision des prix de vente afin d’accompagner efficacement les agences régionales.</a:t>
            </a:r>
          </a:p>
        </p:txBody>
      </p:sp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AA7420-BAFB-95ED-6528-E3DE2E3A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947" y="1785600"/>
            <a:ext cx="5728715" cy="248645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fr-FR" sz="1900" b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fr-FR" sz="1900" b="1" dirty="0">
                <a:solidFill>
                  <a:srgbClr val="002060"/>
                </a:solidFill>
              </a:rPr>
              <a:t>3. Analyse des données : </a:t>
            </a:r>
            <a:r>
              <a:rPr lang="fr-FR" dirty="0"/>
              <a:t>utilisation des données du premier semestre 2020 comme POC (Proof of Concept) pour valider le modèle et ses capacités prédictives.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b="1" dirty="0">
                <a:solidFill>
                  <a:srgbClr val="002060"/>
                </a:solidFill>
              </a:rPr>
              <a:t>4. Conformité RGPD : </a:t>
            </a:r>
            <a:r>
              <a:rPr lang="fr-FR" dirty="0"/>
              <a:t>assurer que toutes les données collectées et traitées respectent les réglementations en matière de protection des données.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905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48170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 dirty="0"/>
              <a:t>Merci !</a:t>
            </a:r>
            <a:endParaRPr dirty="0"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6FB277-0E47-E736-458C-5F583B70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408" y="1286325"/>
            <a:ext cx="1486029" cy="2514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9CBC3A1-D3BC-964F-0907-702055D8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08" y="1667659"/>
            <a:ext cx="8128800" cy="24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0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1433073-D9C8-70C5-D2C7-7DAD624C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97" y="1171557"/>
            <a:ext cx="2034716" cy="26672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62BDB7B-E414-2DCA-9522-7CA053837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200" y="1438280"/>
            <a:ext cx="6976800" cy="325340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517230D-589E-CE9F-5837-9810ADC3A050}"/>
              </a:ext>
            </a:extLst>
          </p:cNvPr>
          <p:cNvSpPr txBox="1"/>
          <p:nvPr/>
        </p:nvSpPr>
        <p:spPr>
          <a:xfrm>
            <a:off x="8430064" y="27078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…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A32BEF-3936-EBED-7D54-8B3735AD965C}"/>
              </a:ext>
            </a:extLst>
          </p:cNvPr>
          <p:cNvSpPr txBox="1"/>
          <p:nvPr/>
        </p:nvSpPr>
        <p:spPr>
          <a:xfrm>
            <a:off x="520502" y="27078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…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303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D630B39-CD3E-AA09-0C74-7D8447301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668" y="1115849"/>
            <a:ext cx="1432684" cy="20575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7ABC9FF-DD64-A39C-8C28-55B7C1EA0BA3}"/>
              </a:ext>
            </a:extLst>
          </p:cNvPr>
          <p:cNvSpPr txBox="1"/>
          <p:nvPr/>
        </p:nvSpPr>
        <p:spPr>
          <a:xfrm>
            <a:off x="150697" y="27078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…</a:t>
            </a:r>
            <a:endParaRPr lang="fr-FR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001B26-3828-52BA-17DF-9FD73CC0FCF0}"/>
              </a:ext>
            </a:extLst>
          </p:cNvPr>
          <p:cNvSpPr txBox="1"/>
          <p:nvPr/>
        </p:nvSpPr>
        <p:spPr>
          <a:xfrm>
            <a:off x="8577805" y="2780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…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E00513-214D-A21A-7F55-45EF4CB0F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28" y="1419709"/>
            <a:ext cx="7480800" cy="32666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La stratégie de sauvegarde et la conformité RGPD</a:t>
            </a:r>
            <a:endParaRPr b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2"/>
          </p:nvPr>
        </p:nvSpPr>
        <p:spPr>
          <a:xfrm>
            <a:off x="1082704" y="1278911"/>
            <a:ext cx="6978592" cy="53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dirty="0"/>
              <a:t>Suppression de la colonne 'Nom de l’acquéreur' afin d'assurer l'anonymisation et de garantir la conformité des données avec le RGPD.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78" name="Google Shape;278;p3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4B8D98D-145F-6E20-24AF-311B13C1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53" y="1997182"/>
            <a:ext cx="5960894" cy="24341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4653097" y="1809182"/>
            <a:ext cx="3787096" cy="56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sz="2000" b="0" dirty="0"/>
              <a:t>Le Schéma Relationnel Normalisé</a:t>
            </a:r>
            <a:endParaRPr sz="2000" b="0" dirty="0"/>
          </a:p>
        </p:txBody>
      </p:sp>
      <p:sp>
        <p:nvSpPr>
          <p:cNvPr id="305" name="Google Shape;305;p3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D07C80-2AC7-F97F-0DD2-4990DFE822B4}"/>
              </a:ext>
            </a:extLst>
          </p:cNvPr>
          <p:cNvSpPr txBox="1"/>
          <p:nvPr/>
        </p:nvSpPr>
        <p:spPr>
          <a:xfrm>
            <a:off x="5366782" y="2414701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Respect des Normes 3NF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E453DF-E417-82AF-7471-AFC48BEE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7" y="186410"/>
            <a:ext cx="3977985" cy="4381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L’extrait du dictionnaire des données</a:t>
            </a:r>
            <a:endParaRPr b="0"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81D5F4-069B-8FAF-6835-DF488972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56" y="1651529"/>
            <a:ext cx="7470444" cy="60519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8AB2ADC-72A8-1F5B-482D-B8021917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48" y="2712902"/>
            <a:ext cx="7343096" cy="6052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502B813-81B6-9E7B-3FF8-1634DB6FD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04" y="3821039"/>
            <a:ext cx="7444924" cy="57972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548E454-4200-6FE2-0B67-D182E9D52EC2}"/>
              </a:ext>
            </a:extLst>
          </p:cNvPr>
          <p:cNvSpPr txBox="1"/>
          <p:nvPr/>
        </p:nvSpPr>
        <p:spPr>
          <a:xfrm>
            <a:off x="3723087" y="1303915"/>
            <a:ext cx="805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Région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BF8AAA-8240-0ADA-6EC9-883E33B8E1F8}"/>
              </a:ext>
            </a:extLst>
          </p:cNvPr>
          <p:cNvSpPr txBox="1"/>
          <p:nvPr/>
        </p:nvSpPr>
        <p:spPr>
          <a:xfrm>
            <a:off x="3802714" y="3466499"/>
            <a:ext cx="138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Communes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AF4061B-2778-F68B-9C6B-D4A6F0AB7551}"/>
              </a:ext>
            </a:extLst>
          </p:cNvPr>
          <p:cNvSpPr txBox="1"/>
          <p:nvPr/>
        </p:nvSpPr>
        <p:spPr>
          <a:xfrm>
            <a:off x="3698238" y="2354308"/>
            <a:ext cx="138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Département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8A775C-D318-D956-A7C6-620DB212E764}"/>
              </a:ext>
            </a:extLst>
          </p:cNvPr>
          <p:cNvSpPr txBox="1"/>
          <p:nvPr/>
        </p:nvSpPr>
        <p:spPr>
          <a:xfrm>
            <a:off x="5552932" y="625371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Répartition des données dans </a:t>
            </a:r>
          </a:p>
          <a:p>
            <a:r>
              <a:rPr lang="fr-FR" dirty="0"/>
              <a:t>cinq tables distinctes.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1029</Words>
  <Application>Microsoft Office PowerPoint</Application>
  <PresentationFormat>Affichage à l'écran (16:9)</PresentationFormat>
  <Paragraphs>184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Calibri</vt:lpstr>
      <vt:lpstr>Helvetica 75 Bold</vt:lpstr>
      <vt:lpstr>Arial Black</vt:lpstr>
      <vt:lpstr>Arial</vt:lpstr>
      <vt:lpstr>Simple Light</vt:lpstr>
      <vt:lpstr>Thème Office</vt:lpstr>
      <vt:lpstr>Création et utilisation de la base de données</vt:lpstr>
      <vt:lpstr>Contexte du projet</vt:lpstr>
      <vt:lpstr>Contexte du projet</vt:lpstr>
      <vt:lpstr>Les données initiales</vt:lpstr>
      <vt:lpstr>Les données initiales</vt:lpstr>
      <vt:lpstr>Les données initiales</vt:lpstr>
      <vt:lpstr>La stratégie de sauvegarde et la conformité RGPD</vt:lpstr>
      <vt:lpstr>Le Schéma Relationnel Normalisé</vt:lpstr>
      <vt:lpstr>L’extrait du dictionnaire des données</vt:lpstr>
      <vt:lpstr>L’extrait du dictionnaire des données</vt:lpstr>
      <vt:lpstr>Création des tables sur SQ Lite</vt:lpstr>
      <vt:lpstr>La base de données chargées</vt:lpstr>
      <vt:lpstr>La base de données chargées</vt:lpstr>
      <vt:lpstr>Requêtes SQL et résultats</vt:lpstr>
      <vt:lpstr>Requête 1 : Nombre Total d’appartements vendus au 1er semestre 2020</vt:lpstr>
      <vt:lpstr>Requête 2 : Le nombre de ventes d’appartement par région pour le 1er semestre 2020</vt:lpstr>
      <vt:lpstr>Requête 3 : Proportion des ventes d’appartements par le nombre de pièces</vt:lpstr>
      <vt:lpstr>Requête 4 : Liste des 10 départements où le prix du mètre carré est le plus élevé</vt:lpstr>
      <vt:lpstr>Requête 5 : Prix moyen du mètre carré d’une maison en Île-de-France</vt:lpstr>
      <vt:lpstr>Requête 6 : Liste des 10 appartements les plus chers avec la région et le nombre de mètres carrés</vt:lpstr>
      <vt:lpstr>Requête 7 : Taux d’évolution du nombre de ventes entre le premier et le second trimestre de 2020</vt:lpstr>
      <vt:lpstr>Requête 8 : Le classement des régions par rapport au prix au mètre carré des appartement de plus de 4 pièces. </vt:lpstr>
      <vt:lpstr>Requête 9 : Liste des communes ayant eu au moins 50 ventes au 1er trimestre </vt:lpstr>
      <vt:lpstr>Requête 10 : Différence en pourcentage du prix au mètre carré entre un appartement de 2 pièces et un appartement de 3 pièces.  </vt:lpstr>
      <vt:lpstr>Requête 11 : Les moyennes de valeurs foncières pour le top 3 des communes des départements 6, 13, 33, 59 et 69</vt:lpstr>
      <vt:lpstr>Requête 12 : Les 20 communes avec le plus de transactions pour 1000 habitants pour les communes qui dépassent les 10 000 habitants</vt:lpstr>
      <vt:lpstr>Requête optionnelle : Top 5 des communes avec la plus grande différence de prix au m² entre le 1er et le 2nd trimestre de 2020</vt:lpstr>
      <vt:lpstr>Requête optionnelle : La superficie moyenne des terrains des maisons par région en 2020. </vt:lpstr>
      <vt:lpstr>Conclusion: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de la base de données</dc:title>
  <dc:creator>SONZOGNI Thomas UCI OC</dc:creator>
  <cp:lastModifiedBy>SONZOGNI Thomas UCI OC</cp:lastModifiedBy>
  <cp:revision>11</cp:revision>
  <dcterms:modified xsi:type="dcterms:W3CDTF">2025-01-31T11:01:06Z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Simple Light:3\Thème Office:3</vt:lpwstr>
  </property>
  <property fmtid="{D5CDD505-2E9C-101B-9397-08002B2CF9AE}" pid="3" name="ClassificationContentMarkingFooterText">
    <vt:lpwstr>Orange Restricted</vt:lpwstr>
  </property>
</Properties>
</file>