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9" r:id="rId9"/>
    <p:sldId id="26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8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8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1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0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6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7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4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46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3EEB3D87-A0E6-E8B4-9750-7CE51B6CC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256" b="474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8CB8DA-266D-15D1-E16F-6E8C02B98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84" y="952499"/>
            <a:ext cx="4814316" cy="247650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Thomas </a:t>
            </a:r>
            <a:r>
              <a:rPr lang="en-GB" dirty="0" err="1">
                <a:solidFill>
                  <a:srgbClr val="FFFFFF"/>
                </a:solidFill>
              </a:rPr>
              <a:t>Stoyles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2312447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8F103-5AC4-3190-A19C-22CDF3108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84" y="4270342"/>
            <a:ext cx="4814316" cy="1778503"/>
          </a:xfrm>
        </p:spPr>
        <p:txBody>
          <a:bodyPr anchor="b"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12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5A0D-6C8F-E30D-8A2B-EFEEF39E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784BD-58D8-AF10-71D8-A62070D8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did you pick </a:t>
            </a:r>
          </a:p>
          <a:p>
            <a:pPr lvl="1"/>
            <a:r>
              <a:rPr lang="en-GB" dirty="0"/>
              <a:t>The values that I have chosen is 0.05 for the learning rates, 500 epochs and 10 hidden nodes.</a:t>
            </a:r>
          </a:p>
          <a:p>
            <a:r>
              <a:rPr lang="en-GB" dirty="0"/>
              <a:t>How did you pick them </a:t>
            </a:r>
          </a:p>
          <a:p>
            <a:pPr lvl="1"/>
            <a:r>
              <a:rPr lang="en-GB" dirty="0"/>
              <a:t>These have been picked after testing all different values for each, then taking the value that lowers the RMSE the most.</a:t>
            </a:r>
          </a:p>
          <a:p>
            <a:r>
              <a:rPr lang="en-GB" dirty="0"/>
              <a:t>What effect did they have</a:t>
            </a:r>
          </a:p>
          <a:p>
            <a:pPr lvl="1"/>
            <a:r>
              <a:rPr lang="en-GB" dirty="0"/>
              <a:t>The lower RMSE the better the rocket performed.</a:t>
            </a:r>
          </a:p>
        </p:txBody>
      </p:sp>
    </p:spTree>
    <p:extLst>
      <p:ext uri="{BB962C8B-B14F-4D97-AF65-F5344CB8AC3E}">
        <p14:creationId xmlns:p14="http://schemas.microsoft.com/office/powerpoint/2010/main" val="190631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E5B0-390D-633B-8785-F42F3E8C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RMSE and Stopping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C9D8-2541-BB35-3B2F-1A2B53EEF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the RMSE values</a:t>
            </a:r>
          </a:p>
          <a:p>
            <a:pPr lvl="1"/>
            <a:r>
              <a:rPr lang="en-GB" dirty="0"/>
              <a:t>0.7007</a:t>
            </a:r>
          </a:p>
          <a:p>
            <a:pPr marL="0" indent="0">
              <a:buNone/>
            </a:pPr>
            <a:r>
              <a:rPr lang="en-GB" dirty="0"/>
              <a:t>What did you pick as your early stopping criteria and why </a:t>
            </a:r>
          </a:p>
          <a:p>
            <a:pPr lvl="1"/>
            <a:r>
              <a:rPr lang="en-GB" dirty="0"/>
              <a:t>Stopping early criteria is the amount of epoch used in the code. After 100 epochs it is minimal gains therefore, I stopped at 100.</a:t>
            </a:r>
          </a:p>
        </p:txBody>
      </p:sp>
    </p:spTree>
    <p:extLst>
      <p:ext uri="{BB962C8B-B14F-4D97-AF65-F5344CB8AC3E}">
        <p14:creationId xmlns:p14="http://schemas.microsoft.com/office/powerpoint/2010/main" val="285007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7B4C-806A-4A9A-9CA1-2437BF77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Above and beyond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1F89-E7CA-42A4-1750-08968FE7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extra did you do</a:t>
            </a:r>
          </a:p>
          <a:p>
            <a:pPr lvl="1"/>
            <a:r>
              <a:rPr lang="en-GB" dirty="0"/>
              <a:t>Removing zeros and replacing with the average value of that column </a:t>
            </a:r>
          </a:p>
          <a:p>
            <a:pPr lvl="1"/>
            <a:r>
              <a:rPr lang="en-GB" dirty="0"/>
              <a:t>Removed null values and replaced with the average value of that column</a:t>
            </a:r>
          </a:p>
        </p:txBody>
      </p:sp>
    </p:spTree>
    <p:extLst>
      <p:ext uri="{BB962C8B-B14F-4D97-AF65-F5344CB8AC3E}">
        <p14:creationId xmlns:p14="http://schemas.microsoft.com/office/powerpoint/2010/main" val="183831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4A6B-150A-98E0-C8EB-50F8E948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62BB-9C29-0446-E1D7-7EFD6449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Partition of data </a:t>
            </a:r>
          </a:p>
          <a:p>
            <a:pPr lvl="1"/>
            <a:r>
              <a:rPr lang="en-GB" dirty="0"/>
              <a:t>Data was partitioned into the training and testing set with a 80/20 split </a:t>
            </a:r>
          </a:p>
          <a:p>
            <a:r>
              <a:rPr lang="en-GB" dirty="0"/>
              <a:t>Processing of data </a:t>
            </a:r>
          </a:p>
          <a:p>
            <a:pPr lvl="1"/>
            <a:r>
              <a:rPr lang="en-GB" dirty="0"/>
              <a:t>Data was pre-processed using normalization </a:t>
            </a:r>
          </a:p>
        </p:txBody>
      </p:sp>
    </p:spTree>
    <p:extLst>
      <p:ext uri="{BB962C8B-B14F-4D97-AF65-F5344CB8AC3E}">
        <p14:creationId xmlns:p14="http://schemas.microsoft.com/office/powerpoint/2010/main" val="246071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A1B6-054F-FFE2-2C2E-B4E5DB5C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 – forward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96F443-527F-ECA0-D5B5-2F8D37653F2A}"/>
              </a:ext>
            </a:extLst>
          </p:cNvPr>
          <p:cNvSpPr/>
          <p:nvPr/>
        </p:nvSpPr>
        <p:spPr>
          <a:xfrm>
            <a:off x="2873782" y="3749665"/>
            <a:ext cx="729548" cy="717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2326EB-E177-51F7-3266-475D1DFECCC6}"/>
              </a:ext>
            </a:extLst>
          </p:cNvPr>
          <p:cNvSpPr/>
          <p:nvPr/>
        </p:nvSpPr>
        <p:spPr>
          <a:xfrm>
            <a:off x="2854626" y="4968929"/>
            <a:ext cx="729548" cy="717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F2181C-DA25-837F-E84C-0332681F2E94}"/>
              </a:ext>
            </a:extLst>
          </p:cNvPr>
          <p:cNvSpPr/>
          <p:nvPr/>
        </p:nvSpPr>
        <p:spPr>
          <a:xfrm>
            <a:off x="4942815" y="5201633"/>
            <a:ext cx="729548" cy="717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AAC4E1-8BDE-EF43-BFB2-BA1AAF5C5AFD}"/>
              </a:ext>
            </a:extLst>
          </p:cNvPr>
          <p:cNvSpPr/>
          <p:nvPr/>
        </p:nvSpPr>
        <p:spPr>
          <a:xfrm>
            <a:off x="4942815" y="4212180"/>
            <a:ext cx="729548" cy="717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568800-E58B-73EA-8AA5-527D08FC50A6}"/>
              </a:ext>
            </a:extLst>
          </p:cNvPr>
          <p:cNvSpPr/>
          <p:nvPr/>
        </p:nvSpPr>
        <p:spPr>
          <a:xfrm>
            <a:off x="4942815" y="3202502"/>
            <a:ext cx="729548" cy="717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BCE33A-B2C0-61C6-E5B6-6FBF1A0A48DA}"/>
              </a:ext>
            </a:extLst>
          </p:cNvPr>
          <p:cNvSpPr/>
          <p:nvPr/>
        </p:nvSpPr>
        <p:spPr>
          <a:xfrm>
            <a:off x="6847404" y="4929661"/>
            <a:ext cx="729548" cy="717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E4774A-7878-1739-E2D2-8CF91D4D01E2}"/>
              </a:ext>
            </a:extLst>
          </p:cNvPr>
          <p:cNvSpPr/>
          <p:nvPr/>
        </p:nvSpPr>
        <p:spPr>
          <a:xfrm>
            <a:off x="6847404" y="3853439"/>
            <a:ext cx="729548" cy="717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DB404-530F-5299-0F4F-F41BE296B404}"/>
              </a:ext>
            </a:extLst>
          </p:cNvPr>
          <p:cNvSpPr txBox="1"/>
          <p:nvPr/>
        </p:nvSpPr>
        <p:spPr>
          <a:xfrm>
            <a:off x="2864174" y="18499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420B2-D458-1E4B-D51F-C3C8D241F0C5}"/>
              </a:ext>
            </a:extLst>
          </p:cNvPr>
          <p:cNvSpPr txBox="1"/>
          <p:nvPr/>
        </p:nvSpPr>
        <p:spPr>
          <a:xfrm>
            <a:off x="4849771" y="181130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Hidden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6646D-57C2-85D3-5830-6864E08E9168}"/>
              </a:ext>
            </a:extLst>
          </p:cNvPr>
          <p:cNvSpPr txBox="1"/>
          <p:nvPr/>
        </p:nvSpPr>
        <p:spPr>
          <a:xfrm>
            <a:off x="6679948" y="180524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0036C-EBE1-1079-32B1-B892EE55FEDE}"/>
              </a:ext>
            </a:extLst>
          </p:cNvPr>
          <p:cNvSpPr txBox="1"/>
          <p:nvPr/>
        </p:nvSpPr>
        <p:spPr>
          <a:xfrm flipH="1">
            <a:off x="5163871" y="5375707"/>
            <a:ext cx="37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25D2C3-51F3-F942-9A27-3A86F4740C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603330" y="3561243"/>
            <a:ext cx="1339485" cy="54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7A22F3-EA59-D11C-CA97-C4DEC04707E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603330" y="4108406"/>
            <a:ext cx="1339485" cy="46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4653D6-78FE-FE6F-918A-C37E9587ADF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603330" y="4108406"/>
            <a:ext cx="1339485" cy="145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3BC7E7-E9F9-77D3-24A1-BD4914D0959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3584174" y="3561243"/>
            <a:ext cx="1358641" cy="176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CD7FC2-EE85-BFD7-782F-A05D042D063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84174" y="5327670"/>
            <a:ext cx="1358641" cy="23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23342B-C644-F1A5-9B50-484EE8CDA70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84174" y="4570921"/>
            <a:ext cx="1358641" cy="75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14FEA1-E6CC-508B-0AB8-7B11909349A5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672363" y="3561243"/>
            <a:ext cx="1175041" cy="650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048253-AB1C-BC9F-03E4-827F222E5C2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672363" y="3561243"/>
            <a:ext cx="1175041" cy="172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0A8121-61B4-6510-B473-2ADFAAD6063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5672363" y="4212180"/>
            <a:ext cx="1175041" cy="35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74ABE6-F92C-7C45-171E-BEF9958F190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672363" y="4570921"/>
            <a:ext cx="1175041" cy="7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DAFCB5-36B7-6A97-2C57-0A7AF3FF4CF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5672363" y="4212180"/>
            <a:ext cx="1175041" cy="13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857965-0B37-BEB0-C017-05C36B4D65BB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5672363" y="5288402"/>
            <a:ext cx="1175041" cy="27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E357B37-E4D1-9EEC-0F4E-E20653033361}"/>
              </a:ext>
            </a:extLst>
          </p:cNvPr>
          <p:cNvSpPr/>
          <p:nvPr/>
        </p:nvSpPr>
        <p:spPr>
          <a:xfrm>
            <a:off x="2897041" y="2601453"/>
            <a:ext cx="654118" cy="649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CAA330-D73A-2C03-66C2-23FE224EFFCD}"/>
              </a:ext>
            </a:extLst>
          </p:cNvPr>
          <p:cNvSpPr txBox="1"/>
          <p:nvPr/>
        </p:nvSpPr>
        <p:spPr>
          <a:xfrm>
            <a:off x="2897041" y="2724265"/>
            <a:ext cx="65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Bias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7DB999C-F2E3-62F1-C2B2-D0AA67D90E4F}"/>
              </a:ext>
            </a:extLst>
          </p:cNvPr>
          <p:cNvSpPr/>
          <p:nvPr/>
        </p:nvSpPr>
        <p:spPr>
          <a:xfrm>
            <a:off x="4942815" y="2304022"/>
            <a:ext cx="654118" cy="649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E0C4DE-0E64-9DF2-AB89-4EFC17D0DF9C}"/>
              </a:ext>
            </a:extLst>
          </p:cNvPr>
          <p:cNvSpPr txBox="1"/>
          <p:nvPr/>
        </p:nvSpPr>
        <p:spPr>
          <a:xfrm>
            <a:off x="4942815" y="2426834"/>
            <a:ext cx="65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Bias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9150A8E-391B-CE8F-018A-F32544C36DB8}"/>
              </a:ext>
            </a:extLst>
          </p:cNvPr>
          <p:cNvSpPr/>
          <p:nvPr/>
        </p:nvSpPr>
        <p:spPr>
          <a:xfrm>
            <a:off x="6847404" y="2699196"/>
            <a:ext cx="654118" cy="649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B4CE91-FD18-64B7-465B-EEBB2F35A575}"/>
              </a:ext>
            </a:extLst>
          </p:cNvPr>
          <p:cNvSpPr txBox="1"/>
          <p:nvPr/>
        </p:nvSpPr>
        <p:spPr>
          <a:xfrm>
            <a:off x="6847404" y="2838491"/>
            <a:ext cx="65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Bias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3F1880-A221-5626-DF7F-BF8AEC953FD9}"/>
              </a:ext>
            </a:extLst>
          </p:cNvPr>
          <p:cNvCxnSpPr>
            <a:stCxn id="47" idx="3"/>
            <a:endCxn id="65" idx="1"/>
          </p:cNvCxnSpPr>
          <p:nvPr/>
        </p:nvCxnSpPr>
        <p:spPr>
          <a:xfrm flipV="1">
            <a:off x="3551159" y="2611500"/>
            <a:ext cx="1391656" cy="29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9B309D-C207-7910-A505-14644588BE2D}"/>
              </a:ext>
            </a:extLst>
          </p:cNvPr>
          <p:cNvCxnSpPr>
            <a:stCxn id="65" idx="3"/>
            <a:endCxn id="67" idx="1"/>
          </p:cNvCxnSpPr>
          <p:nvPr/>
        </p:nvCxnSpPr>
        <p:spPr>
          <a:xfrm>
            <a:off x="5596933" y="2611500"/>
            <a:ext cx="1250471" cy="41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F76575D-7F06-363E-DA1A-A4787BF7C2F5}"/>
              </a:ext>
            </a:extLst>
          </p:cNvPr>
          <p:cNvCxnSpPr>
            <a:stCxn id="47" idx="3"/>
            <a:endCxn id="8" idx="2"/>
          </p:cNvCxnSpPr>
          <p:nvPr/>
        </p:nvCxnSpPr>
        <p:spPr>
          <a:xfrm>
            <a:off x="3551159" y="2908931"/>
            <a:ext cx="1391656" cy="65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713B91E-8B3A-602D-70D9-AA964791BA6A}"/>
              </a:ext>
            </a:extLst>
          </p:cNvPr>
          <p:cNvCxnSpPr>
            <a:stCxn id="65" idx="3"/>
            <a:endCxn id="10" idx="2"/>
          </p:cNvCxnSpPr>
          <p:nvPr/>
        </p:nvCxnSpPr>
        <p:spPr>
          <a:xfrm>
            <a:off x="5596933" y="2611500"/>
            <a:ext cx="1250471" cy="160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6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A1B6-054F-FFE2-2C2E-B4E5DB5C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 – Backwards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96F443-527F-ECA0-D5B5-2F8D37653F2A}"/>
              </a:ext>
            </a:extLst>
          </p:cNvPr>
          <p:cNvSpPr/>
          <p:nvPr/>
        </p:nvSpPr>
        <p:spPr>
          <a:xfrm>
            <a:off x="2873782" y="3749665"/>
            <a:ext cx="729548" cy="717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2326EB-E177-51F7-3266-475D1DFECCC6}"/>
              </a:ext>
            </a:extLst>
          </p:cNvPr>
          <p:cNvSpPr/>
          <p:nvPr/>
        </p:nvSpPr>
        <p:spPr>
          <a:xfrm>
            <a:off x="2854626" y="4968929"/>
            <a:ext cx="729548" cy="717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F2181C-DA25-837F-E84C-0332681F2E94}"/>
              </a:ext>
            </a:extLst>
          </p:cNvPr>
          <p:cNvSpPr/>
          <p:nvPr/>
        </p:nvSpPr>
        <p:spPr>
          <a:xfrm>
            <a:off x="4942815" y="5201633"/>
            <a:ext cx="729548" cy="717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AAC4E1-8BDE-EF43-BFB2-BA1AAF5C5AFD}"/>
              </a:ext>
            </a:extLst>
          </p:cNvPr>
          <p:cNvSpPr/>
          <p:nvPr/>
        </p:nvSpPr>
        <p:spPr>
          <a:xfrm>
            <a:off x="4942815" y="4212180"/>
            <a:ext cx="729548" cy="717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568800-E58B-73EA-8AA5-527D08FC50A6}"/>
              </a:ext>
            </a:extLst>
          </p:cNvPr>
          <p:cNvSpPr/>
          <p:nvPr/>
        </p:nvSpPr>
        <p:spPr>
          <a:xfrm>
            <a:off x="4942815" y="3202502"/>
            <a:ext cx="729548" cy="717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BCE33A-B2C0-61C6-E5B6-6FBF1A0A48DA}"/>
              </a:ext>
            </a:extLst>
          </p:cNvPr>
          <p:cNvSpPr/>
          <p:nvPr/>
        </p:nvSpPr>
        <p:spPr>
          <a:xfrm>
            <a:off x="6847404" y="4929661"/>
            <a:ext cx="729548" cy="717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E4774A-7878-1739-E2D2-8CF91D4D01E2}"/>
              </a:ext>
            </a:extLst>
          </p:cNvPr>
          <p:cNvSpPr/>
          <p:nvPr/>
        </p:nvSpPr>
        <p:spPr>
          <a:xfrm>
            <a:off x="6847404" y="3853439"/>
            <a:ext cx="729548" cy="717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DB404-530F-5299-0F4F-F41BE296B404}"/>
              </a:ext>
            </a:extLst>
          </p:cNvPr>
          <p:cNvSpPr txBox="1"/>
          <p:nvPr/>
        </p:nvSpPr>
        <p:spPr>
          <a:xfrm>
            <a:off x="2864174" y="18499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420B2-D458-1E4B-D51F-C3C8D241F0C5}"/>
              </a:ext>
            </a:extLst>
          </p:cNvPr>
          <p:cNvSpPr txBox="1"/>
          <p:nvPr/>
        </p:nvSpPr>
        <p:spPr>
          <a:xfrm>
            <a:off x="4849771" y="181130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Hidden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6646D-57C2-85D3-5830-6864E08E9168}"/>
              </a:ext>
            </a:extLst>
          </p:cNvPr>
          <p:cNvSpPr txBox="1"/>
          <p:nvPr/>
        </p:nvSpPr>
        <p:spPr>
          <a:xfrm>
            <a:off x="6679948" y="180524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0036C-EBE1-1079-32B1-B892EE55FEDE}"/>
              </a:ext>
            </a:extLst>
          </p:cNvPr>
          <p:cNvSpPr txBox="1"/>
          <p:nvPr/>
        </p:nvSpPr>
        <p:spPr>
          <a:xfrm flipH="1">
            <a:off x="5118767" y="5375707"/>
            <a:ext cx="37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E357B37-E4D1-9EEC-0F4E-E20653033361}"/>
              </a:ext>
            </a:extLst>
          </p:cNvPr>
          <p:cNvSpPr/>
          <p:nvPr/>
        </p:nvSpPr>
        <p:spPr>
          <a:xfrm>
            <a:off x="2897041" y="2601453"/>
            <a:ext cx="654118" cy="649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CAA330-D73A-2C03-66C2-23FE224EFFCD}"/>
              </a:ext>
            </a:extLst>
          </p:cNvPr>
          <p:cNvSpPr txBox="1"/>
          <p:nvPr/>
        </p:nvSpPr>
        <p:spPr>
          <a:xfrm>
            <a:off x="2897041" y="2724265"/>
            <a:ext cx="65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Bias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7DB999C-F2E3-62F1-C2B2-D0AA67D90E4F}"/>
              </a:ext>
            </a:extLst>
          </p:cNvPr>
          <p:cNvSpPr/>
          <p:nvPr/>
        </p:nvSpPr>
        <p:spPr>
          <a:xfrm>
            <a:off x="4942815" y="2304022"/>
            <a:ext cx="654118" cy="649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E0C4DE-0E64-9DF2-AB89-4EFC17D0DF9C}"/>
              </a:ext>
            </a:extLst>
          </p:cNvPr>
          <p:cNvSpPr txBox="1"/>
          <p:nvPr/>
        </p:nvSpPr>
        <p:spPr>
          <a:xfrm>
            <a:off x="4942815" y="2426834"/>
            <a:ext cx="65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Bias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9150A8E-391B-CE8F-018A-F32544C36DB8}"/>
              </a:ext>
            </a:extLst>
          </p:cNvPr>
          <p:cNvSpPr/>
          <p:nvPr/>
        </p:nvSpPr>
        <p:spPr>
          <a:xfrm>
            <a:off x="6847404" y="2699196"/>
            <a:ext cx="654118" cy="649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B4CE91-FD18-64B7-465B-EEBB2F35A575}"/>
              </a:ext>
            </a:extLst>
          </p:cNvPr>
          <p:cNvSpPr txBox="1"/>
          <p:nvPr/>
        </p:nvSpPr>
        <p:spPr>
          <a:xfrm>
            <a:off x="6847404" y="2838491"/>
            <a:ext cx="65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Bias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E49C88-B2DE-C98D-4B8C-FD514D8BD186}"/>
              </a:ext>
            </a:extLst>
          </p:cNvPr>
          <p:cNvCxnSpPr>
            <a:stCxn id="67" idx="1"/>
            <a:endCxn id="65" idx="3"/>
          </p:cNvCxnSpPr>
          <p:nvPr/>
        </p:nvCxnSpPr>
        <p:spPr>
          <a:xfrm flipH="1" flipV="1">
            <a:off x="5596933" y="2611500"/>
            <a:ext cx="1250471" cy="41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809356-F557-AC76-1B58-4DD4F5E13D7E}"/>
              </a:ext>
            </a:extLst>
          </p:cNvPr>
          <p:cNvCxnSpPr>
            <a:stCxn id="67" idx="1"/>
            <a:endCxn id="8" idx="6"/>
          </p:cNvCxnSpPr>
          <p:nvPr/>
        </p:nvCxnSpPr>
        <p:spPr>
          <a:xfrm flipH="1">
            <a:off x="5672363" y="3023157"/>
            <a:ext cx="1175041" cy="53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099179-A02B-90DF-8247-E4697564C726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flipH="1" flipV="1">
            <a:off x="5672363" y="3561243"/>
            <a:ext cx="1175041" cy="65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7AA3E7-018C-A1BC-230C-944EBDFB8A6E}"/>
              </a:ext>
            </a:extLst>
          </p:cNvPr>
          <p:cNvCxnSpPr>
            <a:stCxn id="10" idx="2"/>
            <a:endCxn id="7" idx="6"/>
          </p:cNvCxnSpPr>
          <p:nvPr/>
        </p:nvCxnSpPr>
        <p:spPr>
          <a:xfrm flipH="1">
            <a:off x="5672363" y="4212180"/>
            <a:ext cx="1175041" cy="35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CA3983-95D8-6625-4005-7DB9AC401239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 flipV="1">
            <a:off x="5672363" y="4570921"/>
            <a:ext cx="1175041" cy="7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883090-F761-84EF-0A70-1E09D29C41F1}"/>
              </a:ext>
            </a:extLst>
          </p:cNvPr>
          <p:cNvCxnSpPr>
            <a:stCxn id="10" idx="2"/>
            <a:endCxn id="6" idx="6"/>
          </p:cNvCxnSpPr>
          <p:nvPr/>
        </p:nvCxnSpPr>
        <p:spPr>
          <a:xfrm flipH="1">
            <a:off x="5672363" y="4212180"/>
            <a:ext cx="1175041" cy="13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A6B902-F618-05C5-F767-7EEE3127E38F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5672363" y="5288402"/>
            <a:ext cx="1175041" cy="27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871E4E-341A-2226-DADC-CD0E81CEE74E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 flipV="1">
            <a:off x="5672363" y="3561243"/>
            <a:ext cx="1175041" cy="172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787EB3-FAFB-B925-7C94-9E9896DB5B73}"/>
              </a:ext>
            </a:extLst>
          </p:cNvPr>
          <p:cNvCxnSpPr>
            <a:stCxn id="64" idx="2"/>
            <a:endCxn id="47" idx="3"/>
          </p:cNvCxnSpPr>
          <p:nvPr/>
        </p:nvCxnSpPr>
        <p:spPr>
          <a:xfrm flipH="1">
            <a:off x="3551159" y="2628835"/>
            <a:ext cx="1391656" cy="28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016B8-CEC5-7A15-6555-2639BF2DD400}"/>
              </a:ext>
            </a:extLst>
          </p:cNvPr>
          <p:cNvCxnSpPr>
            <a:stCxn id="8" idx="2"/>
            <a:endCxn id="4" idx="6"/>
          </p:cNvCxnSpPr>
          <p:nvPr/>
        </p:nvCxnSpPr>
        <p:spPr>
          <a:xfrm flipH="1">
            <a:off x="3603330" y="3561243"/>
            <a:ext cx="1339485" cy="54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E51B89-738F-74C4-CAB6-8F692E24EE52}"/>
              </a:ext>
            </a:extLst>
          </p:cNvPr>
          <p:cNvCxnSpPr>
            <a:stCxn id="8" idx="2"/>
            <a:endCxn id="5" idx="6"/>
          </p:cNvCxnSpPr>
          <p:nvPr/>
        </p:nvCxnSpPr>
        <p:spPr>
          <a:xfrm flipH="1">
            <a:off x="3584174" y="3561243"/>
            <a:ext cx="1358641" cy="176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990485-F938-4A44-C8DF-B869582924C5}"/>
              </a:ext>
            </a:extLst>
          </p:cNvPr>
          <p:cNvCxnSpPr>
            <a:stCxn id="7" idx="2"/>
            <a:endCxn id="4" idx="6"/>
          </p:cNvCxnSpPr>
          <p:nvPr/>
        </p:nvCxnSpPr>
        <p:spPr>
          <a:xfrm flipH="1" flipV="1">
            <a:off x="3603330" y="4108406"/>
            <a:ext cx="1339485" cy="46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772917-0F97-2391-078C-B72276439F80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3584174" y="4570921"/>
            <a:ext cx="1358641" cy="75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EA3C2F-C8E9-01AF-9B42-D2EC67A22A0E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 flipV="1">
            <a:off x="3584174" y="5327670"/>
            <a:ext cx="1358641" cy="23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2CE47-8AA2-128F-F41F-D74E7534B931}"/>
              </a:ext>
            </a:extLst>
          </p:cNvPr>
          <p:cNvCxnSpPr>
            <a:stCxn id="6" idx="2"/>
            <a:endCxn id="4" idx="6"/>
          </p:cNvCxnSpPr>
          <p:nvPr/>
        </p:nvCxnSpPr>
        <p:spPr>
          <a:xfrm flipH="1" flipV="1">
            <a:off x="3603330" y="4108406"/>
            <a:ext cx="1339485" cy="145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452CA8F-798D-E1EB-0AD5-45D396D7F709}"/>
              </a:ext>
            </a:extLst>
          </p:cNvPr>
          <p:cNvCxnSpPr>
            <a:stCxn id="8" idx="2"/>
            <a:endCxn id="47" idx="3"/>
          </p:cNvCxnSpPr>
          <p:nvPr/>
        </p:nvCxnSpPr>
        <p:spPr>
          <a:xfrm flipH="1" flipV="1">
            <a:off x="3551159" y="2908931"/>
            <a:ext cx="1391656" cy="65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3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A1B6-054F-FFE2-2C2E-B4E5DB5C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choices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C7C5-1898-D4E5-9A7D-4BA5A9CEB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1537525"/>
            <a:ext cx="10995660" cy="4029074"/>
          </a:xfrm>
        </p:spPr>
        <p:txBody>
          <a:bodyPr/>
          <a:lstStyle/>
          <a:p>
            <a:r>
              <a:rPr lang="en-GB" dirty="0"/>
              <a:t>Choose to only allow 1 hidden layer as this is not a deep learning task</a:t>
            </a:r>
          </a:p>
          <a:p>
            <a:r>
              <a:rPr lang="en-GB" dirty="0"/>
              <a:t>If this was a deep learning task, then I would have multiple hidden layers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07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C74F-E923-252F-884B-48DAB45E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Size choices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B0272D-DC00-04C8-BF2B-CA899EE1A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841605"/>
              </p:ext>
            </p:extLst>
          </p:nvPr>
        </p:nvGraphicFramePr>
        <p:xfrm>
          <a:off x="465220" y="2028825"/>
          <a:ext cx="11079078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810">
                  <a:extLst>
                    <a:ext uri="{9D8B030D-6E8A-4147-A177-3AD203B41FA5}">
                      <a16:colId xmlns:a16="http://schemas.microsoft.com/office/drawing/2014/main" val="1944551292"/>
                    </a:ext>
                  </a:extLst>
                </a:gridCol>
                <a:gridCol w="2748756">
                  <a:extLst>
                    <a:ext uri="{9D8B030D-6E8A-4147-A177-3AD203B41FA5}">
                      <a16:colId xmlns:a16="http://schemas.microsoft.com/office/drawing/2014/main" val="398250858"/>
                    </a:ext>
                  </a:extLst>
                </a:gridCol>
                <a:gridCol w="2748756">
                  <a:extLst>
                    <a:ext uri="{9D8B030D-6E8A-4147-A177-3AD203B41FA5}">
                      <a16:colId xmlns:a16="http://schemas.microsoft.com/office/drawing/2014/main" val="483164789"/>
                    </a:ext>
                  </a:extLst>
                </a:gridCol>
                <a:gridCol w="2748756">
                  <a:extLst>
                    <a:ext uri="{9D8B030D-6E8A-4147-A177-3AD203B41FA5}">
                      <a16:colId xmlns:a16="http://schemas.microsoft.com/office/drawing/2014/main" val="1690111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Never changing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Hidden Node Amount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Training RMSE(4 </a:t>
                      </a:r>
                      <a:r>
                        <a:rPr lang="en-GB" dirty="0" err="1"/>
                        <a:t>dps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Testing RMSE(4 </a:t>
                      </a:r>
                      <a:r>
                        <a:rPr lang="en-GB" dirty="0" err="1"/>
                        <a:t>dps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55214"/>
                  </a:ext>
                </a:extLst>
              </a:tr>
              <a:tr h="411179">
                <a:tc>
                  <a:txBody>
                    <a:bodyPr/>
                    <a:lstStyle/>
                    <a:p>
                      <a:r>
                        <a:rPr lang="en-GB" dirty="0"/>
                        <a:t>Lambda = 0.1, Eta = 0.1, epoch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1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Lambda = 0.1, Eta = 0.1, epoch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Lambda = 0.1, Eta = 0.1, epoch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0.7089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7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Lambda = 0.1, Eta = 0.1, epoch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5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Lambda = 0.1, Eta = 0.1, epoch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8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Lambda = 0.1, Eta = 0.1, epoch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526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04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C74F-E923-252F-884B-48DAB45E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Size choices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B0272D-DC00-04C8-BF2B-CA899EE1A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916657"/>
              </p:ext>
            </p:extLst>
          </p:nvPr>
        </p:nvGraphicFramePr>
        <p:xfrm>
          <a:off x="548639" y="1884446"/>
          <a:ext cx="110790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692">
                  <a:extLst>
                    <a:ext uri="{9D8B030D-6E8A-4147-A177-3AD203B41FA5}">
                      <a16:colId xmlns:a16="http://schemas.microsoft.com/office/drawing/2014/main" val="1944551292"/>
                    </a:ext>
                  </a:extLst>
                </a:gridCol>
                <a:gridCol w="2202347">
                  <a:extLst>
                    <a:ext uri="{9D8B030D-6E8A-4147-A177-3AD203B41FA5}">
                      <a16:colId xmlns:a16="http://schemas.microsoft.com/office/drawing/2014/main" val="398250858"/>
                    </a:ext>
                  </a:extLst>
                </a:gridCol>
                <a:gridCol w="2202347">
                  <a:extLst>
                    <a:ext uri="{9D8B030D-6E8A-4147-A177-3AD203B41FA5}">
                      <a16:colId xmlns:a16="http://schemas.microsoft.com/office/drawing/2014/main" val="2013436103"/>
                    </a:ext>
                  </a:extLst>
                </a:gridCol>
                <a:gridCol w="2202347">
                  <a:extLst>
                    <a:ext uri="{9D8B030D-6E8A-4147-A177-3AD203B41FA5}">
                      <a16:colId xmlns:a16="http://schemas.microsoft.com/office/drawing/2014/main" val="483164789"/>
                    </a:ext>
                  </a:extLst>
                </a:gridCol>
                <a:gridCol w="2202347">
                  <a:extLst>
                    <a:ext uri="{9D8B030D-6E8A-4147-A177-3AD203B41FA5}">
                      <a16:colId xmlns:a16="http://schemas.microsoft.com/office/drawing/2014/main" val="1690111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Never changing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Lambda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ETA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Training RMSE(4 </a:t>
                      </a:r>
                      <a:r>
                        <a:rPr lang="en-GB" dirty="0" err="1"/>
                        <a:t>dps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Testing RMSE(4 </a:t>
                      </a:r>
                      <a:r>
                        <a:rPr lang="en-GB" dirty="0" err="1"/>
                        <a:t>dps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55214"/>
                  </a:ext>
                </a:extLst>
              </a:tr>
              <a:tr h="411179">
                <a:tc>
                  <a:txBody>
                    <a:bodyPr/>
                    <a:lstStyle/>
                    <a:p>
                      <a:r>
                        <a:rPr lang="en-GB" dirty="0"/>
                        <a:t>Epochs = 100, Hidden nodes = 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1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Epochs = 100, Hidden nodes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Epochs = 100, Hidden nodes = 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7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59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ED68-98D9-E581-71A8-292EBDBB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Graph with all tested parameters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0D730-5454-3E76-12FA-6558055A1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913" y="2257425"/>
            <a:ext cx="4495248" cy="4029075"/>
          </a:xfrm>
        </p:spPr>
      </p:pic>
    </p:spTree>
    <p:extLst>
      <p:ext uri="{BB962C8B-B14F-4D97-AF65-F5344CB8AC3E}">
        <p14:creationId xmlns:p14="http://schemas.microsoft.com/office/powerpoint/2010/main" val="312963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3220-2EF6-90EE-C76B-8FACA161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-1000 epochs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309A9-1728-03A3-8F02-2A7C5B277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39" y="2028825"/>
            <a:ext cx="4727996" cy="4029075"/>
          </a:xfrm>
        </p:spPr>
      </p:pic>
    </p:spTree>
    <p:extLst>
      <p:ext uri="{BB962C8B-B14F-4D97-AF65-F5344CB8AC3E}">
        <p14:creationId xmlns:p14="http://schemas.microsoft.com/office/powerpoint/2010/main" val="1228609313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400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Amasis MT Pro Medium</vt:lpstr>
      <vt:lpstr>Arial</vt:lpstr>
      <vt:lpstr>Univers Light</vt:lpstr>
      <vt:lpstr>TribuneVTI</vt:lpstr>
      <vt:lpstr>Thomas Stoyles 2312447</vt:lpstr>
      <vt:lpstr>Data</vt:lpstr>
      <vt:lpstr>Design choices – forward</vt:lpstr>
      <vt:lpstr>Design choices – Backwards</vt:lpstr>
      <vt:lpstr>Design choices </vt:lpstr>
      <vt:lpstr>Size choices </vt:lpstr>
      <vt:lpstr>Size choices </vt:lpstr>
      <vt:lpstr>Final Graph with all tested parameters </vt:lpstr>
      <vt:lpstr>Graph -1000 epochs </vt:lpstr>
      <vt:lpstr>Parameters</vt:lpstr>
      <vt:lpstr>RMSE and Stopping Criteria</vt:lpstr>
      <vt:lpstr>Above and beyond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Thomas Stoyles 2312447</dc:title>
  <dc:creator>Liana WillsonStoyles</dc:creator>
  <cp:lastModifiedBy>Liana WillsonStoyles</cp:lastModifiedBy>
  <cp:revision>22</cp:revision>
  <dcterms:created xsi:type="dcterms:W3CDTF">2023-12-12T22:44:07Z</dcterms:created>
  <dcterms:modified xsi:type="dcterms:W3CDTF">2023-12-15T10:44:48Z</dcterms:modified>
</cp:coreProperties>
</file>