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1"/>
  </p:sldMasterIdLst>
  <p:sldIdLst>
    <p:sldId id="256" r:id="rId2"/>
    <p:sldId id="257" r:id="rId3"/>
    <p:sldId id="262" r:id="rId4"/>
    <p:sldId id="264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8FE"/>
    <a:srgbClr val="EA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664BE6-BE37-AE4B-8908-6ABA2887AE4C}" v="33" dt="2024-11-27T00:36:45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66"/>
  </p:normalViewPr>
  <p:slideViewPr>
    <p:cSldViewPr snapToGrid="0">
      <p:cViewPr varScale="1">
        <p:scale>
          <a:sx n="142" d="100"/>
          <a:sy n="142" d="100"/>
        </p:scale>
        <p:origin x="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9E17-B71C-23D0-8E69-392E1B191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CAF6D-CF58-C46B-C562-D0E0604EB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D1325-0A96-2AD8-9E6B-41B808BF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D63B4-7343-2848-7AD1-8DE5C31C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6D83A-4136-4956-89CE-7FC82160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3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264F-4401-4403-731F-2B1B8BE91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DCCC6-B393-9DE7-3244-415712057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C523-67F5-3215-CC63-9169E2EE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EBDBC-30F1-2BAD-83A6-23CB0A80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A51C8-AED7-3035-6961-1B3747CB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8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DD3BE4-D91C-1D4F-2194-D0292178A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B4C96-55ED-2BA8-5F28-D24932996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08DAA-1126-0348-D991-EF5CCBEC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C0FBE-0547-7413-1F47-DFFC105C9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16F98-A326-F41E-645E-F078A940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71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F7982-E19F-1215-C377-EB5752B4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7E44E-8A5A-4294-D999-FAF446859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6E5F4-8F2C-40B6-26CF-1E8AC9E5A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B4C84-6A43-3B2F-42B6-28237BF6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FDBBE-AFEE-12F4-8072-08AB1AAE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96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F0DA3-A4F1-D383-376C-C465E2118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FD3F5-4C33-A1FB-F3D0-73FC694DA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26D5B-DEB8-AD8C-23D9-5FAE7D0EA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C38DC-74C9-F822-C3C2-746B9A3C0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17E10-6907-F076-0C0D-9074194A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2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DE661-93C1-C07E-9195-992EE8480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6BCFC-BBE4-02C4-4769-E96B38CC1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77CA9-FA2F-28C1-1A87-3BEA3859B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EFB15-0992-E17B-1A01-4CDFA1B6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805C8-7299-68F1-3D1F-D53BB7AB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9735C-5BC0-282B-DA2C-DEC0AEDE9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71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3EE19-9267-8628-F441-194E6CADF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4768A-4B7F-3336-0C41-F34392362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0D815-5C43-D0C6-351F-CABFE2D88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9AF473-B11D-975B-9AB9-E7F88C4AD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FA5C83-932B-B477-9AE6-E1BD9B99C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39E70B-BB02-658C-C257-3508FF37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11/26/24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B35945-DA26-75A7-2250-2627B669A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DEDD54-2107-9D87-2D90-132357FC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2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7890-F7D7-8192-EC1D-9788F649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E3098F-FA2F-FC45-8806-B5E22615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11/26/24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CAAD8-D607-9471-2673-C251A74C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24875-14CD-3A17-7818-52F24A90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4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EB29D-958C-792D-EF31-9540AACA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11/26/24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96D01-4D2D-D1F2-AB34-02D290D3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D9D88-D145-18ED-D3FD-3D8F1502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39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2ACA-73FF-EC3F-5129-521BF5425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8ECF3-0FE5-1C99-7C75-D582C1A4F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31C30-AD49-CFD1-EE08-799F415A3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85D39-F6CC-210E-4722-797FD154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11/26/24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E16F7-ACA8-14F5-6E28-8FC805C7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96C5C-28C3-5718-E39A-660F10E1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7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84B72-3D3D-111B-70A9-233C7A2C0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8AD865-641C-03CA-616C-99EC8EE74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120F1-8698-5407-8775-9EB297E87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866C9-1E25-C6BD-7309-3D1A7400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F9857-D95C-62A9-3FA6-9D73CD319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8A930-BCCE-0839-BA05-7B93F424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48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4E6ED3-C6B6-B290-859A-5507DD46F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5AC32-43B5-8890-5D68-4AAFC8772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C2D73-AC48-4BEB-34A4-B44FD4B00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37207-DFF2-0E8D-88F5-3877BAFDD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251A7-A1E2-CF2E-C523-D90B0C016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9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white background&#10;&#10;Description automatically generated">
            <a:extLst>
              <a:ext uri="{FF2B5EF4-FFF2-40B4-BE49-F238E27FC236}">
                <a16:creationId xmlns:a16="http://schemas.microsoft.com/office/drawing/2014/main" id="{0A0FA231-247D-4723-4BB5-6E4788F9C4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-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034767-6A23-D283-523C-38687B80C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4" y="1488252"/>
            <a:ext cx="10905059" cy="26113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Data </a:t>
            </a:r>
            <a:r>
              <a:rPr lang="en-US" dirty="0"/>
              <a:t>A</a:t>
            </a:r>
            <a:r>
              <a:rPr lang="en-US" dirty="0">
                <a:solidFill>
                  <a:schemeClr val="tx1"/>
                </a:solidFill>
              </a:rPr>
              <a:t>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9D0C2-749B-A364-9FA5-5F690B114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619" y="448408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Thomas Terziu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420E2-8F5F-D362-8FE2-1EC457BC4557}"/>
              </a:ext>
            </a:extLst>
          </p:cNvPr>
          <p:cNvSpPr txBox="1"/>
          <p:nvPr/>
        </p:nvSpPr>
        <p:spPr>
          <a:xfrm>
            <a:off x="0" y="6488658"/>
            <a:ext cx="291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https://</a:t>
            </a:r>
            <a:r>
              <a:rPr lang="en-US" sz="600" dirty="0" err="1"/>
              <a:t>www.freepik.com</a:t>
            </a:r>
            <a:r>
              <a:rPr lang="en-US" sz="600" dirty="0"/>
              <a:t>/free-vector/simple-blue-gradient-background-vector-business_30087790.htm#fromView=keyword&amp;page=1&amp;position=1&amp;uuid=1705b63f-19ea-4a29-bb1d-41e407aa7f80</a:t>
            </a:r>
          </a:p>
        </p:txBody>
      </p:sp>
    </p:spTree>
    <p:extLst>
      <p:ext uri="{BB962C8B-B14F-4D97-AF65-F5344CB8AC3E}">
        <p14:creationId xmlns:p14="http://schemas.microsoft.com/office/powerpoint/2010/main" val="3108445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8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38DF0-0575-A6FD-35F5-A188304A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88" y="749092"/>
            <a:ext cx="10007600" cy="67544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40E233-0021-738C-FB6F-BE2D92EA576C}"/>
              </a:ext>
            </a:extLst>
          </p:cNvPr>
          <p:cNvSpPr txBox="1"/>
          <p:nvPr/>
        </p:nvSpPr>
        <p:spPr>
          <a:xfrm>
            <a:off x="536388" y="2110871"/>
            <a:ext cx="3838389" cy="2510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gathered from Users of Yelp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Includes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552,339 Entries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12 columns of data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6 are numerical</a:t>
            </a:r>
          </a:p>
        </p:txBody>
      </p:sp>
      <p:pic>
        <p:nvPicPr>
          <p:cNvPr id="29" name="Picture 28" descr="A screenshot of a computer&#10;&#10;Description automatically generated">
            <a:extLst>
              <a:ext uri="{FF2B5EF4-FFF2-40B4-BE49-F238E27FC236}">
                <a16:creationId xmlns:a16="http://schemas.microsoft.com/office/drawing/2014/main" id="{E9EF0BB1-A6DC-F580-4D75-5CDD9B81A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16" y="925000"/>
            <a:ext cx="7078043" cy="4260496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AEAFEC-5DB2-70BD-9827-E96B5836EA0D}"/>
              </a:ext>
            </a:extLst>
          </p:cNvPr>
          <p:cNvSpPr txBox="1"/>
          <p:nvPr/>
        </p:nvSpPr>
        <p:spPr>
          <a:xfrm>
            <a:off x="9495118" y="5253682"/>
            <a:ext cx="37009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222222"/>
                </a:solidFill>
                <a:latin typeface="Bitter"/>
              </a:rPr>
              <a:t>Terziu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Bitter"/>
              </a:rPr>
              <a:t>, Thomas. User Data.</a:t>
            </a:r>
            <a:r>
              <a:rPr lang="en-US" sz="800" b="0" i="1" dirty="0">
                <a:solidFill>
                  <a:srgbClr val="222222"/>
                </a:solidFill>
                <a:effectLst/>
                <a:latin typeface="Aspira Standard"/>
              </a:rPr>
              <a:t> </a:t>
            </a:r>
            <a:r>
              <a:rPr lang="en-US" sz="800" dirty="0">
                <a:solidFill>
                  <a:srgbClr val="222222"/>
                </a:solidFill>
                <a:latin typeface="Bitter"/>
              </a:rPr>
              <a:t>26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Bitter"/>
              </a:rPr>
              <a:t> November 2024.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4945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8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D2534B-31C8-D2CC-DCEA-27DF09BFD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4DEB-70C4-526D-EA6E-AFB876FFC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88" y="749092"/>
            <a:ext cx="10007600" cy="67544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Analysis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2BE974A-8C18-8C4D-B498-0D59EB8E1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35" y="2058750"/>
            <a:ext cx="5272741" cy="3136517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  <p:pic>
        <p:nvPicPr>
          <p:cNvPr id="7" name="Picture 6" descr="A graph with a line and dots&#10;&#10;Description automatically generated">
            <a:extLst>
              <a:ext uri="{FF2B5EF4-FFF2-40B4-BE49-F238E27FC236}">
                <a16:creationId xmlns:a16="http://schemas.microsoft.com/office/drawing/2014/main" id="{D6A8D9A8-7BFE-DDA3-A1B0-B7C51CEB7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482" y="1377525"/>
            <a:ext cx="5769311" cy="4102950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CE423A-C3DC-E754-BAD0-7E97C198E657}"/>
              </a:ext>
            </a:extLst>
          </p:cNvPr>
          <p:cNvSpPr txBox="1"/>
          <p:nvPr/>
        </p:nvSpPr>
        <p:spPr>
          <a:xfrm>
            <a:off x="8417858" y="6517342"/>
            <a:ext cx="3774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effectLst/>
              </a:rPr>
              <a:t>“Create Elegant Data </a:t>
            </a:r>
            <a:r>
              <a:rPr lang="en-US" sz="600" dirty="0" err="1">
                <a:effectLst/>
              </a:rPr>
              <a:t>Visualisations</a:t>
            </a:r>
            <a:r>
              <a:rPr lang="en-US" sz="600" dirty="0">
                <a:effectLst/>
              </a:rPr>
              <a:t> Using the Grammar of Graphics.” </a:t>
            </a:r>
            <a:r>
              <a:rPr lang="en-US" sz="600" i="1" dirty="0">
                <a:effectLst/>
              </a:rPr>
              <a:t>Create Elegant Data </a:t>
            </a:r>
            <a:r>
              <a:rPr lang="en-US" sz="600" i="1" dirty="0" err="1">
                <a:effectLst/>
              </a:rPr>
              <a:t>Visualisations</a:t>
            </a:r>
            <a:r>
              <a:rPr lang="en-US" sz="600" i="1" dirty="0">
                <a:effectLst/>
              </a:rPr>
              <a:t> Using the Grammar of Graphics •</a:t>
            </a:r>
            <a:r>
              <a:rPr lang="en-US" sz="600" dirty="0">
                <a:effectLst/>
              </a:rPr>
              <a:t>, ggplot2.tidyverse.org/. Accessed 26 Nov. 2024.</a:t>
            </a:r>
            <a:endParaRPr lang="en-US" sz="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19998-1997-928D-BCE2-8A2AE5EB6C05}"/>
              </a:ext>
            </a:extLst>
          </p:cNvPr>
          <p:cNvSpPr txBox="1"/>
          <p:nvPr/>
        </p:nvSpPr>
        <p:spPr>
          <a:xfrm>
            <a:off x="0" y="6350168"/>
            <a:ext cx="49024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600" dirty="0">
                <a:effectLst/>
              </a:rPr>
              <a:t>“Create Elegant Data </a:t>
            </a:r>
            <a:r>
              <a:rPr lang="en-US" sz="600" dirty="0" err="1">
                <a:effectLst/>
              </a:rPr>
              <a:t>Visualisations</a:t>
            </a:r>
            <a:r>
              <a:rPr lang="en-US" sz="600" dirty="0">
                <a:effectLst/>
              </a:rPr>
              <a:t> Using the Grammar of Graphics.” </a:t>
            </a:r>
            <a:r>
              <a:rPr lang="en-US" sz="600" i="1" dirty="0">
                <a:effectLst/>
              </a:rPr>
              <a:t>Create Elegant Data </a:t>
            </a:r>
            <a:r>
              <a:rPr lang="en-US" sz="600" i="1" dirty="0" err="1">
                <a:effectLst/>
              </a:rPr>
              <a:t>Visualisations</a:t>
            </a:r>
            <a:r>
              <a:rPr lang="en-US" sz="600" i="1" dirty="0">
                <a:effectLst/>
              </a:rPr>
              <a:t> Using the Grammar of Graphics •</a:t>
            </a:r>
            <a:r>
              <a:rPr lang="en-US" sz="600" dirty="0">
                <a:effectLst/>
              </a:rPr>
              <a:t>, ggplot2.tidyverse.org/. Accessed 26 Nov. 2024.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154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8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CC47CB-21E3-C48D-9C25-849BC7E6D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with a line and dots&#10;&#10;Description automatically generated">
            <a:extLst>
              <a:ext uri="{FF2B5EF4-FFF2-40B4-BE49-F238E27FC236}">
                <a16:creationId xmlns:a16="http://schemas.microsoft.com/office/drawing/2014/main" id="{5D4E669C-449E-E4DD-90B2-6902A35A4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088" y="838988"/>
            <a:ext cx="7283824" cy="5180023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5796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8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351799-5431-8341-858E-5C2D9771E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52A5-9FBC-4B6B-CE7D-ED7B8AD40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88" y="749092"/>
            <a:ext cx="10007600" cy="67544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 Cited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3B289B-9BB7-12A2-AA5C-2967E48D3635}"/>
              </a:ext>
            </a:extLst>
          </p:cNvPr>
          <p:cNvSpPr txBox="1"/>
          <p:nvPr/>
        </p:nvSpPr>
        <p:spPr>
          <a:xfrm>
            <a:off x="536388" y="1631576"/>
            <a:ext cx="10257118" cy="3341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“Create Elegant Data </a:t>
            </a:r>
            <a:r>
              <a:rPr lang="en-US" dirty="0" err="1">
                <a:effectLst/>
              </a:rPr>
              <a:t>Visualisations</a:t>
            </a:r>
            <a:r>
              <a:rPr lang="en-US" dirty="0">
                <a:effectLst/>
              </a:rPr>
              <a:t> Using the Grammar of Graphics.” </a:t>
            </a:r>
            <a:r>
              <a:rPr lang="en-US" i="1" dirty="0">
                <a:effectLst/>
              </a:rPr>
              <a:t>Create Elegant Data </a:t>
            </a:r>
            <a:r>
              <a:rPr lang="en-US" i="1" dirty="0" err="1">
                <a:effectLst/>
              </a:rPr>
              <a:t>Visualisations</a:t>
            </a:r>
            <a:r>
              <a:rPr lang="en-US" i="1" dirty="0">
                <a:effectLst/>
              </a:rPr>
              <a:t> Using the Grammar of Graphics •</a:t>
            </a:r>
            <a:r>
              <a:rPr lang="en-US" dirty="0">
                <a:effectLst/>
              </a:rPr>
              <a:t>, ggplot2.tidyverse.org/. Accessed 26 Nov. 2024.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 “Create Elegant Data </a:t>
            </a:r>
            <a:r>
              <a:rPr lang="en-US" dirty="0" err="1">
                <a:effectLst/>
              </a:rPr>
              <a:t>Visualisations</a:t>
            </a:r>
            <a:r>
              <a:rPr lang="en-US" dirty="0">
                <a:effectLst/>
              </a:rPr>
              <a:t> Using the Grammar of Graphics.” </a:t>
            </a:r>
            <a:r>
              <a:rPr lang="en-US" i="1" dirty="0">
                <a:effectLst/>
              </a:rPr>
              <a:t>Create Elegant Data </a:t>
            </a:r>
            <a:r>
              <a:rPr lang="en-US" i="1" dirty="0" err="1">
                <a:effectLst/>
              </a:rPr>
              <a:t>Visualisations</a:t>
            </a:r>
            <a:r>
              <a:rPr lang="en-US" i="1" dirty="0">
                <a:effectLst/>
              </a:rPr>
              <a:t> Using the Grammar of Graphics •</a:t>
            </a:r>
            <a:r>
              <a:rPr lang="en-US" dirty="0">
                <a:effectLst/>
              </a:rPr>
              <a:t>, ggplot2.tidyverse.org/. Accessed 26 Nov. 2024.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18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203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Aspira Standard</vt:lpstr>
      <vt:lpstr>Bitter</vt:lpstr>
      <vt:lpstr>Office Theme</vt:lpstr>
      <vt:lpstr>User Data Analysis</vt:lpstr>
      <vt:lpstr>Data Overview</vt:lpstr>
      <vt:lpstr>Data Analysis</vt:lpstr>
      <vt:lpstr>PowerPoint Presentation</vt:lpstr>
      <vt:lpstr>Work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Terziu, Thomas R</dc:creator>
  <cp:lastModifiedBy>Terziu, Thomas R</cp:lastModifiedBy>
  <cp:revision>1</cp:revision>
  <dcterms:created xsi:type="dcterms:W3CDTF">2024-11-26T22:18:05Z</dcterms:created>
  <dcterms:modified xsi:type="dcterms:W3CDTF">2024-11-27T00:41:50Z</dcterms:modified>
</cp:coreProperties>
</file>