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66" r:id="rId6"/>
    <p:sldId id="259" r:id="rId7"/>
    <p:sldId id="267" r:id="rId8"/>
    <p:sldId id="260" r:id="rId9"/>
    <p:sldId id="268" r:id="rId10"/>
    <p:sldId id="269" r:id="rId11"/>
    <p:sldId id="262" r:id="rId12"/>
    <p:sldId id="263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/>
    <p:restoredTop sz="94658"/>
  </p:normalViewPr>
  <p:slideViewPr>
    <p:cSldViewPr snapToGrid="0" snapToObjects="1">
      <p:cViewPr varScale="1">
        <p:scale>
          <a:sx n="111" d="100"/>
          <a:sy n="111" d="100"/>
        </p:scale>
        <p:origin x="24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A2AE-CCAA-CF4F-958D-F8A68EED2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BD7E3-2B49-1F40-8F7C-2FACC79DE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2C3CA-2851-B542-ADBB-65D87EA2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3C0B-EA62-9942-9377-0A022C8C91A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3232C-F626-5C45-84B7-91CEB8C4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2B70D-C255-914E-8C0A-5B7F2DCB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482A-A3C9-F048-9051-A645656FB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9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DC9F-98AD-9E4E-B62A-31B30396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3F07B-F11E-4F42-996A-8395BD3D9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A909D-98D4-2240-9BAE-4AA792BB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3C0B-EA62-9942-9377-0A022C8C91A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94B1-E4E5-DB4E-94D9-56B360FC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51A95-76EC-F049-9C85-4EF41EE2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482A-A3C9-F048-9051-A645656FB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6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18439D-9F00-304D-8694-FA52C6AA4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BA06B-DC95-404B-B037-A1B5A5EED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F03E6-9846-924A-B4FC-C1FDE25B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3C0B-EA62-9942-9377-0A022C8C91A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179-ABF1-B742-90ED-366EB3342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DF308-8291-FD44-AD30-4791AFD5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482A-A3C9-F048-9051-A645656FB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0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F421-5F0A-8141-9B76-2FCC8C7D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F34C-4BFF-BD4A-A9BD-DA799840F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69CE8-1EFE-1B4C-AA0F-D9F04614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3C0B-EA62-9942-9377-0A022C8C91A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8265E-B114-6C4D-B525-318AF9AD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0131B-36B0-0B40-A929-808AE2FF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482A-A3C9-F048-9051-A645656FB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4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EE89-7CB0-304A-86D2-6B7BB772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A8357-245B-9344-9CE2-94AF19197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205C9-28DE-3D49-9755-F7584B4E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3C0B-EA62-9942-9377-0A022C8C91A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52BCC-5923-1640-9CC8-5FA97115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7381C-3DD5-A64D-AA8B-B2D222A8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482A-A3C9-F048-9051-A645656FB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8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ACED-8CE3-7B41-ADEF-79B2DB8C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904C-07D2-364C-A013-746BA2D1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D946B-FD28-4546-9319-CB3FA2D25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21A72-C7F5-CF4A-896C-FA0B62C3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3C0B-EA62-9942-9377-0A022C8C91A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93BED-5D91-5E4F-93E1-CA7349F7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D79B9-F827-E743-BCA9-9EE9A785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482A-A3C9-F048-9051-A645656FB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0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AB85-F5C5-3047-88F1-76909441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8C809-4D39-AA4F-8DB2-07E31EA8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4A45A-9F7B-AB4D-B2AC-79343E1D8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C26EF-3B3E-284B-B225-FADA87085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30120-AE07-634C-BD1A-C5D64F67F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77FF4-BB69-604E-BBAA-0A062DE2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3C0B-EA62-9942-9377-0A022C8C91A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8C48C-95F6-FD4D-A38B-C8B3378B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17AA6-51DF-0A4E-8D68-3FE0D34D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482A-A3C9-F048-9051-A645656FB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1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FCEB-1D47-804A-BE16-F03B0978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29ADA-1C09-3845-B132-D7742F5F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3C0B-EA62-9942-9377-0A022C8C91A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FA28E-9074-B747-9B8B-92ACED85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B0D69-0BA5-0C48-880F-CB913916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482A-A3C9-F048-9051-A645656FB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7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4CA28-B5F9-A947-917F-879A3DB6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3C0B-EA62-9942-9377-0A022C8C91A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27557-8CB4-5F42-A9B3-3FB2E1FE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2F2A-0694-6446-ABFD-E5D6B3CC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482A-A3C9-F048-9051-A645656FB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2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B0B8-8ABA-F94C-B43C-FAFA8C11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0EED-8248-3C4A-99E6-144D2A691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D48F6-1926-4542-8197-EF7AB2652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07932-F246-6746-9089-239F964C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3C0B-EA62-9942-9377-0A022C8C91A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5270B-8424-954A-9145-4A4CE447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5386D-CA6A-6C42-B762-6151D57C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482A-A3C9-F048-9051-A645656FB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6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1A0E-7A52-3B4F-8613-38C37677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FEE18-968E-A947-A401-988369B85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42A02-2884-C941-BEF2-2D58F03ED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C27F1-5AD6-A84D-BDF2-E2EEE13E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3C0B-EA62-9942-9377-0A022C8C91A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92EB0-BDFF-564C-887A-AECA9CCF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6566E-D73E-C64E-857D-78AD574C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482A-A3C9-F048-9051-A645656FB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9EB2F-82EC-2B40-BFCB-2DD3D55F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6EDF8-7B0E-6D40-AC94-D1E325C46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8C9E4-9A22-D543-A637-FF2F06799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3C0B-EA62-9942-9377-0A022C8C91A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C08A0-F153-7B46-A0F9-F6427562F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9D202-4480-B847-BEA7-14591D234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E482A-A3C9-F048-9051-A645656FB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1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Thelen/sdtl-provon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3E77-350F-0844-A7CB-2719A017D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SDTL Embedded in </a:t>
            </a:r>
            <a:r>
              <a:rPr lang="en-US" dirty="0" err="1"/>
              <a:t>ProvONE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4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121B0A-7F08-A646-9728-3FC24A0C5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0"/>
            <a:ext cx="5572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6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67C3-4F73-D949-80D9-20F6E6C7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II: Embedding SDTL</a:t>
            </a:r>
          </a:p>
        </p:txBody>
      </p:sp>
    </p:spTree>
    <p:extLst>
      <p:ext uri="{BB962C8B-B14F-4D97-AF65-F5344CB8AC3E}">
        <p14:creationId xmlns:p14="http://schemas.microsoft.com/office/powerpoint/2010/main" val="2079968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605F-7DCD-484A-803A-B9961347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Embedding File-Level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724EE-F966-1849-BB5E-3E2AF5CB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152107"/>
          </a:xfrm>
        </p:spPr>
        <p:txBody>
          <a:bodyPr/>
          <a:lstStyle/>
          <a:p>
            <a:r>
              <a:rPr lang="en-US" dirty="0"/>
              <a:t>The first chunk of SDTL is metadata about the file that was given to the parser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information naturally goes with the top level </a:t>
            </a:r>
            <a:r>
              <a:rPr lang="en-US" dirty="0" err="1"/>
              <a:t>provone:Program</a:t>
            </a:r>
            <a:r>
              <a:rPr lang="en-US" dirty="0"/>
              <a:t> object.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539AA6-234A-094C-9938-09A7C47EE3F7}"/>
              </a:ext>
            </a:extLst>
          </p:cNvPr>
          <p:cNvSpPr/>
          <p:nvPr/>
        </p:nvSpPr>
        <p:spPr>
          <a:xfrm>
            <a:off x="838200" y="398630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"@id": "file://</a:t>
            </a:r>
            <a:r>
              <a:rPr lang="en-US" dirty="0" err="1"/>
              <a:t>my_script.R</a:t>
            </a:r>
            <a:r>
              <a:rPr lang="en-US" dirty="0"/>
              <a:t>",</a:t>
            </a:r>
          </a:p>
          <a:p>
            <a:r>
              <a:rPr lang="en-US" dirty="0"/>
              <a:t> "@type": "</a:t>
            </a:r>
            <a:r>
              <a:rPr lang="en-US" dirty="0" err="1"/>
              <a:t>provone:Program</a:t>
            </a:r>
            <a:r>
              <a:rPr lang="en-US" dirty="0"/>
              <a:t>",</a:t>
            </a:r>
          </a:p>
          <a:p>
            <a:r>
              <a:rPr lang="en-US" dirty="0"/>
              <a:t> ”</a:t>
            </a:r>
            <a:r>
              <a:rPr lang="en-US" dirty="0" err="1"/>
              <a:t>sdtl:sourceLanguage</a:t>
            </a:r>
            <a:r>
              <a:rPr lang="en-US" dirty="0"/>
              <a:t>": "</a:t>
            </a:r>
            <a:r>
              <a:rPr lang="en-US" dirty="0" err="1"/>
              <a:t>spss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sdtl</a:t>
            </a:r>
            <a:r>
              <a:rPr lang="en-US" dirty="0"/>
              <a:t>: scriptMD5": "631de6aaf22bd758017ed29b3f6cff25",</a:t>
            </a:r>
          </a:p>
          <a:p>
            <a:r>
              <a:rPr lang="en-US" dirty="0"/>
              <a:t>  "</a:t>
            </a:r>
            <a:r>
              <a:rPr lang="en-US" dirty="0" err="1"/>
              <a:t>sdtl</a:t>
            </a:r>
            <a:r>
              <a:rPr lang="en-US" dirty="0"/>
              <a:t>: </a:t>
            </a:r>
            <a:r>
              <a:rPr lang="en-US" dirty="0" err="1"/>
              <a:t>sourceFileSize</a:t>
            </a:r>
            <a:r>
              <a:rPr lang="en-US" dirty="0"/>
              <a:t>": 51,</a:t>
            </a:r>
          </a:p>
          <a:p>
            <a:r>
              <a:rPr lang="en-US" dirty="0"/>
              <a:t>  "</a:t>
            </a:r>
            <a:r>
              <a:rPr lang="en-US" dirty="0" err="1"/>
              <a:t>sdtl</a:t>
            </a:r>
            <a:r>
              <a:rPr lang="en-US" dirty="0"/>
              <a:t>: </a:t>
            </a:r>
            <a:r>
              <a:rPr lang="en-US" dirty="0" err="1"/>
              <a:t>lineCount</a:t>
            </a:r>
            <a:r>
              <a:rPr lang="en-US" dirty="0"/>
              <a:t>": 2, </a:t>
            </a:r>
          </a:p>
          <a:p>
            <a:r>
              <a:rPr lang="en-US" dirty="0"/>
              <a:t>  .</a:t>
            </a:r>
          </a:p>
          <a:p>
            <a:r>
              <a:rPr lang="en-US" dirty="0"/>
              <a:t>  .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865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1952-2D16-6143-BDAC-18B824A5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Embedding Command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4AC68-ECFF-2840-A23A-DB80C1B18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5367"/>
          </a:xfrm>
        </p:spPr>
        <p:txBody>
          <a:bodyPr/>
          <a:lstStyle/>
          <a:p>
            <a:r>
              <a:rPr lang="en-US" dirty="0"/>
              <a:t>Contains the SDTL </a:t>
            </a:r>
            <a:r>
              <a:rPr lang="en-US" dirty="0" err="1"/>
              <a:t>sourceInformation</a:t>
            </a:r>
            <a:r>
              <a:rPr lang="en-US" dirty="0"/>
              <a:t>, variable, and expression fields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92B5A-60C6-8D42-AFA1-9ADC19C4ACDC}"/>
              </a:ext>
            </a:extLst>
          </p:cNvPr>
          <p:cNvSpPr txBox="1"/>
          <p:nvPr/>
        </p:nvSpPr>
        <p:spPr>
          <a:xfrm>
            <a:off x="838200" y="3995678"/>
            <a:ext cx="41583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“@id”: “#command_1_outport”,</a:t>
            </a:r>
          </a:p>
          <a:p>
            <a:r>
              <a:rPr lang="en-US" dirty="0"/>
              <a:t>	“@type”: “</a:t>
            </a:r>
            <a:r>
              <a:rPr lang="en-US" dirty="0" err="1"/>
              <a:t>provone:Port</a:t>
            </a:r>
            <a:r>
              <a:rPr lang="en-US" dirty="0"/>
              <a:t>”</a:t>
            </a:r>
          </a:p>
          <a:p>
            <a:r>
              <a:rPr lang="en-US" dirty="0"/>
              <a:t>	”</a:t>
            </a:r>
            <a:r>
              <a:rPr lang="en-US" dirty="0" err="1"/>
              <a:t>sdtl</a:t>
            </a:r>
            <a:r>
              <a:rPr lang="en-US" dirty="0"/>
              <a:t>:$type": "Compute",</a:t>
            </a:r>
          </a:p>
          <a:p>
            <a:r>
              <a:rPr lang="en-US" dirty="0"/>
              <a:t>      	"</a:t>
            </a:r>
            <a:r>
              <a:rPr lang="en-US" dirty="0" err="1"/>
              <a:t>sdtl:command</a:t>
            </a:r>
            <a:r>
              <a:rPr lang="en-US" dirty="0"/>
              <a:t>": "compute",</a:t>
            </a:r>
          </a:p>
          <a:p>
            <a:r>
              <a:rPr lang="en-US" dirty="0"/>
              <a:t>      	"</a:t>
            </a:r>
            <a:r>
              <a:rPr lang="en-US" dirty="0" err="1"/>
              <a:t>sdtl:sourceInformation</a:t>
            </a:r>
            <a:r>
              <a:rPr lang="en-US" dirty="0"/>
              <a:t>": {}</a:t>
            </a:r>
          </a:p>
          <a:p>
            <a:r>
              <a:rPr lang="en-US" dirty="0"/>
              <a:t>	.</a:t>
            </a:r>
          </a:p>
          <a:p>
            <a:r>
              <a:rPr lang="en-US" dirty="0"/>
              <a:t>	.</a:t>
            </a:r>
          </a:p>
          <a:p>
            <a:r>
              <a:rPr lang="en-US" dirty="0"/>
              <a:t>	.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874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48FC-287A-0A4E-922C-2DCBAC64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Embedding Variable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6B5FD-066E-484A-A8E0-0B2B49B6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010"/>
          </a:xfrm>
        </p:spPr>
        <p:txBody>
          <a:bodyPr/>
          <a:lstStyle/>
          <a:p>
            <a:r>
              <a:rPr lang="en-US" dirty="0"/>
              <a:t>Part of the overall command metadata involves information about the variable</a:t>
            </a:r>
          </a:p>
          <a:p>
            <a:r>
              <a:rPr lang="en-US" dirty="0"/>
              <a:t>This is placed in the command’s associated </a:t>
            </a:r>
            <a:r>
              <a:rPr lang="en-US" dirty="0" err="1"/>
              <a:t>provone:Port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9917D-9ED2-3548-BF4E-96DDFA76042A}"/>
              </a:ext>
            </a:extLst>
          </p:cNvPr>
          <p:cNvSpPr txBox="1"/>
          <p:nvPr/>
        </p:nvSpPr>
        <p:spPr>
          <a:xfrm>
            <a:off x="588807" y="3275635"/>
            <a:ext cx="516827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	“@id”: “#command_1_outport”,</a:t>
            </a:r>
          </a:p>
          <a:p>
            <a:r>
              <a:rPr lang="en-US" sz="1600" dirty="0"/>
              <a:t>	“@type”: “</a:t>
            </a:r>
            <a:r>
              <a:rPr lang="en-US" sz="1600" dirty="0" err="1"/>
              <a:t>provone:Port</a:t>
            </a:r>
            <a:r>
              <a:rPr lang="en-US" sz="1600" dirty="0"/>
              <a:t>”</a:t>
            </a:r>
          </a:p>
          <a:p>
            <a:r>
              <a:rPr lang="en-US" sz="1600" dirty="0"/>
              <a:t>	“</a:t>
            </a:r>
            <a:r>
              <a:rPr lang="en-US" sz="1600" dirty="0" err="1"/>
              <a:t>provone:connectsTo</a:t>
            </a:r>
            <a:r>
              <a:rPr lang="en-US" sz="1600" dirty="0"/>
              <a:t>”: “#</a:t>
            </a:r>
            <a:r>
              <a:rPr lang="en-US" sz="1600" dirty="0" err="1"/>
              <a:t>shared_data_channel</a:t>
            </a:r>
            <a:r>
              <a:rPr lang="en-US" sz="1600" dirty="0"/>
              <a:t>”,</a:t>
            </a:r>
          </a:p>
          <a:p>
            <a:r>
              <a:rPr lang="en-US" sz="1600" dirty="0"/>
              <a:t>	 "variable": {</a:t>
            </a:r>
          </a:p>
          <a:p>
            <a:r>
              <a:rPr lang="en-US" sz="1600" dirty="0"/>
              <a:t>	        "$type": "</a:t>
            </a:r>
            <a:r>
              <a:rPr lang="en-US" sz="1600" dirty="0" err="1"/>
              <a:t>VariableSymbolExpression</a:t>
            </a:r>
            <a:r>
              <a:rPr lang="en-US" sz="1600" dirty="0"/>
              <a:t>",</a:t>
            </a:r>
          </a:p>
          <a:p>
            <a:r>
              <a:rPr lang="en-US" sz="1600" dirty="0"/>
              <a:t>	        "</a:t>
            </a:r>
            <a:r>
              <a:rPr lang="en-US" sz="1600" dirty="0" err="1"/>
              <a:t>variableName</a:t>
            </a:r>
            <a:r>
              <a:rPr lang="en-US" sz="1600" dirty="0"/>
              <a:t>": "</a:t>
            </a:r>
            <a:r>
              <a:rPr lang="en-US" sz="1600" dirty="0" err="1"/>
              <a:t>median_age</a:t>
            </a:r>
            <a:r>
              <a:rPr lang="en-US" sz="1600" dirty="0"/>
              <a:t>"</a:t>
            </a:r>
          </a:p>
          <a:p>
            <a:r>
              <a:rPr lang="en-US" sz="1600" dirty="0"/>
              <a:t>	      },</a:t>
            </a:r>
          </a:p>
          <a:p>
            <a:r>
              <a:rPr lang="en-US" sz="1600" dirty="0"/>
              <a:t>	      "expression": {</a:t>
            </a:r>
          </a:p>
          <a:p>
            <a:r>
              <a:rPr lang="en-US" sz="1600" dirty="0"/>
              <a:t>	        "$type": "</a:t>
            </a:r>
            <a:r>
              <a:rPr lang="en-US" sz="1600" dirty="0" err="1"/>
              <a:t>NumericConstantExpression</a:t>
            </a:r>
            <a:r>
              <a:rPr lang="en-US" sz="1600" dirty="0"/>
              <a:t>",</a:t>
            </a:r>
          </a:p>
          <a:p>
            <a:r>
              <a:rPr lang="en-US" sz="1600" dirty="0"/>
              <a:t>	        "value": "35",</a:t>
            </a:r>
          </a:p>
          <a:p>
            <a:r>
              <a:rPr lang="en-US" sz="1600" dirty="0"/>
              <a:t>	        "</a:t>
            </a:r>
            <a:r>
              <a:rPr lang="en-US" sz="1600" dirty="0" err="1"/>
              <a:t>numericType</a:t>
            </a:r>
            <a:r>
              <a:rPr lang="en-US" sz="1600" dirty="0"/>
              <a:t>": "</a:t>
            </a:r>
            <a:r>
              <a:rPr lang="en-US" sz="1600" dirty="0" err="1"/>
              <a:t>int</a:t>
            </a:r>
            <a:r>
              <a:rPr lang="en-US" sz="1600" dirty="0"/>
              <a:t>"</a:t>
            </a:r>
          </a:p>
          <a:p>
            <a:r>
              <a:rPr lang="en-US" sz="1600" dirty="0"/>
              <a:t>      	      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9678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7CE65-08D3-F840-B0C9-EF0E63214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50" y="645007"/>
            <a:ext cx="10515600" cy="4351338"/>
          </a:xfrm>
        </p:spPr>
        <p:txBody>
          <a:bodyPr/>
          <a:lstStyle/>
          <a:p>
            <a:r>
              <a:rPr lang="en-US" dirty="0"/>
              <a:t>The methods described in the presentation should be able to cover </a:t>
            </a:r>
            <a:r>
              <a:rPr lang="en-US" i="1" dirty="0"/>
              <a:t>most</a:t>
            </a:r>
            <a:r>
              <a:rPr lang="en-US" dirty="0"/>
              <a:t> use cases</a:t>
            </a:r>
          </a:p>
          <a:p>
            <a:r>
              <a:rPr lang="en-US" dirty="0"/>
              <a:t>General Algorithm: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prov</a:t>
            </a:r>
            <a:r>
              <a:rPr lang="en-US" dirty="0"/>
              <a:t> representation</a:t>
            </a:r>
          </a:p>
          <a:p>
            <a:pPr lvl="1"/>
            <a:r>
              <a:rPr lang="en-US" dirty="0"/>
              <a:t>Map the SDTL sections into the appropriate </a:t>
            </a:r>
            <a:r>
              <a:rPr lang="en-US" dirty="0" err="1"/>
              <a:t>prov</a:t>
            </a:r>
            <a:r>
              <a:rPr lang="en-US" dirty="0"/>
              <a:t> objects</a:t>
            </a:r>
          </a:p>
          <a:p>
            <a:r>
              <a:rPr lang="en-US" dirty="0"/>
              <a:t>Model for execution of commands?</a:t>
            </a:r>
          </a:p>
          <a:p>
            <a:pPr lvl="1"/>
            <a:r>
              <a:rPr lang="en-US" dirty="0"/>
              <a:t>Allows for linking between ports and concrete objects on the filesystem</a:t>
            </a:r>
          </a:p>
          <a:p>
            <a:r>
              <a:rPr lang="en-US" dirty="0"/>
              <a:t>More examples on GitHub</a:t>
            </a:r>
          </a:p>
          <a:p>
            <a:pPr lvl="1"/>
            <a:r>
              <a:rPr lang="en-US" dirty="0">
                <a:hlinkClick r:id="rId2"/>
              </a:rPr>
              <a:t>https://github.com/ThomasThelen/sdtl-provone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2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A579-59B8-4847-97D4-44D14F3B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85B8C-C71D-714F-A939-17B3803D59B2}"/>
              </a:ext>
            </a:extLst>
          </p:cNvPr>
          <p:cNvSpPr txBox="1"/>
          <p:nvPr/>
        </p:nvSpPr>
        <p:spPr>
          <a:xfrm>
            <a:off x="1058779" y="2252312"/>
            <a:ext cx="98709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Prov+ProvONE</a:t>
            </a:r>
            <a:r>
              <a:rPr lang="en-US" dirty="0"/>
              <a:t> provides a general data model for describing provenance relations</a:t>
            </a:r>
          </a:p>
          <a:p>
            <a:r>
              <a:rPr lang="en-US" dirty="0"/>
              <a:t>C2Metadata provides low-level metadata about </a:t>
            </a:r>
            <a:r>
              <a:rPr lang="en-US" i="1" dirty="0"/>
              <a:t>commands</a:t>
            </a:r>
            <a:r>
              <a:rPr lang="en-US" dirty="0"/>
              <a:t> (interchangeable with a line in a source file)</a:t>
            </a:r>
          </a:p>
          <a:p>
            <a:endParaRPr lang="en-US" dirty="0"/>
          </a:p>
          <a:p>
            <a:r>
              <a:rPr lang="en-US" dirty="0"/>
              <a:t>The general idea is to</a:t>
            </a:r>
          </a:p>
          <a:p>
            <a:r>
              <a:rPr lang="en-US" dirty="0"/>
              <a:t>	1. Come up with a sensible model of command-level executions in </a:t>
            </a:r>
            <a:r>
              <a:rPr lang="en-US" dirty="0" err="1"/>
              <a:t>ProvONE</a:t>
            </a:r>
            <a:endParaRPr lang="en-US" dirty="0"/>
          </a:p>
          <a:p>
            <a:r>
              <a:rPr lang="en-US" dirty="0"/>
              <a:t>	2. Embed command-level SDTL into the correct </a:t>
            </a:r>
            <a:r>
              <a:rPr lang="en-US" dirty="0" err="1"/>
              <a:t>ProvONE</a:t>
            </a:r>
            <a:r>
              <a:rPr lang="en-US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194108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5ABB-D1FF-F94B-8867-96282820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</a:t>
            </a:r>
            <a:r>
              <a:rPr lang="en-US" dirty="0" err="1"/>
              <a:t>I:ProvONE</a:t>
            </a:r>
            <a:r>
              <a:rPr lang="en-US" dirty="0"/>
              <a:t>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51911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62E7-8AD8-DF4D-B5F6-E5DEFE12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B9E5-B2F4-5547-8760-7FAA23DAA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787"/>
            <a:ext cx="10515600" cy="4019590"/>
          </a:xfrm>
        </p:spPr>
        <p:txBody>
          <a:bodyPr/>
          <a:lstStyle/>
          <a:p>
            <a:r>
              <a:rPr lang="en-US" dirty="0" err="1"/>
              <a:t>ProvOne:Program</a:t>
            </a:r>
            <a:r>
              <a:rPr lang="en-US" dirty="0"/>
              <a:t> – Objects that represent anything executable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Script files</a:t>
            </a:r>
          </a:p>
          <a:p>
            <a:pPr lvl="2"/>
            <a:r>
              <a:rPr lang="en-US" dirty="0"/>
              <a:t>Executable lines in a script</a:t>
            </a:r>
          </a:p>
          <a:p>
            <a:r>
              <a:rPr lang="en-US" dirty="0" err="1"/>
              <a:t>ProvOne:Port</a:t>
            </a:r>
            <a:r>
              <a:rPr lang="en-US" dirty="0"/>
              <a:t> – Objects that represent input &amp; output from a program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Output of a csv file</a:t>
            </a:r>
          </a:p>
          <a:p>
            <a:pPr lvl="2"/>
            <a:r>
              <a:rPr lang="en-US" dirty="0"/>
              <a:t>Creation of a variable</a:t>
            </a:r>
          </a:p>
          <a:p>
            <a:pPr lvl="2"/>
            <a:r>
              <a:rPr lang="en-US" dirty="0"/>
              <a:t>Usage of a variable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4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0212-B273-3D46-9156-D76BEA2E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Representing the Script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EE6BC-8593-EE4F-A485-066BC8D6E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21342"/>
          </a:xfrm>
        </p:spPr>
        <p:txBody>
          <a:bodyPr>
            <a:normAutofit/>
          </a:bodyPr>
          <a:lstStyle/>
          <a:p>
            <a:r>
              <a:rPr lang="en-US" dirty="0"/>
              <a:t>Script files are represented as objects of type </a:t>
            </a:r>
            <a:r>
              <a:rPr lang="en-US" dirty="0" err="1"/>
              <a:t>provone:Program</a:t>
            </a:r>
            <a:endParaRPr lang="en-US" dirty="0"/>
          </a:p>
          <a:p>
            <a:r>
              <a:rPr lang="en-US" dirty="0"/>
              <a:t>The @id should follow standard URI rules. This may be a local file, or a URI pointing to where the file can be found on the web</a:t>
            </a:r>
          </a:p>
          <a:p>
            <a:r>
              <a:rPr lang="en-US" dirty="0"/>
              <a:t>The minimum representation of the script file is shown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91673-EED7-4548-AA1F-F6CE4D9C64A9}"/>
              </a:ext>
            </a:extLst>
          </p:cNvPr>
          <p:cNvSpPr txBox="1"/>
          <p:nvPr/>
        </p:nvSpPr>
        <p:spPr>
          <a:xfrm>
            <a:off x="838200" y="4456254"/>
            <a:ext cx="30996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"@id": "file://</a:t>
            </a:r>
            <a:r>
              <a:rPr lang="en-US" dirty="0" err="1"/>
              <a:t>my_script.R</a:t>
            </a:r>
            <a:r>
              <a:rPr lang="en-US" dirty="0"/>
              <a:t>",</a:t>
            </a:r>
          </a:p>
          <a:p>
            <a:r>
              <a:rPr lang="en-US" dirty="0"/>
              <a:t> "@type": "</a:t>
            </a:r>
            <a:r>
              <a:rPr lang="en-US" dirty="0" err="1"/>
              <a:t>provone:Program</a:t>
            </a:r>
            <a:r>
              <a:rPr lang="en-US" dirty="0"/>
              <a:t>",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6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C53-5145-A04A-BB72-0BF80653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Representing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8795-85D9-0048-984D-4B045C50A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Commands are represented as objects with the </a:t>
            </a:r>
            <a:r>
              <a:rPr lang="en-US" dirty="0" err="1"/>
              <a:t>provone:Program</a:t>
            </a:r>
            <a:r>
              <a:rPr lang="en-US" dirty="0"/>
              <a:t> type.</a:t>
            </a:r>
          </a:p>
          <a:p>
            <a:r>
              <a:rPr lang="en-US" dirty="0" err="1"/>
              <a:t>Provone:Program</a:t>
            </a:r>
            <a:r>
              <a:rPr lang="en-US" dirty="0"/>
              <a:t> has a recursive relation with other objects that are of type </a:t>
            </a:r>
            <a:r>
              <a:rPr lang="en-US" dirty="0" err="1"/>
              <a:t>provone:Program</a:t>
            </a:r>
            <a:r>
              <a:rPr lang="en-US" dirty="0"/>
              <a:t> : </a:t>
            </a:r>
            <a:r>
              <a:rPr lang="en-US" dirty="0" err="1"/>
              <a:t>provone:hasSubProgram</a:t>
            </a:r>
            <a:endParaRPr lang="en-US" dirty="0"/>
          </a:p>
          <a:p>
            <a:r>
              <a:rPr lang="en-US" dirty="0" err="1"/>
              <a:t>provone:hasSubProgram</a:t>
            </a:r>
            <a:r>
              <a:rPr lang="en-US" dirty="0"/>
              <a:t> allows the linking of the individual commands back to the parent script file.</a:t>
            </a:r>
          </a:p>
          <a:p>
            <a:r>
              <a:rPr lang="en-US" dirty="0"/>
              <a:t>In the example below, note that the commands are in a flat array structure</a:t>
            </a:r>
          </a:p>
          <a:p>
            <a:r>
              <a:rPr lang="en-US" dirty="0"/>
              <a:t>Also note that I’m using hash fragments for the identifiers because individual commands are likely to </a:t>
            </a:r>
            <a:r>
              <a:rPr lang="en-US" i="1" dirty="0"/>
              <a:t>not</a:t>
            </a:r>
            <a:r>
              <a:rPr lang="en-US" dirty="0"/>
              <a:t> be resolvable online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                                                                    {</a:t>
            </a:r>
          </a:p>
          <a:p>
            <a:pPr marL="0" indent="0">
              <a:buNone/>
            </a:pPr>
            <a:r>
              <a:rPr lang="en-US" dirty="0"/>
              <a:t> "@id": "file://</a:t>
            </a:r>
            <a:r>
              <a:rPr lang="en-US" dirty="0" err="1"/>
              <a:t>my_script.R</a:t>
            </a:r>
            <a:r>
              <a:rPr lang="en-US" dirty="0"/>
              <a:t>",                      “@id”: “#command_1”,</a:t>
            </a:r>
          </a:p>
          <a:p>
            <a:pPr marL="0" indent="0">
              <a:buNone/>
            </a:pPr>
            <a:r>
              <a:rPr lang="en-US" dirty="0"/>
              <a:t> "@type": "</a:t>
            </a:r>
            <a:r>
              <a:rPr lang="en-US" dirty="0" err="1"/>
              <a:t>provone:Program</a:t>
            </a:r>
            <a:r>
              <a:rPr lang="en-US" dirty="0"/>
              <a:t>",                 “@type”: “</a:t>
            </a:r>
            <a:r>
              <a:rPr lang="en-US" dirty="0" err="1"/>
              <a:t>provone:Program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 "</a:t>
            </a:r>
            <a:r>
              <a:rPr lang="en-US" dirty="0" err="1"/>
              <a:t>provone:hasSubProgram</a:t>
            </a:r>
            <a:r>
              <a:rPr lang="en-US" dirty="0"/>
              <a:t>": [                  }</a:t>
            </a:r>
          </a:p>
          <a:p>
            <a:pPr marL="0" indent="0">
              <a:buNone/>
            </a:pPr>
            <a:r>
              <a:rPr lang="en-US" dirty="0"/>
              <a:t>   {"@id": "#command_1"}, </a:t>
            </a:r>
          </a:p>
          <a:p>
            <a:pPr marL="0" indent="0">
              <a:buNone/>
            </a:pPr>
            <a:r>
              <a:rPr lang="en-US" dirty="0"/>
              <a:t>   {"@id": "#command_2"}, </a:t>
            </a:r>
          </a:p>
          <a:p>
            <a:pPr marL="0" indent="0">
              <a:buNone/>
            </a:pPr>
            <a:r>
              <a:rPr lang="en-US" dirty="0"/>
              <a:t>   {"@id": "#command_3"},</a:t>
            </a:r>
          </a:p>
          <a:p>
            <a:pPr marL="0" indent="0">
              <a:buNone/>
            </a:pPr>
            <a:r>
              <a:rPr lang="en-US" dirty="0"/>
              <a:t>   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969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714F73-9EEF-384B-9815-E17887E51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0" y="543707"/>
            <a:ext cx="4711232" cy="567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3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60A5-5AC2-A54D-81DE-DA09924C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Representing Command Input &amp;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036C-EE71-8B49-AB28-073777BA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Output/results from a command are represented with objects of type </a:t>
            </a:r>
            <a:r>
              <a:rPr lang="en-US" dirty="0" err="1"/>
              <a:t>provone:Port</a:t>
            </a:r>
            <a:endParaRPr lang="en-US" dirty="0"/>
          </a:p>
          <a:p>
            <a:r>
              <a:rPr lang="en-US" dirty="0"/>
              <a:t>These connect to the program objects with the relations</a:t>
            </a:r>
          </a:p>
          <a:p>
            <a:pPr lvl="1"/>
            <a:r>
              <a:rPr lang="en-US" dirty="0" err="1"/>
              <a:t>provone:hasOutPort</a:t>
            </a:r>
            <a:r>
              <a:rPr lang="en-US" dirty="0"/>
              <a:t> – For showing that the port was a result from a Program</a:t>
            </a:r>
          </a:p>
          <a:p>
            <a:pPr lvl="1"/>
            <a:r>
              <a:rPr lang="en-US" dirty="0" err="1"/>
              <a:t>provone:hasInPort</a:t>
            </a:r>
            <a:r>
              <a:rPr lang="en-US" dirty="0"/>
              <a:t> – For showing that the port is used by a Program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8AA5A-19A6-5A47-A92F-4AEB931B2488}"/>
              </a:ext>
            </a:extLst>
          </p:cNvPr>
          <p:cNvSpPr txBox="1"/>
          <p:nvPr/>
        </p:nvSpPr>
        <p:spPr>
          <a:xfrm>
            <a:off x="1010652" y="4706754"/>
            <a:ext cx="4158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“@id”: “#command_1_outport”,</a:t>
            </a:r>
          </a:p>
          <a:p>
            <a:r>
              <a:rPr lang="en-US" dirty="0"/>
              <a:t>	“@type”: “</a:t>
            </a:r>
            <a:r>
              <a:rPr lang="en-US" dirty="0" err="1"/>
              <a:t>provone:Port</a:t>
            </a:r>
            <a:r>
              <a:rPr lang="en-US" dirty="0"/>
              <a:t>”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248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ED41-CA57-7541-906C-5DB65DED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Representing Chained Output &amp;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040FA-0B46-CF46-888A-22DDCEC9C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9727"/>
          </a:xfrm>
        </p:spPr>
        <p:txBody>
          <a:bodyPr/>
          <a:lstStyle/>
          <a:p>
            <a:r>
              <a:rPr lang="en-US" dirty="0"/>
              <a:t>Sometimes the output of one command may be used as input to another</a:t>
            </a:r>
          </a:p>
          <a:p>
            <a:r>
              <a:rPr lang="en-US" dirty="0"/>
              <a:t>The </a:t>
            </a:r>
            <a:r>
              <a:rPr lang="en-US" dirty="0" err="1"/>
              <a:t>Provone:Channel</a:t>
            </a:r>
            <a:r>
              <a:rPr lang="en-US" dirty="0"/>
              <a:t>  type is used to connect two related </a:t>
            </a:r>
            <a:r>
              <a:rPr lang="en-US" dirty="0" err="1"/>
              <a:t>provone:Port</a:t>
            </a:r>
            <a:r>
              <a:rPr lang="en-US" dirty="0"/>
              <a:t> 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F41AC-DEA9-AF41-8EB7-6DACE7102DE5}"/>
              </a:ext>
            </a:extLst>
          </p:cNvPr>
          <p:cNvSpPr txBox="1"/>
          <p:nvPr/>
        </p:nvSpPr>
        <p:spPr>
          <a:xfrm>
            <a:off x="394635" y="4677876"/>
            <a:ext cx="4331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“@id”: “#</a:t>
            </a:r>
            <a:r>
              <a:rPr lang="en-US" dirty="0" err="1"/>
              <a:t>shared_data_channel</a:t>
            </a:r>
            <a:r>
              <a:rPr lang="en-US" dirty="0"/>
              <a:t>”,</a:t>
            </a:r>
          </a:p>
          <a:p>
            <a:r>
              <a:rPr lang="en-US" dirty="0"/>
              <a:t>	“@type”: “</a:t>
            </a:r>
            <a:r>
              <a:rPr lang="en-US" dirty="0" err="1"/>
              <a:t>provone:Channel</a:t>
            </a:r>
            <a:r>
              <a:rPr lang="en-US" dirty="0"/>
              <a:t>”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7B802-6620-C248-80E4-59EE0BF964FF}"/>
              </a:ext>
            </a:extLst>
          </p:cNvPr>
          <p:cNvSpPr txBox="1"/>
          <p:nvPr/>
        </p:nvSpPr>
        <p:spPr>
          <a:xfrm>
            <a:off x="5958037" y="4677876"/>
            <a:ext cx="57386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“@id”: “#command_1_outport”,</a:t>
            </a:r>
          </a:p>
          <a:p>
            <a:r>
              <a:rPr lang="en-US" dirty="0"/>
              <a:t>	“@type”: “</a:t>
            </a:r>
            <a:r>
              <a:rPr lang="en-US" dirty="0" err="1"/>
              <a:t>provone:Port</a:t>
            </a:r>
            <a:r>
              <a:rPr lang="en-US" dirty="0"/>
              <a:t>”</a:t>
            </a:r>
          </a:p>
          <a:p>
            <a:r>
              <a:rPr lang="en-US" dirty="0"/>
              <a:t>	“</a:t>
            </a:r>
            <a:r>
              <a:rPr lang="en-US" dirty="0" err="1"/>
              <a:t>provone:connectsTo</a:t>
            </a:r>
            <a:r>
              <a:rPr lang="en-US" dirty="0"/>
              <a:t>”: “#</a:t>
            </a:r>
            <a:r>
              <a:rPr lang="en-US" dirty="0" err="1"/>
              <a:t>shared_data_channel</a:t>
            </a:r>
            <a:r>
              <a:rPr lang="en-US" dirty="0"/>
              <a:t>”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54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876</Words>
  <Application>Microsoft Macintosh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SDTL Embedded in ProvONE</vt:lpstr>
      <vt:lpstr>Background</vt:lpstr>
      <vt:lpstr>Part I:ProvONE Representation</vt:lpstr>
      <vt:lpstr>Vocab</vt:lpstr>
      <vt:lpstr>Representing the Script File</vt:lpstr>
      <vt:lpstr>Representing Commands</vt:lpstr>
      <vt:lpstr>PowerPoint Presentation</vt:lpstr>
      <vt:lpstr>Representing Command Input &amp; Output</vt:lpstr>
      <vt:lpstr>Representing Chained Output &amp; Input</vt:lpstr>
      <vt:lpstr>PowerPoint Presentation</vt:lpstr>
      <vt:lpstr>Part II: Embedding SDTL</vt:lpstr>
      <vt:lpstr>Embedding File-Level Metadata</vt:lpstr>
      <vt:lpstr>Embedding Command Information</vt:lpstr>
      <vt:lpstr>Embedding Variable Information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SDTL Embedded in ProvONE</dc:title>
  <dc:creator>Microsoft Office User</dc:creator>
  <cp:lastModifiedBy>Microsoft Office User</cp:lastModifiedBy>
  <cp:revision>10</cp:revision>
  <dcterms:created xsi:type="dcterms:W3CDTF">2020-05-10T21:21:15Z</dcterms:created>
  <dcterms:modified xsi:type="dcterms:W3CDTF">2020-05-11T17:35:06Z</dcterms:modified>
</cp:coreProperties>
</file>