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AB03-967B-4706-B306-2FDE760C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4C9CF5-3AFF-4393-885D-8062BBDC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6A4C8-3B21-4F03-AE3D-09F0EE68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CA8F6-7B22-4EB7-B178-9E1F7EAF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6D6BE-2D5F-439E-9FBE-17D574CF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90663-CDD8-491A-B979-2CF736B8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76D64-730C-4B7E-80A9-7178F2D7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4A39-C93D-48AB-9E33-6A2576BE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BEB7EE-8EA8-4129-B18C-FAE6DA64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B0A95-8FE2-4E41-B2FA-C7FC297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DB4270-2AF0-4892-B8DA-40C9BA1D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C551-9436-4426-9A83-80848798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7EADF-3E05-4704-A21E-174A9970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84C7C-A8CF-4EED-818D-D535B95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5A8F6-63A7-4305-AE4E-B452700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9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88E7-A60A-4A61-96BF-4EBF509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570F1-0462-42AF-99DF-55343156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6808-D5E5-44F2-B932-112B26D5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B5F9E-4D43-4F60-813E-13649D1C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BE2B2-A30A-4B43-B3F7-1054575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C249-C34E-4BE0-991E-C63F19C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741C6C-E6C0-47A6-B3D9-D7F22DD1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854E7-4F8C-49B3-9DEE-32C87C1B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5F8BE-17A3-4F12-8F1C-C927D30C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EB313-3DC9-4EBB-A7C6-D7658D64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9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E3A13-A577-4F1D-BDDF-23484572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93A06-9FF8-4244-8A9D-EC31BB603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0FBF73-F5C3-4D0D-8E88-59C9C7E4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B9758-1433-4ABF-B7FD-DA69BAF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EB640A-C7D4-4AF2-81E9-7D8E32D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75E258-21D9-434D-BDAB-A75D1E16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CE0EF-FD17-44FF-B77C-C2015812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51C77-20A5-436E-ABA9-F6F51A96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ADF5CD-4C5F-4C9E-9626-3F0F2711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E95D4E-6A04-4F8A-BD67-528DF1F9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A5B9F5-F743-44A6-8412-836ABC99E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3E4A0B-5DD8-40EA-AB49-961530D4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55115E-83DA-472D-A80F-12323ACC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48AFF9-61A9-4B2E-99BA-976DEB7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A645A-7D39-483C-952F-8C3B4D17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4CECB2-D684-4C8D-8268-9C5D7BB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B39DEA-6EE7-416E-B14F-E61B19C9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D290E-15C0-41E6-A7C3-BFB564D4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1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FC9284-CB67-4801-A19C-26A22EC5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A64F90-A683-453E-914E-224C827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C63143-7FFE-47F9-BFED-F5E97A60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6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95919-33EC-4985-BC4D-44368572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B135D-2052-4B6B-B7D4-9C3A84B3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7DC861-D578-4C53-8050-605A5192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EF8E4-E5A8-4DDE-8631-DE15D1EC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45611-E664-4A7F-A5A1-FF0F9BA5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0B39EF-13AB-48D1-BFA9-70E2392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8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0655-1C70-40C6-9129-A7B920D1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13277-B602-4E84-8987-43E232768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EDFFC-BC62-4DE2-BCED-27AA9A2F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D3FA6-0F30-4E07-9F54-3F8225D0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4995B-971F-4E95-87B5-61DA3D96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5AD5D-6C2B-4441-975D-E09E1BC3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04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DA7B75-6A43-41E1-9623-3478D1BD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AB404-DA19-4D8F-A10A-28EDB682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6818D-3155-4E32-A8C2-EF79B65A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5BC6B-FE0D-4EF2-8CAB-EA75F205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92464-9338-4C59-AF5F-DA1EB21E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01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0E3BA7DF-275B-4047-8D22-4A0271B154D4}"/>
              </a:ext>
            </a:extLst>
          </p:cNvPr>
          <p:cNvSpPr/>
          <p:nvPr/>
        </p:nvSpPr>
        <p:spPr>
          <a:xfrm>
            <a:off x="117100" y="127582"/>
            <a:ext cx="3137051" cy="6156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D1D4061-06B7-4ED3-9294-91D60F0DE604}"/>
              </a:ext>
            </a:extLst>
          </p:cNvPr>
          <p:cNvSpPr/>
          <p:nvPr/>
        </p:nvSpPr>
        <p:spPr>
          <a:xfrm>
            <a:off x="612588" y="4707517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6CB63FA-5F12-45CD-8DE3-20B820B0578F}"/>
              </a:ext>
            </a:extLst>
          </p:cNvPr>
          <p:cNvSpPr/>
          <p:nvPr/>
        </p:nvSpPr>
        <p:spPr>
          <a:xfrm>
            <a:off x="460188" y="4555117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A52765F8-8AF2-449B-AD4C-BEC747D7C528}"/>
              </a:ext>
            </a:extLst>
          </p:cNvPr>
          <p:cNvSpPr/>
          <p:nvPr/>
        </p:nvSpPr>
        <p:spPr>
          <a:xfrm>
            <a:off x="9280737" y="128867"/>
            <a:ext cx="2619316" cy="6156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478CCF6-9C0D-4EBC-A76F-4720610DF757}"/>
              </a:ext>
            </a:extLst>
          </p:cNvPr>
          <p:cNvSpPr/>
          <p:nvPr/>
        </p:nvSpPr>
        <p:spPr>
          <a:xfrm>
            <a:off x="3372097" y="3455736"/>
            <a:ext cx="5813570" cy="2828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>
                <a:solidFill>
                  <a:schemeClr val="tx1"/>
                </a:solidFill>
              </a:rPr>
              <a:t>Slow Path- Batch Processing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01D3734-40F8-4601-AAEC-7FC01EE609A4}"/>
              </a:ext>
            </a:extLst>
          </p:cNvPr>
          <p:cNvSpPr/>
          <p:nvPr/>
        </p:nvSpPr>
        <p:spPr>
          <a:xfrm>
            <a:off x="3372097" y="131762"/>
            <a:ext cx="5813570" cy="316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Fast Path- Real Time Processing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F7DB41-CA50-400E-954F-30A812E3D0DE}"/>
              </a:ext>
            </a:extLst>
          </p:cNvPr>
          <p:cNvSpPr/>
          <p:nvPr/>
        </p:nvSpPr>
        <p:spPr>
          <a:xfrm>
            <a:off x="291948" y="1177594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IOT Device:</a:t>
            </a:r>
          </a:p>
          <a:p>
            <a:r>
              <a:rPr lang="de-DE" sz="1200" dirty="0" err="1"/>
              <a:t>Weather</a:t>
            </a:r>
            <a:r>
              <a:rPr lang="de-DE" sz="1200" dirty="0"/>
              <a:t> Station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7A74CB-6CB7-419E-9F4A-203F3EADDAB8}"/>
              </a:ext>
            </a:extLst>
          </p:cNvPr>
          <p:cNvSpPr/>
          <p:nvPr/>
        </p:nvSpPr>
        <p:spPr>
          <a:xfrm>
            <a:off x="3049632" y="3140055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Cloud Gateway</a:t>
            </a:r>
          </a:p>
          <a:p>
            <a:pPr algn="ctr"/>
            <a:r>
              <a:rPr lang="de-DE" sz="1200" dirty="0"/>
              <a:t>(IOT Hub</a:t>
            </a:r>
            <a:r>
              <a:rPr lang="de-DE" sz="1400" dirty="0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049CD58-12E2-4FB4-B032-F5FD51DD5106}"/>
              </a:ext>
            </a:extLst>
          </p:cNvPr>
          <p:cNvSpPr/>
          <p:nvPr/>
        </p:nvSpPr>
        <p:spPr>
          <a:xfrm>
            <a:off x="4759446" y="660616"/>
            <a:ext cx="2120329" cy="7066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Stream Processing</a:t>
            </a:r>
          </a:p>
          <a:p>
            <a:pPr algn="ctr"/>
            <a:r>
              <a:rPr lang="de-DE" sz="1200" dirty="0"/>
              <a:t>(Stream Analytics)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1CA0D3-732C-4C9E-8FDD-8D4E2306CC0D}"/>
              </a:ext>
            </a:extLst>
          </p:cNvPr>
          <p:cNvSpPr/>
          <p:nvPr/>
        </p:nvSpPr>
        <p:spPr>
          <a:xfrm>
            <a:off x="9561322" y="1946701"/>
            <a:ext cx="1519436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Detect</a:t>
            </a:r>
            <a:r>
              <a:rPr lang="de-DE" sz="1200" dirty="0"/>
              <a:t> </a:t>
            </a:r>
            <a:r>
              <a:rPr lang="de-DE" sz="1200" dirty="0" err="1"/>
              <a:t>Unsafe</a:t>
            </a:r>
            <a:r>
              <a:rPr lang="de-DE" sz="1200" dirty="0"/>
              <a:t> </a:t>
            </a:r>
            <a:r>
              <a:rPr lang="de-DE" sz="1200" dirty="0" err="1"/>
              <a:t>Condtions</a:t>
            </a:r>
            <a:endParaRPr lang="de-DE" sz="1200" dirty="0"/>
          </a:p>
          <a:p>
            <a:pPr algn="ctr"/>
            <a:r>
              <a:rPr lang="de-DE" sz="1200" dirty="0"/>
              <a:t>(Azure </a:t>
            </a:r>
            <a:r>
              <a:rPr lang="de-DE" sz="1200" dirty="0" err="1"/>
              <a:t>Function</a:t>
            </a:r>
            <a:r>
              <a:rPr lang="de-DE" sz="1200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D15E84-203D-42EB-90B0-58D183A79CDF}"/>
              </a:ext>
            </a:extLst>
          </p:cNvPr>
          <p:cNvSpPr txBox="1"/>
          <p:nvPr/>
        </p:nvSpPr>
        <p:spPr>
          <a:xfrm>
            <a:off x="1419284" y="480970"/>
            <a:ext cx="14199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Provision and 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device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and </a:t>
            </a:r>
            <a:r>
              <a:rPr lang="de-DE" sz="1100" dirty="0" err="1"/>
              <a:t>to</a:t>
            </a:r>
            <a:r>
              <a:rPr lang="de-DE" sz="1100" dirty="0"/>
              <a:t> 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device</a:t>
            </a:r>
            <a:endParaRPr lang="de-DE" sz="11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894E07D-F08C-42D2-9A03-30D289FF14B6}"/>
              </a:ext>
            </a:extLst>
          </p:cNvPr>
          <p:cNvSpPr txBox="1"/>
          <p:nvPr/>
        </p:nvSpPr>
        <p:spPr>
          <a:xfrm>
            <a:off x="1143000" y="6349331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745EA8F-B84A-401C-80D1-7EBB410966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7038" y="1453195"/>
            <a:ext cx="2215706" cy="1158015"/>
          </a:xfrm>
          <a:prstGeom prst="bentConnector3">
            <a:avLst>
              <a:gd name="adj1" fmla="val 99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2852898-FA62-4252-A852-0909A70BA388}"/>
              </a:ext>
            </a:extLst>
          </p:cNvPr>
          <p:cNvSpPr txBox="1"/>
          <p:nvPr/>
        </p:nvSpPr>
        <p:spPr>
          <a:xfrm>
            <a:off x="3549446" y="594819"/>
            <a:ext cx="141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Stream </a:t>
            </a:r>
            <a:r>
              <a:rPr lang="de-DE" sz="1100" dirty="0" err="1"/>
              <a:t>processing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D3561AD1-AC7C-4177-9269-651C882D3971}"/>
              </a:ext>
            </a:extLst>
          </p:cNvPr>
          <p:cNvCxnSpPr>
            <a:cxnSpLocks/>
          </p:cNvCxnSpPr>
          <p:nvPr/>
        </p:nvCxnSpPr>
        <p:spPr>
          <a:xfrm>
            <a:off x="1396813" y="1481076"/>
            <a:ext cx="1665180" cy="18543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3AE8FC0-D80E-421A-985A-D6255B1628ED}"/>
              </a:ext>
            </a:extLst>
          </p:cNvPr>
          <p:cNvSpPr txBox="1"/>
          <p:nvPr/>
        </p:nvSpPr>
        <p:spPr>
          <a:xfrm>
            <a:off x="10321040" y="1367246"/>
            <a:ext cx="82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deviceId</a:t>
            </a:r>
            <a:endParaRPr lang="de-DE" sz="1100" dirty="0"/>
          </a:p>
          <a:p>
            <a:r>
              <a:rPr lang="de-DE" sz="1100" dirty="0" err="1"/>
              <a:t>windSpeed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EFA7DF6-E8AA-4057-893B-7946CAA3F76A}"/>
              </a:ext>
            </a:extLst>
          </p:cNvPr>
          <p:cNvSpPr txBox="1"/>
          <p:nvPr/>
        </p:nvSpPr>
        <p:spPr>
          <a:xfrm>
            <a:off x="4240782" y="2786930"/>
            <a:ext cx="133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windSpeedStatus</a:t>
            </a:r>
            <a:endParaRPr lang="de-DE" sz="1100" dirty="0"/>
          </a:p>
          <a:p>
            <a:r>
              <a:rPr lang="de-DE" sz="1100" dirty="0" err="1"/>
              <a:t>updateFrequency</a:t>
            </a:r>
            <a:endParaRPr lang="de-DE" sz="1100" dirty="0"/>
          </a:p>
        </p:txBody>
      </p:sp>
      <p:sp>
        <p:nvSpPr>
          <p:cNvPr id="70" name="Zylinder 69">
            <a:extLst>
              <a:ext uri="{FF2B5EF4-FFF2-40B4-BE49-F238E27FC236}">
                <a16:creationId xmlns:a16="http://schemas.microsoft.com/office/drawing/2014/main" id="{5B291522-F4EB-4DEC-A0BC-E1F6B5B08E2B}"/>
              </a:ext>
            </a:extLst>
          </p:cNvPr>
          <p:cNvSpPr/>
          <p:nvPr/>
        </p:nvSpPr>
        <p:spPr>
          <a:xfrm>
            <a:off x="6186683" y="382947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Cold Path Store (Azure </a:t>
            </a:r>
            <a:r>
              <a:rPr lang="de-DE" sz="1200" dirty="0" err="1"/>
              <a:t>Datalake</a:t>
            </a:r>
            <a:r>
              <a:rPr lang="de-DE" sz="1200" dirty="0"/>
              <a:t>)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1D08240-AE95-4164-9164-E1FC435FF06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608007" y="1367246"/>
            <a:ext cx="35876" cy="24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90682F43-2683-41CF-AAC4-E9E9A572F5DD}"/>
              </a:ext>
            </a:extLst>
          </p:cNvPr>
          <p:cNvSpPr txBox="1"/>
          <p:nvPr/>
        </p:nvSpPr>
        <p:spPr>
          <a:xfrm>
            <a:off x="5855804" y="6386275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BCD10CE-7133-4F03-9D38-5F2D2FE07607}"/>
              </a:ext>
            </a:extLst>
          </p:cNvPr>
          <p:cNvSpPr/>
          <p:nvPr/>
        </p:nvSpPr>
        <p:spPr>
          <a:xfrm>
            <a:off x="7652910" y="4135946"/>
            <a:ext cx="1170456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Analytics</a:t>
            </a:r>
          </a:p>
          <a:p>
            <a:pPr algn="ctr"/>
            <a:r>
              <a:rPr lang="de-DE" sz="1200" dirty="0"/>
              <a:t>(Azure </a:t>
            </a:r>
            <a:r>
              <a:rPr lang="de-DE" sz="1200" dirty="0" err="1"/>
              <a:t>Datalake</a:t>
            </a:r>
            <a:r>
              <a:rPr lang="de-DE" sz="1200" dirty="0"/>
              <a:t> Analytics</a:t>
            </a:r>
            <a:r>
              <a:rPr lang="de-DE" sz="1400" dirty="0"/>
              <a:t>)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84814A4-2795-4D75-ACA3-85950328213D}"/>
              </a:ext>
            </a:extLst>
          </p:cNvPr>
          <p:cNvCxnSpPr>
            <a:stCxn id="70" idx="4"/>
            <a:endCxn id="75" idx="1"/>
          </p:cNvCxnSpPr>
          <p:nvPr/>
        </p:nvCxnSpPr>
        <p:spPr>
          <a:xfrm>
            <a:off x="7101083" y="4437555"/>
            <a:ext cx="551827" cy="1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AC209952-DE02-4B46-9B1C-0C8D26F07C38}"/>
              </a:ext>
            </a:extLst>
          </p:cNvPr>
          <p:cNvSpPr txBox="1"/>
          <p:nvPr/>
        </p:nvSpPr>
        <p:spPr>
          <a:xfrm>
            <a:off x="1616250" y="1826890"/>
            <a:ext cx="1339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JSON </a:t>
            </a:r>
            <a:r>
              <a:rPr lang="de-DE" sz="1100" dirty="0" err="1"/>
              <a:t>over</a:t>
            </a:r>
            <a:r>
              <a:rPr lang="de-DE" sz="1100" dirty="0"/>
              <a:t> HTTP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1834C95-ABEE-4128-B298-3372A0A51E3C}"/>
              </a:ext>
            </a:extLst>
          </p:cNvPr>
          <p:cNvCxnSpPr>
            <a:endCxn id="14" idx="0"/>
          </p:cNvCxnSpPr>
          <p:nvPr/>
        </p:nvCxnSpPr>
        <p:spPr>
          <a:xfrm>
            <a:off x="6879775" y="1013931"/>
            <a:ext cx="3441265" cy="93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E5C2A9A-7767-49D0-9C65-A40B1B9F80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1734" y="2230605"/>
            <a:ext cx="5459589" cy="976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95994CA0-6164-4DBF-BB1E-5E07A368BB65}"/>
              </a:ext>
            </a:extLst>
          </p:cNvPr>
          <p:cNvSpPr txBox="1"/>
          <p:nvPr/>
        </p:nvSpPr>
        <p:spPr>
          <a:xfrm>
            <a:off x="9983477" y="6361516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96FF3AB-9CDF-464B-8B80-3B922A4ADCC6}"/>
              </a:ext>
            </a:extLst>
          </p:cNvPr>
          <p:cNvSpPr/>
          <p:nvPr/>
        </p:nvSpPr>
        <p:spPr>
          <a:xfrm>
            <a:off x="307788" y="4402717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IOT Devices:</a:t>
            </a:r>
          </a:p>
          <a:p>
            <a:r>
              <a:rPr lang="de-DE" sz="1200" dirty="0"/>
              <a:t>Wind Turbine Device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ED8D592D-76D6-41C4-A556-EDA85342181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400292" y="3616936"/>
            <a:ext cx="1649340" cy="11052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32556C90-A1E5-408E-A76B-95CFE57312B5}"/>
              </a:ext>
            </a:extLst>
          </p:cNvPr>
          <p:cNvSpPr txBox="1"/>
          <p:nvPr/>
        </p:nvSpPr>
        <p:spPr>
          <a:xfrm>
            <a:off x="1419284" y="3728819"/>
            <a:ext cx="1339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JSON </a:t>
            </a:r>
            <a:r>
              <a:rPr lang="de-DE" sz="1100" dirty="0" err="1"/>
              <a:t>over</a:t>
            </a:r>
            <a:r>
              <a:rPr lang="de-DE" sz="1100" dirty="0"/>
              <a:t> HTTP</a:t>
            </a:r>
          </a:p>
        </p:txBody>
      </p:sp>
      <p:sp>
        <p:nvSpPr>
          <p:cNvPr id="101" name="Zylinder 100">
            <a:extLst>
              <a:ext uri="{FF2B5EF4-FFF2-40B4-BE49-F238E27FC236}">
                <a16:creationId xmlns:a16="http://schemas.microsoft.com/office/drawing/2014/main" id="{FBD8BE04-6580-481A-B146-297A47D12D32}"/>
              </a:ext>
            </a:extLst>
          </p:cNvPr>
          <p:cNvSpPr/>
          <p:nvPr/>
        </p:nvSpPr>
        <p:spPr>
          <a:xfrm>
            <a:off x="5311318" y="1548018"/>
            <a:ext cx="1037145" cy="1008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WarmPath</a:t>
            </a:r>
            <a:r>
              <a:rPr lang="de-DE" sz="1200" dirty="0"/>
              <a:t> Store (</a:t>
            </a:r>
            <a:r>
              <a:rPr lang="de-DE" sz="1200" dirty="0" err="1"/>
              <a:t>Cosmos</a:t>
            </a:r>
            <a:r>
              <a:rPr lang="de-DE" sz="1200" dirty="0"/>
              <a:t> DB)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4A33573-FE1A-4298-BF2C-4173629DA29B}"/>
              </a:ext>
            </a:extLst>
          </p:cNvPr>
          <p:cNvCxnSpPr>
            <a:stCxn id="13" idx="2"/>
            <a:endCxn id="101" idx="1"/>
          </p:cNvCxnSpPr>
          <p:nvPr/>
        </p:nvCxnSpPr>
        <p:spPr>
          <a:xfrm>
            <a:off x="5819611" y="1367246"/>
            <a:ext cx="10280" cy="18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EEB3CCB8-4886-46D2-95B8-F047CFEE1E46}"/>
              </a:ext>
            </a:extLst>
          </p:cNvPr>
          <p:cNvSpPr/>
          <p:nvPr/>
        </p:nvSpPr>
        <p:spPr>
          <a:xfrm>
            <a:off x="7474238" y="263638"/>
            <a:ext cx="1271939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UI</a:t>
            </a:r>
          </a:p>
          <a:p>
            <a:pPr algn="ctr"/>
            <a:r>
              <a:rPr lang="de-DE" sz="1200" dirty="0"/>
              <a:t>(Time Series Analytics) </a:t>
            </a:r>
            <a:endParaRPr lang="de-DE" sz="1400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A417364-41CF-4EB7-992F-B49D82E156D9}"/>
              </a:ext>
            </a:extLst>
          </p:cNvPr>
          <p:cNvSpPr/>
          <p:nvPr/>
        </p:nvSpPr>
        <p:spPr>
          <a:xfrm>
            <a:off x="7492273" y="1297226"/>
            <a:ext cx="1271939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Reporting Tools</a:t>
            </a:r>
          </a:p>
          <a:p>
            <a:pPr algn="ctr"/>
            <a:r>
              <a:rPr lang="de-DE" sz="1200" dirty="0"/>
              <a:t>(Power BI) </a:t>
            </a:r>
            <a:endParaRPr lang="de-DE" sz="1400" dirty="0"/>
          </a:p>
        </p:txBody>
      </p: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EDD3341A-993A-4877-BB1A-C354559252CC}"/>
              </a:ext>
            </a:extLst>
          </p:cNvPr>
          <p:cNvCxnSpPr/>
          <p:nvPr/>
        </p:nvCxnSpPr>
        <p:spPr>
          <a:xfrm flipV="1">
            <a:off x="6890056" y="543704"/>
            <a:ext cx="547138" cy="312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CDE58D6B-A5B2-4694-AB8E-E8A7CC40D274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6356714" y="1616649"/>
            <a:ext cx="1135559" cy="4415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CB3505-5BFC-4968-A67B-7D6B7AD4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086"/>
          </a:xfrm>
        </p:spPr>
        <p:txBody>
          <a:bodyPr>
            <a:normAutofit/>
          </a:bodyPr>
          <a:lstStyle/>
          <a:p>
            <a:r>
              <a:rPr lang="de-DE" sz="2400" dirty="0"/>
              <a:t>Systems and Subsystems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EB7A1-3D9F-4554-A839-6F107A4B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212"/>
            <a:ext cx="10515600" cy="5320751"/>
          </a:xfrm>
        </p:spPr>
        <p:txBody>
          <a:bodyPr/>
          <a:lstStyle/>
          <a:p>
            <a:r>
              <a:rPr lang="de-DE" sz="1800" dirty="0"/>
              <a:t>System: Things</a:t>
            </a:r>
          </a:p>
          <a:p>
            <a:pPr lvl="1"/>
            <a:r>
              <a:rPr lang="de-DE" sz="1600" dirty="0"/>
              <a:t>Subsystem: </a:t>
            </a:r>
            <a:r>
              <a:rPr lang="de-DE" sz="1600" dirty="0" err="1"/>
              <a:t>WeatherStation</a:t>
            </a:r>
            <a:r>
              <a:rPr lang="de-DE" sz="1600" dirty="0"/>
              <a:t>,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was a </a:t>
            </a:r>
            <a:r>
              <a:rPr lang="de-DE" sz="1600" dirty="0" err="1"/>
              <a:t>requirement</a:t>
            </a:r>
            <a:endParaRPr lang="de-DE" sz="1600" dirty="0"/>
          </a:p>
          <a:p>
            <a:r>
              <a:rPr lang="de-DE" sz="1800" dirty="0"/>
              <a:t>System: </a:t>
            </a:r>
            <a:r>
              <a:rPr lang="de-DE" sz="1800" dirty="0" err="1"/>
              <a:t>Insights</a:t>
            </a:r>
            <a:r>
              <a:rPr lang="de-DE" sz="1800" dirty="0"/>
              <a:t>:</a:t>
            </a:r>
          </a:p>
          <a:p>
            <a:pPr lvl="1"/>
            <a:r>
              <a:rPr lang="de-DE" sz="1600" dirty="0"/>
              <a:t>Subsystem: Cloud Gateway, </a:t>
            </a:r>
            <a:r>
              <a:rPr lang="de-DE" sz="1600" dirty="0" err="1"/>
              <a:t>chosen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en-US" sz="1600" dirty="0"/>
              <a:t>cloud hub for secure connectivity, telemetry and event ingestion and device management (including command and control) capabilities. Implementation: Azure IOT Hub.</a:t>
            </a:r>
          </a:p>
          <a:p>
            <a:pPr lvl="1"/>
            <a:r>
              <a:rPr lang="en-US" sz="1600" dirty="0"/>
              <a:t>Subsystem: Stream Processing, </a:t>
            </a:r>
            <a:r>
              <a:rPr lang="en-US" sz="1600" dirty="0" err="1"/>
              <a:t>choosen</a:t>
            </a:r>
            <a:r>
              <a:rPr lang="en-US" sz="1600" dirty="0"/>
              <a:t> because it is necessary to process the device data in real time in order to detect unsafe wind speeds and to send alert notifications. Implementation: Azure Stream Analytics.</a:t>
            </a:r>
          </a:p>
          <a:p>
            <a:pPr lvl="1"/>
            <a:r>
              <a:rPr lang="en-US" sz="1600" dirty="0"/>
              <a:t>Subsystem: Cold Data Store, </a:t>
            </a:r>
            <a:r>
              <a:rPr lang="en-US" sz="1600" dirty="0" err="1"/>
              <a:t>choosen</a:t>
            </a:r>
            <a:r>
              <a:rPr lang="en-US" sz="1600" dirty="0"/>
              <a:t> to store the real time data for further analysis. Implementation: Azure </a:t>
            </a:r>
            <a:r>
              <a:rPr lang="en-US" sz="1600" dirty="0" err="1"/>
              <a:t>Datalake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Subystem</a:t>
            </a:r>
            <a:r>
              <a:rPr lang="en-US" sz="1600" dirty="0"/>
              <a:t>: Analytics, </a:t>
            </a:r>
            <a:r>
              <a:rPr lang="en-US" sz="1600" dirty="0" err="1"/>
              <a:t>choosen</a:t>
            </a:r>
            <a:r>
              <a:rPr lang="en-US" sz="1600" dirty="0"/>
              <a:t> to be able to </a:t>
            </a:r>
            <a:r>
              <a:rPr lang="en-US" sz="1600" dirty="0" err="1"/>
              <a:t>analyse</a:t>
            </a:r>
            <a:r>
              <a:rPr lang="en-US" sz="1600" dirty="0"/>
              <a:t> the data in the cold data store. Implementation: Azure </a:t>
            </a:r>
            <a:r>
              <a:rPr lang="en-US" sz="1600" dirty="0" err="1"/>
              <a:t>Datalake</a:t>
            </a:r>
            <a:r>
              <a:rPr lang="en-US" sz="1600" dirty="0"/>
              <a:t> Analytics.</a:t>
            </a:r>
          </a:p>
          <a:p>
            <a:pPr lvl="1"/>
            <a:r>
              <a:rPr lang="en-US" sz="1600" dirty="0"/>
              <a:t>Subsystem: Warm Path store, </a:t>
            </a:r>
            <a:r>
              <a:rPr lang="en-US" sz="1600" dirty="0" err="1"/>
              <a:t>choosen</a:t>
            </a:r>
            <a:r>
              <a:rPr lang="en-US" sz="1600" dirty="0"/>
              <a:t> to store real time data for real time analysis. Implementation: Azure Cosmos DB, because Cosmos DB can handle high real time ingestion rates.</a:t>
            </a:r>
          </a:p>
          <a:p>
            <a:pPr lvl="1"/>
            <a:r>
              <a:rPr lang="en-US" sz="1600" dirty="0"/>
              <a:t>Subsystem: UI, </a:t>
            </a:r>
            <a:r>
              <a:rPr lang="en-US" sz="1600" dirty="0" err="1"/>
              <a:t>choosen</a:t>
            </a:r>
            <a:r>
              <a:rPr lang="en-US" sz="1600" dirty="0"/>
              <a:t> because data shall be monitored and visualized in real time.  Implementation: Azure Time Series Insights.</a:t>
            </a:r>
          </a:p>
          <a:p>
            <a:pPr lvl="1"/>
            <a:r>
              <a:rPr lang="en-US" sz="1600" dirty="0"/>
              <a:t>Subsystem: Reporting, </a:t>
            </a:r>
            <a:r>
              <a:rPr lang="en-US" sz="1600" dirty="0" err="1"/>
              <a:t>choosen</a:t>
            </a:r>
            <a:r>
              <a:rPr lang="en-US" sz="1600" dirty="0"/>
              <a:t> because long term analysis shall be done. Implementation: Power BI.</a:t>
            </a:r>
          </a:p>
          <a:p>
            <a:r>
              <a:rPr lang="en-US" sz="1800" dirty="0"/>
              <a:t>Subsystem: Action:</a:t>
            </a:r>
          </a:p>
          <a:p>
            <a:pPr lvl="1"/>
            <a:r>
              <a:rPr lang="en-US" sz="1600" dirty="0"/>
              <a:t>Subsystem:  Detect Unsafe Conditions, </a:t>
            </a:r>
            <a:r>
              <a:rPr lang="en-US" sz="1600" dirty="0" err="1"/>
              <a:t>choosen</a:t>
            </a:r>
            <a:r>
              <a:rPr lang="en-US" sz="1600" dirty="0"/>
              <a:t> because it is necessary to detect unsafe wind speeds and to send alert notifications. Implementation: Azure Function which updates the device twin of the weather station.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96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Systems and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dc:creator>Thomas Tilli</dc:creator>
  <cp:lastModifiedBy>Thomas Tilli</cp:lastModifiedBy>
  <cp:revision>14</cp:revision>
  <dcterms:created xsi:type="dcterms:W3CDTF">2019-11-30T15:08:30Z</dcterms:created>
  <dcterms:modified xsi:type="dcterms:W3CDTF">2019-11-30T17:20:43Z</dcterms:modified>
</cp:coreProperties>
</file>