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256" r:id="rId2"/>
    <p:sldId id="257" r:id="rId3"/>
    <p:sldId id="294" r:id="rId4"/>
    <p:sldId id="320" r:id="rId5"/>
    <p:sldId id="297" r:id="rId6"/>
    <p:sldId id="296" r:id="rId7"/>
    <p:sldId id="258" r:id="rId8"/>
    <p:sldId id="295" r:id="rId9"/>
    <p:sldId id="261" r:id="rId10"/>
    <p:sldId id="262" r:id="rId11"/>
    <p:sldId id="264" r:id="rId12"/>
    <p:sldId id="265" r:id="rId13"/>
    <p:sldId id="266" r:id="rId14"/>
    <p:sldId id="267" r:id="rId15"/>
    <p:sldId id="298" r:id="rId16"/>
    <p:sldId id="268" r:id="rId17"/>
    <p:sldId id="269" r:id="rId18"/>
    <p:sldId id="319" r:id="rId19"/>
    <p:sldId id="270" r:id="rId20"/>
    <p:sldId id="271" r:id="rId21"/>
    <p:sldId id="272" r:id="rId22"/>
    <p:sldId id="273" r:id="rId23"/>
    <p:sldId id="274" r:id="rId24"/>
    <p:sldId id="275" r:id="rId25"/>
    <p:sldId id="292"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307" r:id="rId40"/>
    <p:sldId id="309" r:id="rId41"/>
    <p:sldId id="310" r:id="rId42"/>
    <p:sldId id="312" r:id="rId43"/>
    <p:sldId id="311" r:id="rId44"/>
    <p:sldId id="314" r:id="rId45"/>
    <p:sldId id="315" r:id="rId46"/>
    <p:sldId id="316" r:id="rId47"/>
    <p:sldId id="318" r:id="rId48"/>
    <p:sldId id="293" r:id="rId49"/>
    <p:sldId id="289" r:id="rId50"/>
    <p:sldId id="321" r:id="rId51"/>
    <p:sldId id="322" r:id="rId52"/>
    <p:sldId id="323" r:id="rId53"/>
    <p:sldId id="324" r:id="rId54"/>
    <p:sldId id="325" r:id="rId55"/>
    <p:sldId id="326" r:id="rId56"/>
    <p:sldId id="327" r:id="rId57"/>
    <p:sldId id="328" r:id="rId58"/>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75213"/>
            <a:ext cx="5207000" cy="4629150"/>
          </a:xfrm>
          <a:prstGeom prst="rect">
            <a:avLst/>
          </a:prstGeom>
          <a:noFill/>
          <a:ln w="12700">
            <a:noFill/>
            <a:miter lim="800000"/>
            <a:headEnd/>
            <a:tailEnd/>
          </a:ln>
          <a:effectLst/>
        </p:spPr>
        <p:txBody>
          <a:bodyPr vert="horz" wrap="square" lIns="98017" tIns="48148" rIns="98017" bIns="4814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1" name="Rectangle 3"/>
          <p:cNvSpPr>
            <a:spLocks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099" name="Rectangle 3"/>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a:ln cap="flat"/>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a:ln cap="flat"/>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cap="flat"/>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cap="flat"/>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cap="flat"/>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cap="flat"/>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cap="flat"/>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iTV: ask, or get a videotape</a:t>
            </a:r>
          </a:p>
          <a:p>
            <a:r>
              <a:rPr lang="en-GB" altLang="en-US" smtClean="0"/>
              <a:t>Win 95: apply’ is not ‘</a:t>
            </a:r>
          </a:p>
          <a:p>
            <a:r>
              <a:rPr lang="en-GB" altLang="en-US" smtClean="0"/>
              <a:t>preview’ i.e. changes may not be canceled once they have been ‘Applied’</a:t>
            </a:r>
          </a:p>
        </p:txBody>
      </p:sp>
      <p:sp>
        <p:nvSpPr>
          <p:cNvPr id="44035" name="Rectangle 3"/>
          <p:cNvSpPr>
            <a:spLocks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7107" name="Rectangle 3"/>
          <p:cNvSpPr>
            <a:spLocks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9155" name="Rectangle 3"/>
          <p:cNvSpPr>
            <a:spLocks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7" name="Rectangle 3"/>
          <p:cNvSpPr>
            <a:spLocks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1203" name="Rectangle 3"/>
          <p:cNvSpPr>
            <a:spLocks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1" name="Rectangle 3"/>
          <p:cNvSpPr>
            <a:spLocks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299" name="Rectangle 3"/>
          <p:cNvSpPr>
            <a:spLocks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remote sites need control over local cameras to maintain their privacy, or adapt the studio to the work required eg move the camera to point at a flip chart.  But remote sites  may disrupt proceedings by inappropriate use of cameras e.g zooming in on themselves and pulling funny faces</a:t>
            </a:r>
          </a:p>
        </p:txBody>
      </p:sp>
      <p:sp>
        <p:nvSpPr>
          <p:cNvPr id="57347" name="Rectangle 3"/>
          <p:cNvSpPr>
            <a:spLocks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5" name="Rectangle 3"/>
          <p:cNvSpPr>
            <a:spLocks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3" name="Rectangle 3"/>
          <p:cNvSpPr>
            <a:spLocks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3491" name="Rectangle 3"/>
          <p:cNvSpPr>
            <a:spLocks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5539" name="Rectangle 3"/>
          <p:cNvSpPr>
            <a:spLocks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cap="flat"/>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cap="flat"/>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291" name="Rectangle 3"/>
          <p:cNvSpPr>
            <a:spLocks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cap="flat"/>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ln cap="flat"/>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cap="flat"/>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a:ln cap="flat"/>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a:ln cap="flat"/>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a:ln cap="flat"/>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cap="flat"/>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GB" altLang="en-US" smtClean="0"/>
              <a:t>users - initial knowledge	</a:t>
            </a:r>
          </a:p>
          <a:p>
            <a:pPr lvl="2"/>
            <a:r>
              <a:rPr lang="en-GB" altLang="en-US" smtClean="0"/>
              <a:t>user group - local moderation, expectations</a:t>
            </a:r>
          </a:p>
          <a:p>
            <a:pPr lvl="2"/>
            <a:r>
              <a:rPr lang="en-GB" altLang="en-US" smtClean="0"/>
              <a:t>computers-what equipment is at different sites	</a:t>
            </a:r>
          </a:p>
          <a:p>
            <a:pPr lvl="2"/>
            <a:r>
              <a:rPr lang="en-GB" altLang="en-US" smtClean="0"/>
              <a:t>network- Internet what network performance was actually delivered</a:t>
            </a:r>
          </a:p>
          <a:p>
            <a:pPr lvl="2"/>
            <a:r>
              <a:rPr lang="en-GB" altLang="en-US" smtClean="0"/>
              <a:t>work - what does learning process comprise - different theories rote repetition and internalisation, reflection upon theory and action</a:t>
            </a:r>
          </a:p>
          <a:p>
            <a:pPr lvl="2"/>
            <a:r>
              <a:rPr lang="en-GB" altLang="en-US" smtClean="0"/>
              <a:t>quality of task outcomes - measure by multi-choice, exam or practical exercise, attendance</a:t>
            </a:r>
          </a:p>
          <a:p>
            <a:pPr lvl="2"/>
            <a:r>
              <a:rPr lang="en-GB" altLang="en-US" smtClean="0"/>
              <a:t>‘costs’ to the user - learning is difficult?</a:t>
            </a:r>
          </a:p>
          <a:p>
            <a:pPr lvl="2"/>
            <a:r>
              <a:rPr lang="en-GB" altLang="en-US" smtClean="0"/>
              <a:t>‘costs’ to the computer - what equipment was used</a:t>
            </a:r>
          </a:p>
          <a:p>
            <a:pPr lvl="2"/>
            <a:endParaRPr lang="en-GB" altLang="en-US" smtClean="0"/>
          </a:p>
          <a:p>
            <a:pPr lvl="2"/>
            <a:r>
              <a:rPr lang="en-GB" altLang="en-US" smtClean="0"/>
              <a:t>motivation to achieve good grades</a:t>
            </a:r>
          </a:p>
          <a:p>
            <a:pPr lvl="2"/>
            <a:r>
              <a:rPr lang="en-GB" altLang="en-US" smtClean="0"/>
              <a:t>rapport with lecturer</a:t>
            </a:r>
          </a:p>
          <a:p>
            <a:pPr lvl="2"/>
            <a:r>
              <a:rPr lang="en-GB" altLang="en-US" smtClean="0"/>
              <a:t>administrative context</a:t>
            </a:r>
          </a:p>
          <a:p>
            <a:pPr lvl="2"/>
            <a:endParaRPr lang="en-GB" altLang="en-US" smtClean="0"/>
          </a:p>
          <a:p>
            <a:pPr lvl="2"/>
            <a:r>
              <a:rPr lang="en-GB" altLang="en-US" smtClean="0"/>
              <a:t>solution from example - give questionnaire and interview ‘live’ at the end</a:t>
            </a:r>
          </a:p>
        </p:txBody>
      </p:sp>
      <p:sp>
        <p:nvSpPr>
          <p:cNvPr id="15363" name="Rectangle 3"/>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ln cap="flat"/>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cap="flat"/>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ct val="20000"/>
              </a:spcBef>
              <a:buFontTx/>
              <a:buChar char="•"/>
            </a:pPr>
            <a:r>
              <a:rPr lang="en-GB" altLang="en-US" sz="2600" smtClean="0"/>
              <a:t>iTV new cues - face appears on screen, director explicitly ‘gives you the floor’</a:t>
            </a:r>
          </a:p>
          <a:p>
            <a:pPr lvl="2">
              <a:spcBef>
                <a:spcPct val="20000"/>
              </a:spcBef>
              <a:buFontTx/>
              <a:buChar char="•"/>
            </a:pPr>
            <a:r>
              <a:rPr lang="en-GB" altLang="en-US" sz="2600" smtClean="0"/>
              <a:t>Win 95 sometimes it is &lt;Alt-C&gt; for close</a:t>
            </a:r>
          </a:p>
        </p:txBody>
      </p:sp>
      <p:sp>
        <p:nvSpPr>
          <p:cNvPr id="21507" name="Rectangle 3"/>
          <p:cNvSpPr>
            <a:spLocks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5" name="Rectangle 3"/>
          <p:cNvSpPr>
            <a:spLocks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3"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75554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219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4306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356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231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2766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840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5329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81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996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293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itchFamily="18" charset="0"/>
        </a:defRPr>
      </a:lvl2pPr>
      <a:lvl3pPr algn="ctr" defTabSz="762000" rtl="0" eaLnBrk="0" fontAlgn="base" hangingPunct="0">
        <a:spcBef>
          <a:spcPct val="0"/>
        </a:spcBef>
        <a:spcAft>
          <a:spcPct val="0"/>
        </a:spcAft>
        <a:defRPr sz="4400">
          <a:solidFill>
            <a:schemeClr val="tx2"/>
          </a:solidFill>
          <a:latin typeface="Times New Roman" pitchFamily="18" charset="0"/>
        </a:defRPr>
      </a:lvl3pPr>
      <a:lvl4pPr algn="ctr" defTabSz="762000" rtl="0" eaLnBrk="0" fontAlgn="base" hangingPunct="0">
        <a:spcBef>
          <a:spcPct val="0"/>
        </a:spcBef>
        <a:spcAft>
          <a:spcPct val="0"/>
        </a:spcAft>
        <a:defRPr sz="4400">
          <a:solidFill>
            <a:schemeClr val="tx2"/>
          </a:solidFill>
          <a:latin typeface="Times New Roman" pitchFamily="18" charset="0"/>
        </a:defRPr>
      </a:lvl4pPr>
      <a:lvl5pPr algn="ctr" defTabSz="762000" rtl="0" eaLnBrk="0" fontAlgn="base" hangingPunct="0">
        <a:spcBef>
          <a:spcPct val="0"/>
        </a:spcBef>
        <a:spcAft>
          <a:spcPct val="0"/>
        </a:spcAft>
        <a:defRPr sz="4400">
          <a:solidFill>
            <a:schemeClr val="tx2"/>
          </a:solidFill>
          <a:latin typeface="Times New Roman" pitchFamily="18"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a:solidFill>
            <a:schemeClr val="tx1"/>
          </a:solidFill>
          <a:latin typeface="+mn-lt"/>
        </a:defRPr>
      </a:lvl2pPr>
      <a:lvl3pPr marL="1143000" indent="-228600" algn="l" defTabSz="762000" rtl="0" eaLnBrk="0" fontAlgn="base" hangingPunct="0">
        <a:spcBef>
          <a:spcPct val="20000"/>
        </a:spcBef>
        <a:spcAft>
          <a:spcPct val="0"/>
        </a:spcAft>
        <a:buSzPct val="100000"/>
        <a:buChar char="•"/>
        <a:defRPr sz="2400">
          <a:solidFill>
            <a:schemeClr val="tx1"/>
          </a:solidFill>
          <a:latin typeface="+mn-lt"/>
        </a:defRPr>
      </a:lvl3pPr>
      <a:lvl4pPr marL="1600200" indent="-228600" algn="l" defTabSz="762000" rtl="0" eaLnBrk="0" fontAlgn="base" hangingPunct="0">
        <a:spcBef>
          <a:spcPct val="20000"/>
        </a:spcBef>
        <a:spcAft>
          <a:spcPct val="0"/>
        </a:spcAft>
        <a:buSzPct val="100000"/>
        <a:buChar char="–"/>
        <a:defRPr sz="2000">
          <a:solidFill>
            <a:schemeClr val="tx1"/>
          </a:solidFill>
          <a:latin typeface="+mn-lt"/>
        </a:defRPr>
      </a:lvl4pPr>
      <a:lvl5pPr marL="2057400" indent="-228600" algn="l" defTabSz="762000" rtl="0" eaLnBrk="0" fontAlgn="base" hangingPunct="0">
        <a:spcBef>
          <a:spcPct val="20000"/>
        </a:spcBef>
        <a:spcAft>
          <a:spcPct val="0"/>
        </a:spcAft>
        <a:buSzPct val="100000"/>
        <a:buChar char="•"/>
        <a:defRPr sz="2000">
          <a:solidFill>
            <a:schemeClr val="tx1"/>
          </a:solidFill>
          <a:latin typeface="+mn-lt"/>
        </a:defRPr>
      </a:lvl5pPr>
      <a:lvl6pPr marL="2514600" indent="-228600" algn="l" defTabSz="762000" rtl="0" eaLnBrk="0" fontAlgn="base" hangingPunct="0">
        <a:spcBef>
          <a:spcPct val="20000"/>
        </a:spcBef>
        <a:spcAft>
          <a:spcPct val="0"/>
        </a:spcAft>
        <a:buSzPct val="100000"/>
        <a:buChar char="•"/>
        <a:defRPr sz="2000">
          <a:solidFill>
            <a:schemeClr val="tx1"/>
          </a:solidFill>
          <a:latin typeface="+mn-lt"/>
        </a:defRPr>
      </a:lvl6pPr>
      <a:lvl7pPr marL="2971800" indent="-228600" algn="l" defTabSz="762000" rtl="0" eaLnBrk="0" fontAlgn="base" hangingPunct="0">
        <a:spcBef>
          <a:spcPct val="20000"/>
        </a:spcBef>
        <a:spcAft>
          <a:spcPct val="0"/>
        </a:spcAft>
        <a:buSzPct val="100000"/>
        <a:buChar char="•"/>
        <a:defRPr sz="2000">
          <a:solidFill>
            <a:schemeClr val="tx1"/>
          </a:solidFill>
          <a:latin typeface="+mn-lt"/>
        </a:defRPr>
      </a:lvl7pPr>
      <a:lvl8pPr marL="3429000" indent="-228600" algn="l" defTabSz="762000" rtl="0" eaLnBrk="0" fontAlgn="base" hangingPunct="0">
        <a:spcBef>
          <a:spcPct val="20000"/>
        </a:spcBef>
        <a:spcAft>
          <a:spcPct val="0"/>
        </a:spcAft>
        <a:buSzPct val="100000"/>
        <a:buChar char="•"/>
        <a:defRPr sz="2000">
          <a:solidFill>
            <a:schemeClr val="tx1"/>
          </a:solidFill>
          <a:latin typeface="+mn-lt"/>
        </a:defRPr>
      </a:lvl8pPr>
      <a:lvl9pPr marL="3886200" indent="-228600" algn="l" defTabSz="762000"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ngroup.com/articles/how-to-conduct-a-heuristic-evalu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cost294.org/upload/408.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ui_patterns.co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2286000"/>
            <a:ext cx="8458200" cy="1143000"/>
          </a:xfrm>
          <a:noFill/>
        </p:spPr>
        <p:txBody>
          <a:bodyPr/>
          <a:lstStyle/>
          <a:p>
            <a:r>
              <a:rPr lang="en-GB" altLang="en-US" smtClean="0">
                <a:solidFill>
                  <a:schemeClr val="tx1"/>
                </a:solidFill>
              </a:rPr>
              <a:t>	Inspection and Qualities of User Experience</a:t>
            </a:r>
          </a:p>
        </p:txBody>
      </p:sp>
      <p:sp>
        <p:nvSpPr>
          <p:cNvPr id="3075" name="Rectangle 3"/>
          <p:cNvSpPr>
            <a:spLocks noGrp="1" noChangeArrowheads="1"/>
          </p:cNvSpPr>
          <p:nvPr>
            <p:ph type="body" idx="1"/>
          </p:nvPr>
        </p:nvSpPr>
        <p:spPr>
          <a:xfrm>
            <a:off x="1371600" y="3886200"/>
            <a:ext cx="6400800" cy="1752600"/>
          </a:xfrm>
          <a:noFill/>
        </p:spPr>
        <p:txBody>
          <a:bodyPr/>
          <a:lstStyle/>
          <a:p>
            <a:pPr algn="ctr">
              <a:buFontTx/>
              <a:buNone/>
            </a:pPr>
            <a:r>
              <a:rPr lang="en-GB" altLang="en-US" smtClean="0"/>
              <a:t>Martin Colbert </a:t>
            </a:r>
          </a:p>
          <a:p>
            <a:pPr algn="ctr">
              <a:buFontTx/>
              <a:buNone/>
            </a:pPr>
            <a:endParaRPr lang="en-GB" altLang="en-US"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643438" y="1143000"/>
            <a:ext cx="4143375" cy="1143000"/>
          </a:xfrm>
          <a:noFill/>
        </p:spPr>
        <p:txBody>
          <a:bodyPr/>
          <a:lstStyle/>
          <a:p>
            <a:r>
              <a:rPr lang="en-GB" altLang="en-US" sz="2400" smtClean="0"/>
              <a:t>High-tech lecture theatres for training doctors at multi-sites (hospitals)</a:t>
            </a:r>
          </a:p>
        </p:txBody>
      </p:sp>
      <p:sp>
        <p:nvSpPr>
          <p:cNvPr id="16387" name="Rectangle 3"/>
          <p:cNvSpPr>
            <a:spLocks noGrp="1" noChangeArrowheads="1"/>
          </p:cNvSpPr>
          <p:nvPr>
            <p:ph type="title"/>
          </p:nvPr>
        </p:nvSpPr>
        <p:spPr>
          <a:xfrm>
            <a:off x="714375" y="285750"/>
            <a:ext cx="7743825" cy="890588"/>
          </a:xfrm>
          <a:noFill/>
        </p:spPr>
        <p:txBody>
          <a:bodyPr/>
          <a:lstStyle/>
          <a:p>
            <a:r>
              <a:rPr lang="en-GB" altLang="en-US" sz="3200" smtClean="0"/>
              <a:t>Examples: Interactive TV for training</a:t>
            </a:r>
          </a:p>
        </p:txBody>
      </p:sp>
      <p:pic>
        <p:nvPicPr>
          <p:cNvPr id="163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3829050"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38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667000"/>
            <a:ext cx="31591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bwMode="auto">
          <a:xfrm>
            <a:off x="214313" y="1214438"/>
            <a:ext cx="4214812" cy="1214437"/>
          </a:xfrm>
          <a:prstGeom prst="rect">
            <a:avLst/>
          </a:prstGeom>
          <a:noFill/>
          <a:ln w="12700">
            <a:noFill/>
            <a:miter lim="800000"/>
            <a:headEnd/>
            <a:tailEnd/>
          </a:ln>
        </p:spPr>
        <p:txBody>
          <a:bodyPr lIns="90488" tIns="44450" rIns="90488" bIns="44450"/>
          <a:lstStyle/>
          <a:p>
            <a:pPr marL="342900" indent="-342900" defTabSz="762000">
              <a:spcBef>
                <a:spcPct val="20000"/>
              </a:spcBef>
              <a:buSzPct val="100000"/>
              <a:buFontTx/>
              <a:buChar char="•"/>
              <a:defRPr/>
            </a:pPr>
            <a:r>
              <a:rPr lang="en-GB" kern="0" dirty="0">
                <a:latin typeface="+mn-lt"/>
              </a:rPr>
              <a:t>Production quality Mercedes ‘Car Repair TV’ meets </a:t>
            </a:r>
            <a:r>
              <a:rPr lang="en-GB" kern="0" dirty="0" err="1">
                <a:latin typeface="+mn-lt"/>
              </a:rPr>
              <a:t>eurovision</a:t>
            </a:r>
            <a:r>
              <a:rPr lang="en-GB" kern="0" dirty="0">
                <a:latin typeface="+mn-lt"/>
              </a:rPr>
              <a:t> voting</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altLang="en-US" smtClean="0"/>
              <a:t>Quality of Compatibility</a:t>
            </a:r>
          </a:p>
        </p:txBody>
      </p:sp>
      <p:sp>
        <p:nvSpPr>
          <p:cNvPr id="18435" name="Rectangle 3"/>
          <p:cNvSpPr>
            <a:spLocks noGrp="1" noChangeArrowheads="1"/>
          </p:cNvSpPr>
          <p:nvPr>
            <p:ph type="body" idx="1"/>
          </p:nvPr>
        </p:nvSpPr>
        <p:spPr>
          <a:noFill/>
        </p:spPr>
        <p:txBody>
          <a:bodyPr/>
          <a:lstStyle/>
          <a:p>
            <a:pPr>
              <a:buFontTx/>
              <a:buNone/>
            </a:pPr>
            <a:r>
              <a:rPr lang="en-GB" altLang="en-US" smtClean="0"/>
              <a:t>“Users should be able to apply knowledge they have gained from outside the system.  This will help them to learn to use the system, and reduce the amount of new information to be interpreted and remembered”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GB" altLang="en-US" smtClean="0"/>
              <a:t>Compatibility: Example</a:t>
            </a:r>
          </a:p>
        </p:txBody>
      </p:sp>
      <p:sp>
        <p:nvSpPr>
          <p:cNvPr id="20483" name="Rectangle 3"/>
          <p:cNvSpPr>
            <a:spLocks noGrp="1" noChangeArrowheads="1"/>
          </p:cNvSpPr>
          <p:nvPr>
            <p:ph type="body" idx="1"/>
          </p:nvPr>
        </p:nvSpPr>
        <p:spPr>
          <a:xfrm>
            <a:off x="179388" y="1628775"/>
            <a:ext cx="4321175" cy="5229225"/>
          </a:xfrm>
          <a:noFill/>
        </p:spPr>
        <p:txBody>
          <a:bodyPr/>
          <a:lstStyle/>
          <a:p>
            <a:r>
              <a:rPr lang="en-GB" altLang="en-US" smtClean="0"/>
              <a:t>iTV:</a:t>
            </a:r>
          </a:p>
          <a:p>
            <a:pPr lvl="2"/>
            <a:r>
              <a:rPr lang="en-GB" altLang="en-US" smtClean="0"/>
              <a:t>turn-taking is controlled in face-to-face dialogue using gaze, but on interactive TV– you must look at camera to look someone in the eye i.e. </a:t>
            </a:r>
            <a:r>
              <a:rPr lang="en-GB" altLang="en-US" b="1" smtClean="0"/>
              <a:t>Not  compatible</a:t>
            </a:r>
          </a:p>
          <a:p>
            <a:r>
              <a:rPr lang="en-GB" altLang="en-US" smtClean="0"/>
              <a:t>Win8: </a:t>
            </a:r>
          </a:p>
          <a:p>
            <a:pPr lvl="2"/>
            <a:r>
              <a:rPr lang="en-GB" altLang="en-US" smtClean="0"/>
              <a:t>There is no XP-like Start menu! </a:t>
            </a:r>
            <a:endParaRPr lang="en-GB" altLang="en-US" b="1" smtClean="0"/>
          </a:p>
        </p:txBody>
      </p:sp>
      <p:pic>
        <p:nvPicPr>
          <p:cNvPr id="20484" name="Picture 9" descr="http://screenshots.en.sftcdn.net/en/scrn/300000/300055/facetime-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0213"/>
            <a:ext cx="17287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7" descr="http://gigaom2.files.wordpress.com/2010/09/facetime-tyl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557338"/>
            <a:ext cx="1316038"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1" descr="http://cdn-static.zdnet.com/i/story/60/52/014917/22-09-2011-12-44-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05263"/>
            <a:ext cx="35290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175" y="1484313"/>
            <a:ext cx="20288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488" name="TextBox 8"/>
          <p:cNvSpPr txBox="1">
            <a:spLocks noChangeArrowheads="1"/>
          </p:cNvSpPr>
          <p:nvPr/>
        </p:nvSpPr>
        <p:spPr bwMode="auto">
          <a:xfrm>
            <a:off x="4427538" y="3357563"/>
            <a:ext cx="172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1800"/>
              <a:t>Real: gaze down</a:t>
            </a:r>
          </a:p>
        </p:txBody>
      </p:sp>
      <p:sp>
        <p:nvSpPr>
          <p:cNvPr id="20489" name="TextBox 9"/>
          <p:cNvSpPr txBox="1">
            <a:spLocks noChangeArrowheads="1"/>
          </p:cNvSpPr>
          <p:nvPr/>
        </p:nvSpPr>
        <p:spPr bwMode="auto">
          <a:xfrm>
            <a:off x="7292975" y="3429000"/>
            <a:ext cx="185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1800"/>
              <a:t>posed: direct gaze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GB" altLang="en-US" smtClean="0"/>
              <a:t>Quality of Coherence</a:t>
            </a:r>
          </a:p>
        </p:txBody>
      </p:sp>
      <p:sp>
        <p:nvSpPr>
          <p:cNvPr id="22531" name="Rectangle 3"/>
          <p:cNvSpPr>
            <a:spLocks noGrp="1" noChangeArrowheads="1"/>
          </p:cNvSpPr>
          <p:nvPr>
            <p:ph type="body" idx="1"/>
          </p:nvPr>
        </p:nvSpPr>
        <p:spPr>
          <a:noFill/>
        </p:spPr>
        <p:txBody>
          <a:bodyPr/>
          <a:lstStyle/>
          <a:p>
            <a:pPr>
              <a:buFontTx/>
              <a:buNone/>
            </a:pPr>
            <a:r>
              <a:rPr lang="en-GB" altLang="en-US" smtClean="0"/>
              <a:t>“Users should be able to generalise their experience between system components.  This helps them to learn to use unfamiliar components and reduces the amount of new information to be interpreted and remembered”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GB" altLang="en-US" smtClean="0"/>
              <a:t>Coherence: Example</a:t>
            </a:r>
          </a:p>
        </p:txBody>
      </p:sp>
      <p:sp>
        <p:nvSpPr>
          <p:cNvPr id="24579" name="Rectangle 3"/>
          <p:cNvSpPr>
            <a:spLocks noGrp="1" noChangeArrowheads="1"/>
          </p:cNvSpPr>
          <p:nvPr>
            <p:ph type="body" idx="1"/>
          </p:nvPr>
        </p:nvSpPr>
        <p:spPr>
          <a:xfrm>
            <a:off x="642938" y="1714500"/>
            <a:ext cx="5945187" cy="4954588"/>
          </a:xfrm>
          <a:noFill/>
        </p:spPr>
        <p:txBody>
          <a:bodyPr/>
          <a:lstStyle/>
          <a:p>
            <a:r>
              <a:rPr lang="en-GB" altLang="en-US" smtClean="0"/>
              <a:t>iTV:</a:t>
            </a:r>
          </a:p>
          <a:p>
            <a:pPr lvl="2"/>
            <a:r>
              <a:rPr lang="en-GB" altLang="en-US" sz="2000" smtClean="0"/>
              <a:t>Interaction is often </a:t>
            </a:r>
            <a:r>
              <a:rPr lang="en-GB" altLang="en-US" sz="2000" b="1" smtClean="0"/>
              <a:t>incoherent</a:t>
            </a:r>
            <a:r>
              <a:rPr lang="en-GB" altLang="en-US" sz="2000" smtClean="0"/>
              <a:t>, because the controls for same action eg pan, zoom, are often different. The equipment in lecture thatres is often obtained from over many years, from different suppliers and so have different UIs</a:t>
            </a:r>
          </a:p>
          <a:p>
            <a:r>
              <a:rPr lang="en-GB" altLang="en-US" smtClean="0"/>
              <a:t>Win95:</a:t>
            </a:r>
          </a:p>
          <a:p>
            <a:pPr lvl="2"/>
            <a:r>
              <a:rPr lang="en-GB" altLang="en-US" sz="2000" smtClean="0"/>
              <a:t>‘My  Computer’ is a special window, from which objects may not be removed and to which files and folders may not be added.  In this regard, the UI is </a:t>
            </a:r>
            <a:r>
              <a:rPr lang="en-GB" altLang="en-US" sz="2000" b="1" smtClean="0"/>
              <a:t>not coherent </a:t>
            </a:r>
            <a:r>
              <a:rPr lang="en-GB" altLang="en-US" sz="2000" smtClean="0"/>
              <a:t>(but harmlessly) – I would not expect to uninstall my hard drive by dragging it to the trash can </a:t>
            </a:r>
          </a:p>
        </p:txBody>
      </p:sp>
      <p:pic>
        <p:nvPicPr>
          <p:cNvPr id="24580" name="Picture 5" descr="http://img.diytrade.com/cdimg/710462/5638899/0/1262239872/camera_remote_control_canon_remote_control_camera_access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8275"/>
            <a:ext cx="173990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descr="https://encrypted-tbn1.gstatic.com/images?q=tbn:ANd9GcRuiQo9vzmtgRpqHg63Ewkfyzd5hT9AYxsaTquTUx5dvTltCOxvc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22764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26627" name="Content Placeholder 2"/>
          <p:cNvSpPr>
            <a:spLocks noGrp="1"/>
          </p:cNvSpPr>
          <p:nvPr>
            <p:ph idx="1"/>
          </p:nvPr>
        </p:nvSpPr>
        <p:spPr/>
        <p:txBody>
          <a:bodyPr/>
          <a:lstStyle/>
          <a:p>
            <a:endParaRPr lang="en-US" altLang="en-US" smtClean="0"/>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765175"/>
            <a:ext cx="4467225" cy="545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29" name="TextBox 4"/>
          <p:cNvSpPr txBox="1">
            <a:spLocks noChangeArrowheads="1"/>
          </p:cNvSpPr>
          <p:nvPr/>
        </p:nvSpPr>
        <p:spPr bwMode="auto">
          <a:xfrm>
            <a:off x="5429250" y="2214563"/>
            <a:ext cx="238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a:t>draggable to trash</a:t>
            </a:r>
          </a:p>
        </p:txBody>
      </p:sp>
      <p:sp>
        <p:nvSpPr>
          <p:cNvPr id="26630" name="TextBox 6"/>
          <p:cNvSpPr txBox="1">
            <a:spLocks noChangeArrowheads="1"/>
          </p:cNvSpPr>
          <p:nvPr/>
        </p:nvSpPr>
        <p:spPr bwMode="auto">
          <a:xfrm>
            <a:off x="6000750" y="4786313"/>
            <a:ext cx="292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a:t>Not draggable to trash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GB" altLang="en-US" smtClean="0"/>
              <a:t>Quality of Simplicity</a:t>
            </a:r>
          </a:p>
        </p:txBody>
      </p:sp>
      <p:sp>
        <p:nvSpPr>
          <p:cNvPr id="27651" name="Rectangle 3"/>
          <p:cNvSpPr>
            <a:spLocks noGrp="1" noChangeArrowheads="1"/>
          </p:cNvSpPr>
          <p:nvPr>
            <p:ph type="body" idx="1"/>
          </p:nvPr>
        </p:nvSpPr>
        <p:spPr>
          <a:noFill/>
        </p:spPr>
        <p:txBody>
          <a:bodyPr/>
          <a:lstStyle/>
          <a:p>
            <a:pPr>
              <a:buFontTx/>
              <a:buNone/>
            </a:pPr>
            <a:r>
              <a:rPr lang="en-GB" altLang="en-US" smtClean="0"/>
              <a:t>“The number and complexity of necessary user actions should be minimised, thereby also minimising mental and physical effort (eg memory load and keystrokes)”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GB" altLang="en-US" smtClean="0"/>
              <a:t>Simplicity: Example</a:t>
            </a:r>
          </a:p>
        </p:txBody>
      </p:sp>
      <p:sp>
        <p:nvSpPr>
          <p:cNvPr id="29699" name="Rectangle 3"/>
          <p:cNvSpPr>
            <a:spLocks noGrp="1" noChangeArrowheads="1"/>
          </p:cNvSpPr>
          <p:nvPr>
            <p:ph type="body" idx="1"/>
          </p:nvPr>
        </p:nvSpPr>
        <p:spPr>
          <a:xfrm>
            <a:off x="2195513" y="1484313"/>
            <a:ext cx="6408737" cy="5184775"/>
          </a:xfrm>
          <a:noFill/>
        </p:spPr>
        <p:txBody>
          <a:bodyPr/>
          <a:lstStyle/>
          <a:p>
            <a:r>
              <a:rPr lang="en-GB" altLang="en-US" smtClean="0"/>
              <a:t>iTV:</a:t>
            </a:r>
          </a:p>
          <a:p>
            <a:pPr lvl="3"/>
            <a:r>
              <a:rPr lang="en-GB" altLang="en-US" smtClean="0"/>
              <a:t>Lectures may involve material from various sources - software, transparencies, video clips, internet sites.  Rather than set up different devices during the lecture, presenters often create a ‘cue list’.  To show the next item on the list, just press the next button/right arrow key i.e. Keep it </a:t>
            </a:r>
            <a:r>
              <a:rPr lang="en-GB" altLang="en-US" b="1" smtClean="0"/>
              <a:t>simple</a:t>
            </a:r>
          </a:p>
          <a:p>
            <a:r>
              <a:rPr lang="en-GB" altLang="en-US" smtClean="0"/>
              <a:t>WinXP:</a:t>
            </a:r>
          </a:p>
          <a:p>
            <a:pPr lvl="3"/>
            <a:r>
              <a:rPr lang="en-GB" altLang="en-US" smtClean="0"/>
              <a:t>Menu strip attempts to make interaction simpler for novice users.  The commands most frequently used by most novices are available on the strip as toolbar buttons.  More advanced options are hidden in sub-dialogs</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5072063"/>
            <a:ext cx="18383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29701" name="Straight Arrow Connector 5"/>
          <p:cNvCxnSpPr>
            <a:cxnSpLocks noChangeShapeType="1"/>
          </p:cNvCxnSpPr>
          <p:nvPr/>
        </p:nvCxnSpPr>
        <p:spPr bwMode="auto">
          <a:xfrm rot="16200000" flipV="1">
            <a:off x="2000250" y="5857875"/>
            <a:ext cx="285750" cy="28575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9702" name="Picture 7" descr="FocusTrack Cue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205038"/>
            <a:ext cx="33020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altLang="en-US" smtClean="0"/>
          </a:p>
        </p:txBody>
      </p:sp>
      <p:sp>
        <p:nvSpPr>
          <p:cNvPr id="31747" name="Content Placeholder 2"/>
          <p:cNvSpPr>
            <a:spLocks noGrp="1"/>
          </p:cNvSpPr>
          <p:nvPr>
            <p:ph idx="1"/>
          </p:nvPr>
        </p:nvSpPr>
        <p:spPr>
          <a:xfrm>
            <a:off x="1547813" y="4652963"/>
            <a:ext cx="6910387" cy="1443037"/>
          </a:xfrm>
        </p:spPr>
        <p:txBody>
          <a:bodyPr/>
          <a:lstStyle/>
          <a:p>
            <a:r>
              <a:rPr lang="en-GB" altLang="en-US" smtClean="0"/>
              <a:t>To reboot, click Start button in system tray (bottom left), select Settings ‘charm’ (menu option), move to right hand side and click ‘Power’ button  </a:t>
            </a:r>
          </a:p>
        </p:txBody>
      </p:sp>
      <p:pic>
        <p:nvPicPr>
          <p:cNvPr id="31748" name="Picture 2" descr="Windows 8 shut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692150"/>
            <a:ext cx="6096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r>
              <a:rPr lang="en-GB" altLang="en-US" smtClean="0"/>
              <a:t>Quality of Redundancy</a:t>
            </a:r>
          </a:p>
        </p:txBody>
      </p:sp>
      <p:sp>
        <p:nvSpPr>
          <p:cNvPr id="32771" name="Rectangle 3"/>
          <p:cNvSpPr>
            <a:spLocks noGrp="1" noChangeArrowheads="1"/>
          </p:cNvSpPr>
          <p:nvPr>
            <p:ph type="body" idx="1"/>
          </p:nvPr>
        </p:nvSpPr>
        <p:spPr>
          <a:noFill/>
        </p:spPr>
        <p:txBody>
          <a:bodyPr/>
          <a:lstStyle/>
          <a:p>
            <a:pPr>
              <a:buFontTx/>
              <a:buNone/>
            </a:pPr>
            <a:r>
              <a:rPr lang="en-GB" altLang="en-US" smtClean="0"/>
              <a:t>“The user should be provided with summary information in several ways.  This reduces the load on memory.”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0"/>
            <a:ext cx="7772400" cy="1143000"/>
          </a:xfrm>
          <a:noFill/>
        </p:spPr>
        <p:txBody>
          <a:bodyPr/>
          <a:lstStyle/>
          <a:p>
            <a:r>
              <a:rPr lang="en-GB" altLang="en-US" smtClean="0"/>
              <a:t>Contents</a:t>
            </a:r>
          </a:p>
        </p:txBody>
      </p:sp>
      <p:sp>
        <p:nvSpPr>
          <p:cNvPr id="5123" name="Rectangle 3"/>
          <p:cNvSpPr>
            <a:spLocks noGrp="1" noChangeArrowheads="1"/>
          </p:cNvSpPr>
          <p:nvPr>
            <p:ph type="body" idx="1"/>
          </p:nvPr>
        </p:nvSpPr>
        <p:spPr>
          <a:xfrm>
            <a:off x="-252413" y="908050"/>
            <a:ext cx="9648826" cy="5949950"/>
          </a:xfrm>
          <a:noFill/>
        </p:spPr>
        <p:txBody>
          <a:bodyPr/>
          <a:lstStyle/>
          <a:p>
            <a:r>
              <a:rPr lang="en-GB" altLang="en-US" smtClean="0"/>
              <a:t>Inspection</a:t>
            </a:r>
          </a:p>
          <a:p>
            <a:r>
              <a:rPr lang="en-GB" altLang="en-US" smtClean="0"/>
              <a:t>Qualities of usability (12)</a:t>
            </a:r>
          </a:p>
          <a:p>
            <a:pPr lvl="3"/>
            <a:r>
              <a:rPr lang="en-GB" altLang="en-US" smtClean="0"/>
              <a:t>compatibility		 - transparency</a:t>
            </a:r>
          </a:p>
          <a:p>
            <a:pPr lvl="3"/>
            <a:r>
              <a:rPr lang="en-GB" altLang="en-US" smtClean="0"/>
              <a:t>coherence		 - completeness</a:t>
            </a:r>
          </a:p>
          <a:p>
            <a:pPr lvl="3"/>
            <a:r>
              <a:rPr lang="en-GB" altLang="en-US" smtClean="0"/>
              <a:t>simplicity		 - controllability</a:t>
            </a:r>
          </a:p>
          <a:p>
            <a:pPr lvl="3"/>
            <a:r>
              <a:rPr lang="en-GB" altLang="en-US" smtClean="0"/>
              <a:t>redundancy		 - flexibility</a:t>
            </a:r>
          </a:p>
          <a:p>
            <a:pPr lvl="3"/>
            <a:r>
              <a:rPr lang="en-GB" altLang="en-US" smtClean="0"/>
              <a:t>salience		 - feedback</a:t>
            </a:r>
          </a:p>
          <a:p>
            <a:pPr lvl="3"/>
            <a:r>
              <a:rPr lang="en-GB" altLang="en-US" smtClean="0"/>
              <a:t>reversibility		 - support  orientation</a:t>
            </a:r>
          </a:p>
          <a:p>
            <a:r>
              <a:rPr lang="en-GB" altLang="en-US" smtClean="0"/>
              <a:t>Qualities of User Experience (4 + others)</a:t>
            </a:r>
          </a:p>
          <a:p>
            <a:pPr lvl="3"/>
            <a:r>
              <a:rPr lang="en-GB" altLang="en-US" smtClean="0"/>
              <a:t>engaging		- credibility</a:t>
            </a:r>
          </a:p>
          <a:p>
            <a:pPr lvl="3"/>
            <a:r>
              <a:rPr lang="en-GB" altLang="en-US" smtClean="0"/>
              <a:t>fun                             - persuasiveness</a:t>
            </a:r>
          </a:p>
          <a:p>
            <a:r>
              <a:rPr lang="en-GB" altLang="en-US" smtClean="0"/>
              <a:t>Relevance to coursework</a:t>
            </a:r>
          </a:p>
          <a:p>
            <a:pPr lvl="1"/>
            <a:r>
              <a:rPr lang="en-GB" altLang="en-US" smtClean="0"/>
              <a:t>What “kinds of usability issue(problem)” are likely to arise?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1" descr="http://farm5.static.flickr.com/4017/4300568726_5b04b5fe7c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789363"/>
            <a:ext cx="3624262"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p:cNvSpPr>
            <a:spLocks noGrp="1" noChangeArrowheads="1"/>
          </p:cNvSpPr>
          <p:nvPr>
            <p:ph type="title"/>
          </p:nvPr>
        </p:nvSpPr>
        <p:spPr>
          <a:noFill/>
        </p:spPr>
        <p:txBody>
          <a:bodyPr/>
          <a:lstStyle/>
          <a:p>
            <a:r>
              <a:rPr lang="en-GB" altLang="en-US" smtClean="0"/>
              <a:t>Redundancy: Example</a:t>
            </a:r>
          </a:p>
        </p:txBody>
      </p:sp>
      <p:sp>
        <p:nvSpPr>
          <p:cNvPr id="34820" name="Rectangle 3"/>
          <p:cNvSpPr>
            <a:spLocks noGrp="1" noChangeArrowheads="1"/>
          </p:cNvSpPr>
          <p:nvPr>
            <p:ph type="body" idx="1"/>
          </p:nvPr>
        </p:nvSpPr>
        <p:spPr>
          <a:xfrm>
            <a:off x="2268538" y="1412875"/>
            <a:ext cx="6264275" cy="5184775"/>
          </a:xfrm>
          <a:noFill/>
        </p:spPr>
        <p:txBody>
          <a:bodyPr/>
          <a:lstStyle/>
          <a:p>
            <a:r>
              <a:rPr lang="en-GB" altLang="en-US" smtClean="0"/>
              <a:t>iTV:</a:t>
            </a:r>
          </a:p>
          <a:p>
            <a:pPr lvl="3"/>
            <a:r>
              <a:rPr lang="en-GB" altLang="en-US" smtClean="0"/>
              <a:t>the presenter knows which local studio he or she is talking to text superimposed on the video feed, the set in the local studio has a logo in the background, and dialogues open with “Hello, Newcastle here”  ie </a:t>
            </a:r>
            <a:r>
              <a:rPr lang="en-GB" altLang="en-US" b="1" smtClean="0"/>
              <a:t>redundant</a:t>
            </a:r>
            <a:r>
              <a:rPr lang="en-GB" altLang="en-US" smtClean="0"/>
              <a:t> interaction</a:t>
            </a:r>
          </a:p>
          <a:p>
            <a:r>
              <a:rPr lang="en-GB" altLang="en-US" smtClean="0"/>
              <a:t>WinXP:</a:t>
            </a:r>
          </a:p>
          <a:p>
            <a:pPr lvl="3"/>
            <a:r>
              <a:rPr lang="en-GB" altLang="en-US" smtClean="0"/>
              <a:t>The state of my personal workspace is conveyed on the task bar, by the array of application windows visible on screen and by the list of open applications viewable by keying Alt+Tab, and Task manager.  It is </a:t>
            </a:r>
            <a:r>
              <a:rPr lang="en-GB" altLang="en-US" b="1" smtClean="0"/>
              <a:t>redundant</a:t>
            </a:r>
          </a:p>
        </p:txBody>
      </p:sp>
      <p:pic>
        <p:nvPicPr>
          <p:cNvPr id="348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060575"/>
            <a:ext cx="1417637"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822" name="TextBox 4"/>
          <p:cNvSpPr txBox="1">
            <a:spLocks noChangeArrowheads="1"/>
          </p:cNvSpPr>
          <p:nvPr/>
        </p:nvSpPr>
        <p:spPr bwMode="auto">
          <a:xfrm>
            <a:off x="642938" y="3429000"/>
            <a:ext cx="11160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1000" b="1">
                <a:solidFill>
                  <a:schemeClr val="bg1"/>
                </a:solidFill>
              </a:rPr>
              <a:t>Barry University</a:t>
            </a:r>
          </a:p>
        </p:txBody>
      </p:sp>
      <p:pic>
        <p:nvPicPr>
          <p:cNvPr id="34823" name="Picture 7" descr="http://www.ictknowledgebase.org.uk/uploads/RTEmagicC_2_Task_Mgr_Apps_Tab.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4724400"/>
            <a:ext cx="1295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9" descr="http://www.zeigen.com/shortcuts/content/switch-applications.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229225"/>
            <a:ext cx="15335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ltLang="en-US" smtClean="0"/>
              <a:t>Quality of Salience</a:t>
            </a:r>
          </a:p>
        </p:txBody>
      </p:sp>
      <p:sp>
        <p:nvSpPr>
          <p:cNvPr id="36867" name="Rectangle 3"/>
          <p:cNvSpPr>
            <a:spLocks noGrp="1" noChangeArrowheads="1"/>
          </p:cNvSpPr>
          <p:nvPr>
            <p:ph type="body" idx="1"/>
          </p:nvPr>
        </p:nvSpPr>
        <p:spPr>
          <a:noFill/>
        </p:spPr>
        <p:txBody>
          <a:bodyPr/>
          <a:lstStyle/>
          <a:p>
            <a:pPr>
              <a:buFontTx/>
              <a:buNone/>
            </a:pPr>
            <a:r>
              <a:rPr lang="en-GB" altLang="en-US" smtClean="0"/>
              <a:t>Critical information should be presented in a sufficiently intrusive way.  This draws attention to the most critical part of the system at a given moment, and helps users not to miss important information.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GB" altLang="en-US" smtClean="0"/>
              <a:t>Salience: Example</a:t>
            </a:r>
          </a:p>
        </p:txBody>
      </p:sp>
      <p:sp>
        <p:nvSpPr>
          <p:cNvPr id="38915" name="Rectangle 3"/>
          <p:cNvSpPr>
            <a:spLocks noGrp="1" noChangeArrowheads="1"/>
          </p:cNvSpPr>
          <p:nvPr>
            <p:ph type="body" idx="1"/>
          </p:nvPr>
        </p:nvSpPr>
        <p:spPr>
          <a:xfrm>
            <a:off x="1835150" y="1700213"/>
            <a:ext cx="7129463" cy="4968875"/>
          </a:xfrm>
          <a:noFill/>
        </p:spPr>
        <p:txBody>
          <a:bodyPr/>
          <a:lstStyle/>
          <a:p>
            <a:r>
              <a:rPr lang="en-GB" altLang="en-US" smtClean="0"/>
              <a:t>iTV:</a:t>
            </a:r>
          </a:p>
          <a:p>
            <a:pPr lvl="3"/>
            <a:r>
              <a:rPr lang="en-GB" altLang="en-US" smtClean="0"/>
              <a:t>can a presenter spot  someone in a remote site raise their hand?  A dot on one of several monitors is </a:t>
            </a:r>
            <a:r>
              <a:rPr lang="en-GB" altLang="en-US" b="1" smtClean="0"/>
              <a:t>not very salient</a:t>
            </a:r>
          </a:p>
          <a:p>
            <a:pPr lvl="3"/>
            <a:endParaRPr lang="en-GB" altLang="en-US" b="1" smtClean="0"/>
          </a:p>
          <a:p>
            <a:pPr lvl="3"/>
            <a:endParaRPr lang="en-GB" altLang="en-US" b="1" smtClean="0"/>
          </a:p>
          <a:p>
            <a:r>
              <a:rPr lang="en-GB" altLang="en-US" smtClean="0"/>
              <a:t>Win95:</a:t>
            </a:r>
          </a:p>
          <a:p>
            <a:pPr lvl="3"/>
            <a:r>
              <a:rPr lang="en-GB" altLang="en-US" smtClean="0"/>
              <a:t>The ‘Start’ button is not always very </a:t>
            </a:r>
            <a:r>
              <a:rPr lang="en-GB" altLang="en-US" b="1" smtClean="0"/>
              <a:t>salient</a:t>
            </a:r>
            <a:r>
              <a:rPr lang="en-GB" altLang="en-US" smtClean="0"/>
              <a:t> to novice users, so early versions had a text instruction that moved from right to left across the task bar, ending up adjacent to the Start button.  The Text read ‘</a:t>
            </a:r>
            <a:r>
              <a:rPr lang="en-GB" altLang="en-US" smtClean="0">
                <a:sym typeface="Wingdings" panose="05000000000000000000" pitchFamily="2" charset="2"/>
              </a:rPr>
              <a:t></a:t>
            </a:r>
            <a:r>
              <a:rPr lang="en-GB" altLang="en-US" smtClean="0"/>
              <a:t>To begin using your computer, press the ‘Start’ button.’ </a:t>
            </a:r>
          </a:p>
        </p:txBody>
      </p:sp>
      <p:pic>
        <p:nvPicPr>
          <p:cNvPr id="38916" name="Picture 5" descr="http://unrealitymag.bcmediagroup.netdna-cdn.com/wp-content/uploads/2009/01/movie_mistak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76475"/>
            <a:ext cx="2592387"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http://rack.2.mshcdn.com/media/ZgkyMDEyLzEwLzI1LzE0XzUwXzAxXzE2MF9maWxlCnAJdGh1bWIJODUweDU5MD4KZQlqcGc/4a4da47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508500"/>
            <a:ext cx="2947988"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GB" altLang="en-US" smtClean="0"/>
              <a:t>Quality of Reversibility</a:t>
            </a:r>
          </a:p>
        </p:txBody>
      </p:sp>
      <p:sp>
        <p:nvSpPr>
          <p:cNvPr id="40963" name="Rectangle 3"/>
          <p:cNvSpPr>
            <a:spLocks noGrp="1" noChangeArrowheads="1"/>
          </p:cNvSpPr>
          <p:nvPr>
            <p:ph type="body" idx="1"/>
          </p:nvPr>
        </p:nvSpPr>
        <p:spPr>
          <a:noFill/>
        </p:spPr>
        <p:txBody>
          <a:bodyPr/>
          <a:lstStyle/>
          <a:p>
            <a:pPr>
              <a:buFontTx/>
              <a:buNone/>
            </a:pPr>
            <a:r>
              <a:rPr lang="en-GB" altLang="en-US" smtClean="0"/>
              <a:t>The user should be able to restore pre-existing states of the machine.  This allows users to change their mind without having to re-set or re-configure the system themselves.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GB" altLang="en-US" smtClean="0"/>
              <a:t>Reversibility: Example</a:t>
            </a:r>
          </a:p>
        </p:txBody>
      </p:sp>
      <p:sp>
        <p:nvSpPr>
          <p:cNvPr id="43011" name="Rectangle 3"/>
          <p:cNvSpPr>
            <a:spLocks noGrp="1" noChangeArrowheads="1"/>
          </p:cNvSpPr>
          <p:nvPr>
            <p:ph type="body" idx="1"/>
          </p:nvPr>
        </p:nvSpPr>
        <p:spPr>
          <a:xfrm>
            <a:off x="1547813" y="1412875"/>
            <a:ext cx="7272337" cy="5184775"/>
          </a:xfrm>
          <a:noFill/>
        </p:spPr>
        <p:txBody>
          <a:bodyPr/>
          <a:lstStyle/>
          <a:p>
            <a:r>
              <a:rPr lang="en-GB" altLang="en-US" smtClean="0"/>
              <a:t>iTV:</a:t>
            </a:r>
          </a:p>
          <a:p>
            <a:pPr lvl="3"/>
            <a:r>
              <a:rPr lang="en-GB" altLang="en-US" smtClean="0"/>
              <a:t>A lecture is not </a:t>
            </a:r>
            <a:r>
              <a:rPr lang="en-GB" altLang="en-US" b="1" smtClean="0"/>
              <a:t>reversible</a:t>
            </a:r>
            <a:r>
              <a:rPr lang="en-GB" altLang="en-US" smtClean="0"/>
              <a:t>.  Presenters cannot pretend they have not made mistakes.  Students could review a lecture on videotape, perhaps.</a:t>
            </a:r>
          </a:p>
          <a:p>
            <a:pPr lvl="3">
              <a:buFontTx/>
              <a:buNone/>
            </a:pPr>
            <a:endParaRPr lang="en-GB" altLang="en-US" smtClean="0"/>
          </a:p>
          <a:p>
            <a:r>
              <a:rPr lang="en-GB" altLang="en-US" smtClean="0"/>
              <a:t>Win95:</a:t>
            </a:r>
          </a:p>
          <a:p>
            <a:pPr lvl="3"/>
            <a:r>
              <a:rPr lang="en-GB" altLang="en-US" smtClean="0"/>
              <a:t>some users do not understand that the ‘Apply’ button in a multitab property dialog box saves the property settings, but does not close the window i.e. The ‘Cancel’ button  will cease to reverse the interaction – Cancel reverts to the state stored when the ‘Apply’ button was clicked, not when the dialog box was opened.  The ‘Undo’ command must now be used to ‘reverse’ to a previous state.</a:t>
            </a:r>
          </a:p>
        </p:txBody>
      </p:sp>
      <p:sp>
        <p:nvSpPr>
          <p:cNvPr id="43012" name="AutoShape 5" descr="data:image/jpeg;base64,/9j/4AAQSkZJRgABAQAAAQABAAD/2wCEAAkGBwgHBgkIBwgKCgkLDRYPDQwMDRsUFRAWIB0iIiAdHx8kKDQsJCYxJx8fLT0tMTU3Ojo6Iys/RD84QzQ5OjcBCgoKDQwNGg8PGjclHyU3Nzc3Nzc3Nzc3Nzc3Nzc3Nzc3Nzc3Nzc3Nzc3Nzc3Nzc3Nzc3Nzc3Nzc3Nzc3Nzc3N//AABEIAH0AcgMBEQACEQEDEQH/xAAcAAACAgMBAQAAAAAAAAAAAAAABgMHAQIFBAj/xABBEAABAwMBBAYGBwUJAQAAAAABAgMEAAURBhIhMUEHEyJRYXEUMoGRodEVI0JSgrHBFkOTsuEzRGJyc6LC0vAk/8QAGgEBAAMBAQEAAAAAAAAAAAAAAAIDBQEEBv/EADMRAAIBAgQCBwcEAwAAAAAAAAABAgMRBAUhMRJBFDIzUVJx0RMiYYGRobEjcuHwFWLB/9oADAMBAAIRAxEAPwC8aAKAKAKAikyGYjDkiS6hplpJUtxxQSlIHEkngKArKf0mXG/3Vdn6O7X6c6n+0nyQUstj7wG7dx3nHgDQHbtuiJ8rEjVupLjcnzvMeM8qNHT4bKME+Z91Ad6LpTT8QlUey29KzxcMdKlq81EZPtNATOaeszg32uIk/fbZShQ8lDBHsoDhztP321gyNK3t1ezvNvuqy+0vwS4e2j3kUBrpXXkW7z12a7RXLRfmjhcGSfXOM5bVwUOflv3jfQDjQBQBQBQBQBQBQGri0ttqWtQShIypROAB30BU2pJE/X95as9vUUW8K2t47OyDvdWOeN2ynvx4kAWNpywW/TttRBtjQQgHacWcbbqualHmT/QYFAdWgCgCgCgFLpC0VG1dbQUqEa6xu3CmJ3KbUN4BI34z7uIoDwdGurJlyQ7ZNRDq73CylZO7r0pOCrH3geOOO489wD5QBQBQBQBQBQCX0kXgRYSbehwI61JcfVn1Wx88fCgPdoOym12dMiQ3sTZoDrwUO0gfZb/CDv8AEqPOgGagCgCgCgCgCgK96Q7U5CuUPUlsAblNuALVyKgOyT4EZSfCgHa0T2rpbI06OCG5DYWEninPEHxB3HyoD2UAUAUAUAUBVDp/aXXojq7TJknbHLqmv0JSB+KgLXoAoAoAoAoAoAoDn3+ELhZpcYjJW2Sn/MN4+IFALHRdM2oM23kjDD3XNgckuZJ/3hZ9tAO9AFAFAFARS3hHivPng2hSz7BmgKf6DXfpK7T5y+0piKhO0e9xWT/IKAt6bMYgxlyJTqWmkDKlKqM5xhHik9CcISnLhitRQk62ecVmDGbbZ+y5IJKl+ISOXtrLnmevuL6mrTyvxvX4GqNZTftNRVeSVJ/U1D/Jz5xRN5VDk2To1lI5wmD5PKH/ABrqzXvj9/4IPKl4vt/JMnWCz61vT+F/P5pFTWaw5xIPK3yl9iVOrm/tQJH4VoP61JZpS5pkHllTlJHRt1/hTnA0Ctl5XqtvDBV5HgffXqo4ulV0i9TzVsJVpK7WnwOpXpPMVpoV30bXNwhDcnq30Y/03QB+ZoCzKAKAKA1WtKElS1BKUjJJOABQCnftY2VdumxYslcpxbK2wYzSnEglJHrDd8alwsjxIpfRF5u+lWLjDguMNOvJaUpwN7ah6wGM7sDBzu5iuNWOp3N7X0i3bUl0h2zUjzK2eswlaEBvt/4gNxzwHDjWfj6LqU+JPbkaOXVlTqcLW/MeIbBmzmWSrY61xKM4zs5OOHhWLTjxzUe83qkvZ03LuGR7RkpAyxKad8FJKPnXvnllRdWSf2M2Oa031otHKl2yXBOJTCkDOArik+2s+tQqUuuj20sRTq9RkaU15y0kSK4cNl42cH88Y8R412MmndHLXPPeelg6fdTCfs0iatlpK3pCXkpBSSQFAYOeG/hvr6nCVnWpKT3PnMXRVKq4rYWujnU8Sf0gSbq84mJDfMlaVSFhOyVrCgknOM4Pwr1WZ5bovVtxDqErbWlaFDIUk5Brh02oAoCq9bXn6SuEtiQtX0VAc6rqRwkOjiVd4B3AcMgmrIork9ROfukp/chZZbHqobOMe2p2IXONMbWbvAdAU4p0uMEZ3qJTlPxAqEycGJl5zFvbymewpCwtOBjBwD+dVtJqzLU2ndF62WYCIVwQAoEIeSOAOQFV8qpOlVv3P8H1ckq1L9y/I7RtXtKOJEVaPFCtr5VqQzWD68bGPPK5rqSuduNLiXFkllxDqCO0kj8wa0KdWlXj7rujwVKVSjL3lY4N408lAU/b07hvU18vlWVi8tsnOj9PT0NHC5g2+Cr9fX1F4nZFYxrEDjlSSJJCDqpQc11bIy07bcuH1K0HgoFS+NfQZX2T8zDzPtV5CfpcOR7pJhO7ljOQDwUk4NasNzKmtCyNO6qmWKWlxA+pJHXNJOEODmSngFf4hg9+am43IKVi8YshEqM1IYUFNPIC0HvSRkVSXXJqAoC/OlTzjZPrS5LivE9aofOrolDPA2M1I4eW9dY2xGfYH1rUppSPPax+tRnsShuJ+rW9i8rIzsqSCPLh+lUlxcnR4lEm2WRDqdpCm2kqB5jhXzk4p4zhezkfRqTWDUlvwllSNM250HqkLZV3oUT8DmtOpltCW2n9+JlQzGvF66nBmWyZZ3Q+2s7IPZdb5edZNbDVsJLji9O9f9NKliaWJjwNa9zGGyXZM9BbdwmQkbxyUO8VrYLGqvHhlpJfcy8XhHRd11TkastnU/8A3R04Qo/WgciedePMcIov2sfn6nty7E8X6Ut+XoKbjlZqRroQNZFf7bWNTQyssjZ8DtrxW5lnZPzMHNO1XkLsY7GvZKQRhUp8HH4jitSO5ly2Gt5A5VcUnTi64lw4zMVDhCWUBtO7kBj9KhYlcv2qi4obWsYwtTTo6hgB5bid32VnbH8xHsq6OxTLc5TZxUiJ57ztrhIQ0vYcVIZCV4zsnrBg4qM9iUNxV1wpP02pCUhOyFcO7aNUlxa+httnT1sWhRStLCFJI5HiK+XxU3HESlHe59PQinhoRfNDrD1BOYUOuUH0cwoYPvFW0syrwfvao81XL6Ml7ujGmJKj3OLtowpCuytChw8DW3RrU8TTvHYx6lKdCdnuJ94ju2S4odjk7OdtpR+KT/7hWHiKEsJWUobcvT+8jaw1SOKouM99mNzLrN2tiVbOWn28KT3Z4j2Gt6Eo4ilfk0Ys4yoVbc0yrp7S4kp6M56zSyknvxzr5yVNwk4PkfU0pqpBTXMR9UoL2tNOtgkbSAMg4I+sVvrYy3s35mHmvbLyFeOvrNdyHMAZlvq3cBvVWnHcypbDPOkpZZUsnfyq1lJYVm6OPSbPBffwl12O2taVcQopBINV3LuEtWoEiueluwOvxW75DaLi4ydiShI3lviFDv2cnPgfCpwlYhNX1KsZlNKGQ4n34qy5UQz3g8uJHaUFLXKa3JPIHaP5VGb0JwWon6ieMi8vkK2yCEg8ycfnnNVFpfOmreWokGADgpQ2zk+AAzXycv1q37n+WfVS/Ror/VfhFgHT8AxuqDZCsbndo7We+t15bh3Dht8+ZgrH1uLib+XIWbNOXb7sGlKGwpfUud2c4B99ZOCqOhX4XtezNXF0lWocXO1xh1hGD9ldcx22MOA+HP4ZrYx9Pjot92pmZfUcK6XfoeDQMouw5MZRz1TgUnyV/UGqcsm3BxfIvzWnapGa5o4GvmQxfS4ODzSVnzG79BXnx8LVr96Pdlc+KhbuZXN5Sgaot818gNQ4BeJUdwIWs/HBFevLuzfmeDNe2XkINgcUi4Kf2QSlJO/vNaUdzJlsWR0f6Wl6su7UmUhQtUdeXlkdlzH7tPfnn4eypSZGKPoQDAwN1VlhmgMEZoBEvvRVYbnIVIiqftzijlSY5HVk/wCUjd7MVJSZFxuIKujWfInXRmyTmXJtplpbSiUkoS6hbSVBWRnCu0R3bq43c6lYWWdBXKy6mjftGWU9tLxDatoLyd2/hjPGvBi8TwJwW5o4LC+0aqN6XLUjqUwlC0nZWO0D3Gvm03F3XI3ZpTumd13VrvoxSmOkPkY29rcPHFa/+Vk4WUdTLWVx4ruWgqrdIXt57Wc5zzrNW9zWSVrDBcNZolQ34/oBHWtqRtF3OMjHDFatTMFODjw7/EzKWVuE1Pj2+BxdP382N2Qv0fr+tSkY29jGM+B768+GxHsG3a9z2YvCdJSV7WPPqW+fTkhl0RuoLaSnHWbe1k+QqWIr+2adrWJYPC9Gi43vc0d6NXtTQ0ym7t6CVsmMtCo3WhSQonI7ScHKlDnwrQy+NqTfezFzOalX05IYNMdE2mbHFCJMb6Skk5W/J4HwCBux558691zPHphlqO0hlhtDbSBhKEJACR3ADhQElAFAaqUlAyohI7yaAX7jrfTkB1TCrm2/JH93iJL7me7ZQCffQEWjo0vbut5uMVcR66yg6iMsgraaShKEBWN20QnaIHDOOVAT6oska+xgh36t9vJadCc48COYrz4jDRrxtsz04XFSoSvunyE5UefFPUS2FOKTuDzHbSfPG8e6sKpgqsXtfyNyGKpSV07eehGpp1X7t7+Cr5VBYar4X9CzpFLxL6kK4zp+w7/CV8qksNV8LHSqK5r6kZgvHgh7+EfnU+jVfCOmUe81NrkK4Nv/AMIf9ql0er4R06j4jo2mwLW8lT20gDjt4CvYBke0n2V6KOCnN+/ovueXE5lFRtT1HyK6WWkNNN7LaAAlIHAVsKKirIwZNyd2exDyzxTXThMlRPKgNqAwQCMEUB4pdpgTARKitug8QsZHuoDEaz26KjYjQ2Wk/dbQEj3CgJYbXUrfaT/ZhQKR3ZHCgNJh2ldWkbudVzb2LILmeb0ZvhsjFV2LA9DaO/Y+FLC5j0Fn7orgNvo9ofu67ZnLo2TCa5IzSwugMZCfsEedLNC6Z7WAlSM431dF3RVJWZLgDlUiJmgCgCgCgCgMYAJPfxoDyupy8TVcty2OwJTvGeGa4kG9D1bseFWFRAE5VjxquxbeyJnPUNWS2K1uaMjjUYIlJmj4yoeApLc7DY3YGEe2uxIy3JakRCgCgCgCgCgCgIlJyvNRe5JbBs1yx25nZNNTlzZKcVJI43cwrtbq4wjKRgV1HCNQyomuWJo3bGBXURZvXTgUAUAUAUAUAUBjFAGBQGaAKAxigM0BjFAA3UBmgCgCgP/Z"/>
          <p:cNvSpPr>
            <a:spLocks noChangeAspect="1" noChangeArrowheads="1"/>
          </p:cNvSpPr>
          <p:nvPr/>
        </p:nvSpPr>
        <p:spPr bwMode="auto">
          <a:xfrm>
            <a:off x="168275" y="-571500"/>
            <a:ext cx="1085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p>
        </p:txBody>
      </p:sp>
      <p:pic>
        <p:nvPicPr>
          <p:cNvPr id="43013" name="Picture 7" descr="http://www2.hvrsd.org/News/PublishingImages/podcast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557338"/>
            <a:ext cx="1620838"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9" descr="https://encrypted-tbn1.gstatic.com/images?q=tbn:ANd9GcS4fFOt6IWVe4CP54nlwEY8s1CgqyYG8QxjCULSFy2caAsOZyWF5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581525"/>
            <a:ext cx="28670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ltLang="en-US" smtClean="0"/>
          </a:p>
        </p:txBody>
      </p:sp>
      <p:sp>
        <p:nvSpPr>
          <p:cNvPr id="45059" name="Rectangle 3"/>
          <p:cNvSpPr>
            <a:spLocks noGrp="1" noChangeArrowheads="1"/>
          </p:cNvSpPr>
          <p:nvPr>
            <p:ph type="body" idx="1"/>
          </p:nvPr>
        </p:nvSpPr>
        <p:spPr/>
        <p:txBody>
          <a:bodyPr/>
          <a:lstStyle/>
          <a:p>
            <a:r>
              <a:rPr lang="en-GB" altLang="en-US" smtClean="0"/>
              <a:t>Phew – we’ve done 6/12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GB" altLang="en-US" smtClean="0"/>
              <a:t>Quality of Transparency</a:t>
            </a:r>
          </a:p>
        </p:txBody>
      </p:sp>
      <p:sp>
        <p:nvSpPr>
          <p:cNvPr id="46083" name="Rectangle 3"/>
          <p:cNvSpPr>
            <a:spLocks noGrp="1" noChangeArrowheads="1"/>
          </p:cNvSpPr>
          <p:nvPr>
            <p:ph type="body" idx="1"/>
          </p:nvPr>
        </p:nvSpPr>
        <p:spPr>
          <a:noFill/>
        </p:spPr>
        <p:txBody>
          <a:bodyPr/>
          <a:lstStyle/>
          <a:p>
            <a:pPr>
              <a:buFontTx/>
              <a:buNone/>
            </a:pPr>
            <a:r>
              <a:rPr lang="en-GB" altLang="en-US" smtClean="0"/>
              <a:t>Information about tasks which can be performed, as well as about the states of the machine, should be stated unambiguously and clearly.  This should help the user to predict the consequences of their planned actions.  No trial and error behaviour is necessary.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r>
              <a:rPr lang="en-GB" altLang="en-US" smtClean="0"/>
              <a:t>Transparency: Example</a:t>
            </a:r>
          </a:p>
        </p:txBody>
      </p:sp>
      <p:sp>
        <p:nvSpPr>
          <p:cNvPr id="48131" name="Rectangle 3"/>
          <p:cNvSpPr>
            <a:spLocks noGrp="1" noChangeArrowheads="1"/>
          </p:cNvSpPr>
          <p:nvPr>
            <p:ph type="body" idx="1"/>
          </p:nvPr>
        </p:nvSpPr>
        <p:spPr>
          <a:noFill/>
        </p:spPr>
        <p:txBody>
          <a:bodyPr/>
          <a:lstStyle/>
          <a:p>
            <a:r>
              <a:rPr lang="en-GB" altLang="en-US" smtClean="0"/>
              <a:t>iTV: transparency of audio channels</a:t>
            </a:r>
          </a:p>
          <a:p>
            <a:pPr lvl="3"/>
            <a:r>
              <a:rPr lang="en-GB" altLang="en-US" smtClean="0"/>
              <a:t>how do students know when ‘they have the floor’ (push to talk microphones vs voice activation and recency selection vs manual control and cuing by director.  Many wait to see themselves on the broadcast monitor.</a:t>
            </a:r>
          </a:p>
          <a:p>
            <a:pPr lvl="3"/>
            <a:r>
              <a:rPr lang="en-GB" altLang="en-US" smtClean="0"/>
              <a:t>how could students know who else is receiving their communication to a central site? </a:t>
            </a:r>
          </a:p>
          <a:p>
            <a:r>
              <a:rPr lang="en-GB" altLang="en-US" smtClean="0"/>
              <a:t>Win95: transparency of modes </a:t>
            </a:r>
          </a:p>
          <a:p>
            <a:pPr lvl="3"/>
            <a:r>
              <a:rPr lang="en-GB" altLang="en-US" smtClean="0"/>
              <a:t>“What’s This” interrogation tool has a different icon (click displays pop-up tip, not execute command)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GB" altLang="en-US" smtClean="0"/>
              <a:t>Quality of Completeness</a:t>
            </a:r>
          </a:p>
        </p:txBody>
      </p:sp>
      <p:sp>
        <p:nvSpPr>
          <p:cNvPr id="50179" name="Rectangle 3"/>
          <p:cNvSpPr>
            <a:spLocks noGrp="1" noChangeArrowheads="1"/>
          </p:cNvSpPr>
          <p:nvPr>
            <p:ph type="body" idx="1"/>
          </p:nvPr>
        </p:nvSpPr>
        <p:spPr>
          <a:noFill/>
        </p:spPr>
        <p:txBody>
          <a:bodyPr/>
          <a:lstStyle/>
          <a:p>
            <a:pPr>
              <a:buFontTx/>
              <a:buNone/>
            </a:pPr>
            <a:r>
              <a:rPr lang="en-GB" altLang="en-US" smtClean="0"/>
              <a:t>Information about tasks which can be performed, as well as about states of the machine, should be complete in such a way that all options are presented simultaneously.  This reduces the memory load of the user, so giving them the opportunity to select between all potential options and task actions.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GB" altLang="en-US" smtClean="0"/>
              <a:t>Completeness: Example</a:t>
            </a:r>
          </a:p>
        </p:txBody>
      </p:sp>
      <p:sp>
        <p:nvSpPr>
          <p:cNvPr id="52227" name="Rectangle 3"/>
          <p:cNvSpPr>
            <a:spLocks noGrp="1" noChangeArrowheads="1"/>
          </p:cNvSpPr>
          <p:nvPr>
            <p:ph type="body" idx="1"/>
          </p:nvPr>
        </p:nvSpPr>
        <p:spPr>
          <a:noFill/>
        </p:spPr>
        <p:txBody>
          <a:bodyPr/>
          <a:lstStyle/>
          <a:p>
            <a:r>
              <a:rPr lang="en-GB" altLang="en-US" smtClean="0"/>
              <a:t>iTV:</a:t>
            </a:r>
          </a:p>
          <a:p>
            <a:pPr lvl="3"/>
            <a:r>
              <a:rPr lang="en-GB" altLang="en-US" smtClean="0"/>
              <a:t>some local sites have audio-only connections.  These sites are not displayed to presenters as are others through a TV monitor.  Because the video display is not </a:t>
            </a:r>
            <a:r>
              <a:rPr lang="en-GB" altLang="en-US" b="1" smtClean="0"/>
              <a:t>complete</a:t>
            </a:r>
            <a:r>
              <a:rPr lang="en-GB" altLang="en-US" smtClean="0"/>
              <a:t>, audio-only sites lack presence, and tend to get ignored</a:t>
            </a:r>
          </a:p>
          <a:p>
            <a:r>
              <a:rPr lang="en-GB" altLang="en-US" smtClean="0"/>
              <a:t>Win95:</a:t>
            </a:r>
          </a:p>
          <a:p>
            <a:pPr lvl="3"/>
            <a:r>
              <a:rPr lang="en-GB" altLang="en-US" smtClean="0"/>
              <a:t>The main menu structure is a complete representation of application functionality</a:t>
            </a:r>
          </a:p>
          <a:p>
            <a:pPr>
              <a:buFontTx/>
              <a:buChar char="–"/>
            </a:pPr>
            <a:endParaRPr lang="en-GB" altLang="en-US" sz="2000" smtClean="0"/>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5286375"/>
            <a:ext cx="81057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smtClean="0"/>
              <a:t>Usability Inspection: Techniques</a:t>
            </a:r>
          </a:p>
        </p:txBody>
      </p:sp>
      <p:sp>
        <p:nvSpPr>
          <p:cNvPr id="3" name="Content Placeholder 2"/>
          <p:cNvSpPr>
            <a:spLocks noGrp="1"/>
          </p:cNvSpPr>
          <p:nvPr>
            <p:ph idx="1"/>
          </p:nvPr>
        </p:nvSpPr>
        <p:spPr>
          <a:xfrm>
            <a:off x="285750" y="1571625"/>
            <a:ext cx="7772400" cy="4114800"/>
          </a:xfrm>
        </p:spPr>
        <p:txBody>
          <a:bodyPr/>
          <a:lstStyle/>
          <a:p>
            <a:pPr lvl="1">
              <a:defRPr/>
            </a:pPr>
            <a:r>
              <a:rPr lang="en-GB" dirty="0" smtClean="0"/>
              <a:t>4 main techniques</a:t>
            </a:r>
          </a:p>
          <a:p>
            <a:pPr lvl="2">
              <a:defRPr/>
            </a:pPr>
            <a:r>
              <a:rPr lang="en-GB" dirty="0" smtClean="0"/>
              <a:t>Cognitive Walkthrough </a:t>
            </a:r>
          </a:p>
          <a:p>
            <a:pPr lvl="2">
              <a:defRPr/>
            </a:pPr>
            <a:r>
              <a:rPr lang="en-GB" dirty="0" smtClean="0"/>
              <a:t>Style Compliance</a:t>
            </a:r>
          </a:p>
          <a:p>
            <a:pPr lvl="2">
              <a:defRPr/>
            </a:pPr>
            <a:r>
              <a:rPr lang="en-GB" dirty="0" smtClean="0"/>
              <a:t>Heuristic Evaluation</a:t>
            </a:r>
          </a:p>
          <a:p>
            <a:pPr lvl="2">
              <a:defRPr/>
            </a:pPr>
            <a:r>
              <a:rPr lang="en-GB" dirty="0" smtClean="0"/>
              <a:t>Consistency Checking </a:t>
            </a:r>
          </a:p>
          <a:p>
            <a:pPr lvl="2" algn="r">
              <a:buFontTx/>
              <a:buNone/>
              <a:defRPr/>
            </a:pPr>
            <a:r>
              <a:rPr lang="en-GB" dirty="0" smtClean="0"/>
              <a:t> </a:t>
            </a:r>
          </a:p>
          <a:p>
            <a:pPr lvl="1">
              <a:defRPr/>
            </a:pPr>
            <a:r>
              <a:rPr lang="en-GB" dirty="0" smtClean="0"/>
              <a:t>Essentially a similar process</a:t>
            </a:r>
          </a:p>
          <a:p>
            <a:pPr marL="1428750" lvl="2" indent="-571500">
              <a:buFontTx/>
              <a:buAutoNum type="romanLcParenR"/>
              <a:defRPr/>
            </a:pPr>
            <a:r>
              <a:rPr lang="en-GB" dirty="0" smtClean="0"/>
              <a:t>designer walks through a task scenario from user’s point of view;</a:t>
            </a:r>
          </a:p>
          <a:p>
            <a:pPr marL="1428750" lvl="2" indent="-571500">
              <a:buFontTx/>
              <a:buAutoNum type="romanLcParenR"/>
              <a:defRPr/>
            </a:pPr>
            <a:r>
              <a:rPr lang="en-GB" dirty="0" smtClean="0"/>
              <a:t>at each step, designer asks him/herself </a:t>
            </a:r>
            <a:r>
              <a:rPr lang="en-GB" i="1" dirty="0" smtClean="0"/>
              <a:t>pressing/detailed</a:t>
            </a:r>
            <a:r>
              <a:rPr lang="en-GB" dirty="0" smtClean="0"/>
              <a:t> questions</a:t>
            </a:r>
          </a:p>
          <a:p>
            <a:pPr marL="1428750" lvl="2" indent="-571500">
              <a:buFontTx/>
              <a:buAutoNum type="romanLcParenR"/>
              <a:defRPr/>
            </a:pPr>
            <a:r>
              <a:rPr lang="en-GB" dirty="0" smtClean="0"/>
              <a:t>Different techniques pose different questions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GB" altLang="en-US" smtClean="0"/>
              <a:t>Quality of Controllability</a:t>
            </a:r>
          </a:p>
        </p:txBody>
      </p:sp>
      <p:sp>
        <p:nvSpPr>
          <p:cNvPr id="54275" name="Rectangle 3"/>
          <p:cNvSpPr>
            <a:spLocks noGrp="1" noChangeArrowheads="1"/>
          </p:cNvSpPr>
          <p:nvPr>
            <p:ph type="body" idx="1"/>
          </p:nvPr>
        </p:nvSpPr>
        <p:spPr>
          <a:noFill/>
        </p:spPr>
        <p:txBody>
          <a:bodyPr/>
          <a:lstStyle/>
          <a:p>
            <a:pPr>
              <a:buFontTx/>
              <a:buNone/>
            </a:pPr>
            <a:r>
              <a:rPr lang="en-GB" altLang="en-US" smtClean="0"/>
              <a:t>“The user should be able to control the actions of the machine.  Consequently, users should be able to perform their actions as intended.”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GB" altLang="en-US" smtClean="0"/>
              <a:t>Controllability: Example</a:t>
            </a:r>
          </a:p>
        </p:txBody>
      </p:sp>
      <p:sp>
        <p:nvSpPr>
          <p:cNvPr id="56323" name="Rectangle 3"/>
          <p:cNvSpPr>
            <a:spLocks noGrp="1" noChangeArrowheads="1"/>
          </p:cNvSpPr>
          <p:nvPr>
            <p:ph type="body" idx="1"/>
          </p:nvPr>
        </p:nvSpPr>
        <p:spPr>
          <a:noFill/>
        </p:spPr>
        <p:txBody>
          <a:bodyPr/>
          <a:lstStyle/>
          <a:p>
            <a:r>
              <a:rPr lang="en-GB" altLang="en-US" smtClean="0"/>
              <a:t>iTV:</a:t>
            </a:r>
          </a:p>
          <a:p>
            <a:pPr lvl="3"/>
            <a:r>
              <a:rPr lang="en-GB" altLang="en-US" smtClean="0"/>
              <a:t>Lecturers </a:t>
            </a:r>
            <a:r>
              <a:rPr lang="en-GB" altLang="en-US" b="1" smtClean="0"/>
              <a:t>do not have control </a:t>
            </a:r>
            <a:r>
              <a:rPr lang="en-GB" altLang="en-US" smtClean="0"/>
              <a:t>over cameras in remote lecture theatres.  Students sometimes use them as ‘electronic paper darts’ and have a laugh (but distract everyone else) by zooming in on their friends nose etc.</a:t>
            </a:r>
          </a:p>
          <a:p>
            <a:r>
              <a:rPr lang="en-GB" altLang="en-US" smtClean="0"/>
              <a:t>Win95:</a:t>
            </a:r>
          </a:p>
          <a:p>
            <a:pPr lvl="3"/>
            <a:r>
              <a:rPr lang="en-GB" altLang="en-US" smtClean="0"/>
              <a:t>Some installation wizards do not let users control how they will open the new application – under the start menu, short-cut on the desk-top, neither of the above</a:t>
            </a:r>
          </a:p>
          <a:p>
            <a:pPr lvl="3"/>
            <a:r>
              <a:rPr lang="en-GB" altLang="en-US" smtClean="0"/>
              <a:t>Mr Clippy is </a:t>
            </a:r>
            <a:r>
              <a:rPr lang="en-GB" altLang="en-US" b="1" smtClean="0"/>
              <a:t>out of control (</a:t>
            </a:r>
            <a:r>
              <a:rPr lang="en-GB" altLang="en-US" b="1" smtClean="0">
                <a:sym typeface="Wingdings" panose="05000000000000000000" pitchFamily="2" charset="2"/>
              </a:rPr>
              <a:t>)</a:t>
            </a:r>
            <a:r>
              <a:rPr lang="en-GB" altLang="en-US" smtClean="0"/>
              <a:t>.  He thinks he knows when I want Help and tries to adapt the interaction to me, but he doesn’t guess right and just annoys me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GB" altLang="en-US" smtClean="0"/>
              <a:t>Quality of Flexibility</a:t>
            </a:r>
          </a:p>
        </p:txBody>
      </p:sp>
      <p:sp>
        <p:nvSpPr>
          <p:cNvPr id="58371" name="Rectangle 3"/>
          <p:cNvSpPr>
            <a:spLocks noGrp="1" noChangeArrowheads="1"/>
          </p:cNvSpPr>
          <p:nvPr>
            <p:ph type="body" idx="1"/>
          </p:nvPr>
        </p:nvSpPr>
        <p:spPr>
          <a:noFill/>
        </p:spPr>
        <p:txBody>
          <a:bodyPr/>
          <a:lstStyle/>
          <a:p>
            <a:r>
              <a:rPr lang="en-GB" altLang="en-US" smtClean="0"/>
              <a:t>The user should be able to choose the modalities of their task performance with respect to the input media available and the experience they have.  This lets users perform the tasks in the most appropriate and efficient way, and encourages the development of specific user strategies.”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a:lstStyle/>
          <a:p>
            <a:r>
              <a:rPr lang="en-GB" altLang="en-US" smtClean="0"/>
              <a:t>Flexibility: Example</a:t>
            </a:r>
          </a:p>
        </p:txBody>
      </p:sp>
      <p:sp>
        <p:nvSpPr>
          <p:cNvPr id="60419" name="Rectangle 3"/>
          <p:cNvSpPr>
            <a:spLocks noGrp="1" noChangeArrowheads="1"/>
          </p:cNvSpPr>
          <p:nvPr>
            <p:ph type="body" idx="1"/>
          </p:nvPr>
        </p:nvSpPr>
        <p:spPr>
          <a:xfrm>
            <a:off x="685800" y="1981200"/>
            <a:ext cx="7543800" cy="4114800"/>
          </a:xfrm>
          <a:noFill/>
        </p:spPr>
        <p:txBody>
          <a:bodyPr/>
          <a:lstStyle/>
          <a:p>
            <a:r>
              <a:rPr lang="en-GB" altLang="en-US" smtClean="0"/>
              <a:t>iTV: </a:t>
            </a:r>
          </a:p>
          <a:p>
            <a:pPr lvl="3"/>
            <a:r>
              <a:rPr lang="en-GB" altLang="en-US" smtClean="0"/>
              <a:t>With a video camera, remote users can show you something they have done, and tell you what they have done.  The camera is a </a:t>
            </a:r>
            <a:r>
              <a:rPr lang="en-GB" altLang="en-US" b="1" smtClean="0"/>
              <a:t>flexible</a:t>
            </a:r>
            <a:r>
              <a:rPr lang="en-GB" altLang="en-US" smtClean="0"/>
              <a:t> communication tool.</a:t>
            </a:r>
          </a:p>
          <a:p>
            <a:r>
              <a:rPr lang="en-GB" altLang="en-US" smtClean="0"/>
              <a:t>Win95:</a:t>
            </a:r>
          </a:p>
          <a:p>
            <a:pPr lvl="3"/>
            <a:r>
              <a:rPr lang="en-GB" altLang="en-US" smtClean="0"/>
              <a:t>Commands can be executed using the mouse and main menu, pop-up menu, the tool bar, or buttons in a dialog box, or via the keyboard short-cuts.  This is </a:t>
            </a:r>
            <a:r>
              <a:rPr lang="en-GB" altLang="en-US" b="1" smtClean="0"/>
              <a:t>flexible</a:t>
            </a:r>
            <a:r>
              <a:rPr lang="en-GB" altLang="en-US" smtClean="0"/>
              <a:t> interaction, because the user can choose which method they prefer at any point in time. </a:t>
            </a:r>
          </a:p>
          <a:p>
            <a:pPr>
              <a:buFontTx/>
              <a:buChar char="–"/>
            </a:pPr>
            <a:endParaRPr lang="en-GB" altLang="en-US" sz="2000"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GB" altLang="en-US" smtClean="0"/>
              <a:t>Quality of  Feedback</a:t>
            </a:r>
          </a:p>
        </p:txBody>
      </p:sp>
      <p:sp>
        <p:nvSpPr>
          <p:cNvPr id="62467" name="Rectangle 3"/>
          <p:cNvSpPr>
            <a:spLocks noGrp="1" noChangeArrowheads="1"/>
          </p:cNvSpPr>
          <p:nvPr>
            <p:ph type="body" idx="1"/>
          </p:nvPr>
        </p:nvSpPr>
        <p:spPr>
          <a:noFill/>
        </p:spPr>
        <p:txBody>
          <a:bodyPr/>
          <a:lstStyle/>
          <a:p>
            <a:pPr>
              <a:buFontTx/>
              <a:buNone/>
            </a:pPr>
            <a:r>
              <a:rPr lang="en-GB" altLang="en-US" smtClean="0"/>
              <a:t>“The user should be informed about the consequences of their actions.  This lets the user understand the actions and states of the machine and allows them to avoid errors and plan their next actions.”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a:lstStyle/>
          <a:p>
            <a:r>
              <a:rPr lang="en-GB" altLang="en-US" smtClean="0"/>
              <a:t>Feedback: Example</a:t>
            </a:r>
          </a:p>
        </p:txBody>
      </p:sp>
      <p:sp>
        <p:nvSpPr>
          <p:cNvPr id="64515" name="Rectangle 3"/>
          <p:cNvSpPr>
            <a:spLocks noGrp="1" noChangeArrowheads="1"/>
          </p:cNvSpPr>
          <p:nvPr>
            <p:ph type="body" idx="1"/>
          </p:nvPr>
        </p:nvSpPr>
        <p:spPr>
          <a:noFill/>
        </p:spPr>
        <p:txBody>
          <a:bodyPr/>
          <a:lstStyle/>
          <a:p>
            <a:r>
              <a:rPr lang="en-GB" altLang="en-US" smtClean="0"/>
              <a:t>iTV: feedback from remote sites</a:t>
            </a:r>
          </a:p>
          <a:p>
            <a:pPr lvl="3"/>
            <a:r>
              <a:rPr lang="en-GB" altLang="en-US" smtClean="0"/>
              <a:t>The reaction of a remote audience is sometimes difficult to judge via video and audio links.  Presenters miss the </a:t>
            </a:r>
            <a:r>
              <a:rPr lang="en-GB" altLang="en-US" b="1" smtClean="0"/>
              <a:t>feedback</a:t>
            </a:r>
            <a:r>
              <a:rPr lang="en-GB" altLang="en-US" smtClean="0"/>
              <a:t> they get from a live audience</a:t>
            </a:r>
          </a:p>
          <a:p>
            <a:r>
              <a:rPr lang="en-GB" altLang="en-US" smtClean="0"/>
              <a:t>Win95:</a:t>
            </a:r>
          </a:p>
          <a:p>
            <a:pPr lvl="3"/>
            <a:r>
              <a:rPr lang="en-GB" altLang="en-US" smtClean="0"/>
              <a:t>progress indicators sometimes give </a:t>
            </a:r>
            <a:r>
              <a:rPr lang="en-GB" altLang="en-US" b="1" smtClean="0"/>
              <a:t>inaccurate feedback </a:t>
            </a:r>
            <a:r>
              <a:rPr lang="en-GB" altLang="en-US" smtClean="0"/>
              <a:t>about the progress of download during web browsing.  They sometimes indicate progress of downloading a particular component on a web page, such as a large image, not the page as a whole (what the user is interested in)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GB" altLang="en-US" smtClean="0"/>
              <a:t>Quality of Support for Orientation</a:t>
            </a:r>
          </a:p>
        </p:txBody>
      </p:sp>
      <p:sp>
        <p:nvSpPr>
          <p:cNvPr id="66563" name="Rectangle 3"/>
          <p:cNvSpPr>
            <a:spLocks noGrp="1" noChangeArrowheads="1"/>
          </p:cNvSpPr>
          <p:nvPr>
            <p:ph type="body" idx="1"/>
          </p:nvPr>
        </p:nvSpPr>
        <p:spPr>
          <a:noFill/>
        </p:spPr>
        <p:txBody>
          <a:bodyPr/>
          <a:lstStyle/>
          <a:p>
            <a:pPr>
              <a:buFontTx/>
              <a:buNone/>
            </a:pPr>
            <a:r>
              <a:rPr lang="en-GB" altLang="en-US" smtClean="0"/>
              <a:t>“If the information to be presented is too complex or covers more than is possible to present at one time, the user should be helped to find the relevant information by giving them support in orientation.  This lets the user find relevant information easily and helps them to perform even complex tasks.”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lstStyle/>
          <a:p>
            <a:r>
              <a:rPr lang="en-GB" altLang="en-US" smtClean="0"/>
              <a:t>Support for Orientation: Example</a:t>
            </a:r>
          </a:p>
        </p:txBody>
      </p:sp>
      <p:sp>
        <p:nvSpPr>
          <p:cNvPr id="68611" name="Rectangle 3"/>
          <p:cNvSpPr>
            <a:spLocks noGrp="1" noChangeArrowheads="1"/>
          </p:cNvSpPr>
          <p:nvPr>
            <p:ph type="body" idx="1"/>
          </p:nvPr>
        </p:nvSpPr>
        <p:spPr>
          <a:noFill/>
        </p:spPr>
        <p:txBody>
          <a:bodyPr/>
          <a:lstStyle/>
          <a:p>
            <a:r>
              <a:rPr lang="en-GB" altLang="en-US" smtClean="0"/>
              <a:t>iTV:</a:t>
            </a:r>
          </a:p>
          <a:p>
            <a:pPr lvl="3"/>
            <a:r>
              <a:rPr lang="en-GB" altLang="en-US" smtClean="0"/>
              <a:t>if a door slams in one of the studios, a presenter sometimes does not know in which studio the door has slammed – he or she just hears the noise.  The </a:t>
            </a:r>
            <a:r>
              <a:rPr lang="en-GB" altLang="en-US" b="1" smtClean="0"/>
              <a:t>absence of an overview</a:t>
            </a:r>
            <a:r>
              <a:rPr lang="en-GB" altLang="en-US" smtClean="0"/>
              <a:t> of activity in each studios is disorienting.</a:t>
            </a:r>
          </a:p>
          <a:p>
            <a:r>
              <a:rPr lang="en-GB" altLang="en-US" smtClean="0"/>
              <a:t>Win95:</a:t>
            </a:r>
          </a:p>
          <a:p>
            <a:pPr lvl="3"/>
            <a:r>
              <a:rPr lang="en-GB" altLang="en-US" smtClean="0"/>
              <a:t>A summary of the content of my workspace is displayed in the Task Bar</a:t>
            </a: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29250"/>
            <a:ext cx="9001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r>
              <a:rPr lang="en-GB" altLang="en-US" smtClean="0"/>
              <a:t>Summary: Component Qualities for Usability</a:t>
            </a:r>
          </a:p>
        </p:txBody>
      </p:sp>
      <p:sp>
        <p:nvSpPr>
          <p:cNvPr id="70659" name="Rectangle 3"/>
          <p:cNvSpPr>
            <a:spLocks noGrp="1" noChangeArrowheads="1"/>
          </p:cNvSpPr>
          <p:nvPr>
            <p:ph type="body" idx="1"/>
          </p:nvPr>
        </p:nvSpPr>
        <p:spPr>
          <a:noFill/>
        </p:spPr>
        <p:txBody>
          <a:bodyPr/>
          <a:lstStyle/>
          <a:p>
            <a:r>
              <a:rPr lang="en-GB" altLang="en-US" smtClean="0"/>
              <a:t>the 12</a:t>
            </a:r>
          </a:p>
          <a:p>
            <a:pPr lvl="3"/>
            <a:r>
              <a:rPr lang="en-GB" altLang="en-US" smtClean="0"/>
              <a:t>compatibility		 - transparency</a:t>
            </a:r>
          </a:p>
          <a:p>
            <a:pPr lvl="3"/>
            <a:r>
              <a:rPr lang="en-GB" altLang="en-US" smtClean="0"/>
              <a:t>coherence		 - completeness</a:t>
            </a:r>
          </a:p>
          <a:p>
            <a:pPr lvl="3"/>
            <a:r>
              <a:rPr lang="en-GB" altLang="en-US" smtClean="0"/>
              <a:t>simplicity		 - controllability</a:t>
            </a:r>
          </a:p>
          <a:p>
            <a:pPr lvl="3"/>
            <a:r>
              <a:rPr lang="en-GB" altLang="en-US" smtClean="0"/>
              <a:t>redundancy		 - flexibility</a:t>
            </a:r>
          </a:p>
          <a:p>
            <a:pPr lvl="3"/>
            <a:r>
              <a:rPr lang="en-GB" altLang="en-US" smtClean="0"/>
              <a:t>salience		 - feedback</a:t>
            </a:r>
          </a:p>
          <a:p>
            <a:pPr lvl="3"/>
            <a:r>
              <a:rPr lang="en-GB" altLang="en-US" smtClean="0"/>
              <a:t>reversibility		 - support  orientation</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GB" altLang="en-US" smtClean="0"/>
              <a:t>Qualities of User Experience: Total End-to-End Experience</a:t>
            </a:r>
          </a:p>
        </p:txBody>
      </p:sp>
      <p:sp>
        <p:nvSpPr>
          <p:cNvPr id="72707" name="Content Placeholder 2"/>
          <p:cNvSpPr>
            <a:spLocks noGrp="1"/>
          </p:cNvSpPr>
          <p:nvPr>
            <p:ph idx="1"/>
          </p:nvPr>
        </p:nvSpPr>
        <p:spPr>
          <a:xfrm>
            <a:off x="684213" y="2492375"/>
            <a:ext cx="7627937" cy="4005263"/>
          </a:xfrm>
        </p:spPr>
        <p:txBody>
          <a:bodyPr/>
          <a:lstStyle/>
          <a:p>
            <a:r>
              <a:rPr lang="en-GB" altLang="en-US" smtClean="0"/>
              <a:t>End to end, ‘total’ encounter.  ‘Out of the box’ experience.</a:t>
            </a:r>
          </a:p>
          <a:p>
            <a:pPr lvl="2"/>
            <a:r>
              <a:rPr lang="en-GB" altLang="en-US" smtClean="0"/>
              <a:t>E.g. Router: unpack, connect cables, install software, register, activate, use, upgrade, maintain, uninstall, dispose</a:t>
            </a:r>
          </a:p>
          <a:p>
            <a:pPr lvl="2"/>
            <a:r>
              <a:rPr lang="en-GB" altLang="en-US" smtClean="0"/>
              <a:t>Not an isolated task or interaction, but one encounter or ‘touch-point’ on a ‘user journey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smtClean="0"/>
              <a:t>Usability Inspection: Questions</a:t>
            </a:r>
          </a:p>
        </p:txBody>
      </p:sp>
      <p:sp>
        <p:nvSpPr>
          <p:cNvPr id="3" name="Content Placeholder 2"/>
          <p:cNvSpPr>
            <a:spLocks noGrp="1"/>
          </p:cNvSpPr>
          <p:nvPr>
            <p:ph idx="1"/>
          </p:nvPr>
        </p:nvSpPr>
        <p:spPr/>
        <p:txBody>
          <a:bodyPr/>
          <a:lstStyle/>
          <a:p>
            <a:pPr>
              <a:defRPr/>
            </a:pPr>
            <a:r>
              <a:rPr lang="en-GB" dirty="0" smtClean="0"/>
              <a:t>Questions for Heuristic Evaluation</a:t>
            </a:r>
          </a:p>
          <a:p>
            <a:pPr lvl="1">
              <a:defRPr/>
            </a:pPr>
            <a:r>
              <a:rPr lang="en-GB" dirty="0" smtClean="0"/>
              <a:t>Does the interaction exhibit the quality of use in my list of desirable qualities</a:t>
            </a:r>
          </a:p>
          <a:p>
            <a:pPr lvl="1">
              <a:defRPr/>
            </a:pPr>
            <a:r>
              <a:rPr lang="en-GB" dirty="0" smtClean="0"/>
              <a:t>Hopefully, you remember heuristic evaluation from earlier in your education</a:t>
            </a:r>
          </a:p>
          <a:p>
            <a:pPr lvl="1">
              <a:defRPr/>
            </a:pPr>
            <a:r>
              <a:rPr lang="en-GB" dirty="0" smtClean="0"/>
              <a:t>If not, no worries, it is easy ;-)</a:t>
            </a:r>
          </a:p>
          <a:p>
            <a:pPr marL="457200" lvl="1" indent="0">
              <a:buFontTx/>
              <a:buNone/>
              <a:defRPr/>
            </a:pPr>
            <a:r>
              <a:rPr lang="en-GB" dirty="0" smtClean="0">
                <a:hlinkClick r:id="rId2"/>
              </a:rPr>
              <a:t>https://www.nngroup.com/articles/how-to-conduct-a-heuristic-evaluation/</a:t>
            </a:r>
            <a:r>
              <a:rPr lang="en-GB" dirty="0" smtClean="0"/>
              <a:t> </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GB" altLang="en-US" smtClean="0"/>
              <a:t>Qualities of User Experience: Total End-to-End Experience</a:t>
            </a:r>
          </a:p>
        </p:txBody>
      </p:sp>
      <p:sp>
        <p:nvSpPr>
          <p:cNvPr id="73731" name="Content Placeholder 2"/>
          <p:cNvSpPr>
            <a:spLocks noGrp="1"/>
          </p:cNvSpPr>
          <p:nvPr>
            <p:ph idx="1"/>
          </p:nvPr>
        </p:nvSpPr>
        <p:spPr/>
        <p:txBody>
          <a:bodyPr/>
          <a:lstStyle/>
          <a:p>
            <a:r>
              <a:rPr lang="en-GB" altLang="en-US" smtClean="0"/>
              <a:t>“disjointed”,, “incomplete”,  “not joined-up”</a:t>
            </a:r>
          </a:p>
        </p:txBody>
      </p:sp>
      <p:pic>
        <p:nvPicPr>
          <p:cNvPr id="73732" name="Picture 2" descr="H:\ALL\DISSEMNN\Conferences\IIiC12\Images\thumbs_touchpoints_matrix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708275"/>
            <a:ext cx="6192838"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GB" altLang="en-US" smtClean="0"/>
              <a:t>Learnability</a:t>
            </a:r>
          </a:p>
        </p:txBody>
      </p:sp>
      <p:sp>
        <p:nvSpPr>
          <p:cNvPr id="74755" name="Content Placeholder 2"/>
          <p:cNvSpPr>
            <a:spLocks noGrp="1"/>
          </p:cNvSpPr>
          <p:nvPr>
            <p:ph idx="1"/>
          </p:nvPr>
        </p:nvSpPr>
        <p:spPr>
          <a:xfrm>
            <a:off x="684213" y="1628775"/>
            <a:ext cx="7773987" cy="5040313"/>
          </a:xfrm>
        </p:spPr>
        <p:txBody>
          <a:bodyPr/>
          <a:lstStyle/>
          <a:p>
            <a:r>
              <a:rPr lang="en-GB" altLang="en-US" smtClean="0"/>
              <a:t>at least 3 senses</a:t>
            </a:r>
          </a:p>
          <a:p>
            <a:pPr lvl="1"/>
            <a:r>
              <a:rPr lang="en-GB" altLang="en-US" smtClean="0"/>
              <a:t>Immediately obvious: </a:t>
            </a:r>
          </a:p>
          <a:p>
            <a:pPr lvl="1">
              <a:buFontTx/>
              <a:buNone/>
            </a:pPr>
            <a:r>
              <a:rPr lang="en-GB" altLang="en-US" smtClean="0"/>
              <a:t>“intuitive”, “guessable”</a:t>
            </a:r>
          </a:p>
          <a:p>
            <a:pPr lvl="1">
              <a:buFontTx/>
              <a:buNone/>
            </a:pPr>
            <a:endParaRPr lang="en-GB" altLang="en-US" smtClean="0"/>
          </a:p>
          <a:p>
            <a:pPr lvl="1"/>
            <a:endParaRPr lang="en-GB" altLang="en-US" smtClean="0"/>
          </a:p>
          <a:p>
            <a:pPr lvl="1"/>
            <a:r>
              <a:rPr lang="en-GB" altLang="en-US" smtClean="0"/>
              <a:t>Rapid rate of learning</a:t>
            </a:r>
          </a:p>
          <a:p>
            <a:pPr lvl="1"/>
            <a:endParaRPr lang="en-GB" altLang="en-US" smtClean="0"/>
          </a:p>
          <a:p>
            <a:pPr lvl="1"/>
            <a:r>
              <a:rPr lang="en-GB" altLang="en-US" smtClean="0"/>
              <a:t>Productivity Gain/benefits of</a:t>
            </a:r>
          </a:p>
          <a:p>
            <a:pPr lvl="1">
              <a:buFontTx/>
              <a:buNone/>
            </a:pPr>
            <a:r>
              <a:rPr lang="en-GB" altLang="en-US" smtClean="0"/>
              <a:t>learning</a:t>
            </a:r>
          </a:p>
          <a:p>
            <a:pPr lvl="1"/>
            <a:endParaRPr lang="en-GB" altLang="en-US" smtClean="0"/>
          </a:p>
        </p:txBody>
      </p:sp>
      <p:sp>
        <p:nvSpPr>
          <p:cNvPr id="74756" name="Line 4"/>
          <p:cNvSpPr>
            <a:spLocks noChangeShapeType="1"/>
          </p:cNvSpPr>
          <p:nvPr/>
        </p:nvSpPr>
        <p:spPr bwMode="auto">
          <a:xfrm>
            <a:off x="5627688" y="2319338"/>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4757" name="Line 5"/>
          <p:cNvSpPr>
            <a:spLocks noChangeShapeType="1"/>
          </p:cNvSpPr>
          <p:nvPr/>
        </p:nvSpPr>
        <p:spPr bwMode="auto">
          <a:xfrm>
            <a:off x="5627688" y="4910138"/>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4758" name="Text Box 6"/>
          <p:cNvSpPr txBox="1">
            <a:spLocks noChangeArrowheads="1"/>
          </p:cNvSpPr>
          <p:nvPr/>
        </p:nvSpPr>
        <p:spPr bwMode="auto">
          <a:xfrm>
            <a:off x="7837488" y="5062538"/>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2400">
                <a:solidFill>
                  <a:srgbClr val="002060"/>
                </a:solidFill>
              </a:rPr>
              <a:t>time</a:t>
            </a:r>
          </a:p>
        </p:txBody>
      </p:sp>
      <p:sp>
        <p:nvSpPr>
          <p:cNvPr id="74759" name="Text Box 7"/>
          <p:cNvSpPr txBox="1">
            <a:spLocks noChangeArrowheads="1"/>
          </p:cNvSpPr>
          <p:nvPr/>
        </p:nvSpPr>
        <p:spPr bwMode="auto">
          <a:xfrm>
            <a:off x="4560888" y="201453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2400">
                <a:solidFill>
                  <a:srgbClr val="002060"/>
                </a:solidFill>
              </a:rPr>
              <a:t>productivity</a:t>
            </a:r>
          </a:p>
        </p:txBody>
      </p:sp>
      <p:sp>
        <p:nvSpPr>
          <p:cNvPr id="74760" name="Freeform 8"/>
          <p:cNvSpPr>
            <a:spLocks/>
          </p:cNvSpPr>
          <p:nvPr/>
        </p:nvSpPr>
        <p:spPr bwMode="auto">
          <a:xfrm>
            <a:off x="6084888" y="2154238"/>
            <a:ext cx="2590800" cy="1993900"/>
          </a:xfrm>
          <a:custGeom>
            <a:avLst/>
            <a:gdLst>
              <a:gd name="T0" fmla="*/ 0 w 1632"/>
              <a:gd name="T1" fmla="*/ 2147483646 h 1256"/>
              <a:gd name="T2" fmla="*/ 2147483646 w 1632"/>
              <a:gd name="T3" fmla="*/ 2147483646 h 1256"/>
              <a:gd name="T4" fmla="*/ 2147483646 w 1632"/>
              <a:gd name="T5" fmla="*/ 2147483646 h 1256"/>
              <a:gd name="T6" fmla="*/ 2147483646 w 1632"/>
              <a:gd name="T7" fmla="*/ 2147483646 h 1256"/>
              <a:gd name="T8" fmla="*/ 2147483646 w 1632"/>
              <a:gd name="T9" fmla="*/ 2147483646 h 1256"/>
              <a:gd name="T10" fmla="*/ 2147483646 w 1632"/>
              <a:gd name="T11" fmla="*/ 2147483646 h 1256"/>
              <a:gd name="T12" fmla="*/ 2147483646 w 1632"/>
              <a:gd name="T13" fmla="*/ 2147483646 h 1256"/>
              <a:gd name="T14" fmla="*/ 2147483646 w 1632"/>
              <a:gd name="T15" fmla="*/ 2147483646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12" y="1140"/>
                  <a:pt x="24" y="1024"/>
                  <a:pt x="48" y="920"/>
                </a:cubicBezTo>
                <a:cubicBezTo>
                  <a:pt x="72" y="816"/>
                  <a:pt x="104" y="720"/>
                  <a:pt x="144" y="632"/>
                </a:cubicBezTo>
                <a:cubicBezTo>
                  <a:pt x="184" y="544"/>
                  <a:pt x="224" y="464"/>
                  <a:pt x="288" y="392"/>
                </a:cubicBezTo>
                <a:cubicBezTo>
                  <a:pt x="352" y="320"/>
                  <a:pt x="432" y="256"/>
                  <a:pt x="528" y="200"/>
                </a:cubicBezTo>
                <a:cubicBezTo>
                  <a:pt x="624" y="144"/>
                  <a:pt x="744" y="88"/>
                  <a:pt x="864" y="56"/>
                </a:cubicBezTo>
                <a:cubicBezTo>
                  <a:pt x="984" y="24"/>
                  <a:pt x="1120" y="16"/>
                  <a:pt x="1248" y="8"/>
                </a:cubicBezTo>
                <a:cubicBezTo>
                  <a:pt x="1376" y="0"/>
                  <a:pt x="1568" y="8"/>
                  <a:pt x="1632"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4761" name="Line 9"/>
          <p:cNvSpPr>
            <a:spLocks noChangeShapeType="1"/>
          </p:cNvSpPr>
          <p:nvPr/>
        </p:nvSpPr>
        <p:spPr bwMode="auto">
          <a:xfrm>
            <a:off x="3113088" y="3157538"/>
            <a:ext cx="27432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4762" name="Text Box 10"/>
          <p:cNvSpPr txBox="1">
            <a:spLocks noChangeArrowheads="1"/>
          </p:cNvSpPr>
          <p:nvPr/>
        </p:nvSpPr>
        <p:spPr bwMode="auto">
          <a:xfrm>
            <a:off x="5703888" y="4071938"/>
            <a:ext cx="3302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4800">
                <a:solidFill>
                  <a:srgbClr val="C00000"/>
                </a:solidFill>
              </a:rPr>
              <a:t>{</a:t>
            </a:r>
          </a:p>
        </p:txBody>
      </p:sp>
      <p:sp>
        <p:nvSpPr>
          <p:cNvPr id="74763" name="Line 12"/>
          <p:cNvSpPr>
            <a:spLocks noChangeShapeType="1"/>
          </p:cNvSpPr>
          <p:nvPr/>
        </p:nvSpPr>
        <p:spPr bwMode="auto">
          <a:xfrm flipH="1">
            <a:off x="6008688" y="2624138"/>
            <a:ext cx="533400" cy="114300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4764" name="Line 13"/>
          <p:cNvSpPr>
            <a:spLocks noChangeShapeType="1"/>
          </p:cNvSpPr>
          <p:nvPr/>
        </p:nvSpPr>
        <p:spPr bwMode="auto">
          <a:xfrm flipV="1">
            <a:off x="3276600" y="2776538"/>
            <a:ext cx="3189288" cy="1516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4765" name="Text Box 14"/>
          <p:cNvSpPr txBox="1">
            <a:spLocks noChangeArrowheads="1"/>
          </p:cNvSpPr>
          <p:nvPr/>
        </p:nvSpPr>
        <p:spPr bwMode="auto">
          <a:xfrm>
            <a:off x="7761288" y="1557338"/>
            <a:ext cx="76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0">
                <a:solidFill>
                  <a:srgbClr val="C00000"/>
                </a:solidFill>
              </a:rPr>
              <a:t>}</a:t>
            </a:r>
          </a:p>
        </p:txBody>
      </p:sp>
      <p:sp>
        <p:nvSpPr>
          <p:cNvPr id="74766" name="Text Box 16"/>
          <p:cNvSpPr txBox="1">
            <a:spLocks noChangeArrowheads="1"/>
          </p:cNvSpPr>
          <p:nvPr/>
        </p:nvSpPr>
        <p:spPr bwMode="auto">
          <a:xfrm>
            <a:off x="6008688" y="4910138"/>
            <a:ext cx="2057400" cy="24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1000"/>
              <a:t>task1     task2     task3 ...</a:t>
            </a:r>
          </a:p>
        </p:txBody>
      </p:sp>
      <p:sp>
        <p:nvSpPr>
          <p:cNvPr id="74767" name="Line 9"/>
          <p:cNvSpPr>
            <a:spLocks noChangeShapeType="1"/>
          </p:cNvSpPr>
          <p:nvPr/>
        </p:nvSpPr>
        <p:spPr bwMode="auto">
          <a:xfrm flipV="1">
            <a:off x="5795963" y="3429000"/>
            <a:ext cx="2376487" cy="2160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ltLang="en-US" smtClean="0"/>
              <a:t>Learnability</a:t>
            </a:r>
          </a:p>
        </p:txBody>
      </p:sp>
      <p:sp>
        <p:nvSpPr>
          <p:cNvPr id="75779" name="Rectangle 3"/>
          <p:cNvSpPr>
            <a:spLocks noGrp="1" noChangeArrowheads="1"/>
          </p:cNvSpPr>
          <p:nvPr>
            <p:ph type="body" idx="1"/>
          </p:nvPr>
        </p:nvSpPr>
        <p:spPr/>
        <p:txBody>
          <a:bodyPr/>
          <a:lstStyle/>
          <a:p>
            <a:pPr>
              <a:buFontTx/>
              <a:buNone/>
            </a:pPr>
            <a:r>
              <a:rPr lang="en-GB" altLang="en-US" sz="2000" smtClean="0"/>
              <a:t>learnability profile for a kiosk</a:t>
            </a:r>
          </a:p>
          <a:p>
            <a:pPr>
              <a:buFontTx/>
              <a:buNone/>
            </a:pPr>
            <a:r>
              <a:rPr lang="en-GB" altLang="en-US" sz="2000" smtClean="0"/>
              <a:t>learnability profile for office software</a:t>
            </a:r>
            <a:endParaRPr lang="en-GB" altLang="en-US" smtClean="0"/>
          </a:p>
        </p:txBody>
      </p:sp>
      <p:sp>
        <p:nvSpPr>
          <p:cNvPr id="75780" name="Line 4"/>
          <p:cNvSpPr>
            <a:spLocks noChangeShapeType="1"/>
          </p:cNvSpPr>
          <p:nvPr/>
        </p:nvSpPr>
        <p:spPr bwMode="auto">
          <a:xfrm>
            <a:off x="4114800" y="350520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1" name="Line 5"/>
          <p:cNvSpPr>
            <a:spLocks noChangeShapeType="1"/>
          </p:cNvSpPr>
          <p:nvPr/>
        </p:nvSpPr>
        <p:spPr bwMode="auto">
          <a:xfrm>
            <a:off x="4114800" y="6096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2" name="Text Box 6"/>
          <p:cNvSpPr txBox="1">
            <a:spLocks noChangeArrowheads="1"/>
          </p:cNvSpPr>
          <p:nvPr/>
        </p:nvSpPr>
        <p:spPr bwMode="auto">
          <a:xfrm>
            <a:off x="6324600" y="6248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2400"/>
              <a:t>time</a:t>
            </a:r>
          </a:p>
        </p:txBody>
      </p:sp>
      <p:sp>
        <p:nvSpPr>
          <p:cNvPr id="75783" name="Text Box 7"/>
          <p:cNvSpPr txBox="1">
            <a:spLocks noChangeArrowheads="1"/>
          </p:cNvSpPr>
          <p:nvPr/>
        </p:nvSpPr>
        <p:spPr bwMode="auto">
          <a:xfrm>
            <a:off x="3048000" y="32004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2400"/>
              <a:t>productivity</a:t>
            </a:r>
          </a:p>
        </p:txBody>
      </p:sp>
      <p:sp>
        <p:nvSpPr>
          <p:cNvPr id="75784" name="Text Box 8"/>
          <p:cNvSpPr txBox="1">
            <a:spLocks noChangeArrowheads="1"/>
          </p:cNvSpPr>
          <p:nvPr/>
        </p:nvSpPr>
        <p:spPr bwMode="auto">
          <a:xfrm>
            <a:off x="4495800" y="6096000"/>
            <a:ext cx="2057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1000"/>
              <a:t>task1     task2     task3 ...</a:t>
            </a:r>
          </a:p>
        </p:txBody>
      </p:sp>
      <p:sp>
        <p:nvSpPr>
          <p:cNvPr id="75785" name="Line 9"/>
          <p:cNvSpPr>
            <a:spLocks noChangeShapeType="1"/>
          </p:cNvSpPr>
          <p:nvPr/>
        </p:nvSpPr>
        <p:spPr bwMode="auto">
          <a:xfrm flipV="1">
            <a:off x="4724400" y="4038600"/>
            <a:ext cx="129540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6" name="Line 10"/>
          <p:cNvSpPr>
            <a:spLocks noChangeShapeType="1"/>
          </p:cNvSpPr>
          <p:nvPr/>
        </p:nvSpPr>
        <p:spPr bwMode="auto">
          <a:xfrm flipV="1">
            <a:off x="4724400" y="3352800"/>
            <a:ext cx="838200" cy="236220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7" name="Line 11"/>
          <p:cNvSpPr>
            <a:spLocks noChangeShapeType="1"/>
          </p:cNvSpPr>
          <p:nvPr/>
        </p:nvSpPr>
        <p:spPr bwMode="auto">
          <a:xfrm>
            <a:off x="3886200" y="2133600"/>
            <a:ext cx="10668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8" name="Line 12"/>
          <p:cNvSpPr>
            <a:spLocks noChangeShapeType="1"/>
          </p:cNvSpPr>
          <p:nvPr/>
        </p:nvSpPr>
        <p:spPr bwMode="auto">
          <a:xfrm>
            <a:off x="4648200" y="2590800"/>
            <a:ext cx="6858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9" name="Text Box 13"/>
          <p:cNvSpPr txBox="1">
            <a:spLocks noChangeArrowheads="1"/>
          </p:cNvSpPr>
          <p:nvPr/>
        </p:nvSpPr>
        <p:spPr bwMode="auto">
          <a:xfrm>
            <a:off x="6084888" y="2492375"/>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SzTx/>
              <a:buFontTx/>
              <a:buNone/>
            </a:pPr>
            <a:r>
              <a:rPr lang="en-GB" altLang="en-US" sz="2400"/>
              <a:t>Less guessability for more rate of learning and productivity gain</a:t>
            </a:r>
          </a:p>
        </p:txBody>
      </p:sp>
      <p:sp>
        <p:nvSpPr>
          <p:cNvPr id="75790" name="Text Box 14"/>
          <p:cNvSpPr txBox="1">
            <a:spLocks noChangeArrowheads="1"/>
          </p:cNvSpPr>
          <p:nvPr/>
        </p:nvSpPr>
        <p:spPr bwMode="auto">
          <a:xfrm>
            <a:off x="6324600" y="4191000"/>
            <a:ext cx="23574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a:t>More guessibility for less rate of learning and productivity gain</a:t>
            </a:r>
          </a:p>
        </p:txBody>
      </p:sp>
      <p:sp>
        <p:nvSpPr>
          <p:cNvPr id="75791" name="Freeform 15"/>
          <p:cNvSpPr>
            <a:spLocks/>
          </p:cNvSpPr>
          <p:nvPr/>
        </p:nvSpPr>
        <p:spPr bwMode="auto">
          <a:xfrm>
            <a:off x="5689600" y="4191000"/>
            <a:ext cx="711200" cy="381000"/>
          </a:xfrm>
          <a:custGeom>
            <a:avLst/>
            <a:gdLst>
              <a:gd name="T0" fmla="*/ 2147483646 w 448"/>
              <a:gd name="T1" fmla="*/ 0 h 240"/>
              <a:gd name="T2" fmla="*/ 2147483646 w 448"/>
              <a:gd name="T3" fmla="*/ 2147483646 h 240"/>
              <a:gd name="T4" fmla="*/ 2147483646 w 448"/>
              <a:gd name="T5" fmla="*/ 2147483646 h 240"/>
              <a:gd name="T6" fmla="*/ 2147483646 w 448"/>
              <a:gd name="T7" fmla="*/ 2147483646 h 240"/>
              <a:gd name="T8" fmla="*/ 2147483646 w 448"/>
              <a:gd name="T9" fmla="*/ 2147483646 h 240"/>
              <a:gd name="T10" fmla="*/ 0 60000 65536"/>
              <a:gd name="T11" fmla="*/ 0 60000 65536"/>
              <a:gd name="T12" fmla="*/ 0 60000 65536"/>
              <a:gd name="T13" fmla="*/ 0 60000 65536"/>
              <a:gd name="T14" fmla="*/ 0 60000 65536"/>
              <a:gd name="T15" fmla="*/ 0 w 448"/>
              <a:gd name="T16" fmla="*/ 0 h 240"/>
              <a:gd name="T17" fmla="*/ 448 w 448"/>
              <a:gd name="T18" fmla="*/ 240 h 240"/>
            </a:gdLst>
            <a:ahLst/>
            <a:cxnLst>
              <a:cxn ang="T10">
                <a:pos x="T0" y="T1"/>
              </a:cxn>
              <a:cxn ang="T11">
                <a:pos x="T2" y="T3"/>
              </a:cxn>
              <a:cxn ang="T12">
                <a:pos x="T4" y="T5"/>
              </a:cxn>
              <a:cxn ang="T13">
                <a:pos x="T6" y="T7"/>
              </a:cxn>
              <a:cxn ang="T14">
                <a:pos x="T8" y="T9"/>
              </a:cxn>
            </a:cxnLst>
            <a:rect l="T15" t="T16" r="T17" b="T18"/>
            <a:pathLst>
              <a:path w="448" h="240">
                <a:moveTo>
                  <a:pt x="16" y="0"/>
                </a:moveTo>
                <a:cubicBezTo>
                  <a:pt x="8" y="12"/>
                  <a:pt x="0" y="24"/>
                  <a:pt x="16" y="48"/>
                </a:cubicBezTo>
                <a:cubicBezTo>
                  <a:pt x="32" y="72"/>
                  <a:pt x="80" y="120"/>
                  <a:pt x="112" y="144"/>
                </a:cubicBezTo>
                <a:cubicBezTo>
                  <a:pt x="144" y="168"/>
                  <a:pt x="152" y="176"/>
                  <a:pt x="208" y="192"/>
                </a:cubicBezTo>
                <a:cubicBezTo>
                  <a:pt x="264" y="208"/>
                  <a:pt x="356" y="224"/>
                  <a:pt x="44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5792" name="Line 16"/>
          <p:cNvSpPr>
            <a:spLocks noChangeShapeType="1"/>
          </p:cNvSpPr>
          <p:nvPr/>
        </p:nvSpPr>
        <p:spPr bwMode="auto">
          <a:xfrm flipV="1">
            <a:off x="5562600" y="3276600"/>
            <a:ext cx="609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altLang="en-US" smtClean="0"/>
          </a:p>
        </p:txBody>
      </p:sp>
      <p:sp>
        <p:nvSpPr>
          <p:cNvPr id="76803" name="Content Placeholder 2"/>
          <p:cNvSpPr>
            <a:spLocks noGrp="1"/>
          </p:cNvSpPr>
          <p:nvPr>
            <p:ph idx="1"/>
          </p:nvPr>
        </p:nvSpPr>
        <p:spPr/>
        <p:txBody>
          <a:bodyPr/>
          <a:lstStyle/>
          <a:p>
            <a:pPr lvl="1"/>
            <a:r>
              <a:rPr lang="en-GB" altLang="en-US" smtClean="0"/>
              <a:t>Memorisable: </a:t>
            </a:r>
          </a:p>
          <a:p>
            <a:pPr lvl="2"/>
            <a:r>
              <a:rPr lang="en-GB" altLang="en-US" smtClean="0"/>
              <a:t>recall for passwords</a:t>
            </a:r>
          </a:p>
          <a:p>
            <a:pPr lvl="2"/>
            <a:r>
              <a:rPr lang="en-GB" altLang="en-US" smtClean="0"/>
              <a:t>Occasional tasks – annual tax returns</a:t>
            </a:r>
          </a:p>
          <a:p>
            <a:pPr lvl="2"/>
            <a:endParaRPr lang="en-GB" altLang="en-US" smtClean="0"/>
          </a:p>
          <a:p>
            <a:r>
              <a:rPr lang="en-GB" altLang="en-US" smtClean="0"/>
              <a:t>What learning strategies are effective:</a:t>
            </a:r>
          </a:p>
          <a:p>
            <a:pPr lvl="1"/>
            <a:r>
              <a:rPr lang="en-GB" altLang="en-US" smtClean="0"/>
              <a:t>Explorable – learn by trial and error</a:t>
            </a:r>
          </a:p>
          <a:p>
            <a:endParaRPr lang="en-GB"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GB" altLang="en-US" smtClean="0"/>
              <a:t>User Experience: Perceptions</a:t>
            </a:r>
          </a:p>
        </p:txBody>
      </p:sp>
      <p:sp>
        <p:nvSpPr>
          <p:cNvPr id="3" name="Content Placeholder 2"/>
          <p:cNvSpPr>
            <a:spLocks noGrp="1"/>
          </p:cNvSpPr>
          <p:nvPr>
            <p:ph idx="1"/>
          </p:nvPr>
        </p:nvSpPr>
        <p:spPr>
          <a:xfrm>
            <a:off x="500063" y="1714500"/>
            <a:ext cx="8501062" cy="4714875"/>
          </a:xfrm>
        </p:spPr>
        <p:txBody>
          <a:bodyPr/>
          <a:lstStyle/>
          <a:p>
            <a:pPr>
              <a:defRPr/>
            </a:pPr>
            <a:r>
              <a:rPr lang="en-GB" dirty="0" smtClean="0"/>
              <a:t>“Virgin believes in making a difference. We stand for value for money, quality, </a:t>
            </a:r>
            <a:r>
              <a:rPr lang="en-GB" u="sng" dirty="0" smtClean="0">
                <a:solidFill>
                  <a:schemeClr val="accent6"/>
                </a:solidFill>
              </a:rPr>
              <a:t>innovation</a:t>
            </a:r>
            <a:r>
              <a:rPr lang="en-GB" dirty="0" smtClean="0"/>
              <a:t>, </a:t>
            </a:r>
            <a:r>
              <a:rPr lang="en-GB" u="sng" dirty="0" smtClean="0">
                <a:solidFill>
                  <a:srgbClr val="00B050"/>
                </a:solidFill>
              </a:rPr>
              <a:t>fun</a:t>
            </a:r>
            <a:r>
              <a:rPr lang="en-GB" dirty="0" smtClean="0"/>
              <a:t> and a sense of competitive challenge. </a:t>
            </a:r>
          </a:p>
          <a:p>
            <a:pPr>
              <a:defRPr/>
            </a:pPr>
            <a:endParaRPr lang="en-GB" dirty="0" smtClean="0"/>
          </a:p>
          <a:p>
            <a:pPr>
              <a:defRPr/>
            </a:pPr>
            <a:r>
              <a:rPr lang="en-GB" dirty="0" smtClean="0"/>
              <a:t>...” business must be </a:t>
            </a:r>
            <a:r>
              <a:rPr lang="en-GB" u="sng" dirty="0" smtClean="0">
                <a:solidFill>
                  <a:srgbClr val="00B050"/>
                </a:solidFill>
              </a:rPr>
              <a:t>a force for good </a:t>
            </a:r>
            <a:r>
              <a:rPr lang="en-GB" dirty="0" smtClean="0"/>
              <a:t>and use its influence and resources to help find solutions to some of the world's major issues “</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GB" altLang="en-US" smtClean="0"/>
              <a:t>User Experience: Perceptions</a:t>
            </a:r>
          </a:p>
        </p:txBody>
      </p:sp>
      <p:sp>
        <p:nvSpPr>
          <p:cNvPr id="78851" name="Content Placeholder 2"/>
          <p:cNvSpPr>
            <a:spLocks noGrp="1"/>
          </p:cNvSpPr>
          <p:nvPr>
            <p:ph idx="1"/>
          </p:nvPr>
        </p:nvSpPr>
        <p:spPr>
          <a:xfrm>
            <a:off x="500063" y="1714500"/>
            <a:ext cx="8501062" cy="4714875"/>
          </a:xfrm>
        </p:spPr>
        <p:txBody>
          <a:bodyPr/>
          <a:lstStyle/>
          <a:p>
            <a:r>
              <a:rPr lang="en-GB" altLang="en-US" smtClean="0"/>
              <a:t>“transparency” – government, complaints</a:t>
            </a:r>
          </a:p>
          <a:p>
            <a:endParaRPr lang="en-GB" altLang="en-US" smtClean="0"/>
          </a:p>
          <a:p>
            <a:r>
              <a:rPr lang="en-GB" altLang="en-US" smtClean="0"/>
              <a:t>“credibility”</a:t>
            </a:r>
          </a:p>
          <a:p>
            <a:pPr lvl="2"/>
            <a:r>
              <a:rPr lang="en-GB" altLang="en-US" smtClean="0"/>
              <a:t>Trustworthiness</a:t>
            </a:r>
          </a:p>
          <a:p>
            <a:pPr lvl="2"/>
            <a:r>
              <a:rPr lang="en-GB" altLang="en-US" smtClean="0"/>
              <a:t>Expertise</a:t>
            </a:r>
          </a:p>
          <a:p>
            <a:endParaRPr lang="en-GB"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altLang="en-US" smtClean="0"/>
          </a:p>
        </p:txBody>
      </p:sp>
      <p:sp>
        <p:nvSpPr>
          <p:cNvPr id="79875" name="Content Placeholder 2"/>
          <p:cNvSpPr>
            <a:spLocks noGrp="1"/>
          </p:cNvSpPr>
          <p:nvPr>
            <p:ph idx="1"/>
          </p:nvPr>
        </p:nvSpPr>
        <p:spPr/>
        <p:txBody>
          <a:bodyPr/>
          <a:lstStyle/>
          <a:p>
            <a:r>
              <a:rPr lang="en-GB" altLang="en-US" smtClean="0"/>
              <a:t>Persuasiveness</a:t>
            </a:r>
          </a:p>
          <a:p>
            <a:pPr lvl="1"/>
            <a:r>
              <a:rPr lang="en-GB" altLang="en-US" smtClean="0"/>
              <a:t>to perform a target action and/or to adopt a target belief</a:t>
            </a:r>
          </a:p>
          <a:p>
            <a:pPr lvl="1"/>
            <a:endParaRPr lang="en-GB" altLang="en-US" smtClean="0"/>
          </a:p>
          <a:p>
            <a:r>
              <a:rPr lang="en-GB" altLang="en-US" smtClean="0"/>
              <a:t>Engagement</a:t>
            </a:r>
          </a:p>
          <a:p>
            <a:pPr lvl="1"/>
            <a:r>
              <a:rPr lang="en-GB" altLang="en-US" smtClean="0"/>
              <a:t>Duration and intensity of discretionary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42938" y="214313"/>
            <a:ext cx="7772400" cy="1143000"/>
          </a:xfrm>
          <a:noFill/>
        </p:spPr>
        <p:txBody>
          <a:bodyPr/>
          <a:lstStyle/>
          <a:p>
            <a:r>
              <a:rPr lang="en-GB" altLang="en-US" smtClean="0"/>
              <a:t>Summary: Qualities of Usability and User Experience</a:t>
            </a:r>
          </a:p>
        </p:txBody>
      </p:sp>
      <p:sp>
        <p:nvSpPr>
          <p:cNvPr id="80899" name="Rectangle 3"/>
          <p:cNvSpPr>
            <a:spLocks noGrp="1" noChangeArrowheads="1"/>
          </p:cNvSpPr>
          <p:nvPr>
            <p:ph type="body" idx="1"/>
          </p:nvPr>
        </p:nvSpPr>
        <p:spPr>
          <a:xfrm>
            <a:off x="0" y="1571625"/>
            <a:ext cx="9144000" cy="5286375"/>
          </a:xfrm>
          <a:noFill/>
        </p:spPr>
        <p:txBody>
          <a:bodyPr/>
          <a:lstStyle/>
          <a:p>
            <a:r>
              <a:rPr lang="en-GB" altLang="en-US" sz="2400" b="1" smtClean="0"/>
              <a:t>12 qualities of usability</a:t>
            </a:r>
          </a:p>
          <a:p>
            <a:pPr lvl="2"/>
            <a:r>
              <a:rPr lang="en-GB" altLang="en-US" smtClean="0"/>
              <a:t>Compatibility </a:t>
            </a:r>
            <a:r>
              <a:rPr lang="en-GB" altLang="en-US" sz="1400" smtClean="0"/>
              <a:t>(coherent with world)	</a:t>
            </a:r>
            <a:r>
              <a:rPr lang="en-GB" altLang="en-US" smtClean="0"/>
              <a:t> - transparency </a:t>
            </a:r>
            <a:r>
              <a:rPr lang="en-GB" altLang="en-US" sz="1400" smtClean="0"/>
              <a:t>(current state is clear)</a:t>
            </a:r>
          </a:p>
          <a:p>
            <a:pPr lvl="2"/>
            <a:r>
              <a:rPr lang="en-GB" altLang="en-US" smtClean="0"/>
              <a:t>Coherence </a:t>
            </a:r>
            <a:r>
              <a:rPr lang="en-GB" altLang="en-US" sz="1400" smtClean="0"/>
              <a:t>(coherent with self)</a:t>
            </a:r>
            <a:r>
              <a:rPr lang="en-GB" altLang="en-US" smtClean="0"/>
              <a:t>	 - completeness </a:t>
            </a:r>
            <a:r>
              <a:rPr lang="en-GB" altLang="en-US" sz="1400" smtClean="0"/>
              <a:t>(all available actions displayed)</a:t>
            </a:r>
          </a:p>
          <a:p>
            <a:pPr lvl="2"/>
            <a:r>
              <a:rPr lang="en-GB" altLang="en-US" smtClean="0"/>
              <a:t>Simplicity </a:t>
            </a:r>
            <a:r>
              <a:rPr lang="en-GB" altLang="en-US" sz="1400" smtClean="0"/>
              <a:t>(min actions/decisions)	</a:t>
            </a:r>
            <a:r>
              <a:rPr lang="en-GB" altLang="en-US" smtClean="0"/>
              <a:t> - controllability</a:t>
            </a:r>
          </a:p>
          <a:p>
            <a:pPr lvl="2"/>
            <a:r>
              <a:rPr lang="en-GB" altLang="en-US" smtClean="0"/>
              <a:t>Redundancy </a:t>
            </a:r>
            <a:r>
              <a:rPr lang="en-GB" altLang="en-US" sz="1400" smtClean="0"/>
              <a:t>(duplicate key info/actions </a:t>
            </a:r>
            <a:r>
              <a:rPr lang="en-GB" altLang="en-US" smtClean="0"/>
              <a:t> - flexibility </a:t>
            </a:r>
            <a:r>
              <a:rPr lang="en-GB" altLang="en-US" sz="1400" smtClean="0"/>
              <a:t>(user selects I/O mode)</a:t>
            </a:r>
          </a:p>
          <a:p>
            <a:pPr lvl="2"/>
            <a:r>
              <a:rPr lang="en-GB" altLang="en-US" smtClean="0"/>
              <a:t>Salience </a:t>
            </a:r>
            <a:r>
              <a:rPr lang="en-GB" altLang="en-US" sz="1400" smtClean="0"/>
              <a:t>(key highlighted)</a:t>
            </a:r>
            <a:r>
              <a:rPr lang="en-GB" altLang="en-US" smtClean="0"/>
              <a:t>		 - feedback</a:t>
            </a:r>
          </a:p>
          <a:p>
            <a:pPr lvl="2"/>
            <a:r>
              <a:rPr lang="en-GB" altLang="en-US" smtClean="0"/>
              <a:t>Reversibility </a:t>
            </a:r>
            <a:r>
              <a:rPr lang="en-GB" altLang="en-US" sz="1400" smtClean="0"/>
              <a:t>(universal undo)</a:t>
            </a:r>
            <a:r>
              <a:rPr lang="en-GB" altLang="en-US" smtClean="0"/>
              <a:t>	- support  orientation </a:t>
            </a:r>
            <a:r>
              <a:rPr lang="en-GB" altLang="en-US" sz="1400" smtClean="0"/>
              <a:t>(context is clear)  </a:t>
            </a:r>
          </a:p>
          <a:p>
            <a:r>
              <a:rPr lang="en-GB" altLang="en-US" sz="2400" b="1" smtClean="0"/>
              <a:t>additional qualities of user experience</a:t>
            </a:r>
          </a:p>
          <a:p>
            <a:pPr lvl="2"/>
            <a:r>
              <a:rPr lang="en-GB" altLang="en-US" smtClean="0"/>
              <a:t>Learnability (</a:t>
            </a:r>
            <a:r>
              <a:rPr lang="en-GB" altLang="en-US" sz="1400" smtClean="0"/>
              <a:t>guessability, rate of learning, ultimate productivity, memorable, explorable)</a:t>
            </a:r>
          </a:p>
          <a:p>
            <a:pPr lvl="2"/>
            <a:r>
              <a:rPr lang="en-GB" altLang="en-US" smtClean="0"/>
              <a:t>Perceived ... </a:t>
            </a:r>
            <a:r>
              <a:rPr lang="en-GB" altLang="en-US" sz="1400" smtClean="0"/>
              <a:t>Brand values, transparency of decision making, credibility</a:t>
            </a:r>
          </a:p>
          <a:p>
            <a:pPr lvl="2"/>
            <a:r>
              <a:rPr lang="en-GB" altLang="en-US" smtClean="0"/>
              <a:t>Persuasion</a:t>
            </a:r>
          </a:p>
          <a:p>
            <a:pPr lvl="2"/>
            <a:r>
              <a:rPr lang="en-GB" altLang="en-US" smtClean="0"/>
              <a:t>Engagement</a:t>
            </a:r>
          </a:p>
          <a:p>
            <a:pPr lvl="2"/>
            <a:endParaRPr lang="en-GB" altLang="en-US" smtClean="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ltLang="en-US" sz="4000" smtClean="0"/>
              <a:t>Summary: Lessons</a:t>
            </a:r>
          </a:p>
        </p:txBody>
      </p:sp>
      <p:sp>
        <p:nvSpPr>
          <p:cNvPr id="82947" name="Rectangle 3"/>
          <p:cNvSpPr>
            <a:spLocks noGrp="1" noChangeArrowheads="1"/>
          </p:cNvSpPr>
          <p:nvPr>
            <p:ph type="body" idx="1"/>
          </p:nvPr>
        </p:nvSpPr>
        <p:spPr>
          <a:xfrm>
            <a:off x="642938" y="1714500"/>
            <a:ext cx="7815262" cy="4381500"/>
          </a:xfrm>
        </p:spPr>
        <p:txBody>
          <a:bodyPr/>
          <a:lstStyle/>
          <a:p>
            <a:r>
              <a:rPr lang="en-GB" altLang="en-US" smtClean="0"/>
              <a:t>these qualities are frequently useful prompts for assessment – don’t worry if they need not </a:t>
            </a:r>
            <a:r>
              <a:rPr lang="en-GB" altLang="en-US" i="1" smtClean="0"/>
              <a:t>always</a:t>
            </a:r>
            <a:r>
              <a:rPr lang="en-GB" altLang="en-US" smtClean="0"/>
              <a:t> apply usefully.  Some interpretations may not be useful.  </a:t>
            </a:r>
          </a:p>
          <a:p>
            <a:r>
              <a:rPr lang="en-GB" altLang="en-US" u="sng" smtClean="0"/>
              <a:t>Use these terms to identify the kind of usability and user experience issues that your users might raise</a:t>
            </a:r>
            <a:r>
              <a:rPr lang="en-GB" altLang="en-US"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p:spPr>
        <p:txBody>
          <a:bodyPr/>
          <a:lstStyle/>
          <a:p>
            <a:r>
              <a:rPr lang="en-GB" altLang="en-US" smtClean="0"/>
              <a:t>References</a:t>
            </a:r>
          </a:p>
        </p:txBody>
      </p:sp>
      <p:sp>
        <p:nvSpPr>
          <p:cNvPr id="83971" name="Rectangle 3"/>
          <p:cNvSpPr>
            <a:spLocks noGrp="1" noChangeArrowheads="1"/>
          </p:cNvSpPr>
          <p:nvPr>
            <p:ph type="body" idx="1"/>
          </p:nvPr>
        </p:nvSpPr>
        <p:spPr>
          <a:xfrm>
            <a:off x="714375" y="1714500"/>
            <a:ext cx="7772400" cy="4114800"/>
          </a:xfrm>
          <a:noFill/>
        </p:spPr>
        <p:txBody>
          <a:bodyPr/>
          <a:lstStyle/>
          <a:p>
            <a:pPr lvl="1"/>
            <a:r>
              <a:rPr lang="en-GB" altLang="en-US" sz="1600" smtClean="0"/>
              <a:t>Preece t al, 2002, Interaction Design Chapter 13 ‘section ‘Asking Experts’ pp407-422</a:t>
            </a:r>
          </a:p>
          <a:p>
            <a:pPr lvl="1"/>
            <a:r>
              <a:rPr lang="en-GB" altLang="en-US" sz="1600" u="sng" smtClean="0"/>
              <a:t>Definitions of Qualities</a:t>
            </a:r>
          </a:p>
          <a:p>
            <a:pPr lvl="2"/>
            <a:r>
              <a:rPr lang="en-GB" altLang="en-US" sz="1400" smtClean="0"/>
              <a:t>Denley, I., Hedman, L. R., Hill, B., Whitefield, A &amp; Papadopoulos, A, Clarke, A., and Hine, N. 1993, Usability Principles for Service Design.  In Computers, Communication and Usability: Design Issues, Research and Methods, Byerley, P Barnard, P and May, J (eds) Amsterdam: Elsevier, 291-343.</a:t>
            </a:r>
            <a:r>
              <a:rPr lang="en-GB" altLang="en-US" sz="1400" u="sng" smtClean="0"/>
              <a:t> </a:t>
            </a:r>
          </a:p>
          <a:p>
            <a:pPr lvl="1"/>
            <a:r>
              <a:rPr lang="en-GB" altLang="en-US" sz="1600" u="sng" smtClean="0"/>
              <a:t>Interactive TV</a:t>
            </a:r>
            <a:endParaRPr lang="en-GB" altLang="en-US" sz="1600" smtClean="0"/>
          </a:p>
          <a:p>
            <a:pPr lvl="2"/>
            <a:r>
              <a:rPr lang="en-GB" altLang="en-US" sz="1400" smtClean="0"/>
              <a:t>Colbert, M., Voglimacci, C. and Finkelstein, A. 1995, Live, Audio-Visual Communication Systems for distance learning: experience, heuristics and ISDN, </a:t>
            </a:r>
            <a:r>
              <a:rPr lang="en-GB" altLang="en-US" sz="1400" i="1" smtClean="0"/>
              <a:t>Behaviour &amp; Information Technology</a:t>
            </a:r>
            <a:r>
              <a:rPr lang="en-GB" altLang="en-US" sz="1400" smtClean="0"/>
              <a:t>, 14(5), 267-288.</a:t>
            </a:r>
          </a:p>
          <a:p>
            <a:pPr lvl="1"/>
            <a:r>
              <a:rPr lang="en-GB" altLang="en-US" sz="1600" u="sng" smtClean="0"/>
              <a:t>Windows 95</a:t>
            </a:r>
            <a:endParaRPr lang="en-GB" altLang="en-US" sz="1600" smtClean="0"/>
          </a:p>
          <a:p>
            <a:pPr lvl="2"/>
            <a:r>
              <a:rPr lang="en-GB" altLang="en-US" sz="1400" smtClean="0"/>
              <a:t>Sullivan, K 1996, The Windows 95 User Interface: A case study in usability engineering.  Proceedings of ‘CHI96, Boston, ACM, 473-480.</a:t>
            </a:r>
          </a:p>
          <a:p>
            <a:pPr lvl="1"/>
            <a:r>
              <a:rPr lang="en-GB" altLang="en-US" sz="1600" u="sng" smtClean="0"/>
              <a:t>Cognitive Walkthrough</a:t>
            </a:r>
            <a:r>
              <a:rPr lang="en-GB" altLang="en-US" sz="1800" smtClean="0"/>
              <a:t> </a:t>
            </a:r>
          </a:p>
          <a:p>
            <a:pPr lvl="2"/>
            <a:r>
              <a:rPr lang="en-GB" altLang="en-US" sz="1400" smtClean="0"/>
              <a:t>Wharton, C., Rieman, J., Lewis, C. And Polson, P. The cognitive walkthrough: a practitioner’s guide.  In Usability Inspection Methods. John Wiley, New York, 1994.</a:t>
            </a:r>
          </a:p>
          <a:p>
            <a:pPr lvl="1"/>
            <a:r>
              <a:rPr lang="en-GB" altLang="en-US" sz="1800" u="sng" smtClean="0">
                <a:hlinkClick r:id="rId3"/>
              </a:rPr>
              <a:t>Towards user Experience</a:t>
            </a:r>
          </a:p>
          <a:p>
            <a:pPr lvl="2"/>
            <a:r>
              <a:rPr lang="en-GB" altLang="en-US" sz="1400" u="sng" smtClean="0">
                <a:hlinkClick r:id="rId3"/>
              </a:rPr>
              <a:t>http://cost294.org/upload/408.pdf</a:t>
            </a:r>
            <a:endParaRPr lang="en-GB" altLang="en-US" sz="1400" smtClean="0"/>
          </a:p>
          <a:p>
            <a:pPr lvl="1"/>
            <a:endParaRPr lang="en-GB" altLang="en-US" sz="180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altLang="en-US" smtClean="0"/>
              <a:t>Usability Inspection: Questions</a:t>
            </a:r>
          </a:p>
        </p:txBody>
      </p:sp>
      <p:sp>
        <p:nvSpPr>
          <p:cNvPr id="9219" name="Content Placeholder 2"/>
          <p:cNvSpPr>
            <a:spLocks noGrp="1"/>
          </p:cNvSpPr>
          <p:nvPr>
            <p:ph idx="1"/>
          </p:nvPr>
        </p:nvSpPr>
        <p:spPr>
          <a:xfrm>
            <a:off x="714375" y="1643063"/>
            <a:ext cx="7815263" cy="4448175"/>
          </a:xfrm>
        </p:spPr>
        <p:txBody>
          <a:bodyPr/>
          <a:lstStyle/>
          <a:p>
            <a:r>
              <a:rPr lang="en-GB" altLang="en-US" smtClean="0"/>
              <a:t>Questions for Heuristic Evaluation</a:t>
            </a:r>
          </a:p>
          <a:p>
            <a:pPr lvl="2">
              <a:buFontTx/>
              <a:buNone/>
            </a:pPr>
            <a:r>
              <a:rPr lang="en-GB" altLang="en-US" sz="1800" smtClean="0"/>
              <a:t>Does this interaction have good &lt;quality of use&gt;?</a:t>
            </a:r>
          </a:p>
          <a:p>
            <a:pPr lvl="2">
              <a:buFontTx/>
              <a:buNone/>
            </a:pPr>
            <a:endParaRPr lang="en-GB" altLang="en-US" sz="1800" smtClean="0"/>
          </a:p>
          <a:p>
            <a:pPr lvl="2">
              <a:buFontTx/>
              <a:buNone/>
            </a:pPr>
            <a:r>
              <a:rPr lang="en-GB" altLang="en-US" sz="1800" smtClean="0"/>
              <a:t>‘Easy to use’/’usable’ is one quality of use.  But we need others ...</a:t>
            </a:r>
          </a:p>
          <a:p>
            <a:pPr lvl="2">
              <a:buFontTx/>
              <a:buNone/>
            </a:pPr>
            <a:r>
              <a:rPr lang="en-GB" altLang="en-US" sz="1800" smtClean="0"/>
              <a:t>These qualities must:</a:t>
            </a:r>
          </a:p>
          <a:p>
            <a:pPr lvl="2"/>
            <a:r>
              <a:rPr lang="en-GB" altLang="en-US" sz="1800" smtClean="0"/>
              <a:t>    apply to a wide range of interactions</a:t>
            </a:r>
          </a:p>
          <a:p>
            <a:pPr lvl="2"/>
            <a:r>
              <a:rPr lang="en-GB" altLang="en-US" sz="1800" smtClean="0"/>
              <a:t>    cover a wide range of problems</a:t>
            </a:r>
          </a:p>
          <a:p>
            <a:pPr lvl="2">
              <a:buFontTx/>
              <a:buNone/>
            </a:pPr>
            <a:endParaRPr lang="en-GB" altLang="en-US" sz="1800" smtClean="0"/>
          </a:p>
          <a:p>
            <a:pPr lvl="2">
              <a:buFontTx/>
              <a:buNone/>
            </a:pPr>
            <a:r>
              <a:rPr lang="en-GB" altLang="en-US" sz="1800" smtClean="0"/>
              <a:t>These qualities must not:</a:t>
            </a:r>
          </a:p>
          <a:p>
            <a:pPr lvl="2"/>
            <a:r>
              <a:rPr lang="en-GB" altLang="en-US" sz="1800" smtClean="0"/>
              <a:t>Mix up qualities of use, with features of a user interface, or sequences of behaviour</a:t>
            </a:r>
          </a:p>
          <a:p>
            <a:pPr lvl="2">
              <a:buFontTx/>
              <a:buNone/>
            </a:pPr>
            <a:r>
              <a:rPr lang="en-GB" altLang="en-US" sz="1800" smtClean="0"/>
              <a:t>     	e.g. “Does this page have a search box?”</a:t>
            </a:r>
          </a:p>
          <a:p>
            <a:pPr lvl="2">
              <a:buFontTx/>
              <a:buNone/>
            </a:pPr>
            <a:r>
              <a:rPr lang="en-GB" altLang="en-US" sz="1800" smtClean="0"/>
              <a:t>     	e.g. “Can I try something out, get feedback, try something else out safely, until it works?</a:t>
            </a:r>
          </a:p>
          <a:p>
            <a:pPr lvl="2">
              <a:buFontTx/>
              <a:buNone/>
            </a:pPr>
            <a:r>
              <a:rPr lang="en-GB" altLang="en-US" sz="1800" smtClean="0"/>
              <a:t>I don’t recommend Nielsen’s original heuristics, but the article is legend</a:t>
            </a:r>
          </a:p>
          <a:p>
            <a:pPr lvl="2">
              <a:buFontTx/>
              <a:buNone/>
            </a:pPr>
            <a:endParaRPr lang="en-GB" altLang="en-US" sz="1800" smtClean="0"/>
          </a:p>
          <a:p>
            <a:pPr lvl="2">
              <a:buFontTx/>
              <a:buNone/>
            </a:pPr>
            <a:endParaRPr lang="en-GB" alt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GB" altLang="en-US" smtClean="0"/>
              <a:t>Usability Inspection: Questions</a:t>
            </a:r>
          </a:p>
        </p:txBody>
      </p:sp>
      <p:sp>
        <p:nvSpPr>
          <p:cNvPr id="86019" name="Content Placeholder 2"/>
          <p:cNvSpPr>
            <a:spLocks noGrp="1"/>
          </p:cNvSpPr>
          <p:nvPr>
            <p:ph idx="1"/>
          </p:nvPr>
        </p:nvSpPr>
        <p:spPr>
          <a:xfrm>
            <a:off x="571500" y="1643063"/>
            <a:ext cx="8072438" cy="4929187"/>
          </a:xfrm>
        </p:spPr>
        <p:txBody>
          <a:bodyPr/>
          <a:lstStyle/>
          <a:p>
            <a:r>
              <a:rPr lang="en-GB" altLang="en-US" smtClean="0"/>
              <a:t>EXTRA – to inspect for styleguide compliance, you need to know what a styleguide is</a:t>
            </a:r>
          </a:p>
          <a:p>
            <a:r>
              <a:rPr lang="en-GB" altLang="en-US" smtClean="0"/>
              <a:t>Questions for Compliance Assessment</a:t>
            </a:r>
          </a:p>
          <a:p>
            <a:pPr lvl="2">
              <a:buFontTx/>
              <a:buNone/>
            </a:pPr>
            <a:r>
              <a:rPr lang="en-GB" altLang="en-US" sz="1800" smtClean="0"/>
              <a:t>Does the selection and detailed design of this UI component follow the mandatory/suggested guidelines in the styleguide? </a:t>
            </a:r>
          </a:p>
          <a:p>
            <a:pPr lvl="2">
              <a:buFontTx/>
              <a:buNone/>
            </a:pPr>
            <a:endParaRPr lang="en-GB" altLang="en-US" sz="1800" smtClean="0"/>
          </a:p>
          <a:p>
            <a:pPr lvl="2">
              <a:buFontTx/>
              <a:buNone/>
            </a:pPr>
            <a:r>
              <a:rPr lang="en-GB" altLang="en-US" sz="1800" smtClean="0"/>
              <a:t>Does this combination of components follow general design patterns in an appropriate way?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lstStyle/>
          <a:p>
            <a:r>
              <a:rPr lang="en-GB" altLang="en-US" smtClean="0"/>
              <a:t>What is a Styleguide?</a:t>
            </a:r>
          </a:p>
        </p:txBody>
      </p:sp>
      <p:sp>
        <p:nvSpPr>
          <p:cNvPr id="87043" name="Rectangle 3"/>
          <p:cNvSpPr>
            <a:spLocks noGrp="1" noChangeArrowheads="1"/>
          </p:cNvSpPr>
          <p:nvPr>
            <p:ph type="body" idx="1"/>
          </p:nvPr>
        </p:nvSpPr>
        <p:spPr>
          <a:xfrm>
            <a:off x="684213" y="1628775"/>
            <a:ext cx="7772400" cy="4752975"/>
          </a:xfrm>
          <a:noFill/>
        </p:spPr>
        <p:txBody>
          <a:bodyPr/>
          <a:lstStyle/>
          <a:p>
            <a:r>
              <a:rPr lang="en-GB" altLang="en-US" smtClean="0"/>
              <a:t>purpose</a:t>
            </a:r>
          </a:p>
          <a:p>
            <a:pPr lvl="2"/>
            <a:r>
              <a:rPr lang="en-GB" altLang="en-US" sz="1800" smtClean="0"/>
              <a:t>A resource that encourages consistency and coherence</a:t>
            </a:r>
          </a:p>
          <a:p>
            <a:pPr lvl="2"/>
            <a:r>
              <a:rPr lang="en-GB" altLang="en-US" sz="1800" smtClean="0"/>
              <a:t>carry forward knowledge about detailed design</a:t>
            </a:r>
            <a:endParaRPr lang="en-GB" altLang="en-US" smtClean="0"/>
          </a:p>
          <a:p>
            <a:r>
              <a:rPr lang="en-GB" altLang="en-US" smtClean="0"/>
              <a:t>constitutes</a:t>
            </a:r>
          </a:p>
          <a:p>
            <a:pPr lvl="2"/>
            <a:r>
              <a:rPr lang="en-GB" altLang="en-US" sz="1800" smtClean="0"/>
              <a:t>a specification of “look &amp; feel”, physical user and computer behaviours</a:t>
            </a:r>
          </a:p>
          <a:p>
            <a:r>
              <a:rPr lang="en-GB" altLang="en-US" smtClean="0"/>
              <a:t>comprises</a:t>
            </a:r>
          </a:p>
          <a:p>
            <a:pPr lvl="2"/>
            <a:r>
              <a:rPr lang="en-GB" altLang="en-US" sz="1800" smtClean="0"/>
              <a:t>general principles for GUI design</a:t>
            </a:r>
          </a:p>
          <a:p>
            <a:pPr lvl="2"/>
            <a:r>
              <a:rPr lang="en-GB" altLang="en-US" sz="1800" smtClean="0"/>
              <a:t>advice about how to apply the styleguide</a:t>
            </a:r>
          </a:p>
          <a:p>
            <a:pPr lvl="2"/>
            <a:r>
              <a:rPr lang="en-GB" altLang="en-US" sz="1800" smtClean="0"/>
              <a:t>specific components, and associated guidance</a:t>
            </a:r>
          </a:p>
          <a:p>
            <a:pPr lvl="2"/>
            <a:r>
              <a:rPr lang="en-GB" altLang="en-US" sz="1800" smtClean="0"/>
              <a:t>features shared by many components</a:t>
            </a:r>
          </a:p>
          <a:p>
            <a:pPr lvl="3"/>
            <a:r>
              <a:rPr lang="en-GB" altLang="en-US" sz="1800" smtClean="0"/>
              <a:t>user population, I/O devices, computing environment</a:t>
            </a:r>
            <a:endParaRPr lang="en-GB" altLang="en-US" smtClean="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p:spPr>
        <p:txBody>
          <a:bodyPr/>
          <a:lstStyle/>
          <a:p>
            <a:r>
              <a:rPr lang="en-GB" altLang="en-US" smtClean="0"/>
              <a:t>Styleguide: Contents</a:t>
            </a:r>
          </a:p>
        </p:txBody>
      </p:sp>
      <p:sp>
        <p:nvSpPr>
          <p:cNvPr id="89091" name="Rectangle 3"/>
          <p:cNvSpPr>
            <a:spLocks noGrp="1" noChangeArrowheads="1"/>
          </p:cNvSpPr>
          <p:nvPr>
            <p:ph type="body" idx="1"/>
          </p:nvPr>
        </p:nvSpPr>
        <p:spPr>
          <a:xfrm>
            <a:off x="684213" y="1700213"/>
            <a:ext cx="7773987" cy="4824412"/>
          </a:xfrm>
          <a:noFill/>
        </p:spPr>
        <p:txBody>
          <a:bodyPr/>
          <a:lstStyle/>
          <a:p>
            <a:pPr>
              <a:lnSpc>
                <a:spcPct val="80000"/>
              </a:lnSpc>
            </a:pPr>
            <a:r>
              <a:rPr lang="en-GB" altLang="en-US" sz="2000" smtClean="0"/>
              <a:t>General Principles</a:t>
            </a:r>
          </a:p>
          <a:p>
            <a:pPr lvl="2">
              <a:lnSpc>
                <a:spcPct val="80000"/>
              </a:lnSpc>
            </a:pPr>
            <a:r>
              <a:rPr lang="en-GB" altLang="en-US" sz="1600" smtClean="0"/>
              <a:t>Criteria (heuristics, qualities of interaction)</a:t>
            </a:r>
          </a:p>
          <a:p>
            <a:pPr lvl="2">
              <a:lnSpc>
                <a:spcPct val="80000"/>
              </a:lnSpc>
            </a:pPr>
            <a:r>
              <a:rPr lang="en-GB" altLang="en-US" sz="1600" smtClean="0"/>
              <a:t>Design </a:t>
            </a:r>
          </a:p>
          <a:p>
            <a:pPr>
              <a:lnSpc>
                <a:spcPct val="80000"/>
              </a:lnSpc>
            </a:pPr>
            <a:r>
              <a:rPr lang="en-GB" altLang="en-US" sz="2000" smtClean="0"/>
              <a:t>Features Common Across Components</a:t>
            </a:r>
          </a:p>
          <a:p>
            <a:pPr lvl="2">
              <a:lnSpc>
                <a:spcPct val="80000"/>
              </a:lnSpc>
            </a:pPr>
            <a:r>
              <a:rPr lang="en-GB" altLang="en-US" sz="1600" smtClean="0"/>
              <a:t>use of I/O devices (</a:t>
            </a:r>
            <a:r>
              <a:rPr lang="en-GB" altLang="en-US" sz="1400" smtClean="0"/>
              <a:t>mouse, keyboard, pen)</a:t>
            </a:r>
          </a:p>
          <a:p>
            <a:pPr lvl="2">
              <a:lnSpc>
                <a:spcPct val="80000"/>
              </a:lnSpc>
            </a:pPr>
            <a:r>
              <a:rPr lang="en-GB" altLang="en-US" sz="1600" smtClean="0"/>
              <a:t>elementary interactions (</a:t>
            </a:r>
            <a:r>
              <a:rPr lang="en-GB" altLang="en-US" sz="1400" smtClean="0"/>
              <a:t>selecting, editing and creating)</a:t>
            </a:r>
            <a:endParaRPr lang="en-GB" altLang="en-US" sz="1800" smtClean="0"/>
          </a:p>
          <a:p>
            <a:pPr>
              <a:lnSpc>
                <a:spcPct val="80000"/>
              </a:lnSpc>
            </a:pPr>
            <a:r>
              <a:rPr lang="en-GB" altLang="en-US" sz="2000" smtClean="0"/>
              <a:t>Definitive Specification of Components</a:t>
            </a:r>
          </a:p>
          <a:p>
            <a:pPr lvl="2">
              <a:lnSpc>
                <a:spcPct val="80000"/>
              </a:lnSpc>
            </a:pPr>
            <a:r>
              <a:rPr lang="en-GB" altLang="en-US" sz="1600" smtClean="0"/>
              <a:t>Windows (frames)</a:t>
            </a:r>
          </a:p>
          <a:p>
            <a:pPr lvl="2">
              <a:lnSpc>
                <a:spcPct val="80000"/>
              </a:lnSpc>
            </a:pPr>
            <a:r>
              <a:rPr lang="en-GB" altLang="en-US" sz="1600" smtClean="0"/>
              <a:t>Menus, Controls, and Toolbars </a:t>
            </a:r>
          </a:p>
          <a:p>
            <a:pPr lvl="2">
              <a:lnSpc>
                <a:spcPct val="80000"/>
              </a:lnSpc>
            </a:pPr>
            <a:r>
              <a:rPr lang="en-GB" altLang="en-US" sz="1600" smtClean="0"/>
              <a:t>Secondary Windows (dialog boxes)</a:t>
            </a:r>
          </a:p>
          <a:p>
            <a:pPr lvl="2">
              <a:lnSpc>
                <a:spcPct val="80000"/>
              </a:lnSpc>
            </a:pPr>
            <a:r>
              <a:rPr lang="en-GB" altLang="en-US" sz="1600" smtClean="0"/>
              <a:t>Design Patterns (wizards, modes, metaphor)</a:t>
            </a:r>
          </a:p>
          <a:p>
            <a:pPr>
              <a:lnSpc>
                <a:spcPct val="80000"/>
              </a:lnSpc>
            </a:pPr>
            <a:r>
              <a:rPr lang="en-GB" altLang="en-US" sz="2000" smtClean="0"/>
              <a:t>Other Issues</a:t>
            </a:r>
          </a:p>
          <a:p>
            <a:pPr lvl="2">
              <a:lnSpc>
                <a:spcPct val="80000"/>
              </a:lnSpc>
            </a:pPr>
            <a:r>
              <a:rPr lang="en-GB" altLang="en-US" sz="1600" smtClean="0"/>
              <a:t>internationalisation </a:t>
            </a:r>
          </a:p>
          <a:p>
            <a:pPr lvl="2">
              <a:lnSpc>
                <a:spcPct val="80000"/>
              </a:lnSpc>
            </a:pPr>
            <a:r>
              <a:rPr lang="en-GB" altLang="en-US" sz="1600" smtClean="0"/>
              <a:t>visual appearance</a:t>
            </a:r>
          </a:p>
          <a:p>
            <a:pPr lvl="2">
              <a:lnSpc>
                <a:spcPct val="80000"/>
              </a:lnSpc>
            </a:pPr>
            <a:r>
              <a:rPr lang="en-GB" altLang="en-US" sz="1600" smtClean="0"/>
              <a:t>special needs</a:t>
            </a:r>
          </a:p>
          <a:p>
            <a:pPr lvl="2">
              <a:lnSpc>
                <a:spcPct val="80000"/>
              </a:lnSpc>
            </a:pPr>
            <a:r>
              <a:rPr lang="en-GB" altLang="en-US" sz="1600" smtClean="0"/>
              <a:t>user assistance (design of Help, messages)</a:t>
            </a:r>
          </a:p>
          <a:p>
            <a:pPr lvl="2">
              <a:lnSpc>
                <a:spcPct val="80000"/>
              </a:lnSpc>
            </a:pPr>
            <a:r>
              <a:rPr lang="en-GB" altLang="en-US" sz="1600" smtClean="0"/>
              <a:t>integration with environment (object linking &amp; embedding)</a:t>
            </a:r>
          </a:p>
          <a:p>
            <a:pPr lvl="2">
              <a:lnSpc>
                <a:spcPct val="80000"/>
              </a:lnSpc>
            </a:pPr>
            <a:endParaRPr lang="en-GB" altLang="en-US" sz="1600" smtClean="0"/>
          </a:p>
          <a:p>
            <a:pPr>
              <a:lnSpc>
                <a:spcPct val="80000"/>
              </a:lnSpc>
            </a:pPr>
            <a:endParaRPr lang="en-GB" altLang="en-US" sz="2000"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noFill/>
        </p:spPr>
        <p:txBody>
          <a:bodyPr/>
          <a:lstStyle/>
          <a:p>
            <a:r>
              <a:rPr lang="en-GB" altLang="en-US" smtClean="0"/>
              <a:t>Styleguide: (i) Select; (ii) Customise</a:t>
            </a:r>
          </a:p>
        </p:txBody>
      </p:sp>
      <p:sp>
        <p:nvSpPr>
          <p:cNvPr id="91139" name="Rectangle 3"/>
          <p:cNvSpPr>
            <a:spLocks noGrp="1" noChangeArrowheads="1"/>
          </p:cNvSpPr>
          <p:nvPr>
            <p:ph type="body" idx="1"/>
          </p:nvPr>
        </p:nvSpPr>
        <p:spPr>
          <a:noFill/>
        </p:spPr>
        <p:txBody>
          <a:bodyPr/>
          <a:lstStyle/>
          <a:p>
            <a:r>
              <a:rPr lang="en-GB" altLang="en-US" smtClean="0"/>
              <a:t>Select</a:t>
            </a:r>
          </a:p>
          <a:p>
            <a:pPr lvl="2"/>
            <a:r>
              <a:rPr lang="en-GB" altLang="en-US" smtClean="0"/>
              <a:t>common source - company, environment, project</a:t>
            </a:r>
          </a:p>
          <a:p>
            <a:pPr lvl="2"/>
            <a:r>
              <a:rPr lang="en-GB" altLang="en-US" smtClean="0"/>
              <a:t>other standards - ISO 9421</a:t>
            </a:r>
          </a:p>
          <a:p>
            <a:pPr lvl="2"/>
            <a:r>
              <a:rPr lang="en-GB" altLang="en-US" smtClean="0"/>
              <a:t>organise support and enforcement</a:t>
            </a:r>
          </a:p>
          <a:p>
            <a:r>
              <a:rPr lang="en-GB" altLang="en-US" smtClean="0"/>
              <a:t>Enhance</a:t>
            </a:r>
          </a:p>
          <a:p>
            <a:pPr lvl="2"/>
            <a:r>
              <a:rPr lang="en-GB" altLang="en-US" smtClean="0"/>
              <a:t>design rules, and findings from research lit.</a:t>
            </a:r>
          </a:p>
          <a:p>
            <a:r>
              <a:rPr lang="en-GB" altLang="en-US" smtClean="0"/>
              <a:t>Customise</a:t>
            </a:r>
          </a:p>
          <a:p>
            <a:pPr lvl="2"/>
            <a:r>
              <a:rPr lang="en-GB" altLang="en-US" smtClean="0"/>
              <a:t>omit, extend, add</a:t>
            </a:r>
          </a:p>
          <a:p>
            <a:pPr lvl="2"/>
            <a:r>
              <a:rPr lang="en-GB" altLang="en-US" smtClean="0"/>
              <a:t>change?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p:spPr>
        <p:txBody>
          <a:bodyPr/>
          <a:lstStyle/>
          <a:p>
            <a:r>
              <a:rPr lang="en-GB" altLang="en-US" smtClean="0"/>
              <a:t>Styleguide: Example</a:t>
            </a:r>
          </a:p>
        </p:txBody>
      </p:sp>
      <p:sp>
        <p:nvSpPr>
          <p:cNvPr id="93187" name="Rectangle 3"/>
          <p:cNvSpPr>
            <a:spLocks noGrp="1" noChangeArrowheads="1"/>
          </p:cNvSpPr>
          <p:nvPr>
            <p:ph type="body" idx="1"/>
          </p:nvPr>
        </p:nvSpPr>
        <p:spPr>
          <a:xfrm>
            <a:off x="685800" y="1981200"/>
            <a:ext cx="7696200" cy="1447800"/>
          </a:xfrm>
          <a:noFill/>
        </p:spPr>
        <p:txBody>
          <a:bodyPr/>
          <a:lstStyle/>
          <a:p>
            <a:r>
              <a:rPr lang="en-GB" altLang="en-US" smtClean="0"/>
              <a:t>A custom control: Icon_Listbox</a:t>
            </a:r>
          </a:p>
          <a:p>
            <a:pPr lvl="2"/>
            <a:r>
              <a:rPr lang="en-GB" altLang="en-US" smtClean="0"/>
              <a:t>may be helpful if meaning of labels alone is unclear</a:t>
            </a:r>
          </a:p>
          <a:p>
            <a:pPr lvl="2"/>
            <a:r>
              <a:rPr lang="en-GB" altLang="en-US" smtClean="0"/>
              <a:t>see icons section for advice about icons</a:t>
            </a:r>
          </a:p>
          <a:p>
            <a:endParaRPr lang="en-GB" altLang="en-US" sz="2400" smtClean="0"/>
          </a:p>
        </p:txBody>
      </p:sp>
      <p:graphicFrame>
        <p:nvGraphicFramePr>
          <p:cNvPr id="93188" name="Object 4">
            <a:hlinkClick r:id="" action="ppaction://ole?verb=0"/>
          </p:cNvPr>
          <p:cNvGraphicFramePr>
            <a:graphicFrameLocks/>
          </p:cNvGraphicFramePr>
          <p:nvPr/>
        </p:nvGraphicFramePr>
        <p:xfrm>
          <a:off x="4038600" y="3581400"/>
          <a:ext cx="1241425" cy="2451100"/>
        </p:xfrm>
        <a:graphic>
          <a:graphicData uri="http://schemas.openxmlformats.org/presentationml/2006/ole">
            <mc:AlternateContent xmlns:mc="http://schemas.openxmlformats.org/markup-compatibility/2006">
              <mc:Choice xmlns:v="urn:schemas-microsoft-com:vml" Requires="v">
                <p:oleObj spid="_x0000_s93189" name="Bitmap Image" r:id="rId4" imgW="1239273" imgH="2446852" progId="Paint.Picture">
                  <p:embed/>
                </p:oleObj>
              </mc:Choice>
              <mc:Fallback>
                <p:oleObj name="Bitmap Image" r:id="rId4" imgW="1239273" imgH="2446852" progId="Paint.Pictur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581400"/>
                        <a:ext cx="1241425"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ltLang="en-US" smtClean="0"/>
              <a:t>On-line Styleguides</a:t>
            </a:r>
          </a:p>
        </p:txBody>
      </p:sp>
      <p:sp>
        <p:nvSpPr>
          <p:cNvPr id="95235" name="Rectangle 3"/>
          <p:cNvSpPr>
            <a:spLocks noGrp="1" noChangeArrowheads="1"/>
          </p:cNvSpPr>
          <p:nvPr>
            <p:ph type="body" idx="1"/>
          </p:nvPr>
        </p:nvSpPr>
        <p:spPr/>
        <p:txBody>
          <a:bodyPr/>
          <a:lstStyle/>
          <a:p>
            <a:r>
              <a:rPr lang="en-GB" altLang="en-US" smtClean="0"/>
              <a:t>http://www.msdn.microsoft.com/library/</a:t>
            </a:r>
          </a:p>
          <a:p>
            <a:r>
              <a:rPr lang="en-GB" altLang="en-US" smtClean="0"/>
              <a:t> under UI Design and Development “The Windows User Experience”</a:t>
            </a:r>
          </a:p>
          <a:p>
            <a:endParaRPr lang="en-GB" altLang="en-US" smtClean="0"/>
          </a:p>
          <a:p>
            <a:r>
              <a:rPr lang="en-GB" altLang="en-US" smtClean="0"/>
              <a:t> http://info.med.yale.edu/caim/manual/</a:t>
            </a:r>
          </a:p>
          <a:p>
            <a:r>
              <a:rPr lang="en-GB" altLang="en-US" smtClean="0"/>
              <a:t>Web Style Guide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GB" altLang="en-US" smtClean="0"/>
              <a:t>Design Patterns</a:t>
            </a:r>
          </a:p>
        </p:txBody>
      </p:sp>
      <p:sp>
        <p:nvSpPr>
          <p:cNvPr id="96259" name="Content Placeholder 2"/>
          <p:cNvSpPr>
            <a:spLocks noGrp="1"/>
          </p:cNvSpPr>
          <p:nvPr>
            <p:ph idx="1"/>
          </p:nvPr>
        </p:nvSpPr>
        <p:spPr/>
        <p:txBody>
          <a:bodyPr/>
          <a:lstStyle/>
          <a:p>
            <a:r>
              <a:rPr lang="en-GB" altLang="en-US" smtClean="0"/>
              <a:t>Configurations of more basic elements components for common tasks</a:t>
            </a:r>
          </a:p>
          <a:p>
            <a:pPr lvl="1"/>
            <a:r>
              <a:rPr lang="en-GB" altLang="en-US" smtClean="0"/>
              <a:t>E.g. Forms, Search, Tables</a:t>
            </a:r>
          </a:p>
          <a:p>
            <a:pPr lvl="1"/>
            <a:endParaRPr lang="en-GB" altLang="en-US" smtClean="0"/>
          </a:p>
          <a:p>
            <a:r>
              <a:rPr lang="en-GB" altLang="en-US" smtClean="0">
                <a:hlinkClick r:id="rId2"/>
              </a:rPr>
              <a:t>www.ui_patterns.com</a:t>
            </a:r>
            <a:endParaRPr lang="en-GB" altLang="en-US" smtClean="0"/>
          </a:p>
          <a:p>
            <a:endParaRPr lang="en-GB" altLang="en-US" smtClean="0"/>
          </a:p>
          <a:p>
            <a:r>
              <a:rPr lang="en-GB" altLang="en-US" smtClean="0"/>
              <a:t>http://patterns.endeca.com/content/library/en/home.html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GB" altLang="en-US" smtClean="0"/>
              <a:t>aka ‘Standard Layouts for Page Types’</a:t>
            </a:r>
          </a:p>
        </p:txBody>
      </p:sp>
      <p:sp>
        <p:nvSpPr>
          <p:cNvPr id="97283" name="Content Placeholder 2"/>
          <p:cNvSpPr>
            <a:spLocks noGrp="1"/>
          </p:cNvSpPr>
          <p:nvPr>
            <p:ph idx="1"/>
          </p:nvPr>
        </p:nvSpPr>
        <p:spPr/>
        <p:txBody>
          <a:bodyPr/>
          <a:lstStyle/>
          <a:p>
            <a:r>
              <a:rPr lang="en-GB" altLang="en-US" smtClean="0"/>
              <a:t>Home page</a:t>
            </a:r>
          </a:p>
          <a:p>
            <a:r>
              <a:rPr lang="en-GB" altLang="en-US" smtClean="0"/>
              <a:t>Landing page</a:t>
            </a:r>
          </a:p>
          <a:p>
            <a:r>
              <a:rPr lang="en-GB" altLang="en-US" smtClean="0"/>
              <a:t>Navigation page</a:t>
            </a:r>
          </a:p>
          <a:p>
            <a:r>
              <a:rPr lang="en-GB" altLang="en-US" smtClean="0"/>
              <a:t>Article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smtClean="0"/>
              <a:t>Usability Inspection: Questions</a:t>
            </a:r>
          </a:p>
        </p:txBody>
      </p:sp>
      <p:sp>
        <p:nvSpPr>
          <p:cNvPr id="10243" name="Content Placeholder 2"/>
          <p:cNvSpPr>
            <a:spLocks noGrp="1"/>
          </p:cNvSpPr>
          <p:nvPr>
            <p:ph idx="1"/>
          </p:nvPr>
        </p:nvSpPr>
        <p:spPr>
          <a:xfrm>
            <a:off x="571500" y="1643063"/>
            <a:ext cx="8286750" cy="4929187"/>
          </a:xfrm>
        </p:spPr>
        <p:txBody>
          <a:bodyPr/>
          <a:lstStyle/>
          <a:p>
            <a:r>
              <a:rPr lang="en-GB" altLang="en-US" smtClean="0"/>
              <a:t>Questions for Cognitive Walkthrough</a:t>
            </a:r>
          </a:p>
          <a:p>
            <a:pPr lvl="2">
              <a:buFontTx/>
              <a:buNone/>
            </a:pPr>
            <a:r>
              <a:rPr lang="en-GB" altLang="en-US" sz="1800" smtClean="0"/>
              <a:t>Will users be trying to achieve the next step (effects of action/goal)?</a:t>
            </a:r>
          </a:p>
          <a:p>
            <a:pPr lvl="2">
              <a:buFontTx/>
              <a:buNone/>
            </a:pPr>
            <a:r>
              <a:rPr lang="en-GB" altLang="en-US" sz="1800" smtClean="0"/>
              <a:t>Will users notice that the required action is available?</a:t>
            </a:r>
          </a:p>
          <a:p>
            <a:pPr lvl="2">
              <a:buFontTx/>
              <a:buNone/>
            </a:pPr>
            <a:r>
              <a:rPr lang="en-GB" altLang="en-US" sz="1800" smtClean="0"/>
              <a:t>If found, will users map their goal onto this action?</a:t>
            </a:r>
          </a:p>
          <a:p>
            <a:pPr lvl="2">
              <a:buFontTx/>
              <a:buNone/>
            </a:pPr>
            <a:r>
              <a:rPr lang="en-GB" altLang="en-US" sz="1800" smtClean="0"/>
              <a:t>If the action is taken, will users understand the feedback they get?</a:t>
            </a:r>
          </a:p>
          <a:p>
            <a:pPr lvl="2">
              <a:buFontTx/>
              <a:buNone/>
            </a:pPr>
            <a:r>
              <a:rPr lang="en-GB" altLang="en-US" sz="1800" smtClean="0"/>
              <a:t>(together, these essentially ask can the system be learnt through exploration?)</a:t>
            </a:r>
          </a:p>
          <a:p>
            <a:r>
              <a:rPr lang="en-GB" altLang="en-US" smtClean="0"/>
              <a:t>Questions for Compliance Assessment</a:t>
            </a:r>
          </a:p>
          <a:p>
            <a:pPr lvl="2">
              <a:buFontTx/>
              <a:buNone/>
            </a:pPr>
            <a:r>
              <a:rPr lang="en-GB" altLang="en-US" sz="1800" smtClean="0"/>
              <a:t>Does the selection and detailed design of this UI component follow the mandatory/suggested guidelines in the styleguide? (see later)</a:t>
            </a:r>
          </a:p>
          <a:p>
            <a:r>
              <a:rPr lang="en-GB" altLang="en-US" smtClean="0"/>
              <a:t>Questions for Consistency Checking</a:t>
            </a:r>
          </a:p>
          <a:p>
            <a:pPr lvl="2">
              <a:buFontTx/>
              <a:buNone/>
            </a:pPr>
            <a:r>
              <a:rPr lang="en-GB" altLang="en-US" sz="1800" smtClean="0"/>
              <a:t>Is this design consistent with other analysis and documentation, (Hierarchical Task Analysis, User Requirements Specification, raw data)?</a:t>
            </a:r>
          </a:p>
          <a:p>
            <a:pPr lvl="2">
              <a:buFontTx/>
              <a:buNone/>
            </a:pPr>
            <a:r>
              <a:rPr lang="en-GB" altLang="en-US" sz="1800" smtClean="0"/>
              <a:t>(in effect, can you conduct explicit, top-down design?)</a:t>
            </a:r>
            <a:endParaRPr lang="en-GB"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1143000"/>
          </a:xfrm>
          <a:noFill/>
        </p:spPr>
        <p:txBody>
          <a:bodyPr/>
          <a:lstStyle/>
          <a:p>
            <a:r>
              <a:rPr lang="en-GB" altLang="en-US" smtClean="0"/>
              <a:t>Usability Inspection</a:t>
            </a:r>
          </a:p>
        </p:txBody>
      </p:sp>
      <p:sp>
        <p:nvSpPr>
          <p:cNvPr id="11267" name="Rectangle 3"/>
          <p:cNvSpPr>
            <a:spLocks noGrp="1" noChangeArrowheads="1"/>
          </p:cNvSpPr>
          <p:nvPr>
            <p:ph type="body" idx="1"/>
          </p:nvPr>
        </p:nvSpPr>
        <p:spPr>
          <a:xfrm>
            <a:off x="533400" y="1447800"/>
            <a:ext cx="8458200" cy="4800600"/>
          </a:xfrm>
          <a:noFill/>
        </p:spPr>
        <p:txBody>
          <a:bodyPr/>
          <a:lstStyle/>
          <a:p>
            <a:pPr marL="342900" lvl="2" indent="-342900"/>
            <a:r>
              <a:rPr lang="en-GB" altLang="en-US" sz="2800" smtClean="0"/>
              <a:t>Advantages</a:t>
            </a:r>
          </a:p>
          <a:p>
            <a:pPr marL="800100" lvl="3" indent="-342900"/>
            <a:r>
              <a:rPr lang="en-GB" altLang="en-US" smtClean="0"/>
              <a:t>analytic (‘thought’-based) evaluation techniques</a:t>
            </a:r>
          </a:p>
          <a:p>
            <a:pPr marL="800100" lvl="3" indent="-342900"/>
            <a:r>
              <a:rPr lang="en-GB" altLang="en-US" smtClean="0"/>
              <a:t>Need not have a fully functional system - a paper-prototype or interactive mock-up will do</a:t>
            </a:r>
          </a:p>
          <a:p>
            <a:pPr marL="800100" lvl="3" indent="-342900"/>
            <a:r>
              <a:rPr lang="en-GB" altLang="en-US" smtClean="0"/>
              <a:t>quick and cheap  </a:t>
            </a:r>
          </a:p>
          <a:p>
            <a:pPr marL="800100" lvl="3" indent="-342900"/>
            <a:r>
              <a:rPr lang="en-GB" altLang="en-US" smtClean="0"/>
              <a:t>can be applied </a:t>
            </a:r>
            <a:r>
              <a:rPr lang="en-GB" altLang="en-US" i="1" smtClean="0"/>
              <a:t>early</a:t>
            </a:r>
            <a:r>
              <a:rPr lang="en-GB" altLang="en-US" smtClean="0"/>
              <a:t> in the development cycle i.e. during a design iteration</a:t>
            </a:r>
          </a:p>
          <a:p>
            <a:pPr marL="342900" lvl="2" indent="-342900">
              <a:buFontTx/>
              <a:buNone/>
            </a:pPr>
            <a:r>
              <a:rPr lang="en-GB" altLang="en-US" sz="2800" smtClean="0"/>
              <a:t>but, it also follows that:</a:t>
            </a:r>
          </a:p>
          <a:p>
            <a:pPr marL="800100" lvl="3" indent="-342900"/>
            <a:r>
              <a:rPr lang="en-GB" altLang="en-US" smtClean="0"/>
              <a:t>the assessment is just opinion, albeit well-informed and rational.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mtClean="0"/>
              <a:t>Component Qualities of Usability</a:t>
            </a:r>
          </a:p>
        </p:txBody>
      </p:sp>
      <p:sp>
        <p:nvSpPr>
          <p:cNvPr id="13315" name="Content Placeholder 2"/>
          <p:cNvSpPr>
            <a:spLocks noGrp="1"/>
          </p:cNvSpPr>
          <p:nvPr>
            <p:ph idx="1"/>
          </p:nvPr>
        </p:nvSpPr>
        <p:spPr/>
        <p:txBody>
          <a:bodyPr/>
          <a:lstStyle/>
          <a:p>
            <a:r>
              <a:rPr lang="en-GB" altLang="en-US" smtClean="0"/>
              <a:t>12 qualities of usability</a:t>
            </a:r>
          </a:p>
          <a:p>
            <a:pPr lvl="3"/>
            <a:r>
              <a:rPr lang="en-GB" altLang="en-US" smtClean="0"/>
              <a:t>compatibility		 - transparency</a:t>
            </a:r>
          </a:p>
          <a:p>
            <a:pPr lvl="3"/>
            <a:r>
              <a:rPr lang="en-GB" altLang="en-US" smtClean="0"/>
              <a:t>coherence		 - completeness</a:t>
            </a:r>
          </a:p>
          <a:p>
            <a:pPr lvl="3"/>
            <a:r>
              <a:rPr lang="en-GB" altLang="en-US" smtClean="0"/>
              <a:t>simplicity		 - controllability</a:t>
            </a:r>
          </a:p>
          <a:p>
            <a:pPr lvl="3"/>
            <a:r>
              <a:rPr lang="en-GB" altLang="en-US" smtClean="0"/>
              <a:t>redundancy		 - flexibility</a:t>
            </a:r>
          </a:p>
          <a:p>
            <a:pPr lvl="3"/>
            <a:r>
              <a:rPr lang="en-GB" altLang="en-US" smtClean="0"/>
              <a:t>salience		 - feedback</a:t>
            </a:r>
          </a:p>
          <a:p>
            <a:pPr lvl="3"/>
            <a:r>
              <a:rPr lang="en-GB" altLang="en-US" smtClean="0"/>
              <a:t>reversibility		 - support  orientation</a:t>
            </a:r>
          </a:p>
          <a:p>
            <a:pPr lvl="3" algn="r">
              <a:buFontTx/>
              <a:buNone/>
            </a:pPr>
            <a:r>
              <a:rPr lang="en-GB" altLang="en-US" smtClean="0"/>
              <a:t>Denley, et al. 1992</a:t>
            </a:r>
          </a:p>
          <a:p>
            <a:pPr lvl="3" algn="r">
              <a:buFontTx/>
              <a:buNone/>
            </a:pPr>
            <a:endParaRPr lang="en-GB" altLang="en-US" smtClean="0"/>
          </a:p>
          <a:p>
            <a:pPr lvl="3">
              <a:buFontTx/>
              <a:buNone/>
            </a:pPr>
            <a:r>
              <a:rPr lang="en-GB" altLang="en-US" smtClean="0"/>
              <a:t>This lecture will illustrate each of these qualities, with respect to two systems – PC desktop, interactive TV for education and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533400"/>
            <a:ext cx="7696200" cy="1219200"/>
          </a:xfrm>
          <a:noFill/>
        </p:spPr>
        <p:txBody>
          <a:bodyPr/>
          <a:lstStyle/>
          <a:p>
            <a:r>
              <a:rPr lang="en-GB" altLang="en-US" sz="3200" smtClean="0"/>
              <a:t>Example A: </a:t>
            </a:r>
          </a:p>
        </p:txBody>
      </p:sp>
      <p:sp>
        <p:nvSpPr>
          <p:cNvPr id="14339" name="Rectangle 3"/>
          <p:cNvSpPr>
            <a:spLocks noGrp="1" noChangeArrowheads="1"/>
          </p:cNvSpPr>
          <p:nvPr>
            <p:ph type="body" idx="1"/>
          </p:nvPr>
        </p:nvSpPr>
        <p:spPr>
          <a:xfrm>
            <a:off x="838200" y="1905000"/>
            <a:ext cx="7924800" cy="685800"/>
          </a:xfrm>
          <a:noFill/>
        </p:spPr>
        <p:txBody>
          <a:bodyPr/>
          <a:lstStyle/>
          <a:p>
            <a:r>
              <a:rPr lang="en-GB" altLang="en-US" sz="2400" smtClean="0"/>
              <a:t>PC Desktop (Win3.1, Win95, Win2000, WinXP, Win8)</a:t>
            </a:r>
          </a:p>
        </p:txBody>
      </p:sp>
      <p:pic>
        <p:nvPicPr>
          <p:cNvPr id="1434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420938"/>
            <a:ext cx="40640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341" name="Picture 6" descr="Windows 8's fatal fla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068638"/>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TotalTime>
  <Words>3486</Words>
  <Application>Microsoft Office PowerPoint</Application>
  <PresentationFormat>On-screen Show (4:3)</PresentationFormat>
  <Paragraphs>353</Paragraphs>
  <Slides>57</Slides>
  <Notes>36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2" baseType="lpstr">
      <vt:lpstr>Times New Roman</vt:lpstr>
      <vt:lpstr>Arial</vt:lpstr>
      <vt:lpstr>Wingdings</vt:lpstr>
      <vt:lpstr>Office Theme</vt:lpstr>
      <vt:lpstr>Bitmap Image</vt:lpstr>
      <vt:lpstr> Inspection and Qualities of User Experience</vt:lpstr>
      <vt:lpstr>Contents</vt:lpstr>
      <vt:lpstr>Usability Inspection: Techniques</vt:lpstr>
      <vt:lpstr>Usability Inspection: Questions</vt:lpstr>
      <vt:lpstr>Usability Inspection: Questions</vt:lpstr>
      <vt:lpstr>Usability Inspection: Questions</vt:lpstr>
      <vt:lpstr>Usability Inspection</vt:lpstr>
      <vt:lpstr>Component Qualities of Usability</vt:lpstr>
      <vt:lpstr>Example A: </vt:lpstr>
      <vt:lpstr>Examples: Interactive TV for training</vt:lpstr>
      <vt:lpstr>Quality of Compatibility</vt:lpstr>
      <vt:lpstr>Compatibility: Example</vt:lpstr>
      <vt:lpstr>Quality of Coherence</vt:lpstr>
      <vt:lpstr>Coherence: Example</vt:lpstr>
      <vt:lpstr>PowerPoint Presentation</vt:lpstr>
      <vt:lpstr>Quality of Simplicity</vt:lpstr>
      <vt:lpstr>Simplicity: Example</vt:lpstr>
      <vt:lpstr>PowerPoint Presentation</vt:lpstr>
      <vt:lpstr>Quality of Redundancy</vt:lpstr>
      <vt:lpstr>Redundancy: Example</vt:lpstr>
      <vt:lpstr>Quality of Salience</vt:lpstr>
      <vt:lpstr>Salience: Example</vt:lpstr>
      <vt:lpstr>Quality of Reversibility</vt:lpstr>
      <vt:lpstr>Reversibility: Example</vt:lpstr>
      <vt:lpstr>PowerPoint Presentation</vt:lpstr>
      <vt:lpstr>Quality of Transparency</vt:lpstr>
      <vt:lpstr>Transparency: Example</vt:lpstr>
      <vt:lpstr>Quality of Completeness</vt:lpstr>
      <vt:lpstr>Completeness: Example</vt:lpstr>
      <vt:lpstr>Quality of Controllability</vt:lpstr>
      <vt:lpstr>Controllability: Example</vt:lpstr>
      <vt:lpstr>Quality of Flexibility</vt:lpstr>
      <vt:lpstr>Flexibility: Example</vt:lpstr>
      <vt:lpstr>Quality of  Feedback</vt:lpstr>
      <vt:lpstr>Feedback: Example</vt:lpstr>
      <vt:lpstr>Quality of Support for Orientation</vt:lpstr>
      <vt:lpstr>Support for Orientation: Example</vt:lpstr>
      <vt:lpstr>Summary: Component Qualities for Usability</vt:lpstr>
      <vt:lpstr>Qualities of User Experience: Total End-to-End Experience</vt:lpstr>
      <vt:lpstr>Qualities of User Experience: Total End-to-End Experience</vt:lpstr>
      <vt:lpstr>Learnability</vt:lpstr>
      <vt:lpstr>Learnability</vt:lpstr>
      <vt:lpstr>PowerPoint Presentation</vt:lpstr>
      <vt:lpstr>User Experience: Perceptions</vt:lpstr>
      <vt:lpstr>User Experience: Perceptions</vt:lpstr>
      <vt:lpstr>PowerPoint Presentation</vt:lpstr>
      <vt:lpstr>Summary: Qualities of Usability and User Experience</vt:lpstr>
      <vt:lpstr>Summary: Lessons</vt:lpstr>
      <vt:lpstr>References</vt:lpstr>
      <vt:lpstr>Usability Inspection: Questions</vt:lpstr>
      <vt:lpstr>What is a Styleguide?</vt:lpstr>
      <vt:lpstr>Styleguide: Contents</vt:lpstr>
      <vt:lpstr>Styleguide: (i) Select; (ii) Customise</vt:lpstr>
      <vt:lpstr>Styleguide: Example</vt:lpstr>
      <vt:lpstr>On-line Styleguides</vt:lpstr>
      <vt:lpstr>Design Patterns</vt:lpstr>
      <vt:lpstr>aka ‘Standard Layouts for Page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Guidance:  Desirable Qualities of Interaction</dc:title>
  <dc:creator>te_s523</dc:creator>
  <cp:lastModifiedBy>Simmons, Thomas W</cp:lastModifiedBy>
  <cp:revision>86</cp:revision>
  <dcterms:created xsi:type="dcterms:W3CDTF">1999-02-18T15:48:11Z</dcterms:created>
  <dcterms:modified xsi:type="dcterms:W3CDTF">2020-01-31T14:09:03Z</dcterms:modified>
</cp:coreProperties>
</file>