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75" r:id="rId9"/>
    <p:sldId id="276" r:id="rId10"/>
    <p:sldId id="278" r:id="rId11"/>
    <p:sldId id="279" r:id="rId12"/>
    <p:sldId id="281" r:id="rId13"/>
    <p:sldId id="282" r:id="rId14"/>
    <p:sldId id="277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57" r:id="rId2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>
      <p:cViewPr varScale="1">
        <p:scale>
          <a:sx n="163" d="100"/>
          <a:sy n="163" d="100"/>
        </p:scale>
        <p:origin x="173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7A2FF3E3-701E-4DEF-8755-5632C0D33B6C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A363D24A-CF6E-46CE-8A39-0DAE9864C3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GB" altLang="en-US" sz="13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8438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GB" altLang="en-US" sz="13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6870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smtClean="0"/>
              <a:t>Incidental monitoring of neighbour - will activities be sufficiently  easy to differentiated to enable appropriate interruptions? (the visibility of use’)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will it create more noise and movement (because dealers do not know whether the intended collaborator has reached a natural break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some input devices may exaggerate important gestures - striking across a screen=ripping off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other/better  ways of non-intrusively offering collaboration or information - when a dealer looks at one of ‘your’ screens?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Technologies that make it easier to additional users to join in - telephones are passed over, pass screens over?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A speech recogniser would need a lot of intelligence to specify a deal  fully, and separate it from other deals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a speech recogniser would have to ignore a lot of other sounds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What information would you like - how often do individuals move between working alone and together, what proportion of deals are collaborative?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6130FD-94AE-4C53-8008-A4D5C0776324}" type="slidenum">
              <a:rPr lang="en-GB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GB" altLang="en-US" sz="13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0486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GB" altLang="en-US" sz="13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2534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GB" altLang="en-US" sz="13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4582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GB" altLang="en-US" sz="13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6630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GB" altLang="en-US" sz="13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8678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GB" altLang="en-US" sz="13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48" tIns="49524" rIns="99048" bIns="49524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4822" name="Rectangle 6"/>
          <p:cNvSpPr>
            <a:spLocks noChangeArrowheads="1" noTextEdit="1"/>
          </p:cNvSpPr>
          <p:nvPr>
            <p:ph type="sldImg"/>
          </p:nvPr>
        </p:nvSpPr>
        <p:spPr bwMode="auto">
          <a:xfrm>
            <a:off x="1000125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smtClean="0"/>
              <a:t>Incidental monitoring of neighbour - will activities be sufficiently  easy to differentiated to enable appropriate interruptions? (the visibility of use’)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will it create more noise and movement (because dealers do not know whether the intended collaborator has reached a natural break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some input devices may exaggerate important gestures - striking across a screen=ripping off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other/better  ways of non-intrusively offering collaboration or information - when a dealer looks at one of ‘your’ screens?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Technologies that make it easier to additional users to join in - telephones are passed over, pass screens over?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A speech recogniser would need a lot of intelligence to specify a deal  fully, and separate it from other deals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a speech recogniser would have to ignore a lot of other sounds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What information would you like - how often do individuals move between working alone and together, what proportion of deals are collaborative?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CF37-A30C-44CD-97F8-1283EA604F81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6D31D-0388-458A-AA60-0C8E9BACB6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46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E9121-CA76-4DEC-9E80-707597034DE6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52A03-5665-4876-8B4B-20CA194CAC7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609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399AD-DF99-48CD-A15C-078D90674AD4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BA547-BFB1-489E-A3A4-F2302983F3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20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5AF42-754A-4058-810A-66B9133F944B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DBEB6-28ED-4E6F-B9DA-FBA22A572C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865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50ABD-E4F4-482E-B243-498320EA6BF6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E7660-2071-4D81-9280-8AD7842772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81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8B183-46E6-4956-B85A-EFDC40D73BEA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0FEC7-EE19-4DF7-91BC-0042A280B01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888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92210-750E-4C87-925A-B67EDFE47C42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602F2-986A-42BC-9F90-B9B8EA24C4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48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90483-5ADE-47B6-A93B-31649528C7BB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B8AE-F0A8-42D9-9D0D-3EE772EA85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368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B8730-18C8-4E14-A5CB-883473101E37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DC34-1718-4537-B1AB-2C01760ECA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163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1541B-055D-4D11-8CB2-AB549887068F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A83DD-1F9E-4B09-A247-86B7487FFA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9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A9618-63EE-4C00-94F6-7662287407E0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417B9-4510-4A8B-A686-849971CE49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36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9FE6B6-E5EE-40E5-AE74-6776C81D73BD}" type="datetimeFigureOut">
              <a:rPr lang="en-US"/>
              <a:pPr>
                <a:defRPr/>
              </a:pPr>
              <a:t>1/30/2020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02B234-6DB7-455B-9F0E-403DD631411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Situated Action: </a:t>
            </a:r>
            <a:br>
              <a:rPr lang="en-GB" altLang="en-US" dirty="0" smtClean="0"/>
            </a:br>
            <a:r>
              <a:rPr lang="en-GB" altLang="en-US" dirty="0" smtClean="0"/>
              <a:t>Co-ordination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m.colbert@kingston.ac.uk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Techniques for Studying Situated Action: Thematic Analysis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13" cy="497205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/>
              <a:t>categorisation of contributions to the conversation</a:t>
            </a:r>
          </a:p>
          <a:p>
            <a:pPr eaLnBrk="1" hangingPunct="1">
              <a:defRPr/>
            </a:pPr>
            <a:r>
              <a:rPr lang="en-GB" altLang="en-US" dirty="0" smtClean="0"/>
              <a:t>categories emerge bottom-up by reading the data. (Not imposed in advance)</a:t>
            </a:r>
          </a:p>
          <a:p>
            <a:pPr eaLnBrk="1" hangingPunct="1">
              <a:defRPr/>
            </a:pPr>
            <a:r>
              <a:rPr lang="en-GB" altLang="en-US" dirty="0" smtClean="0"/>
              <a:t>Iterative framework and coding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1800" i="1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1800" i="1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A: Are you going to be here for ten minutes?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B: Go ahead and take your break.  Take longer if you want.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A: I’ll just be outside on the porch.  Call me if you need me.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B: OK. Don’t worry.</a:t>
            </a:r>
            <a:endParaRPr lang="en-GB" altLang="en-US" i="1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dirty="0" smtClean="0"/>
          </a:p>
          <a:p>
            <a:pPr eaLnBrk="1" hangingPunct="1">
              <a:defRPr/>
            </a:pPr>
            <a:endParaRPr lang="en-GB" altLang="en-US" dirty="0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644900"/>
            <a:ext cx="2697162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Techniques for Studying Situated Action: Thematic Analysis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13" cy="497205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/>
              <a:t>Categories: </a:t>
            </a:r>
          </a:p>
          <a:p>
            <a:pPr lvl="2" eaLnBrk="1" hangingPunct="1">
              <a:defRPr/>
            </a:pPr>
            <a:r>
              <a:rPr lang="en-GB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abandonment</a:t>
            </a:r>
            <a:r>
              <a:rPr lang="en-GB" altLang="en-US" dirty="0" smtClean="0"/>
              <a:t>, </a:t>
            </a:r>
            <a:r>
              <a:rPr lang="en-GB" altLang="en-US" dirty="0" smtClean="0">
                <a:solidFill>
                  <a:schemeClr val="accent2">
                    <a:lumMod val="75000"/>
                  </a:schemeClr>
                </a:solidFill>
              </a:rPr>
              <a:t>recognition</a:t>
            </a:r>
            <a:r>
              <a:rPr lang="en-GB" altLang="en-US" dirty="0" smtClean="0"/>
              <a:t>, </a:t>
            </a:r>
            <a:r>
              <a:rPr lang="en-GB" altLang="en-US" dirty="0">
                <a:solidFill>
                  <a:srgbClr val="00B050"/>
                </a:solidFill>
              </a:rPr>
              <a:t>reassurance</a:t>
            </a:r>
            <a:endParaRPr lang="en-GB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1800" i="1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1800" i="1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A: </a:t>
            </a:r>
            <a:r>
              <a:rPr lang="en-GB" altLang="en-US" sz="1800" i="1" dirty="0" smtClean="0">
                <a:solidFill>
                  <a:schemeClr val="tx2"/>
                </a:solidFill>
              </a:rPr>
              <a:t>Are you going to be here for ten minutes</a:t>
            </a:r>
            <a:r>
              <a:rPr lang="en-GB" altLang="en-US" sz="1800" i="1" dirty="0" smtClean="0"/>
              <a:t>?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B: </a:t>
            </a:r>
            <a:r>
              <a:rPr lang="en-GB" altLang="en-US" sz="1800" i="1" dirty="0" smtClean="0">
                <a:solidFill>
                  <a:schemeClr val="accent2">
                    <a:lumMod val="75000"/>
                  </a:schemeClr>
                </a:solidFill>
              </a:rPr>
              <a:t>Go ahead and take your break</a:t>
            </a:r>
            <a:r>
              <a:rPr lang="en-GB" altLang="en-US" sz="1800" i="1" dirty="0" smtClean="0"/>
              <a:t>.  Take longer if you want.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A: </a:t>
            </a:r>
            <a:r>
              <a:rPr lang="en-GB" altLang="en-US" sz="1800" i="1" dirty="0" smtClean="0">
                <a:solidFill>
                  <a:srgbClr val="00B050"/>
                </a:solidFill>
              </a:rPr>
              <a:t>I’ll just be outside on the porch.  Call me if you need me</a:t>
            </a:r>
            <a:r>
              <a:rPr lang="en-GB" altLang="en-US" sz="1800" i="1" dirty="0" smtClean="0"/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B: OK. </a:t>
            </a:r>
            <a:r>
              <a:rPr lang="en-GB" altLang="en-US" sz="1800" i="1" dirty="0" smtClean="0">
                <a:solidFill>
                  <a:srgbClr val="00B050"/>
                </a:solidFill>
              </a:rPr>
              <a:t>Don’t worry</a:t>
            </a:r>
            <a:r>
              <a:rPr lang="en-GB" altLang="en-US" sz="1800" i="1" dirty="0" smtClean="0"/>
              <a:t>.</a:t>
            </a:r>
            <a:endParaRPr lang="en-GB" altLang="en-US" i="1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dirty="0" smtClean="0"/>
          </a:p>
          <a:p>
            <a:pPr eaLnBrk="1" hangingPunct="1">
              <a:defRPr/>
            </a:pPr>
            <a:r>
              <a:rPr lang="en-GB" altLang="en-US" dirty="0" smtClean="0"/>
              <a:t>Reflection – too emotional, just taking a break</a:t>
            </a:r>
          </a:p>
          <a:p>
            <a:pPr eaLnBrk="1" hangingPunct="1">
              <a:defRPr/>
            </a:pPr>
            <a:endParaRPr lang="en-GB" altLang="en-US" dirty="0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852738"/>
            <a:ext cx="2695575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Techniques for Studying Situated Action: Thematic Analysis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13" cy="497205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/>
              <a:t>Categories: </a:t>
            </a:r>
          </a:p>
          <a:p>
            <a:pPr lvl="2" eaLnBrk="1" hangingPunct="1">
              <a:defRPr/>
            </a:pPr>
            <a:r>
              <a:rPr lang="en-GB" altLang="en-US" dirty="0" smtClean="0">
                <a:solidFill>
                  <a:schemeClr val="accent4">
                    <a:lumMod val="75000"/>
                  </a:schemeClr>
                </a:solidFill>
              </a:rPr>
              <a:t>planning</a:t>
            </a:r>
            <a:r>
              <a:rPr lang="en-GB" altLang="en-US" dirty="0" smtClean="0"/>
              <a:t>, </a:t>
            </a:r>
            <a:r>
              <a:rPr lang="en-GB" altLang="en-US" dirty="0" smtClean="0">
                <a:solidFill>
                  <a:schemeClr val="accent6">
                    <a:lumMod val="50000"/>
                  </a:schemeClr>
                </a:solidFill>
              </a:rPr>
              <a:t>agreement</a:t>
            </a:r>
            <a:r>
              <a:rPr lang="en-GB" altLang="en-US" dirty="0" smtClean="0"/>
              <a:t>, </a:t>
            </a:r>
            <a:r>
              <a:rPr lang="en-GB" altLang="en-US" dirty="0" smtClean="0">
                <a:solidFill>
                  <a:schemeClr val="bg2">
                    <a:lumMod val="25000"/>
                  </a:schemeClr>
                </a:solidFill>
              </a:rPr>
              <a:t>reassurance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1800" i="1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1800" i="1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A: </a:t>
            </a:r>
            <a:r>
              <a:rPr lang="en-GB" altLang="en-US" sz="1800" i="1" dirty="0" smtClean="0">
                <a:solidFill>
                  <a:schemeClr val="accent4">
                    <a:lumMod val="75000"/>
                  </a:schemeClr>
                </a:solidFill>
              </a:rPr>
              <a:t>Are you going to be here for ten minutes</a:t>
            </a:r>
            <a:r>
              <a:rPr lang="en-GB" altLang="en-US" sz="1800" i="1" dirty="0" smtClean="0"/>
              <a:t>?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B: </a:t>
            </a:r>
            <a:r>
              <a:rPr lang="en-GB" altLang="en-US" sz="1800" i="1" dirty="0" smtClean="0">
                <a:solidFill>
                  <a:schemeClr val="accent6">
                    <a:lumMod val="50000"/>
                  </a:schemeClr>
                </a:solidFill>
              </a:rPr>
              <a:t>Go ahead and take your break</a:t>
            </a:r>
            <a:r>
              <a:rPr lang="en-GB" altLang="en-US" sz="1800" i="1" dirty="0" smtClean="0"/>
              <a:t>.  </a:t>
            </a:r>
            <a:r>
              <a:rPr lang="en-GB" altLang="en-US" sz="1800" i="1" dirty="0" smtClean="0">
                <a:solidFill>
                  <a:schemeClr val="accent4">
                    <a:lumMod val="75000"/>
                  </a:schemeClr>
                </a:solidFill>
              </a:rPr>
              <a:t>Take longer if you want</a:t>
            </a:r>
            <a:r>
              <a:rPr lang="en-GB" altLang="en-US" sz="1800" i="1" dirty="0" smtClean="0"/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A: </a:t>
            </a:r>
            <a:r>
              <a:rPr lang="en-GB" altLang="en-US" sz="1800" i="1" dirty="0" smtClean="0">
                <a:solidFill>
                  <a:schemeClr val="accent4">
                    <a:lumMod val="75000"/>
                  </a:schemeClr>
                </a:solidFill>
              </a:rPr>
              <a:t>I’ll just be outside on the porch.  Call me if you need me</a:t>
            </a:r>
            <a:r>
              <a:rPr lang="en-GB" altLang="en-US" sz="1800" i="1" dirty="0" smtClean="0"/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800" i="1" dirty="0" smtClean="0"/>
              <a:t>B: </a:t>
            </a:r>
            <a:r>
              <a:rPr lang="en-GB" altLang="en-US" sz="1800" i="1" dirty="0" smtClean="0">
                <a:solidFill>
                  <a:schemeClr val="accent2">
                    <a:lumMod val="75000"/>
                  </a:schemeClr>
                </a:solidFill>
              </a:rPr>
              <a:t>OK. </a:t>
            </a:r>
            <a:r>
              <a:rPr lang="en-GB" altLang="en-US" sz="1800" i="1" dirty="0" smtClean="0">
                <a:solidFill>
                  <a:schemeClr val="bg2">
                    <a:lumMod val="25000"/>
                  </a:schemeClr>
                </a:solidFill>
              </a:rPr>
              <a:t>Don’t worry</a:t>
            </a:r>
            <a:r>
              <a:rPr lang="en-GB" altLang="en-US" sz="1800" i="1" dirty="0" smtClean="0"/>
              <a:t>.</a:t>
            </a:r>
            <a:endParaRPr lang="en-GB" altLang="en-US" i="1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dirty="0" smtClean="0"/>
          </a:p>
          <a:p>
            <a:pPr eaLnBrk="1" hangingPunct="1">
              <a:defRPr/>
            </a:pPr>
            <a:endParaRPr lang="en-GB" altLang="en-US" dirty="0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644900"/>
            <a:ext cx="2697162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Techniques for Studying Situated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Trace-able/auditable.</a:t>
            </a:r>
          </a:p>
          <a:p>
            <a:pPr lvl="2">
              <a:defRPr/>
            </a:pPr>
            <a:r>
              <a:rPr lang="en-GB" dirty="0" smtClean="0"/>
              <a:t>Where did the idea come from? Reality or prejudice</a:t>
            </a:r>
          </a:p>
          <a:p>
            <a:pPr lvl="2"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Coherence and completeness of research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                                vs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 smtClean="0"/>
              <a:t>                  speed of project progress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Case Study: Coordination of Work of Financial Traders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28625" y="2071688"/>
            <a:ext cx="8229600" cy="4525962"/>
          </a:xfrm>
        </p:spPr>
        <p:txBody>
          <a:bodyPr/>
          <a:lstStyle/>
          <a:p>
            <a:r>
              <a:rPr lang="en-GB" altLang="en-US" smtClean="0"/>
              <a:t>Describe the situation </a:t>
            </a:r>
          </a:p>
          <a:p>
            <a:r>
              <a:rPr lang="en-GB" altLang="en-US" smtClean="0"/>
              <a:t>Report some revealing conversations</a:t>
            </a:r>
          </a:p>
          <a:p>
            <a:r>
              <a:rPr lang="en-GB" altLang="en-US" smtClean="0"/>
              <a:t>Make some insights into how traders coordinate</a:t>
            </a:r>
          </a:p>
          <a:p>
            <a:r>
              <a:rPr lang="en-GB" altLang="en-US" smtClean="0"/>
              <a:t>Assess some design suggestions for new equipment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Trading Financial Products (1)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2133600"/>
          </a:xfrm>
          <a:noFill/>
        </p:spPr>
        <p:txBody>
          <a:bodyPr/>
          <a:lstStyle/>
          <a:p>
            <a:pPr eaLnBrk="1" hangingPunct="1"/>
            <a:r>
              <a:rPr lang="en-GB" altLang="en-US" sz="1600" smtClean="0"/>
              <a:t>Buying and selling of foreign exchange, bonds, derivatives, options and equities</a:t>
            </a:r>
          </a:p>
          <a:p>
            <a:pPr eaLnBrk="1" hangingPunct="1"/>
            <a:r>
              <a:rPr lang="en-GB" altLang="en-US" sz="1600" smtClean="0"/>
              <a:t>No.1 position on equities desk on the floor of a securities house staffed by two dealers -one (John) mainly responsible for UK stocks, the other (Robert) mainly responsible for US American Depository Stocks (certificates backed by holdings of UK stocks)</a:t>
            </a:r>
          </a:p>
          <a:p>
            <a:pPr eaLnBrk="1" hangingPunct="1"/>
            <a:r>
              <a:rPr lang="en-GB" altLang="en-US" sz="1600" smtClean="0"/>
              <a:t>their task is to buy at published bid price and sell and offer price (difference + commision = profit).  To make a profit, they also have to monitor changes in $£ exchange rates, and UK stocks and ADR markets, and ensure the securities house holds enough $.</a:t>
            </a:r>
            <a:r>
              <a:rPr lang="en-GB" altLang="en-US" smtClean="0"/>
              <a:t> 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1741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38600"/>
            <a:ext cx="469741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Trading Financial Products (2)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z="1600" smtClean="0"/>
              <a:t>Deals are struck over the telphone, stentaphone or face-to-face (shouted)</a:t>
            </a:r>
          </a:p>
          <a:p>
            <a:pPr eaLnBrk="1" hangingPunct="1"/>
            <a:r>
              <a:rPr lang="en-GB" altLang="en-US" sz="1600" smtClean="0"/>
              <a:t>a bank of monitors show screens of prices (from different sources), and holdings</a:t>
            </a:r>
          </a:p>
          <a:p>
            <a:pPr eaLnBrk="1" hangingPunct="1"/>
            <a:r>
              <a:rPr lang="en-GB" altLang="en-US" sz="1600" smtClean="0"/>
              <a:t>after a deal is made, it is ‘captured’ - recorded and transferred to Stock Exchange database.  Currently hand written on a ticket and given to ‘deal input staff’</a:t>
            </a:r>
          </a:p>
          <a:p>
            <a:pPr eaLnBrk="1" hangingPunct="1"/>
            <a:r>
              <a:rPr lang="en-GB" altLang="en-US" sz="1600" smtClean="0"/>
              <a:t>deals made every 5- 30 secs at peak times.  Multiple tasks are interleaved.</a:t>
            </a:r>
          </a:p>
        </p:txBody>
      </p:sp>
      <p:pic>
        <p:nvPicPr>
          <p:cNvPr id="1946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4668838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95800"/>
            <a:ext cx="34798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Trading Financial Products (3)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  <a:noFill/>
        </p:spPr>
        <p:txBody>
          <a:bodyPr/>
          <a:lstStyle/>
          <a:p>
            <a:pPr eaLnBrk="1" hangingPunct="1"/>
            <a:r>
              <a:rPr lang="en-GB" altLang="en-US" sz="1600" smtClean="0"/>
              <a:t>dealers frequently make deals as individuals working in isolation from others.  But sometimes they collaborate with other dealers, as opportunities are mutually perceived</a:t>
            </a:r>
            <a:r>
              <a:rPr lang="en-GB" altLang="en-US" sz="2400" smtClean="0"/>
              <a:t> </a:t>
            </a:r>
          </a:p>
          <a:p>
            <a:pPr lvl="2" eaLnBrk="1" hangingPunct="1"/>
            <a:r>
              <a:rPr lang="en-GB" altLang="en-US" sz="1800" smtClean="0"/>
              <a:t>John and Robert scare Mike into selling Robert stock in Smith Klein Beecham at a knock down price</a:t>
            </a:r>
            <a:endParaRPr lang="en-GB" altLang="en-US" smtClean="0"/>
          </a:p>
          <a:p>
            <a:pPr lvl="4" eaLnBrk="1" hangingPunct="1"/>
            <a:r>
              <a:rPr lang="en-GB" altLang="en-US" sz="1400" smtClean="0"/>
              <a:t>R: I don’t know.  Sh’ll I buy em? (peers at screen) </a:t>
            </a:r>
          </a:p>
          <a:p>
            <a:pPr lvl="4" eaLnBrk="1" hangingPunct="1"/>
            <a:r>
              <a:rPr lang="en-GB" altLang="en-US" sz="1400" smtClean="0"/>
              <a:t>J: Yeah (nodding)</a:t>
            </a:r>
          </a:p>
          <a:p>
            <a:pPr lvl="4" eaLnBrk="1" hangingPunct="1"/>
            <a:r>
              <a:rPr lang="en-GB" altLang="en-US" sz="1400" smtClean="0"/>
              <a:t>R: Or shall I just go an deal directly with BZ (picks up receiver)</a:t>
            </a:r>
          </a:p>
          <a:p>
            <a:pPr lvl="4" eaLnBrk="1" hangingPunct="1"/>
            <a:r>
              <a:rPr lang="en-GB" altLang="en-US" sz="1400" smtClean="0"/>
              <a:t>J: Do you think it’s BZ yeah?</a:t>
            </a:r>
          </a:p>
          <a:p>
            <a:pPr lvl="4" eaLnBrk="1" hangingPunct="1">
              <a:buFontTx/>
              <a:buNone/>
            </a:pPr>
            <a:r>
              <a:rPr lang="en-GB" altLang="en-US" sz="1400" smtClean="0"/>
              <a:t>         5secs pause</a:t>
            </a:r>
          </a:p>
          <a:p>
            <a:pPr lvl="4" eaLnBrk="1" hangingPunct="1"/>
            <a:r>
              <a:rPr lang="en-GB" altLang="en-US" sz="1400" smtClean="0"/>
              <a:t>R: (points to John’s screen) Put down an offer up there on the IDB for me a four on one offer so they sell them to me</a:t>
            </a:r>
          </a:p>
          <a:p>
            <a:pPr lvl="4" eaLnBrk="1" hangingPunct="1"/>
            <a:r>
              <a:rPr lang="en-GB" altLang="en-US" sz="1400" smtClean="0"/>
              <a:t>J: (picks up receiver and talks on the phone) I put up two offers</a:t>
            </a:r>
          </a:p>
          <a:p>
            <a:pPr lvl="4" eaLnBrk="1" hangingPunct="1"/>
            <a:r>
              <a:rPr lang="en-GB" altLang="en-US" sz="1400" smtClean="0"/>
              <a:t>R: Mike? Come on boy come on then boy how many of these SBE’s are you trying to sell (listens to the phone for 5 secs) It </a:t>
            </a:r>
            <a:r>
              <a:rPr lang="en-GB" altLang="en-US" sz="1400" i="1" smtClean="0"/>
              <a:t>is</a:t>
            </a:r>
            <a:r>
              <a:rPr lang="en-GB" altLang="en-US" sz="1400" smtClean="0"/>
              <a:t> but you had to do it.  Is it many you didn’t sell there? Really? Eighty-two hundred? Lovely.  Eighty two hundred I buy at seven six (peers at screen) </a:t>
            </a:r>
          </a:p>
          <a:p>
            <a:pPr lvl="2" eaLnBrk="1" hangingPunct="1"/>
            <a:r>
              <a:rPr lang="en-GB" altLang="en-US" sz="1600" smtClean="0"/>
              <a:t>John put up an (anonymous) offer to sell SBE (possibly at a low price) to encourage BZ to sell</a:t>
            </a:r>
          </a:p>
          <a:p>
            <a:pPr eaLnBrk="1" hangingPunct="1">
              <a:buFontTx/>
              <a:buChar char="»"/>
            </a:pPr>
            <a:endParaRPr lang="en-GB" altLang="en-US" sz="1400" smtClean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Trading Financial Products (4)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  <a:noFill/>
        </p:spPr>
        <p:txBody>
          <a:bodyPr/>
          <a:lstStyle/>
          <a:p>
            <a:pPr eaLnBrk="1" hangingPunct="1"/>
            <a:r>
              <a:rPr lang="en-GB" altLang="en-US" sz="1600" smtClean="0"/>
              <a:t>Deals (whether collaborative, or individual) are also frequently interleaved with each other</a:t>
            </a:r>
            <a:endParaRPr lang="en-GB" altLang="en-US" smtClean="0"/>
          </a:p>
          <a:p>
            <a:pPr lvl="2" eaLnBrk="1" hangingPunct="1"/>
            <a:r>
              <a:rPr lang="en-GB" altLang="en-US" sz="1800" smtClean="0"/>
              <a:t>John interleaves an in-house deal (via stentaphone) with an external one (via telephone)</a:t>
            </a:r>
            <a:endParaRPr lang="en-GB" altLang="en-US" smtClean="0"/>
          </a:p>
          <a:p>
            <a:pPr lvl="4" eaLnBrk="1" hangingPunct="1"/>
            <a:r>
              <a:rPr lang="en-GB" altLang="en-US" sz="1400" smtClean="0"/>
              <a:t>John’s stentaphone beeps </a:t>
            </a:r>
          </a:p>
          <a:p>
            <a:pPr lvl="4" eaLnBrk="1" hangingPunct="1"/>
            <a:r>
              <a:rPr lang="en-GB" altLang="en-US" sz="1400" smtClean="0"/>
              <a:t>St: Eh Glaxo for (Hambros) please</a:t>
            </a:r>
          </a:p>
          <a:p>
            <a:pPr lvl="4" eaLnBrk="1" hangingPunct="1"/>
            <a:r>
              <a:rPr lang="en-GB" altLang="en-US" sz="1400" smtClean="0"/>
              <a:t>J: (standing, turns to peer at screen) Eh ninety-five nine</a:t>
            </a:r>
          </a:p>
          <a:p>
            <a:pPr lvl="4" eaLnBrk="1" hangingPunct="1"/>
            <a:r>
              <a:rPr lang="en-GB" altLang="en-US" sz="1400" smtClean="0"/>
              <a:t>St: ninety-five nine</a:t>
            </a:r>
          </a:p>
          <a:p>
            <a:pPr lvl="4" eaLnBrk="1" hangingPunct="1"/>
            <a:r>
              <a:rPr lang="en-GB" altLang="en-US" sz="1400" smtClean="0"/>
              <a:t>J: (picking up receiver - another call, 10 secs pause)</a:t>
            </a:r>
          </a:p>
          <a:p>
            <a:pPr lvl="4" eaLnBrk="1" hangingPunct="1"/>
            <a:r>
              <a:rPr lang="en-GB" altLang="en-US" sz="1400" smtClean="0"/>
              <a:t>St: Eh thirty seven thousand gets at six nine five seven one six</a:t>
            </a:r>
          </a:p>
          <a:p>
            <a:pPr lvl="4" eaLnBrk="1" hangingPunct="1"/>
            <a:r>
              <a:rPr lang="en-GB" altLang="en-US" sz="1400" smtClean="0"/>
              <a:t>J: Thirty seven thousand I buy at six nine five?</a:t>
            </a:r>
          </a:p>
          <a:p>
            <a:pPr lvl="4" eaLnBrk="1" hangingPunct="1"/>
            <a:r>
              <a:rPr lang="en-GB" altLang="en-US" sz="1400" smtClean="0"/>
              <a:t>St: That’s right John.</a:t>
            </a:r>
          </a:p>
          <a:p>
            <a:pPr lvl="4" eaLnBrk="1" hangingPunct="1"/>
            <a:r>
              <a:rPr lang="en-GB" altLang="en-US" sz="1400" smtClean="0"/>
              <a:t>J: Thank you. (continues on the phone)</a:t>
            </a:r>
          </a:p>
          <a:p>
            <a:pPr lvl="2" eaLnBrk="1" hangingPunct="1"/>
            <a:r>
              <a:rPr lang="en-GB" altLang="en-US" sz="1600" smtClean="0"/>
              <a:t>ninety five nine and seven one six are either index numbers that refer to shares as they appear on screen, or the current price of a share (an indirect way of referring to it)</a:t>
            </a:r>
          </a:p>
          <a:p>
            <a:pPr lvl="2" eaLnBrk="1" hangingPunct="1"/>
            <a:endParaRPr lang="en-GB" altLang="en-US" smtClean="0"/>
          </a:p>
          <a:p>
            <a:pPr eaLnBrk="1" hangingPunct="1"/>
            <a:endParaRPr lang="en-GB" altLang="en-US" sz="2400" smtClean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Co-ordination on Trading Floor (1)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  <a:noFill/>
        </p:spPr>
        <p:txBody>
          <a:bodyPr/>
          <a:lstStyle/>
          <a:p>
            <a:pPr eaLnBrk="1" hangingPunct="1"/>
            <a:r>
              <a:rPr lang="en-GB" altLang="en-US" sz="2400" smtClean="0"/>
              <a:t>Initiation (and Resumption)</a:t>
            </a:r>
          </a:p>
          <a:p>
            <a:pPr lvl="2" eaLnBrk="1" hangingPunct="1"/>
            <a:r>
              <a:rPr lang="en-GB" altLang="en-US" sz="2000" smtClean="0"/>
              <a:t> when</a:t>
            </a:r>
            <a:r>
              <a:rPr lang="en-GB" altLang="en-US" smtClean="0"/>
              <a:t> </a:t>
            </a:r>
            <a:r>
              <a:rPr lang="en-GB" altLang="en-US" sz="1600" smtClean="0"/>
              <a:t>the offer is likely to be accepted, when the  the other’s work is unlikely to be disrupted</a:t>
            </a:r>
          </a:p>
          <a:p>
            <a:pPr lvl="3" eaLnBrk="1" hangingPunct="1"/>
            <a:r>
              <a:rPr lang="en-GB" altLang="en-US" sz="1600" smtClean="0"/>
              <a:t>eg occurs at natural breaks (puts telephone down, pushing keyboard to one side)</a:t>
            </a:r>
          </a:p>
          <a:p>
            <a:pPr lvl="2" eaLnBrk="1" hangingPunct="1"/>
            <a:r>
              <a:rPr lang="en-GB" altLang="en-US" smtClean="0"/>
              <a:t> </a:t>
            </a:r>
            <a:r>
              <a:rPr lang="en-GB" altLang="en-US" sz="2000" smtClean="0"/>
              <a:t>supported by</a:t>
            </a:r>
            <a:r>
              <a:rPr lang="en-GB" altLang="en-US" smtClean="0"/>
              <a:t> </a:t>
            </a:r>
            <a:r>
              <a:rPr lang="en-GB" altLang="en-US" sz="1600" smtClean="0"/>
              <a:t>peripheral monitoring of other whist performing another task</a:t>
            </a:r>
          </a:p>
          <a:p>
            <a:pPr lvl="3" eaLnBrk="1" hangingPunct="1"/>
            <a:r>
              <a:rPr lang="en-GB" altLang="en-US" sz="1600" smtClean="0"/>
              <a:t>eg R tells H the stocks they should be trying to sell, but he is still on the phone</a:t>
            </a:r>
          </a:p>
          <a:p>
            <a:pPr lvl="4" eaLnBrk="1" hangingPunct="1"/>
            <a:r>
              <a:rPr lang="en-GB" altLang="en-US" sz="1600" smtClean="0"/>
              <a:t>H: finishes writing a note</a:t>
            </a:r>
          </a:p>
          <a:p>
            <a:pPr lvl="4" eaLnBrk="1" hangingPunct="1"/>
            <a:r>
              <a:rPr lang="en-GB" altLang="en-US" sz="1600" smtClean="0"/>
              <a:t>R: Things like Hanson Trust.  Harold we want</a:t>
            </a:r>
          </a:p>
          <a:p>
            <a:pPr lvl="4" eaLnBrk="1" hangingPunct="1"/>
            <a:r>
              <a:rPr lang="en-GB" altLang="en-US" sz="1600" smtClean="0"/>
              <a:t>H:                                            errr</a:t>
            </a:r>
          </a:p>
          <a:p>
            <a:pPr lvl="4" eaLnBrk="1" hangingPunct="1"/>
            <a:r>
              <a:rPr lang="en-GB" altLang="en-US" sz="1600" smtClean="0"/>
              <a:t>R:                                                  Out there.   I want to .. BP out there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Contents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Situated Action</a:t>
            </a:r>
          </a:p>
          <a:p>
            <a:pPr eaLnBrk="1" hangingPunct="1"/>
            <a:r>
              <a:rPr lang="en-GB" altLang="en-US" smtClean="0"/>
              <a:t>Coordination of Work of Financial Traders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Co-ordination on Trading Floor (2)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</p:spPr>
        <p:txBody>
          <a:bodyPr/>
          <a:lstStyle/>
          <a:p>
            <a:pPr lvl="2" eaLnBrk="1" hangingPunct="1"/>
            <a:r>
              <a:rPr lang="en-GB" altLang="en-US" sz="2000" smtClean="0"/>
              <a:t>form</a:t>
            </a:r>
            <a:r>
              <a:rPr lang="en-GB" altLang="en-US" smtClean="0"/>
              <a:t> </a:t>
            </a:r>
            <a:r>
              <a:rPr lang="en-GB" altLang="en-US" sz="1600" smtClean="0"/>
              <a:t>if the offer of collaboration is poorly timed, offers are such that they may easily be declined, and other activities are not disrupted</a:t>
            </a:r>
            <a:r>
              <a:rPr lang="en-GB" altLang="en-US" smtClean="0"/>
              <a:t> </a:t>
            </a:r>
          </a:p>
          <a:p>
            <a:pPr lvl="3" eaLnBrk="1" hangingPunct="1"/>
            <a:r>
              <a:rPr lang="en-GB" altLang="en-US" sz="1600" b="1" smtClean="0"/>
              <a:t>non-verbal communication often accompanied by vocal initiation</a:t>
            </a:r>
            <a:endParaRPr lang="en-GB" altLang="en-US" sz="1400" smtClean="0"/>
          </a:p>
          <a:p>
            <a:pPr lvl="3" eaLnBrk="1" hangingPunct="1"/>
            <a:r>
              <a:rPr lang="en-GB" altLang="en-US" sz="1400" smtClean="0"/>
              <a:t>eg moving closer to other dealer, and orienting body towards a focus screen of interest</a:t>
            </a:r>
          </a:p>
          <a:p>
            <a:pPr lvl="3" eaLnBrk="1" hangingPunct="1"/>
            <a:r>
              <a:rPr lang="en-GB" altLang="en-US" sz="1600" b="1" smtClean="0"/>
              <a:t>vocal offers are non-specific</a:t>
            </a:r>
            <a:r>
              <a:rPr lang="en-GB" altLang="en-US" sz="1600" smtClean="0"/>
              <a:t>:  ‘outloads’ (shouts) broadcast information that others may respond to by beginning collaboration</a:t>
            </a:r>
          </a:p>
          <a:p>
            <a:pPr lvl="3" eaLnBrk="1" hangingPunct="1"/>
            <a:r>
              <a:rPr lang="en-GB" altLang="en-US" sz="1600" smtClean="0"/>
              <a:t>eg an outloud from one dealer results in collaboration and a sale </a:t>
            </a:r>
          </a:p>
          <a:p>
            <a:pPr lvl="4" eaLnBrk="1" hangingPunct="1"/>
            <a:r>
              <a:rPr lang="en-GB" altLang="en-US" sz="1600" smtClean="0"/>
              <a:t>A: Hanson. Twenty of an eighth, forty by fifteen.  Shearson on the bid</a:t>
            </a:r>
          </a:p>
          <a:p>
            <a:pPr lvl="4" eaLnBrk="1" hangingPunct="1"/>
            <a:r>
              <a:rPr lang="en-GB" altLang="en-US" sz="1600" smtClean="0"/>
              <a:t>R: sitting down(no reply) (no indication he’s heard)</a:t>
            </a:r>
          </a:p>
          <a:p>
            <a:pPr lvl="4" eaLnBrk="1" hangingPunct="1"/>
            <a:r>
              <a:rPr lang="en-GB" altLang="en-US" sz="1600" smtClean="0"/>
              <a:t>J: Are we going to hit them?</a:t>
            </a:r>
          </a:p>
          <a:p>
            <a:pPr lvl="4" eaLnBrk="1" hangingPunct="1"/>
            <a:r>
              <a:rPr lang="en-GB" altLang="en-US" sz="1600" smtClean="0"/>
              <a:t>R: (2 sec pause whilst peering at screen saying “Erm” ) Yes.  (Shouting to Annie) WHO’s THAT?.  Bernie? (picks up the phone) (3 secs pause) We want to sell forty.</a:t>
            </a:r>
          </a:p>
          <a:p>
            <a:pPr lvl="2" eaLnBrk="1" hangingPunct="1"/>
            <a:endParaRPr lang="en-GB" altLang="en-US" sz="1800" smtClean="0"/>
          </a:p>
          <a:p>
            <a:pPr lvl="4" eaLnBrk="1" hangingPunct="1"/>
            <a:endParaRPr lang="en-GB" altLang="en-US" sz="1600" smtClean="0"/>
          </a:p>
          <a:p>
            <a:pPr lvl="2" eaLnBrk="1" hangingPunct="1"/>
            <a:endParaRPr lang="en-GB" altLang="en-US" sz="1800" smtClean="0"/>
          </a:p>
          <a:p>
            <a:pPr eaLnBrk="1" hangingPunct="1"/>
            <a:endParaRPr lang="en-GB" altLang="en-US" sz="1800" smtClean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500188"/>
            <a:ext cx="7772400" cy="4800600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Trading</a:t>
            </a:r>
          </a:p>
          <a:p>
            <a:pPr lvl="2" eaLnBrk="1" hangingPunct="1"/>
            <a:r>
              <a:rPr lang="en-GB" altLang="en-US" smtClean="0"/>
              <a:t>a dealer may move freely in and out of independent, and collaborative, trading;</a:t>
            </a:r>
          </a:p>
          <a:p>
            <a:pPr lvl="2" eaLnBrk="1" hangingPunct="1"/>
            <a:r>
              <a:rPr lang="en-GB" altLang="en-US" smtClean="0"/>
              <a:t>many deals (involving different ‘groups’ of dealers) may be performed in parallel;</a:t>
            </a:r>
          </a:p>
          <a:p>
            <a:pPr eaLnBrk="1" hangingPunct="1"/>
            <a:r>
              <a:rPr lang="en-GB" altLang="en-US" smtClean="0"/>
              <a:t>Co-ordination</a:t>
            </a:r>
          </a:p>
          <a:p>
            <a:pPr lvl="2" eaLnBrk="1" hangingPunct="1"/>
            <a:r>
              <a:rPr lang="en-GB" altLang="en-US" smtClean="0"/>
              <a:t>initiated when offer likely to be excepted; and so</a:t>
            </a:r>
          </a:p>
          <a:p>
            <a:pPr lvl="2" eaLnBrk="1" hangingPunct="1"/>
            <a:r>
              <a:rPr lang="en-GB" altLang="en-US" smtClean="0"/>
              <a:t>supported by peripheral monitoring of other dealers</a:t>
            </a:r>
          </a:p>
          <a:p>
            <a:pPr lvl="2" eaLnBrk="1" hangingPunct="1"/>
            <a:r>
              <a:rPr lang="en-GB" altLang="en-US" smtClean="0"/>
              <a:t>initiation may be </a:t>
            </a:r>
          </a:p>
          <a:p>
            <a:pPr lvl="3" eaLnBrk="1" hangingPunct="1"/>
            <a:r>
              <a:rPr lang="en-GB" altLang="en-US" smtClean="0"/>
              <a:t>non-verbal (less disruptive)</a:t>
            </a:r>
          </a:p>
          <a:p>
            <a:pPr lvl="3" eaLnBrk="1" hangingPunct="1"/>
            <a:r>
              <a:rPr lang="en-GB" altLang="en-US" smtClean="0"/>
              <a:t>and non-specific (easy to decline)</a:t>
            </a:r>
          </a:p>
          <a:p>
            <a:pPr eaLnBrk="1" hangingPunct="1">
              <a:buFontTx/>
              <a:buChar char="–"/>
            </a:pPr>
            <a:endParaRPr lang="en-GB" altLang="en-US" sz="2000" smtClean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z="2400" smtClean="0"/>
              <a:t>Difficult to separate ‘individual’ and ‘group’ work</a:t>
            </a:r>
          </a:p>
          <a:p>
            <a:pPr lvl="2" eaLnBrk="1" hangingPunct="1"/>
            <a:r>
              <a:rPr lang="en-GB" altLang="en-US" sz="1800" smtClean="0"/>
              <a:t>collecting information - for himself or everybody?</a:t>
            </a:r>
          </a:p>
          <a:p>
            <a:pPr lvl="2" eaLnBrk="1" hangingPunct="1"/>
            <a:r>
              <a:rPr lang="en-GB" altLang="en-US" sz="1800" smtClean="0"/>
              <a:t>working alone - but monitoring other dealers’ activities?</a:t>
            </a:r>
          </a:p>
          <a:p>
            <a:pPr eaLnBrk="1" hangingPunct="1"/>
            <a:r>
              <a:rPr lang="en-GB" altLang="en-US" sz="2400" smtClean="0"/>
              <a:t>The communication behaviour between users that occurs ‘around’ the system may have implications for the design of individual user interactions with the system</a:t>
            </a:r>
          </a:p>
          <a:p>
            <a:pPr eaLnBrk="1" hangingPunct="1"/>
            <a:r>
              <a:rPr lang="en-GB" altLang="en-US" sz="2400" smtClean="0"/>
              <a:t>Analysis of conversations may give insight into communication patterns, and have implications for design</a:t>
            </a:r>
          </a:p>
          <a:p>
            <a:pPr eaLnBrk="1" hangingPunct="1"/>
            <a:endParaRPr lang="en-GB" altLang="en-US" sz="2400" smtClean="0"/>
          </a:p>
          <a:p>
            <a:pPr eaLnBrk="1" hangingPunct="1"/>
            <a:endParaRPr lang="en-GB" altLang="en-US" sz="2600" smtClean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524000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Implications of Co-ordination for Design of Trading Systems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038600"/>
          </a:xfrm>
          <a:noFill/>
        </p:spPr>
        <p:txBody>
          <a:bodyPr/>
          <a:lstStyle/>
          <a:p>
            <a:pPr eaLnBrk="1" hangingPunct="1"/>
            <a:r>
              <a:rPr lang="en-GB" altLang="en-US" sz="1800" smtClean="0"/>
              <a:t>Problem</a:t>
            </a:r>
            <a:r>
              <a:rPr lang="en-GB" altLang="en-US" sz="1600" smtClean="0"/>
              <a:t>: manual deal capture takes time and is error prone, possibly because of noise</a:t>
            </a:r>
          </a:p>
          <a:p>
            <a:pPr eaLnBrk="1" hangingPunct="1"/>
            <a:r>
              <a:rPr lang="en-GB" altLang="en-US" sz="1800" smtClean="0"/>
              <a:t>Design suggestion</a:t>
            </a:r>
            <a:r>
              <a:rPr lang="en-GB" altLang="en-US" sz="1600" smtClean="0"/>
              <a:t>: </a:t>
            </a:r>
          </a:p>
          <a:p>
            <a:pPr lvl="1" eaLnBrk="1" hangingPunct="1"/>
            <a:r>
              <a:rPr lang="en-GB" altLang="en-US" sz="1400" smtClean="0"/>
              <a:t>use touch-screens to input details of transactions, </a:t>
            </a:r>
          </a:p>
          <a:p>
            <a:pPr lvl="1" eaLnBrk="1" hangingPunct="1"/>
            <a:r>
              <a:rPr lang="en-GB" altLang="en-US" sz="1400" smtClean="0"/>
              <a:t>voice recognition technology to record the deal directly from phone conversations</a:t>
            </a:r>
          </a:p>
          <a:p>
            <a:pPr lvl="1" eaLnBrk="1" hangingPunct="1"/>
            <a:r>
              <a:rPr lang="en-GB" altLang="en-US" sz="1400" smtClean="0"/>
              <a:t>headsets to reduce intrusion</a:t>
            </a:r>
          </a:p>
          <a:p>
            <a:pPr eaLnBrk="1" hangingPunct="1"/>
            <a:r>
              <a:rPr lang="en-GB" altLang="en-US" sz="1800" smtClean="0"/>
              <a:t>Assessment</a:t>
            </a:r>
            <a:r>
              <a:rPr lang="en-GB" altLang="en-US" sz="1600" smtClean="0"/>
              <a:t>:  ?</a:t>
            </a:r>
            <a:endParaRPr lang="en-GB" altLang="en-US" sz="1200" smtClean="0"/>
          </a:p>
        </p:txBody>
      </p:sp>
      <p:pic>
        <p:nvPicPr>
          <p:cNvPr id="3379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95800"/>
            <a:ext cx="43053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9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91200" y="4191000"/>
          <a:ext cx="2565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Bitmap Image" r:id="rId5" imgW="2565400" imgH="1854200" progId="Paint.Picture">
                  <p:embed/>
                </p:oleObj>
              </mc:Choice>
              <mc:Fallback>
                <p:oleObj name="Bitmap Image" r:id="rId5" imgW="2565400" imgH="1854200" progId="Paint.Picture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91000"/>
                        <a:ext cx="25654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524000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Implications of Co-ordination for Design of Trading Systems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038600"/>
          </a:xfrm>
          <a:noFill/>
        </p:spPr>
        <p:txBody>
          <a:bodyPr/>
          <a:lstStyle/>
          <a:p>
            <a:pPr eaLnBrk="1" hangingPunct="1"/>
            <a:r>
              <a:rPr lang="en-GB" altLang="en-US" sz="1800" smtClean="0"/>
              <a:t>Problem</a:t>
            </a:r>
            <a:r>
              <a:rPr lang="en-GB" altLang="en-US" sz="1600" smtClean="0"/>
              <a:t>: manual deal capture takes time and is error prone, possibly because of noise</a:t>
            </a:r>
          </a:p>
          <a:p>
            <a:pPr eaLnBrk="1" hangingPunct="1"/>
            <a:r>
              <a:rPr lang="en-GB" altLang="en-US" sz="1800" smtClean="0"/>
              <a:t>Design suggestion</a:t>
            </a:r>
            <a:r>
              <a:rPr lang="en-GB" altLang="en-US" sz="1600" smtClean="0"/>
              <a:t>: </a:t>
            </a:r>
          </a:p>
          <a:p>
            <a:pPr lvl="1" eaLnBrk="1" hangingPunct="1"/>
            <a:r>
              <a:rPr lang="en-GB" altLang="en-US" sz="1400" smtClean="0"/>
              <a:t>use touch-screens to input details of transactions, </a:t>
            </a:r>
          </a:p>
          <a:p>
            <a:pPr lvl="1" eaLnBrk="1" hangingPunct="1"/>
            <a:r>
              <a:rPr lang="en-GB" altLang="en-US" sz="1400" smtClean="0"/>
              <a:t>voice recognition technology to record the deal directly from phone conversations</a:t>
            </a:r>
          </a:p>
          <a:p>
            <a:pPr lvl="1" eaLnBrk="1" hangingPunct="1"/>
            <a:r>
              <a:rPr lang="en-GB" altLang="en-US" sz="1400" smtClean="0"/>
              <a:t>headsets to reduce intrusion</a:t>
            </a:r>
          </a:p>
          <a:p>
            <a:pPr eaLnBrk="1" hangingPunct="1"/>
            <a:r>
              <a:rPr lang="en-GB" altLang="en-US" sz="1800" smtClean="0"/>
              <a:t>Assessment</a:t>
            </a:r>
            <a:r>
              <a:rPr lang="en-GB" altLang="en-US" sz="1600" smtClean="0"/>
              <a:t>:  ?</a:t>
            </a:r>
          </a:p>
          <a:p>
            <a:pPr lvl="1" eaLnBrk="1" hangingPunct="1"/>
            <a:r>
              <a:rPr lang="en-GB" altLang="en-US" sz="1000" smtClean="0"/>
              <a:t>Touch screens - obscure information needed by team mate? If touch screen dedicated to recording transactions, than enables peripheral monitoring</a:t>
            </a:r>
          </a:p>
          <a:p>
            <a:pPr lvl="1" eaLnBrk="1" hangingPunct="1"/>
            <a:r>
              <a:rPr lang="en-GB" altLang="en-US" sz="1000" smtClean="0"/>
              <a:t>voice recognition - need also to monitor screens and dealing room to disambiguate content of phone conversations</a:t>
            </a:r>
          </a:p>
          <a:p>
            <a:pPr lvl="1" eaLnBrk="1" hangingPunct="1"/>
            <a:r>
              <a:rPr lang="en-GB" altLang="en-US" sz="1000" smtClean="0"/>
              <a:t>head sets - reduces ability to monitor potential collaborators, removes another source of information</a:t>
            </a:r>
          </a:p>
        </p:txBody>
      </p:sp>
      <p:pic>
        <p:nvPicPr>
          <p:cNvPr id="3584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95800"/>
            <a:ext cx="43053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7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91200" y="4191000"/>
          <a:ext cx="2565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Bitmap Image" r:id="rId5" imgW="2565400" imgH="1854200" progId="Paint.Picture">
                  <p:embed/>
                </p:oleObj>
              </mc:Choice>
              <mc:Fallback>
                <p:oleObj name="Bitmap Image" r:id="rId5" imgW="2565400" imgH="1854200" progId="Paint.Picture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91000"/>
                        <a:ext cx="25654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References			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Source Texts</a:t>
            </a:r>
          </a:p>
          <a:p>
            <a:pPr eaLnBrk="1" hangingPunct="1"/>
            <a:r>
              <a:rPr lang="en-GB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Suchman, L. 1994, Plans and Situated Action, Cambridge University Press. ISBN-0521-33739-9</a:t>
            </a:r>
          </a:p>
          <a:p>
            <a:pPr eaLnBrk="1" hangingPunct="1"/>
            <a:r>
              <a:rPr lang="en-GB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Heath, C., Jirotka, M., Luff, P. and Hindmarsh, J. 1993, Unpacking Collaboration: the Interactional Organisation of Trading in a City Dealing Room, Proceedings of CSCW’93.</a:t>
            </a:r>
          </a:p>
          <a:p>
            <a:pPr eaLnBrk="1" hangingPunct="1"/>
            <a:r>
              <a:rPr lang="en-GB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Jirotka, M Luff, P &amp; Heath, C. 1993, Requirements for Technology in Complex Environments: Tasks and Interaction in a City Dealing 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Purposeful Interaction:</a:t>
            </a:r>
            <a:br>
              <a:rPr lang="en-GB" altLang="en-US" smtClean="0"/>
            </a:br>
            <a:r>
              <a:rPr lang="en-GB" altLang="en-US" smtClean="0"/>
              <a:t> as Planned Action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Cognitive Psychological View</a:t>
            </a:r>
          </a:p>
          <a:p>
            <a:pPr lvl="2" eaLnBrk="1" hangingPunct="1"/>
            <a:r>
              <a:rPr lang="en-GB" altLang="en-US" smtClean="0"/>
              <a:t>Plan as sequence of actions designed to accomplish some preconceived end.  </a:t>
            </a:r>
          </a:p>
          <a:p>
            <a:pPr lvl="3" eaLnBrk="1" hangingPunct="1"/>
            <a:r>
              <a:rPr lang="en-GB" altLang="en-US" smtClean="0"/>
              <a:t>Action follows problem-solving – a plan specifies a path from initial state to end state.  Then it is executed.  </a:t>
            </a:r>
          </a:p>
          <a:p>
            <a:pPr lvl="2" eaLnBrk="1" hangingPunct="1"/>
            <a:r>
              <a:rPr lang="en-GB" altLang="en-US" smtClean="0"/>
              <a:t>Speech Acts theory sees speech as a way of realising a plan</a:t>
            </a:r>
          </a:p>
          <a:p>
            <a:pPr lvl="3" eaLnBrk="1" hangingPunct="1"/>
            <a:r>
              <a:rPr lang="en-GB" altLang="en-US" smtClean="0"/>
              <a:t>Language is a form of ‘action’.  A speaker has a plan.  Conventional rules govern the creation of speech that realises the plan.  The plan predetermines the speech.</a:t>
            </a:r>
          </a:p>
          <a:p>
            <a:pPr lvl="3" eaLnBrk="1" hangingPunct="1"/>
            <a:r>
              <a:rPr lang="en-GB" altLang="en-US" smtClean="0"/>
              <a:t>Hearer’s use background knowledge, and knowledge of conventional rules of speech, to guide the interpretation of speech so that they understand the speaker’s intentions (plans)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Purposeful Interaction</a:t>
            </a:r>
            <a:br>
              <a:rPr lang="en-GB" altLang="en-US" smtClean="0"/>
            </a:br>
            <a:r>
              <a:rPr lang="en-GB" altLang="en-US" smtClean="0"/>
              <a:t> as Planned Action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643063"/>
            <a:ext cx="8229600" cy="4525962"/>
          </a:xfrm>
        </p:spPr>
        <p:txBody>
          <a:bodyPr/>
          <a:lstStyle/>
          <a:p>
            <a:pPr eaLnBrk="1" hangingPunct="1"/>
            <a:r>
              <a:rPr lang="en-GB" altLang="en-US" smtClean="0"/>
              <a:t>Example: </a:t>
            </a:r>
          </a:p>
          <a:p>
            <a:pPr lvl="1" eaLnBrk="1" hangingPunct="1"/>
            <a:r>
              <a:rPr lang="en-GB" altLang="en-US" smtClean="0"/>
              <a:t>two secretaries (A and B) are in a small office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1800" i="1" smtClean="0"/>
              <a:t>A: Are you going to be here for ten minutes?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1800" i="1" smtClean="0"/>
              <a:t>B: Go ahead and take your break.  Take longer if you want.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1800" i="1" smtClean="0"/>
              <a:t>A: I’ll just be outside on the porch.  Call me if you need me.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1800" i="1" smtClean="0"/>
              <a:t>B: OK. Don’t worry.</a:t>
            </a:r>
            <a:endParaRPr lang="en-GB" altLang="en-US" i="1" smtClean="0"/>
          </a:p>
          <a:p>
            <a:pPr lvl="1" eaLnBrk="1" hangingPunct="1"/>
            <a:r>
              <a:rPr lang="en-GB" altLang="en-US" smtClean="0"/>
              <a:t>speech acts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GB" altLang="en-US" sz="2000" smtClean="0"/>
              <a:t>relative to A’s plan to take a break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2000" i="1" smtClean="0"/>
              <a:t>A: indirect request for B to stay in office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2000" i="1" smtClean="0"/>
              <a:t>B: correct interpretation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2000" i="1" smtClean="0"/>
              <a:t>A: confirmation of interpretation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2000" i="1" smtClean="0"/>
              <a:t>B: grounding 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3786188"/>
            <a:ext cx="3690938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Purposeful Interaction</a:t>
            </a:r>
            <a:br>
              <a:rPr lang="en-GB" altLang="en-US" smtClean="0"/>
            </a:br>
            <a:r>
              <a:rPr lang="en-GB" altLang="en-US" smtClean="0"/>
              <a:t>as Planned Action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Problem with the example: </a:t>
            </a:r>
            <a:endParaRPr lang="en-GB" altLang="en-US" i="1" smtClean="0"/>
          </a:p>
          <a:p>
            <a:pPr lvl="1" eaLnBrk="1" hangingPunct="1"/>
            <a:r>
              <a:rPr lang="en-GB" altLang="en-US" b="1" i="1" smtClean="0"/>
              <a:t>All</a:t>
            </a:r>
            <a:r>
              <a:rPr lang="en-GB" altLang="en-US" smtClean="0"/>
              <a:t> the background knowledge necessary for B’s correct interpretation is impossible to state explicitly.  Interaction must be more </a:t>
            </a:r>
            <a:r>
              <a:rPr lang="en-GB" altLang="en-US" i="1" smtClean="0"/>
              <a:t>ad hoc</a:t>
            </a:r>
            <a:r>
              <a:rPr lang="en-GB" altLang="en-US" smtClean="0"/>
              <a:t>.</a:t>
            </a:r>
          </a:p>
          <a:p>
            <a:pPr lvl="3" eaLnBrk="1" hangingPunct="1"/>
            <a:r>
              <a:rPr lang="en-GB" altLang="en-US" sz="1600" smtClean="0"/>
              <a:t>What is a break? How long can people work without a break? How frequently, for how long, and where can breaks be taken in this company?  Why do people ask whether you intend to remain in a small office?</a:t>
            </a:r>
          </a:p>
          <a:p>
            <a:pPr lvl="3" eaLnBrk="1" hangingPunct="1"/>
            <a:endParaRPr lang="en-GB" altLang="en-US" sz="1600" smtClean="0"/>
          </a:p>
          <a:p>
            <a:pPr lvl="1" eaLnBrk="1" hangingPunct="1"/>
            <a:r>
              <a:rPr lang="en-GB" altLang="en-US" smtClean="0"/>
              <a:t>two secretaries (A and B) are in a small office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1800" i="1" smtClean="0"/>
              <a:t>A: Are you going to be here for ten minutes?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1800" i="1" smtClean="0"/>
              <a:t>B: Go ahead and take your break.  Take longer if you want.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1800" i="1" smtClean="0"/>
              <a:t>A: I’ll just be outside on the porch.  Call me if you need me.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GB" altLang="en-US" sz="1800" i="1" smtClean="0"/>
              <a:t>B: OK. Don’t worry.</a:t>
            </a:r>
            <a:endParaRPr lang="en-GB" altLang="en-US" i="1" smtClean="0"/>
          </a:p>
          <a:p>
            <a:pPr lvl="1" eaLnBrk="1" hangingPunct="1"/>
            <a:endParaRPr lang="en-GB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Purposeful Interaction</a:t>
            </a:r>
            <a:br>
              <a:rPr lang="en-GB" altLang="en-US" smtClean="0"/>
            </a:br>
            <a:r>
              <a:rPr lang="en-GB" altLang="en-US" smtClean="0"/>
              <a:t>as Situated Action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14313" y="1600200"/>
            <a:ext cx="8715375" cy="4972050"/>
          </a:xfrm>
        </p:spPr>
        <p:txBody>
          <a:bodyPr/>
          <a:lstStyle/>
          <a:p>
            <a:pPr eaLnBrk="1" hangingPunct="1"/>
            <a:r>
              <a:rPr lang="en-GB" altLang="en-US" smtClean="0"/>
              <a:t>Anthropological View</a:t>
            </a:r>
          </a:p>
          <a:p>
            <a:pPr lvl="2" eaLnBrk="1" hangingPunct="1"/>
            <a:r>
              <a:rPr lang="en-GB" altLang="en-US" sz="2000" smtClean="0"/>
              <a:t>plans are resources for practical reasoning about action (NOT a recipe for action, or an explanation for why the action happened)</a:t>
            </a:r>
          </a:p>
          <a:p>
            <a:pPr lvl="2" eaLnBrk="1" hangingPunct="1"/>
            <a:r>
              <a:rPr lang="en-GB" altLang="en-US" sz="2000" smtClean="0"/>
              <a:t>Plans are representations of action that occur when action becomes problematic (non-transparent) E.g. You want to have a break but still mind the phone</a:t>
            </a:r>
          </a:p>
          <a:p>
            <a:pPr lvl="4" eaLnBrk="1" hangingPunct="1"/>
            <a:r>
              <a:rPr lang="en-GB" altLang="en-US" sz="1800" smtClean="0"/>
              <a:t>User omit many details from their plans  – work them out nearer the time, when the exact context is known e.g. Are you going to have a cigarette on the porch?</a:t>
            </a:r>
          </a:p>
          <a:p>
            <a:pPr lvl="4" eaLnBrk="1" hangingPunct="1"/>
            <a:r>
              <a:rPr lang="en-GB" altLang="en-US" sz="1800" smtClean="0"/>
              <a:t>Plans arise from practices that make the world intelligible and objective  e.g. co-ordinating taking breaks – it would be bizarre to just get up and go on a break on your first day in a new job</a:t>
            </a:r>
          </a:p>
          <a:p>
            <a:pPr lvl="4" eaLnBrk="1" hangingPunct="1"/>
            <a:r>
              <a:rPr lang="en-GB" altLang="en-US" sz="1800" smtClean="0"/>
              <a:t>Plans are only meaningful in relation to a specific situation, of which they are a constituent element (e.g. I say, “Are you going to be here for 10 minutes?”)</a:t>
            </a:r>
          </a:p>
          <a:p>
            <a:pPr lvl="4" eaLnBrk="1" hangingPunct="1"/>
            <a:endParaRPr lang="en-GB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Purposeful Interaction</a:t>
            </a:r>
            <a:br>
              <a:rPr lang="en-GB" altLang="en-US" smtClean="0"/>
            </a:br>
            <a:r>
              <a:rPr lang="en-GB" altLang="en-US" smtClean="0"/>
              <a:t>as Situated Action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0" y="1357313"/>
            <a:ext cx="8715375" cy="5357812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Action is inevitably uncertain (it could mean many things ...)</a:t>
            </a:r>
          </a:p>
          <a:p>
            <a:pPr lvl="2" eaLnBrk="1" hangingPunct="1"/>
            <a:r>
              <a:rPr lang="en-GB" altLang="en-US" sz="2000" smtClean="0"/>
              <a:t>What resources do the conversers have for working out the meaning of a communication (together)? </a:t>
            </a:r>
          </a:p>
          <a:p>
            <a:pPr lvl="4" eaLnBrk="1" hangingPunct="1"/>
            <a:r>
              <a:rPr lang="en-GB" altLang="en-US" sz="1800" smtClean="0"/>
              <a:t>Prosody (emphasis and intonation), gaze and gestural cues</a:t>
            </a:r>
          </a:p>
          <a:p>
            <a:pPr lvl="4" eaLnBrk="1" hangingPunct="1"/>
            <a:r>
              <a:rPr lang="en-GB" altLang="en-US" sz="1800" smtClean="0"/>
              <a:t>Type, content and distribution of turns</a:t>
            </a:r>
          </a:p>
          <a:p>
            <a:pPr lvl="4" eaLnBrk="1" hangingPunct="1"/>
            <a:r>
              <a:rPr lang="en-GB" altLang="en-US" sz="1800" smtClean="0"/>
              <a:t>Adjacency pairs (sequential organisation and coherence).  Previous utterance(s) set up expectations that condition the relevance of the next utterances e.g. Summons (“Ring door bell”) – Answer (“no answer”).  Local coherence.</a:t>
            </a:r>
          </a:p>
          <a:p>
            <a:pPr lvl="4" eaLnBrk="1" hangingPunct="1"/>
            <a:r>
              <a:rPr lang="en-GB" altLang="en-US" sz="1800" smtClean="0"/>
              <a:t>Practices for dealing with communicative trouble.  For example, “Huh?”, “What?”  Repeating a question back.  </a:t>
            </a:r>
          </a:p>
          <a:p>
            <a:pPr lvl="2" eaLnBrk="1" hangingPunct="1"/>
            <a:r>
              <a:rPr lang="en-GB" altLang="en-US" sz="2000" smtClean="0"/>
              <a:t>Specialised forms of interaction additionally offer:</a:t>
            </a:r>
          </a:p>
          <a:p>
            <a:pPr lvl="4" eaLnBrk="1" hangingPunct="1"/>
            <a:r>
              <a:rPr lang="en-GB" altLang="en-US" sz="1800" smtClean="0"/>
              <a:t>Pre-allocation of turn types (constraints on courtroom exchanges)</a:t>
            </a:r>
          </a:p>
          <a:p>
            <a:pPr lvl="4" eaLnBrk="1" hangingPunct="1"/>
            <a:r>
              <a:rPr lang="en-GB" altLang="en-US" sz="1800" smtClean="0"/>
              <a:t>agendas</a:t>
            </a:r>
          </a:p>
          <a:p>
            <a:pPr lvl="4" eaLnBrk="1" hangingPunct="1"/>
            <a:endParaRPr lang="en-GB" altLang="en-US" sz="1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893175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Techniques for Studying Situated Action</a:t>
            </a:r>
            <a:br>
              <a:rPr lang="en-GB" altLang="en-US" sz="4000" smtClean="0"/>
            </a:br>
            <a:r>
              <a:rPr lang="en-GB" altLang="en-US" sz="4000" smtClean="0"/>
              <a:t>(ethnomethods)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857375"/>
            <a:ext cx="7885113" cy="4786313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Communication Analysis </a:t>
            </a:r>
          </a:p>
          <a:p>
            <a:pPr eaLnBrk="1" hangingPunct="1">
              <a:buFontTx/>
              <a:buNone/>
            </a:pPr>
            <a:r>
              <a:rPr lang="en-GB" altLang="en-US" sz="2400" smtClean="0"/>
              <a:t>	Listen to and watch users “in the wild”</a:t>
            </a:r>
          </a:p>
          <a:p>
            <a:pPr lvl="1" eaLnBrk="1" hangingPunct="1"/>
            <a:r>
              <a:rPr lang="en-GB" altLang="en-US" sz="2000" smtClean="0"/>
              <a:t>produce a transcript</a:t>
            </a:r>
          </a:p>
          <a:p>
            <a:pPr lvl="2" eaLnBrk="1" hangingPunct="1"/>
            <a:r>
              <a:rPr lang="en-GB" altLang="en-US" sz="1600" smtClean="0"/>
              <a:t>a </a:t>
            </a:r>
            <a:r>
              <a:rPr lang="en-GB" altLang="en-US" sz="1600" u="sng" smtClean="0"/>
              <a:t>precise</a:t>
            </a:r>
            <a:r>
              <a:rPr lang="en-GB" altLang="en-US" sz="1600" smtClean="0"/>
              <a:t> record of ‘speech’ and ‘movement’ of </a:t>
            </a:r>
          </a:p>
          <a:p>
            <a:pPr lvl="2" eaLnBrk="1" hangingPunct="1"/>
            <a:r>
              <a:rPr lang="en-GB" altLang="en-US" sz="1600" smtClean="0"/>
              <a:t>all vocalistions (not just words, but also grunts, pauses in speech)</a:t>
            </a:r>
          </a:p>
          <a:p>
            <a:pPr lvl="2" eaLnBrk="1" hangingPunct="1"/>
            <a:r>
              <a:rPr lang="en-GB" altLang="en-US" sz="1600" smtClean="0"/>
              <a:t>all gestures (not just posture, but also focus of orientation in environment)</a:t>
            </a:r>
          </a:p>
          <a:p>
            <a:pPr lvl="2" eaLnBrk="1" hangingPunct="1"/>
            <a:r>
              <a:rPr lang="en-GB" altLang="en-US" sz="1600" smtClean="0"/>
              <a:t>pronunciations (and dialects)</a:t>
            </a:r>
          </a:p>
          <a:p>
            <a:pPr lvl="2" eaLnBrk="1" hangingPunct="1"/>
            <a:r>
              <a:rPr lang="en-GB" altLang="en-US" sz="1600" smtClean="0"/>
              <a:t>relative timing</a:t>
            </a:r>
          </a:p>
          <a:p>
            <a:pPr lvl="2" eaLnBrk="1" hangingPunct="1"/>
            <a:r>
              <a:rPr lang="en-GB" altLang="en-US" sz="1600" smtClean="0"/>
              <a:t>emphasis (volume, intonation)</a:t>
            </a:r>
          </a:p>
          <a:p>
            <a:pPr lvl="2" eaLnBrk="1" hangingPunct="1"/>
            <a:r>
              <a:rPr lang="en-GB" altLang="en-US" sz="1600" smtClean="0"/>
              <a:t>describe the activities, sequence/parallelism</a:t>
            </a:r>
          </a:p>
          <a:p>
            <a:pPr lvl="2" eaLnBrk="1" hangingPunct="1"/>
            <a:r>
              <a:rPr lang="en-GB" altLang="en-US" sz="1600" smtClean="0"/>
              <a:t>certainty - if the tape was inaudible, unclear or ambiguous</a:t>
            </a:r>
          </a:p>
          <a:p>
            <a:pPr lvl="1" eaLnBrk="1" hangingPunct="1"/>
            <a:r>
              <a:rPr lang="en-GB" altLang="en-US" sz="2000" smtClean="0"/>
              <a:t>Wait for patterns and regularities to emerge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Techniques for Studying Situated Action:Transcription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8358188" cy="4972050"/>
          </a:xfrm>
        </p:spPr>
        <p:txBody>
          <a:bodyPr/>
          <a:lstStyle/>
          <a:p>
            <a:pPr eaLnBrk="1" hangingPunct="1"/>
            <a:r>
              <a:rPr lang="en-GB" altLang="en-US" smtClean="0"/>
              <a:t>Notation</a:t>
            </a:r>
          </a:p>
          <a:p>
            <a:pPr lvl="4" eaLnBrk="1" hangingPunct="1"/>
            <a:r>
              <a:rPr lang="en-GB" altLang="en-US" sz="1800" smtClean="0"/>
              <a:t>[      or    //	overlapped by talk directly beneath</a:t>
            </a:r>
          </a:p>
          <a:p>
            <a:pPr lvl="4" eaLnBrk="1" hangingPunct="1"/>
            <a:r>
              <a:rPr lang="en-GB" altLang="en-US" sz="1800" smtClean="0"/>
              <a:t>:		lengthened syllable</a:t>
            </a:r>
          </a:p>
          <a:p>
            <a:pPr lvl="4" eaLnBrk="1" hangingPunct="1"/>
            <a:r>
              <a:rPr lang="en-GB" altLang="en-US" sz="1800" smtClean="0"/>
              <a:t>-		stop, cutting off an utterance</a:t>
            </a:r>
          </a:p>
          <a:p>
            <a:pPr lvl="4" eaLnBrk="1" hangingPunct="1"/>
            <a:r>
              <a:rPr lang="en-GB" altLang="en-US" sz="1800" smtClean="0"/>
              <a:t>?		Question intonation</a:t>
            </a:r>
          </a:p>
          <a:p>
            <a:pPr lvl="4" eaLnBrk="1" hangingPunct="1"/>
            <a:r>
              <a:rPr lang="en-GB" altLang="en-US" sz="1800" smtClean="0"/>
              <a:t>.		Full stop.  With falling intonation</a:t>
            </a:r>
          </a:p>
          <a:p>
            <a:pPr lvl="4" eaLnBrk="1" hangingPunct="1"/>
            <a:r>
              <a:rPr lang="en-GB" altLang="en-US" sz="1800" smtClean="0"/>
              <a:t>=		no interval between pieces of talk</a:t>
            </a:r>
          </a:p>
          <a:p>
            <a:pPr lvl="4" eaLnBrk="1" hangingPunct="1"/>
            <a:r>
              <a:rPr lang="en-GB" altLang="en-US" sz="1800" smtClean="0"/>
              <a:t>.hh		audible breath.  Dot is in-breath.  No dot 		is out-breath</a:t>
            </a:r>
          </a:p>
          <a:p>
            <a:pPr lvl="4" eaLnBrk="1" hangingPunct="1"/>
            <a:r>
              <a:rPr lang="en-GB" altLang="en-US" sz="1800" smtClean="0"/>
              <a:t>italics		speaker’s emphasis</a:t>
            </a:r>
          </a:p>
          <a:p>
            <a:pPr lvl="4" eaLnBrk="1" hangingPunct="1"/>
            <a:r>
              <a:rPr lang="en-GB" altLang="en-US" sz="1800" smtClean="0"/>
              <a:t>(  )</a:t>
            </a:r>
          </a:p>
          <a:p>
            <a:pPr lvl="4" eaLnBrk="1" hangingPunct="1"/>
            <a:r>
              <a:rPr lang="en-GB" altLang="en-US" sz="1800" smtClean="0"/>
              <a:t>((   ))		non-speech audio, or note from transcriber</a:t>
            </a:r>
          </a:p>
          <a:p>
            <a:pPr lvl="4" eaLnBrk="1" hangingPunct="1"/>
            <a:r>
              <a:rPr lang="en-GB" altLang="en-US" sz="1800" smtClean="0"/>
              <a:t>(1.5)		time in seconds</a:t>
            </a:r>
          </a:p>
          <a:p>
            <a:pPr lvl="4" eaLnBrk="1" hangingPunct="1"/>
            <a:r>
              <a:rPr lang="en-GB" altLang="en-US" sz="1800" smtClean="0"/>
              <a:t>(.)		untimed pause	</a:t>
            </a:r>
            <a:endParaRPr lang="en-GB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2752</Words>
  <Application>Microsoft Office PowerPoint</Application>
  <PresentationFormat>On-screen Show (4:3)</PresentationFormat>
  <Paragraphs>240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Office Theme</vt:lpstr>
      <vt:lpstr>Bitmap Image</vt:lpstr>
      <vt:lpstr>Situated Action:  Co-ordination </vt:lpstr>
      <vt:lpstr>Contents</vt:lpstr>
      <vt:lpstr>Purposeful Interaction:  as Planned Action</vt:lpstr>
      <vt:lpstr>Purposeful Interaction  as Planned Action</vt:lpstr>
      <vt:lpstr>Purposeful Interaction as Planned Action</vt:lpstr>
      <vt:lpstr>Purposeful Interaction as Situated Action</vt:lpstr>
      <vt:lpstr>Purposeful Interaction as Situated Action</vt:lpstr>
      <vt:lpstr>Techniques for Studying Situated Action (ethnomethods)</vt:lpstr>
      <vt:lpstr>Techniques for Studying Situated Action:Transcription</vt:lpstr>
      <vt:lpstr>Techniques for Studying Situated Action: Thematic Analysis</vt:lpstr>
      <vt:lpstr>Techniques for Studying Situated Action: Thematic Analysis</vt:lpstr>
      <vt:lpstr>Techniques for Studying Situated Action: Thematic Analysis</vt:lpstr>
      <vt:lpstr>Techniques for Studying Situated Action</vt:lpstr>
      <vt:lpstr>Case Study: Coordination of Work of Financial Traders </vt:lpstr>
      <vt:lpstr>Trading Financial Products (1)</vt:lpstr>
      <vt:lpstr>Trading Financial Products (2)</vt:lpstr>
      <vt:lpstr>Trading Financial Products (3)</vt:lpstr>
      <vt:lpstr>Trading Financial Products (4)</vt:lpstr>
      <vt:lpstr>Co-ordination on Trading Floor (1)</vt:lpstr>
      <vt:lpstr>Co-ordination on Trading Floor (2)</vt:lpstr>
      <vt:lpstr>Summary</vt:lpstr>
      <vt:lpstr>Summary</vt:lpstr>
      <vt:lpstr>Implications of Co-ordination for Design of Trading Systems</vt:lpstr>
      <vt:lpstr>Implications of Co-ordination for Design of Trading Systems</vt:lpstr>
      <vt:lpstr>References   </vt:lpstr>
    </vt:vector>
  </TitlesOfParts>
  <Company>Kingston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Cognition</dc:title>
  <dc:creator>KU13955</dc:creator>
  <cp:lastModifiedBy>Simmons, Thomas W</cp:lastModifiedBy>
  <cp:revision>18</cp:revision>
  <dcterms:created xsi:type="dcterms:W3CDTF">2009-01-22T14:26:26Z</dcterms:created>
  <dcterms:modified xsi:type="dcterms:W3CDTF">2020-01-30T14:41:01Z</dcterms:modified>
</cp:coreProperties>
</file>