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256" r:id="rId2"/>
    <p:sldId id="257" r:id="rId3"/>
    <p:sldId id="335" r:id="rId4"/>
    <p:sldId id="344" r:id="rId5"/>
    <p:sldId id="353" r:id="rId6"/>
    <p:sldId id="345" r:id="rId7"/>
    <p:sldId id="350" r:id="rId8"/>
    <p:sldId id="348" r:id="rId9"/>
    <p:sldId id="362" r:id="rId10"/>
    <p:sldId id="363" r:id="rId11"/>
    <p:sldId id="351" r:id="rId12"/>
    <p:sldId id="271" r:id="rId13"/>
    <p:sldId id="341" r:id="rId14"/>
    <p:sldId id="314" r:id="rId15"/>
    <p:sldId id="342" r:id="rId16"/>
    <p:sldId id="340" r:id="rId17"/>
    <p:sldId id="352" r:id="rId18"/>
    <p:sldId id="343" r:id="rId19"/>
    <p:sldId id="337" r:id="rId20"/>
    <p:sldId id="381" r:id="rId21"/>
    <p:sldId id="310" r:id="rId22"/>
    <p:sldId id="315" r:id="rId23"/>
    <p:sldId id="354" r:id="rId24"/>
    <p:sldId id="356" r:id="rId25"/>
    <p:sldId id="357" r:id="rId26"/>
    <p:sldId id="297" r:id="rId27"/>
    <p:sldId id="358" r:id="rId28"/>
    <p:sldId id="359" r:id="rId29"/>
    <p:sldId id="360" r:id="rId30"/>
    <p:sldId id="367" r:id="rId31"/>
    <p:sldId id="380" r:id="rId32"/>
    <p:sldId id="365" r:id="rId33"/>
    <p:sldId id="307" r:id="rId34"/>
    <p:sldId id="366" r:id="rId35"/>
    <p:sldId id="323" r:id="rId36"/>
    <p:sldId id="361" r:id="rId37"/>
    <p:sldId id="318" r:id="rId38"/>
    <p:sldId id="320" r:id="rId39"/>
    <p:sldId id="326" r:id="rId40"/>
    <p:sldId id="327" r:id="rId41"/>
    <p:sldId id="328" r:id="rId42"/>
    <p:sldId id="329" r:id="rId43"/>
    <p:sldId id="330" r:id="rId44"/>
    <p:sldId id="331" r:id="rId45"/>
    <p:sldId id="339" r:id="rId46"/>
    <p:sldId id="368" r:id="rId47"/>
    <p:sldId id="369" r:id="rId48"/>
    <p:sldId id="370" r:id="rId49"/>
    <p:sldId id="371" r:id="rId50"/>
    <p:sldId id="372" r:id="rId51"/>
    <p:sldId id="373" r:id="rId52"/>
    <p:sldId id="374" r:id="rId53"/>
    <p:sldId id="375" r:id="rId54"/>
    <p:sldId id="376" r:id="rId55"/>
    <p:sldId id="377" r:id="rId56"/>
    <p:sldId id="379" r:id="rId57"/>
    <p:sldId id="296" r:id="rId5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47" autoAdjust="0"/>
  </p:normalViewPr>
  <p:slideViewPr>
    <p:cSldViewPr>
      <p:cViewPr varScale="1">
        <p:scale>
          <a:sx n="127" d="100"/>
          <a:sy n="127" d="100"/>
        </p:scale>
        <p:origin x="2784"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56100"/>
            <a:ext cx="5029200" cy="41354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3315" name="Rectangle 3"/>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363"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ChangeArrowheads="1" noTextEdit="1"/>
          </p:cNvSpPr>
          <p:nvPr>
            <p:ph type="sldImg"/>
          </p:nvPr>
        </p:nvSpPr>
        <p:spPr>
          <a:xfrm>
            <a:off x="1150938" y="692150"/>
            <a:ext cx="4556125" cy="3416300"/>
          </a:xfrm>
          <a:ln cap="flat"/>
        </p:spPr>
      </p:sp>
      <p:sp>
        <p:nvSpPr>
          <p:cNvPr id="7270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xfrm>
            <a:off x="1150938" y="692150"/>
            <a:ext cx="4556125" cy="3416300"/>
          </a:xfrm>
          <a:ln cap="flat"/>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xfrm>
            <a:off x="1150938" y="692150"/>
            <a:ext cx="4556125" cy="3416300"/>
          </a:xfrm>
          <a:ln cap="flat"/>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1"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6019"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1"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xfrm>
            <a:off x="1150938" y="692150"/>
            <a:ext cx="4556125" cy="3416300"/>
          </a:xfrm>
          <a:ln cap="flat"/>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xfrm>
            <a:off x="1150938" y="692150"/>
            <a:ext cx="4556125" cy="3416300"/>
          </a:xfrm>
          <a:ln cap="flat"/>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ChangeArrowheads="1" noTextEdit="1"/>
          </p:cNvSpPr>
          <p:nvPr>
            <p:ph type="sldImg"/>
          </p:nvPr>
        </p:nvSpPr>
        <p:spPr>
          <a:xfrm>
            <a:off x="1150938" y="692150"/>
            <a:ext cx="4556125" cy="3416300"/>
          </a:xfrm>
          <a:ln cap="flat"/>
        </p:spPr>
      </p:sp>
      <p:sp>
        <p:nvSpPr>
          <p:cNvPr id="3072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xfrm>
            <a:off x="1150938" y="692150"/>
            <a:ext cx="4556125" cy="3416300"/>
          </a:xfrm>
          <a:ln cap="flat"/>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xfrm>
            <a:off x="1150938" y="692150"/>
            <a:ext cx="4556125" cy="3416300"/>
          </a:xfrm>
          <a:ln cap="flat"/>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xfrm>
            <a:off x="1150938" y="692150"/>
            <a:ext cx="4556125" cy="3416300"/>
          </a:xfrm>
          <a:ln cap="flat"/>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5201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4377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454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981200"/>
            <a:ext cx="3810000" cy="4114800"/>
          </a:xfrm>
        </p:spPr>
        <p:txBody>
          <a:bodyPr rtlCol="0">
            <a:normAutofit/>
          </a:bodyPr>
          <a:lstStyle/>
          <a:p>
            <a:pPr lvl="0"/>
            <a:endParaRPr lang="en-GB" noProof="0" smtClean="0"/>
          </a:p>
        </p:txBody>
      </p:sp>
    </p:spTree>
    <p:extLst>
      <p:ext uri="{BB962C8B-B14F-4D97-AF65-F5344CB8AC3E}">
        <p14:creationId xmlns:p14="http://schemas.microsoft.com/office/powerpoint/2010/main" val="324967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1964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711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7832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816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90101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50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096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244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ChangeArrowheads="1"/>
          </p:cNvSpPr>
          <p:nvPr/>
        </p:nvSpPr>
        <p:spPr bwMode="auto">
          <a:xfrm>
            <a:off x="4252913" y="6348413"/>
            <a:ext cx="387350" cy="301625"/>
          </a:xfrm>
          <a:prstGeom prst="rect">
            <a:avLst/>
          </a:prstGeom>
          <a:noFill/>
          <a:ln w="12700">
            <a:noFill/>
            <a:miter lim="800000"/>
            <a:headEnd/>
            <a:tailEnd/>
          </a:ln>
          <a:effec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A0C44B6D-2B8A-4EAB-832F-B8E27794E776}" type="slidenum">
              <a:rPr lang="en-GB" altLang="en-US" sz="1400" smtClean="0"/>
              <a:pPr>
                <a:defRPr/>
              </a:pPr>
              <a:t>‹#›</a:t>
            </a:fld>
            <a:endParaRPr lang="en-GB" altLang="en-US" sz="1400" smtClean="0"/>
          </a:p>
        </p:txBody>
      </p:sp>
      <p:sp>
        <p:nvSpPr>
          <p:cNvPr id="1029" name="Rectangle 5"/>
          <p:cNvSpPr>
            <a:spLocks noChangeArrowheads="1"/>
          </p:cNvSpPr>
          <p:nvPr/>
        </p:nvSpPr>
        <p:spPr bwMode="auto">
          <a:xfrm>
            <a:off x="671513" y="6424613"/>
            <a:ext cx="18557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a:t>User-Study Techniques</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30" r:id="rId12"/>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itchFamily="18" charset="0"/>
        </a:defRPr>
      </a:lvl2pPr>
      <a:lvl3pPr algn="ctr" defTabSz="762000" rtl="0" eaLnBrk="0" fontAlgn="base" hangingPunct="0">
        <a:spcBef>
          <a:spcPct val="0"/>
        </a:spcBef>
        <a:spcAft>
          <a:spcPct val="0"/>
        </a:spcAft>
        <a:defRPr sz="4400">
          <a:solidFill>
            <a:schemeClr val="tx2"/>
          </a:solidFill>
          <a:latin typeface="Times New Roman" pitchFamily="18" charset="0"/>
        </a:defRPr>
      </a:lvl3pPr>
      <a:lvl4pPr algn="ctr" defTabSz="762000" rtl="0" eaLnBrk="0" fontAlgn="base" hangingPunct="0">
        <a:spcBef>
          <a:spcPct val="0"/>
        </a:spcBef>
        <a:spcAft>
          <a:spcPct val="0"/>
        </a:spcAft>
        <a:defRPr sz="4400">
          <a:solidFill>
            <a:schemeClr val="tx2"/>
          </a:solidFill>
          <a:latin typeface="Times New Roman" pitchFamily="18" charset="0"/>
        </a:defRPr>
      </a:lvl4pPr>
      <a:lvl5pPr algn="ctr" defTabSz="762000" rtl="0" eaLnBrk="0" fontAlgn="base" hangingPunct="0">
        <a:spcBef>
          <a:spcPct val="0"/>
        </a:spcBef>
        <a:spcAft>
          <a:spcPct val="0"/>
        </a:spcAft>
        <a:defRPr sz="4400">
          <a:solidFill>
            <a:schemeClr val="tx2"/>
          </a:solidFill>
          <a:latin typeface="Times New Roman" pitchFamily="18"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a:solidFill>
            <a:schemeClr val="tx1"/>
          </a:solidFill>
          <a:latin typeface="+mn-lt"/>
        </a:defRPr>
      </a:lvl2pPr>
      <a:lvl3pPr marL="1143000" indent="-228600" algn="l" defTabSz="762000" rtl="0" eaLnBrk="0" fontAlgn="base" hangingPunct="0">
        <a:spcBef>
          <a:spcPct val="20000"/>
        </a:spcBef>
        <a:spcAft>
          <a:spcPct val="0"/>
        </a:spcAft>
        <a:buSzPct val="100000"/>
        <a:buChar char="•"/>
        <a:defRPr sz="2400">
          <a:solidFill>
            <a:schemeClr val="tx1"/>
          </a:solidFill>
          <a:latin typeface="+mn-lt"/>
        </a:defRPr>
      </a:lvl3pPr>
      <a:lvl4pPr marL="1600200" indent="-228600" algn="l" defTabSz="762000" rtl="0" eaLnBrk="0" fontAlgn="base" hangingPunct="0">
        <a:spcBef>
          <a:spcPct val="20000"/>
        </a:spcBef>
        <a:spcAft>
          <a:spcPct val="0"/>
        </a:spcAft>
        <a:buSzPct val="100000"/>
        <a:buChar char="–"/>
        <a:defRPr sz="2000">
          <a:solidFill>
            <a:schemeClr val="tx1"/>
          </a:solidFill>
          <a:latin typeface="+mn-lt"/>
        </a:defRPr>
      </a:lvl4pPr>
      <a:lvl5pPr marL="2057400" indent="-228600" algn="l" defTabSz="762000" rtl="0" eaLnBrk="0" fontAlgn="base" hangingPunct="0">
        <a:spcBef>
          <a:spcPct val="20000"/>
        </a:spcBef>
        <a:spcAft>
          <a:spcPct val="0"/>
        </a:spcAft>
        <a:buSzPct val="100000"/>
        <a:buChar char="•"/>
        <a:defRPr sz="2000">
          <a:solidFill>
            <a:schemeClr val="tx1"/>
          </a:solidFill>
          <a:latin typeface="+mn-lt"/>
        </a:defRPr>
      </a:lvl5pPr>
      <a:lvl6pPr marL="2514600" indent="-228600" algn="l" defTabSz="762000" rtl="0" eaLnBrk="0" fontAlgn="base" hangingPunct="0">
        <a:spcBef>
          <a:spcPct val="20000"/>
        </a:spcBef>
        <a:spcAft>
          <a:spcPct val="0"/>
        </a:spcAft>
        <a:buSzPct val="100000"/>
        <a:buChar char="•"/>
        <a:defRPr sz="2000">
          <a:solidFill>
            <a:schemeClr val="tx1"/>
          </a:solidFill>
          <a:latin typeface="+mn-lt"/>
        </a:defRPr>
      </a:lvl6pPr>
      <a:lvl7pPr marL="2971800" indent="-228600" algn="l" defTabSz="762000" rtl="0" eaLnBrk="0" fontAlgn="base" hangingPunct="0">
        <a:spcBef>
          <a:spcPct val="20000"/>
        </a:spcBef>
        <a:spcAft>
          <a:spcPct val="0"/>
        </a:spcAft>
        <a:buSzPct val="100000"/>
        <a:buChar char="•"/>
        <a:defRPr sz="2000">
          <a:solidFill>
            <a:schemeClr val="tx1"/>
          </a:solidFill>
          <a:latin typeface="+mn-lt"/>
        </a:defRPr>
      </a:lvl7pPr>
      <a:lvl8pPr marL="3429000" indent="-228600" algn="l" defTabSz="762000" rtl="0" eaLnBrk="0" fontAlgn="base" hangingPunct="0">
        <a:spcBef>
          <a:spcPct val="20000"/>
        </a:spcBef>
        <a:spcAft>
          <a:spcPct val="0"/>
        </a:spcAft>
        <a:buSzPct val="100000"/>
        <a:buChar char="•"/>
        <a:defRPr sz="2000">
          <a:solidFill>
            <a:schemeClr val="tx1"/>
          </a:solidFill>
          <a:latin typeface="+mn-lt"/>
        </a:defRPr>
      </a:lvl8pPr>
      <a:lvl9pPr marL="3886200" indent="-228600" algn="l" defTabSz="762000"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youtube.com/watch?v=1CKqbmMvHE8&amp;feature=player_embedd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286000"/>
            <a:ext cx="7772400" cy="1143000"/>
          </a:xfrm>
          <a:noFill/>
        </p:spPr>
        <p:txBody>
          <a:bodyPr/>
          <a:lstStyle/>
          <a:p>
            <a:r>
              <a:rPr lang="en-GB" altLang="en-US" smtClean="0"/>
              <a:t>Data Gathering for Customer Insight</a:t>
            </a:r>
          </a:p>
        </p:txBody>
      </p:sp>
      <p:sp>
        <p:nvSpPr>
          <p:cNvPr id="14339" name="Rectangle 3"/>
          <p:cNvSpPr>
            <a:spLocks noGrp="1" noChangeArrowheads="1"/>
          </p:cNvSpPr>
          <p:nvPr>
            <p:ph type="subTitle" idx="1"/>
          </p:nvPr>
        </p:nvSpPr>
        <p:spPr>
          <a:noFill/>
        </p:spPr>
        <p:txBody>
          <a:bodyPr/>
          <a:lstStyle/>
          <a:p>
            <a:pPr marL="342900" indent="-342900"/>
            <a:r>
              <a:rPr lang="en-GB" altLang="en-US" smtClean="0"/>
              <a:t>Martin Colbert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rtlCol="0">
            <a:normAutofit fontScale="90000"/>
          </a:bodyPr>
          <a:lstStyle/>
          <a:p>
            <a:pPr eaLnBrk="1" fontAlgn="auto" hangingPunct="1">
              <a:spcAft>
                <a:spcPts val="0"/>
              </a:spcAft>
              <a:defRPr/>
            </a:pPr>
            <a:r>
              <a:rPr lang="en-GB" dirty="0" smtClean="0"/>
              <a:t>Co-Evolution of Tasks and Artefacts</a:t>
            </a:r>
          </a:p>
        </p:txBody>
      </p:sp>
      <p:sp>
        <p:nvSpPr>
          <p:cNvPr id="26627" name="Rectangle 11"/>
          <p:cNvSpPr>
            <a:spLocks noChangeArrowheads="1"/>
          </p:cNvSpPr>
          <p:nvPr/>
        </p:nvSpPr>
        <p:spPr bwMode="auto">
          <a:xfrm>
            <a:off x="611188" y="2205038"/>
            <a:ext cx="8064500" cy="409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800">
                <a:latin typeface="Balloonist"/>
              </a:rPr>
              <a:t>		</a:t>
            </a:r>
            <a:r>
              <a:rPr lang="en-GB" altLang="en-US" sz="2800" u="sng">
                <a:latin typeface="Balloonist"/>
              </a:rPr>
              <a:t>task</a:t>
            </a:r>
            <a:r>
              <a:rPr lang="en-GB" altLang="en-US" sz="2800">
                <a:latin typeface="Balloonist"/>
              </a:rPr>
              <a:t>					</a:t>
            </a:r>
            <a:r>
              <a:rPr lang="en-GB" altLang="en-US" sz="2800" u="sng">
                <a:latin typeface="Balloonist"/>
              </a:rPr>
              <a:t>artefact</a:t>
            </a:r>
          </a:p>
          <a:p>
            <a:pPr>
              <a:spcBef>
                <a:spcPct val="0"/>
              </a:spcBef>
              <a:buSzTx/>
              <a:buFontTx/>
              <a:buNone/>
            </a:pPr>
            <a:r>
              <a:rPr lang="en-GB" altLang="en-US" sz="2800">
                <a:latin typeface="Balloonist"/>
              </a:rPr>
              <a:t>Business Talk  			      </a:t>
            </a:r>
            <a:r>
              <a:rPr lang="en-GB" altLang="en-US" sz="2800">
                <a:latin typeface="Calibri" panose="020F0502020204030204" pitchFamily="34" charset="0"/>
              </a:rPr>
              <a:t>mobile phone</a:t>
            </a:r>
            <a:endParaRPr lang="en-GB" altLang="en-US" sz="2800">
              <a:latin typeface="Balloonist"/>
            </a:endParaRPr>
          </a:p>
          <a:p>
            <a:pPr>
              <a:spcBef>
                <a:spcPct val="0"/>
              </a:spcBef>
              <a:buSzTx/>
            </a:pPr>
            <a:r>
              <a:rPr lang="en-GB" altLang="en-US" sz="3600">
                <a:latin typeface="Balloonist"/>
              </a:rPr>
              <a:t>	</a:t>
            </a:r>
            <a:r>
              <a:rPr lang="en-GB" altLang="en-US" sz="2000">
                <a:latin typeface="Balloonist"/>
              </a:rPr>
              <a:t>time is money</a:t>
            </a:r>
          </a:p>
          <a:p>
            <a:pPr>
              <a:spcBef>
                <a:spcPct val="0"/>
              </a:spcBef>
              <a:buSzTx/>
              <a:buFontTx/>
              <a:buNone/>
            </a:pPr>
            <a:endParaRPr lang="en-GB" altLang="en-US" sz="2800">
              <a:latin typeface="Balloonist"/>
            </a:endParaRPr>
          </a:p>
          <a:p>
            <a:pPr>
              <a:spcBef>
                <a:spcPct val="0"/>
              </a:spcBef>
              <a:buSzTx/>
              <a:buFontTx/>
              <a:buNone/>
            </a:pPr>
            <a:r>
              <a:rPr lang="en-GB" altLang="en-US" sz="2800">
                <a:latin typeface="Balloonist"/>
              </a:rPr>
              <a:t>Teenagers secret gossip                             sms</a:t>
            </a:r>
          </a:p>
          <a:p>
            <a:pPr>
              <a:spcBef>
                <a:spcPct val="0"/>
              </a:spcBef>
              <a:buSzTx/>
            </a:pPr>
            <a:r>
              <a:rPr lang="en-GB" altLang="en-US" sz="2800">
                <a:latin typeface="Balloonist"/>
              </a:rPr>
              <a:t>	</a:t>
            </a:r>
            <a:r>
              <a:rPr lang="en-GB" altLang="en-US" sz="2000" u="sng">
                <a:latin typeface="Balloonist"/>
              </a:rPr>
              <a:t>my</a:t>
            </a:r>
            <a:r>
              <a:rPr lang="en-GB" altLang="en-US" sz="2000">
                <a:latin typeface="Balloonist"/>
              </a:rPr>
              <a:t> phone is not in the hall</a:t>
            </a:r>
          </a:p>
          <a:p>
            <a:pPr>
              <a:spcBef>
                <a:spcPct val="0"/>
              </a:spcBef>
              <a:buSzTx/>
              <a:buFontTx/>
              <a:buNone/>
            </a:pPr>
            <a:endParaRPr lang="en-GB" altLang="en-US" sz="2800">
              <a:latin typeface="Balloonist"/>
            </a:endParaRPr>
          </a:p>
          <a:p>
            <a:pPr>
              <a:spcBef>
                <a:spcPct val="0"/>
              </a:spcBef>
              <a:buSzTx/>
              <a:buFontTx/>
              <a:buNone/>
            </a:pPr>
            <a:r>
              <a:rPr lang="en-GB" altLang="en-US" sz="2800">
                <a:latin typeface="Balloonist"/>
              </a:rPr>
              <a:t>Incomplete co-ordination		       tracking?</a:t>
            </a:r>
          </a:p>
          <a:p>
            <a:pPr>
              <a:spcBef>
                <a:spcPct val="0"/>
              </a:spcBef>
              <a:buSzTx/>
            </a:pPr>
            <a:r>
              <a:rPr lang="en-GB" altLang="en-US" sz="2800">
                <a:latin typeface="Balloonist"/>
              </a:rPr>
              <a:t>	</a:t>
            </a:r>
            <a:r>
              <a:rPr lang="en-GB" altLang="en-US" sz="2000">
                <a:latin typeface="Balloonist"/>
              </a:rPr>
              <a:t>“See you Saturday”</a:t>
            </a:r>
          </a:p>
        </p:txBody>
      </p:sp>
      <p:sp>
        <p:nvSpPr>
          <p:cNvPr id="26628" name="Line 14"/>
          <p:cNvSpPr>
            <a:spLocks noChangeShapeType="1"/>
          </p:cNvSpPr>
          <p:nvPr/>
        </p:nvSpPr>
        <p:spPr bwMode="auto">
          <a:xfrm flipV="1">
            <a:off x="3500438" y="2800350"/>
            <a:ext cx="2071687" cy="571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29" name="Line 15"/>
          <p:cNvSpPr>
            <a:spLocks noChangeShapeType="1"/>
          </p:cNvSpPr>
          <p:nvPr/>
        </p:nvSpPr>
        <p:spPr bwMode="auto">
          <a:xfrm flipH="1">
            <a:off x="3059113" y="2924175"/>
            <a:ext cx="2881312" cy="7921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30" name="Line 16"/>
          <p:cNvSpPr>
            <a:spLocks noChangeShapeType="1"/>
          </p:cNvSpPr>
          <p:nvPr/>
        </p:nvSpPr>
        <p:spPr bwMode="auto">
          <a:xfrm>
            <a:off x="4716463" y="4005263"/>
            <a:ext cx="24479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31" name="Line 17"/>
          <p:cNvSpPr>
            <a:spLocks noChangeShapeType="1"/>
          </p:cNvSpPr>
          <p:nvPr/>
        </p:nvSpPr>
        <p:spPr bwMode="auto">
          <a:xfrm flipH="1">
            <a:off x="3276600" y="4149725"/>
            <a:ext cx="3887788" cy="86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32" name="Line 18"/>
          <p:cNvSpPr>
            <a:spLocks noChangeShapeType="1"/>
          </p:cNvSpPr>
          <p:nvPr/>
        </p:nvSpPr>
        <p:spPr bwMode="auto">
          <a:xfrm>
            <a:off x="4787900" y="5445125"/>
            <a:ext cx="18002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smtClean="0"/>
              <a:t>Data Gathering Techniques	</a:t>
            </a:r>
          </a:p>
        </p:txBody>
      </p:sp>
      <p:sp>
        <p:nvSpPr>
          <p:cNvPr id="28675" name="Content Placeholder 2"/>
          <p:cNvSpPr>
            <a:spLocks noGrp="1"/>
          </p:cNvSpPr>
          <p:nvPr>
            <p:ph idx="1"/>
          </p:nvPr>
        </p:nvSpPr>
        <p:spPr>
          <a:xfrm>
            <a:off x="179388" y="1628775"/>
            <a:ext cx="8785225" cy="5229225"/>
          </a:xfrm>
        </p:spPr>
        <p:txBody>
          <a:bodyPr/>
          <a:lstStyle/>
          <a:p>
            <a:r>
              <a:rPr lang="en-GB" altLang="en-US" smtClean="0"/>
              <a:t>Focus Groups</a:t>
            </a:r>
          </a:p>
          <a:p>
            <a:r>
              <a:rPr lang="en-GB" altLang="en-US" smtClean="0"/>
              <a:t>Diaries</a:t>
            </a:r>
          </a:p>
          <a:p>
            <a:r>
              <a:rPr lang="en-GB" altLang="en-US" smtClean="0"/>
              <a:t>Interviews</a:t>
            </a:r>
          </a:p>
          <a:p>
            <a:r>
              <a:rPr lang="en-GB" altLang="en-US" smtClean="0"/>
              <a:t>Surveys</a:t>
            </a:r>
          </a:p>
          <a:p>
            <a:endParaRPr lang="en-GB" altLang="en-US" smtClean="0"/>
          </a:p>
          <a:p>
            <a:r>
              <a:rPr lang="en-GB" altLang="en-US" smtClean="0"/>
              <a:t>Expectation</a:t>
            </a:r>
          </a:p>
          <a:p>
            <a:pPr lvl="1"/>
            <a:r>
              <a:rPr lang="en-GB" altLang="en-US" smtClean="0"/>
              <a:t>Core procedures</a:t>
            </a:r>
          </a:p>
          <a:p>
            <a:pPr lvl="1"/>
            <a:r>
              <a:rPr lang="en-GB" altLang="en-US" smtClean="0"/>
              <a:t>Variations conducted to deliver the information needed, given the concerns within the project constraints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GB" altLang="en-US" smtClean="0"/>
              <a:t>Focus Groups</a:t>
            </a:r>
          </a:p>
        </p:txBody>
      </p:sp>
      <p:sp>
        <p:nvSpPr>
          <p:cNvPr id="29699" name="Rectangle 3"/>
          <p:cNvSpPr>
            <a:spLocks noGrp="1" noChangeArrowheads="1"/>
          </p:cNvSpPr>
          <p:nvPr>
            <p:ph type="body" idx="1"/>
          </p:nvPr>
        </p:nvSpPr>
        <p:spPr>
          <a:xfrm>
            <a:off x="533400" y="2057400"/>
            <a:ext cx="8229600" cy="4267200"/>
          </a:xfrm>
          <a:noFill/>
        </p:spPr>
        <p:txBody>
          <a:bodyPr/>
          <a:lstStyle/>
          <a:p>
            <a:pPr>
              <a:lnSpc>
                <a:spcPct val="90000"/>
              </a:lnSpc>
            </a:pPr>
            <a:r>
              <a:rPr lang="en-GB" altLang="en-US" sz="2400" smtClean="0"/>
              <a:t>a small group of users comment upon specific aspects of actual or potential systems and their relations to it</a:t>
            </a:r>
          </a:p>
          <a:p>
            <a:pPr>
              <a:lnSpc>
                <a:spcPct val="90000"/>
              </a:lnSpc>
            </a:pPr>
            <a:r>
              <a:rPr lang="en-GB" altLang="en-US" sz="2400" smtClean="0"/>
              <a:t>a moderator sets the agenda for discussion, and encourages appropriate contributions from all participants</a:t>
            </a:r>
          </a:p>
          <a:p>
            <a:pPr>
              <a:lnSpc>
                <a:spcPct val="90000"/>
              </a:lnSpc>
            </a:pPr>
            <a:r>
              <a:rPr lang="en-GB" altLang="en-US" sz="2400" smtClean="0"/>
              <a:t>may encorporate various props (pin boards), devices, demonstrations, ‘presentations, tasks to create a shared context for the discussion and enable expression.  </a:t>
            </a:r>
          </a:p>
          <a:p>
            <a:pPr>
              <a:lnSpc>
                <a:spcPct val="90000"/>
              </a:lnSpc>
            </a:pPr>
            <a:r>
              <a:rPr lang="en-GB" altLang="en-US" sz="2400" b="1" smtClean="0"/>
              <a:t>used for</a:t>
            </a:r>
            <a:r>
              <a:rPr lang="en-GB" altLang="en-US" sz="2400" smtClean="0"/>
              <a:t>: qualitative insight, user-led issue raising and direction setting.  Customer feedback.  Joint design of scenarios.  Starting background framework construction.   Place, price, place, promotion i.e. Product Opportunities .</a:t>
            </a:r>
          </a:p>
          <a:p>
            <a:pPr>
              <a:lnSpc>
                <a:spcPct val="90000"/>
              </a:lnSpc>
            </a:pPr>
            <a:r>
              <a:rPr lang="en-GB" altLang="en-US" sz="2400" b="1" smtClean="0"/>
              <a:t>bad for</a:t>
            </a:r>
            <a:r>
              <a:rPr lang="en-GB" altLang="en-US" sz="2400" smtClean="0"/>
              <a:t>: systematic consideration of well-structured alternatives,  all the details that set a product in it intended use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smtClean="0"/>
              <a:t>Guidelines for Moderators</a:t>
            </a:r>
          </a:p>
        </p:txBody>
      </p:sp>
      <p:sp>
        <p:nvSpPr>
          <p:cNvPr id="31747" name="Content Placeholder 2"/>
          <p:cNvSpPr>
            <a:spLocks noGrp="1"/>
          </p:cNvSpPr>
          <p:nvPr>
            <p:ph idx="1"/>
          </p:nvPr>
        </p:nvSpPr>
        <p:spPr/>
        <p:txBody>
          <a:bodyPr/>
          <a:lstStyle/>
          <a:p>
            <a:pPr marL="228600" indent="-228600">
              <a:lnSpc>
                <a:spcPct val="80000"/>
              </a:lnSpc>
              <a:spcBef>
                <a:spcPct val="50000"/>
              </a:spcBef>
              <a:tabLst>
                <a:tab pos="342900" algn="l"/>
              </a:tabLst>
            </a:pPr>
            <a:r>
              <a:rPr lang="en-US" altLang="en-US" sz="2400" smtClean="0">
                <a:latin typeface="Helvetica" panose="020B0604020202020204" pitchFamily="34" charset="0"/>
              </a:rPr>
              <a:t>Be personable</a:t>
            </a:r>
          </a:p>
          <a:p>
            <a:pPr marL="228600" indent="-228600">
              <a:lnSpc>
                <a:spcPct val="80000"/>
              </a:lnSpc>
              <a:spcBef>
                <a:spcPct val="50000"/>
              </a:spcBef>
              <a:tabLst>
                <a:tab pos="342900" algn="l"/>
              </a:tabLst>
            </a:pPr>
            <a:r>
              <a:rPr lang="en-US" altLang="en-US" sz="2400" smtClean="0">
                <a:latin typeface="Helvetica" panose="020B0604020202020204" pitchFamily="34" charset="0"/>
              </a:rPr>
              <a:t>Ask questions</a:t>
            </a:r>
          </a:p>
          <a:p>
            <a:pPr marL="228600" indent="-228600">
              <a:lnSpc>
                <a:spcPct val="80000"/>
              </a:lnSpc>
              <a:spcBef>
                <a:spcPct val="50000"/>
              </a:spcBef>
              <a:tabLst>
                <a:tab pos="342900" algn="l"/>
              </a:tabLst>
            </a:pPr>
            <a:r>
              <a:rPr lang="en-US" altLang="en-US" sz="2400" smtClean="0">
                <a:latin typeface="Helvetica" panose="020B0604020202020204" pitchFamily="34" charset="0"/>
              </a:rPr>
              <a:t>Have sufficient domain knowledge (what is important, what not?)</a:t>
            </a:r>
          </a:p>
          <a:p>
            <a:pPr marL="228600" indent="-228600">
              <a:lnSpc>
                <a:spcPct val="80000"/>
              </a:lnSpc>
              <a:spcBef>
                <a:spcPct val="50000"/>
              </a:spcBef>
              <a:tabLst>
                <a:tab pos="342900" algn="l"/>
              </a:tabLst>
            </a:pPr>
            <a:r>
              <a:rPr lang="en-US" altLang="en-US" sz="2400" smtClean="0">
                <a:latin typeface="Helvetica" panose="020B0604020202020204" pitchFamily="34" charset="0"/>
              </a:rPr>
              <a:t>Stay focused</a:t>
            </a:r>
          </a:p>
          <a:p>
            <a:pPr marL="228600" indent="-228600">
              <a:lnSpc>
                <a:spcPct val="80000"/>
              </a:lnSpc>
              <a:spcBef>
                <a:spcPct val="50000"/>
              </a:spcBef>
              <a:tabLst>
                <a:tab pos="342900" algn="l"/>
              </a:tabLst>
            </a:pPr>
            <a:r>
              <a:rPr lang="en-US" altLang="en-US" sz="2400" smtClean="0">
                <a:latin typeface="Helvetica" panose="020B0604020202020204" pitchFamily="34" charset="0"/>
              </a:rPr>
              <a:t>Avoid behaving like a participant</a:t>
            </a:r>
          </a:p>
          <a:p>
            <a:pPr marL="228600" indent="-228600">
              <a:lnSpc>
                <a:spcPct val="80000"/>
              </a:lnSpc>
              <a:spcBef>
                <a:spcPct val="50000"/>
              </a:spcBef>
              <a:tabLst>
                <a:tab pos="342900" algn="l"/>
              </a:tabLst>
            </a:pPr>
            <a:r>
              <a:rPr lang="en-US" altLang="en-US" sz="2400" smtClean="0">
                <a:latin typeface="Helvetica" panose="020B0604020202020204" pitchFamily="34" charset="0"/>
              </a:rPr>
              <a:t>Keep the activity moving</a:t>
            </a:r>
          </a:p>
          <a:p>
            <a:pPr marL="228600" indent="-228600">
              <a:lnSpc>
                <a:spcPct val="80000"/>
              </a:lnSpc>
              <a:spcBef>
                <a:spcPct val="50000"/>
              </a:spcBef>
              <a:tabLst>
                <a:tab pos="342900" algn="l"/>
              </a:tabLst>
            </a:pPr>
            <a:r>
              <a:rPr lang="en-US" altLang="en-US" sz="2400" smtClean="0">
                <a:latin typeface="Helvetica" panose="020B0604020202020204" pitchFamily="34" charset="0"/>
              </a:rPr>
              <a:t>Keep the participants motivated/encouraged</a:t>
            </a:r>
          </a:p>
          <a:p>
            <a:pPr marL="228600" indent="-228600">
              <a:lnSpc>
                <a:spcPct val="80000"/>
              </a:lnSpc>
              <a:spcBef>
                <a:spcPct val="50000"/>
              </a:spcBef>
              <a:tabLst>
                <a:tab pos="342900" algn="l"/>
              </a:tabLst>
            </a:pPr>
            <a:r>
              <a:rPr lang="en-US" altLang="en-US" sz="2400" smtClean="0">
                <a:latin typeface="Helvetica" panose="020B0604020202020204" pitchFamily="34" charset="0"/>
              </a:rPr>
              <a:t>No critiquing</a:t>
            </a:r>
          </a:p>
          <a:p>
            <a:pPr marL="228600" indent="-228600">
              <a:lnSpc>
                <a:spcPct val="80000"/>
              </a:lnSpc>
              <a:spcBef>
                <a:spcPct val="50000"/>
              </a:spcBef>
              <a:tabLst>
                <a:tab pos="342900" algn="l"/>
              </a:tabLst>
            </a:pPr>
            <a:r>
              <a:rPr lang="en-US" altLang="en-US" sz="2400" smtClean="0">
                <a:latin typeface="Helvetica" panose="020B0604020202020204" pitchFamily="34" charset="0"/>
              </a:rPr>
              <a:t>Everyone should participate (</a:t>
            </a:r>
            <a:r>
              <a:rPr lang="en-US" altLang="en-US" sz="2400" smtClean="0">
                <a:latin typeface="Helvetica" panose="020B0604020202020204" pitchFamily="34" charset="0"/>
                <a:ea typeface="MS Gothic" panose="020B0609070205080204" pitchFamily="49" charset="-128"/>
              </a:rPr>
              <a:t>☛ </a:t>
            </a:r>
            <a:r>
              <a:rPr lang="en-US" altLang="en-US" sz="2400" smtClean="0">
                <a:latin typeface="Helvetica" panose="020B0604020202020204" pitchFamily="34" charset="0"/>
              </a:rPr>
              <a:t>use “round robin”) </a:t>
            </a:r>
          </a:p>
          <a:p>
            <a:pPr marL="228600" indent="-228600">
              <a:lnSpc>
                <a:spcPct val="80000"/>
              </a:lnSpc>
              <a:spcBef>
                <a:spcPct val="50000"/>
              </a:spcBef>
              <a:tabLst>
                <a:tab pos="342900" algn="l"/>
              </a:tabLst>
            </a:pPr>
            <a:r>
              <a:rPr lang="en-US" altLang="en-US" sz="2400" smtClean="0">
                <a:latin typeface="Helvetica" panose="020B0604020202020204" pitchFamily="34" charset="0"/>
              </a:rPr>
              <a:t>No one should dominate</a:t>
            </a:r>
            <a:endParaRPr lang="en-GB" altLang="en-US"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333375"/>
            <a:ext cx="7772400" cy="1143000"/>
          </a:xfrm>
        </p:spPr>
        <p:txBody>
          <a:bodyPr/>
          <a:lstStyle/>
          <a:p>
            <a:r>
              <a:rPr lang="en-GB" altLang="en-US" smtClean="0"/>
              <a:t>Focus Group</a:t>
            </a:r>
          </a:p>
        </p:txBody>
      </p:sp>
      <p:sp>
        <p:nvSpPr>
          <p:cNvPr id="32771" name="Rectangle 3"/>
          <p:cNvSpPr>
            <a:spLocks noGrp="1" noChangeArrowheads="1"/>
          </p:cNvSpPr>
          <p:nvPr>
            <p:ph type="body" idx="1"/>
          </p:nvPr>
        </p:nvSpPr>
        <p:spPr>
          <a:xfrm>
            <a:off x="539750" y="1557338"/>
            <a:ext cx="7918450" cy="3240087"/>
          </a:xfrm>
        </p:spPr>
        <p:txBody>
          <a:bodyPr/>
          <a:lstStyle/>
          <a:p>
            <a:pPr>
              <a:lnSpc>
                <a:spcPct val="80000"/>
              </a:lnSpc>
            </a:pPr>
            <a:r>
              <a:rPr lang="en-GB" altLang="en-US" sz="2400" smtClean="0"/>
              <a:t>Issues</a:t>
            </a:r>
          </a:p>
          <a:p>
            <a:pPr lvl="2">
              <a:lnSpc>
                <a:spcPct val="80000"/>
              </a:lnSpc>
            </a:pPr>
            <a:r>
              <a:rPr lang="en-GB" altLang="en-US" smtClean="0"/>
              <a:t>suggestion by moderator – remember participants want to please you</a:t>
            </a:r>
          </a:p>
          <a:p>
            <a:pPr lvl="4">
              <a:lnSpc>
                <a:spcPct val="80000"/>
              </a:lnSpc>
              <a:buFontTx/>
              <a:buNone/>
            </a:pPr>
            <a:r>
              <a:rPr lang="en-GB" altLang="en-US" sz="1800" smtClean="0"/>
              <a:t>“How would you describe using this?” (not “What’s difficult about this?”)</a:t>
            </a:r>
          </a:p>
          <a:p>
            <a:pPr lvl="4">
              <a:lnSpc>
                <a:spcPct val="80000"/>
              </a:lnSpc>
              <a:buFontTx/>
              <a:buNone/>
            </a:pPr>
            <a:r>
              <a:rPr lang="en-GB" altLang="en-US" sz="1800" smtClean="0"/>
              <a:t>Stick to what users know e.g. what is perceived as fun or pleasing or popular.  Judging actual ease of use may be more difficult, because users do not remember everything they do, and may be too forgiving/too harsh</a:t>
            </a:r>
          </a:p>
          <a:p>
            <a:pPr lvl="2">
              <a:lnSpc>
                <a:spcPct val="80000"/>
              </a:lnSpc>
            </a:pPr>
            <a:r>
              <a:rPr lang="en-GB" altLang="en-US" smtClean="0"/>
              <a:t>moderator workload – talk and record, and document later, or have a moderator and a not-taker </a:t>
            </a:r>
          </a:p>
          <a:p>
            <a:pPr lvl="2">
              <a:lnSpc>
                <a:spcPct val="80000"/>
              </a:lnSpc>
            </a:pPr>
            <a:r>
              <a:rPr lang="en-GB" altLang="en-US" smtClean="0"/>
              <a:t>Moderation of emotionally charged conversations</a:t>
            </a:r>
          </a:p>
          <a:p>
            <a:pPr lvl="4">
              <a:lnSpc>
                <a:spcPct val="80000"/>
              </a:lnSpc>
              <a:buFontTx/>
              <a:buNone/>
            </a:pPr>
            <a:endParaRPr lang="en-GB" altLang="en-US" sz="1800" smtClean="0"/>
          </a:p>
          <a:p>
            <a:pPr lvl="4">
              <a:lnSpc>
                <a:spcPct val="80000"/>
              </a:lnSpc>
              <a:buFontTx/>
              <a:buNone/>
            </a:pPr>
            <a:endParaRPr lang="en-GB" altLang="en-US" sz="1800" smtClean="0"/>
          </a:p>
          <a:p>
            <a:pPr>
              <a:lnSpc>
                <a:spcPct val="80000"/>
              </a:lnSpc>
              <a:buFontTx/>
              <a:buNone/>
            </a:pPr>
            <a:endParaRPr lang="en-GB" alt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609600"/>
            <a:ext cx="9144000" cy="1143000"/>
          </a:xfrm>
        </p:spPr>
        <p:txBody>
          <a:bodyPr/>
          <a:lstStyle/>
          <a:p>
            <a:r>
              <a:rPr lang="en-GB" altLang="en-US" smtClean="0"/>
              <a:t>Mom gives feedback on 18+ computer game </a:t>
            </a:r>
          </a:p>
        </p:txBody>
      </p:sp>
      <p:sp>
        <p:nvSpPr>
          <p:cNvPr id="33795" name="Content Placeholder 2"/>
          <p:cNvSpPr>
            <a:spLocks noGrp="1"/>
          </p:cNvSpPr>
          <p:nvPr>
            <p:ph idx="1"/>
          </p:nvPr>
        </p:nvSpPr>
        <p:spPr>
          <a:xfrm>
            <a:off x="611188" y="1773238"/>
            <a:ext cx="7921625" cy="4322762"/>
          </a:xfrm>
        </p:spPr>
        <p:txBody>
          <a:bodyPr/>
          <a:lstStyle/>
          <a:p>
            <a:r>
              <a:rPr lang="en-GB" altLang="en-US" sz="2400" smtClean="0">
                <a:hlinkClick r:id="rId2"/>
              </a:rPr>
              <a:t>http://www.youtube.com/watch?v=1CKqbmMvHE8&amp;feature=player_embedded</a:t>
            </a:r>
            <a:r>
              <a:rPr lang="en-GB" altLang="en-US" sz="2400" smtClean="0"/>
              <a:t> </a:t>
            </a:r>
          </a:p>
          <a:p>
            <a:endParaRPr lang="en-GB" altLang="en-US" sz="2400" smtClean="0"/>
          </a:p>
          <a:p>
            <a:endParaRPr lang="en-GB" altLang="en-US" sz="2400" smtClean="0"/>
          </a:p>
          <a:p>
            <a:endParaRPr lang="en-GB" altLang="en-US" sz="2400" smtClean="0"/>
          </a:p>
          <a:p>
            <a:endParaRPr lang="en-GB" altLang="en-US" sz="2400" smtClean="0"/>
          </a:p>
          <a:p>
            <a:endParaRPr lang="en-GB" altLang="en-US" sz="2400" smtClean="0"/>
          </a:p>
          <a:p>
            <a:endParaRPr lang="en-GB" altLang="en-US" sz="2400" smtClean="0"/>
          </a:p>
          <a:p>
            <a:endParaRPr lang="en-GB" altLang="en-US" sz="2400" smtClean="0"/>
          </a:p>
          <a:p>
            <a:endParaRPr lang="en-GB" altLang="en-US" sz="2400" smtClean="0"/>
          </a:p>
          <a:p>
            <a:r>
              <a:rPr lang="en-GB" altLang="en-US" sz="2400" smtClean="0"/>
              <a:t>How well does the moderator do? </a:t>
            </a:r>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65400"/>
            <a:ext cx="55292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smtClean="0"/>
              <a:t>Example: Focus Troupes (Intel)</a:t>
            </a:r>
          </a:p>
        </p:txBody>
      </p:sp>
      <p:sp>
        <p:nvSpPr>
          <p:cNvPr id="34819" name="Content Placeholder 2"/>
          <p:cNvSpPr>
            <a:spLocks noGrp="1"/>
          </p:cNvSpPr>
          <p:nvPr>
            <p:ph idx="1"/>
          </p:nvPr>
        </p:nvSpPr>
        <p:spPr>
          <a:xfrm>
            <a:off x="827088" y="1744663"/>
            <a:ext cx="8713787" cy="5113337"/>
          </a:xfrm>
        </p:spPr>
        <p:txBody>
          <a:bodyPr/>
          <a:lstStyle/>
          <a:p>
            <a:r>
              <a:rPr lang="en-GB" altLang="en-US" sz="2400" smtClean="0"/>
              <a:t>20 people at tables seating 4-5, total 2hrs</a:t>
            </a:r>
          </a:p>
          <a:p>
            <a:r>
              <a:rPr lang="en-GB" altLang="en-US" sz="2400" smtClean="0"/>
              <a:t>Introduction</a:t>
            </a:r>
          </a:p>
          <a:p>
            <a:r>
              <a:rPr lang="en-GB" altLang="en-US" sz="2400" smtClean="0"/>
              <a:t>6-10 min Dramatic vignette demonstrates how the product might be used in a familiar scenario</a:t>
            </a:r>
          </a:p>
          <a:p>
            <a:r>
              <a:rPr lang="en-GB" altLang="en-US" sz="2400" smtClean="0"/>
              <a:t>Structured conversation, opened by monologue</a:t>
            </a:r>
          </a:p>
          <a:p>
            <a:pPr lvl="1"/>
            <a:r>
              <a:rPr lang="en-GB" altLang="en-US" sz="2400" smtClean="0"/>
              <a:t>White hat –more information and clarification</a:t>
            </a:r>
          </a:p>
          <a:p>
            <a:pPr lvl="1"/>
            <a:r>
              <a:rPr lang="en-GB" altLang="en-US" sz="2400" smtClean="0"/>
              <a:t>Green hat – possibility comments</a:t>
            </a:r>
          </a:p>
          <a:p>
            <a:pPr lvl="1"/>
            <a:r>
              <a:rPr lang="en-GB" altLang="en-US" sz="2400" smtClean="0"/>
              <a:t>Black hat – negative comments</a:t>
            </a:r>
          </a:p>
          <a:p>
            <a:pPr lvl="1"/>
            <a:r>
              <a:rPr lang="en-GB" altLang="en-US" sz="2400" smtClean="0"/>
              <a:t>Red hat – emotions and feelings</a:t>
            </a:r>
          </a:p>
          <a:p>
            <a:pPr lvl="1"/>
            <a:r>
              <a:rPr lang="en-GB" altLang="en-US" sz="2400" smtClean="0"/>
              <a:t>Yellow hat – positive constructive</a:t>
            </a:r>
          </a:p>
          <a:p>
            <a:pPr lvl="1"/>
            <a:r>
              <a:rPr lang="en-GB" altLang="en-US" sz="2400" smtClean="0"/>
              <a:t>Blue hat – controls the process</a:t>
            </a:r>
          </a:p>
          <a:p>
            <a:pPr lvl="1"/>
            <a:endParaRPr lang="en-GB" altLang="en-US" sz="2400" smtClean="0"/>
          </a:p>
          <a:p>
            <a:pPr lvl="1"/>
            <a:endParaRPr lang="en-GB" alt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altLang="en-US" smtClean="0"/>
          </a:p>
        </p:txBody>
      </p:sp>
      <p:sp>
        <p:nvSpPr>
          <p:cNvPr id="35843" name="Content Placeholder 2"/>
          <p:cNvSpPr>
            <a:spLocks noGrp="1"/>
          </p:cNvSpPr>
          <p:nvPr>
            <p:ph idx="1"/>
          </p:nvPr>
        </p:nvSpPr>
        <p:spPr>
          <a:xfrm>
            <a:off x="250825" y="549275"/>
            <a:ext cx="8713788" cy="6119813"/>
          </a:xfrm>
        </p:spPr>
        <p:txBody>
          <a:bodyPr/>
          <a:lstStyle/>
          <a:p>
            <a:r>
              <a:rPr lang="en-GB" altLang="en-US" smtClean="0"/>
              <a:t>Improvisation</a:t>
            </a:r>
          </a:p>
          <a:p>
            <a:pPr lvl="1"/>
            <a:r>
              <a:rPr lang="en-GB" altLang="en-US" smtClean="0"/>
              <a:t>Flexible</a:t>
            </a:r>
          </a:p>
          <a:p>
            <a:pPr lvl="1"/>
            <a:r>
              <a:rPr lang="en-GB" altLang="en-US" smtClean="0"/>
              <a:t>Focusses upon behaviour</a:t>
            </a:r>
          </a:p>
          <a:p>
            <a:pPr lvl="1">
              <a:buFontTx/>
              <a:buNone/>
            </a:pPr>
            <a:endParaRPr lang="en-GB" altLang="en-US" smtClean="0"/>
          </a:p>
          <a:p>
            <a:pPr lvl="1"/>
            <a:r>
              <a:rPr lang="en-GB" altLang="en-US" smtClean="0"/>
              <a:t>Portraits are on everyone’s desks</a:t>
            </a:r>
          </a:p>
          <a:p>
            <a:pPr lvl="1"/>
            <a:r>
              <a:rPr lang="en-GB" altLang="en-US" smtClean="0"/>
              <a:t>What interactive, networked picture frame from skype could we do with </a:t>
            </a:r>
          </a:p>
        </p:txBody>
      </p:sp>
      <p:pic>
        <p:nvPicPr>
          <p:cNvPr id="35844" name="Picture 4" descr="http://static.bips.channel4.com/bse/orig/whose-line-is-it-anyway/series-2/whose-line-is-it-anyway-s2-20090520180748_625x3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740150"/>
            <a:ext cx="494188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 descr="https://encrypted-tbn0.gstatic.com/images?q=tbn:ANd9GcTf7SNpHpIZKljk6dtcH-gPrb6-DqoJzOvRZhkB5zmQ9rU39n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1969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smtClean="0"/>
          </a:p>
        </p:txBody>
      </p:sp>
      <p:sp>
        <p:nvSpPr>
          <p:cNvPr id="36867" name="Content Placeholder 2"/>
          <p:cNvSpPr>
            <a:spLocks noGrp="1"/>
          </p:cNvSpPr>
          <p:nvPr>
            <p:ph idx="1"/>
          </p:nvPr>
        </p:nvSpPr>
        <p:spPr>
          <a:xfrm>
            <a:off x="684213" y="549275"/>
            <a:ext cx="7991475" cy="6308725"/>
          </a:xfrm>
        </p:spPr>
        <p:txBody>
          <a:bodyPr/>
          <a:lstStyle/>
          <a:p>
            <a:r>
              <a:rPr lang="en-GB" altLang="en-US" b="1" smtClean="0"/>
              <a:t>Variations</a:t>
            </a:r>
          </a:p>
          <a:p>
            <a:pPr lvl="1"/>
            <a:r>
              <a:rPr lang="en-GB" altLang="en-US" sz="2400" smtClean="0"/>
              <a:t>Use the same script but change the attitude or emotion –explore range of situations</a:t>
            </a:r>
          </a:p>
          <a:p>
            <a:pPr lvl="1"/>
            <a:r>
              <a:rPr lang="en-GB" altLang="en-US" sz="2400" smtClean="0"/>
              <a:t>Have same person play all the roles – to see how roles affect products and vice versa</a:t>
            </a:r>
          </a:p>
          <a:p>
            <a:pPr lvl="1"/>
            <a:r>
              <a:rPr lang="en-GB" altLang="en-US" sz="2400" smtClean="0"/>
              <a:t>Act out an everyday situations and add a constraints – see the difference when a situation changes</a:t>
            </a:r>
          </a:p>
          <a:p>
            <a:pPr lvl="1"/>
            <a:r>
              <a:rPr lang="en-GB" altLang="en-US" sz="2400" smtClean="0"/>
              <a:t>Act out what goes on inside and outside a product – the users’s mental model may not be accurate</a:t>
            </a:r>
          </a:p>
          <a:p>
            <a:pPr lvl="1"/>
            <a:r>
              <a:rPr lang="en-GB" altLang="en-US" sz="2400" smtClean="0"/>
              <a:t>An actor is the product – how would you interact with it?</a:t>
            </a:r>
          </a:p>
          <a:p>
            <a:pPr lvl="1"/>
            <a:r>
              <a:rPr lang="en-GB" altLang="en-US" sz="2400" smtClean="0"/>
              <a:t>Use a product , pass it on and think of another to reveal uses</a:t>
            </a:r>
          </a:p>
          <a:p>
            <a:pPr lvl="1"/>
            <a:r>
              <a:rPr lang="en-GB" altLang="en-US" sz="2400" smtClean="0"/>
              <a:t>Build on another’s story about using a product to reveal unexpected scenarios of use</a:t>
            </a:r>
          </a:p>
          <a:p>
            <a:endParaRPr lang="en-GB" altLang="en-US" sz="2400" smtClean="0"/>
          </a:p>
        </p:txBody>
      </p:sp>
      <p:sp>
        <p:nvSpPr>
          <p:cNvPr id="36868" name="AutoShape 2" descr="data:image/jpeg;base64,/9j/4AAQSkZJRgABAQAAAQABAAD/2wCEAAkGBxQTEhUUEhQUFBQXFxQVFxYWGBQaFRUYFxQXFxgVFRcYHCggGBwlHBUVITEhJSkrLi4uFx8zODMsNygtLisBCgoKDg0OGxAQGiwkICQsLCwsLCwsLCwsLCwsLCwsLCwsLCwsLCwsLCwsLCwsLCwsLCwsLCwsLCwsLCwsLCwsLP/AABEIAKgBKwMBEQACEQEDEQH/xAAcAAABBQEBAQAAAAAAAAAAAAAAAwQFBgcBAgj/xABGEAACAQIDBAUIBwYFBAMBAAABAgMAEQQSIQUGMUETIlFhcQcjMoGRscHRFEJygpKh8DNDUmKy0hVTosLhFiRUk4Pi8Rf/xAAbAQABBQEBAAAAAAAAAAAAAAAAAQIDBAUGB//EADURAAIBAgQCCAYCAgIDAAAAAAABAgMRBAUSITFBFSIjUVJhcZETMjNCgaEUsSTB0fAGNPH/2gAMAwEAAhEDEQA/AMVpQOUAFIAUAPdn4HpA2pFrcgePrq7hMH/IT3tYr16/wmthc7Gbkw9hqy8pqcpESxse48/4LJyKn8XyqN5XWXCw5Y6nzPDbIlH1QfAj41G8uxC5fscsZSfMSbZ0v8B/I/Gong66+1j1iaT5nh8JIOKP+E0yVCouMWPVWD4MRdCOII8QRUTjJcUPUk+DPN6QUKAO0AFABQAUAFABQAUAcvQAXoA7elsxD2sLHgrHwB+VOUJvk/YTXHvQoMHIf3cn4W+VKqNR/a/Ya6tNfcvcUGzJj+6k/CaesNWf2sY8RSX3I9Lsif8Aym/L505YOv4GNeLoL7kKDYmI/wAs+1PnTlgMQ/tY3+bQ8SPY3fxH8A/EnwNPWW4jwjXmFDv/AEd/6dn5hB4t/wAU7ozEdy9xOkaHedG7038ntPypyyqv5CdI0fMVw+7ErMFDICftWA5ljbQDmaV5XVirtoFmFNuyRF47DdHIyZlfKbZlvlbvFwDVCpTdOWmXEuQlqjcb1GPO0AFABQAUAFKIdoA5SAFKBNbvjR/Ee6tvKF1ZGbj3uhxisesbWIb1Wq3XxsKEtMkyGlhpVI3TPcO24+ZI+78qbHNKD4t+wk8BU5Cw2tDycDxBHvqVY/Dv7iN4OsvtFUx8Z0Ei+0VLHE0ZcJIY8PUXGLF4mU8CvqtUynB8GiKSmuTHAgvS6Ysj+JJHRgVPED1imujT5xQjxM1zEZdjRW9Bfwr8qilhKMuMUPjjqvexs+w4v4R/qHuNRPLsO/tJ1j6q5iEuwIx9UjwLfOo3ldDkn7kkcxqsbNsOM8Cw9Y/tqGWU0uTZMsfNcUiO2ngBFaxJv227/kKzsZg1QSaZcw2IdW6aGeHW7qO1lHtIqnTjqmo+aLE3aLfky6tsaMKH6JMpJW4UHKw1ym/O2vf7a6ZYPD6tOkwpYmvbVqFYdnxH9zHf7Kf20/8Ah0F9q9ivLFVvGx3HgkGojjHdlX5U/wCBS5RXsROvUf3MdZF4ZR48PHhS/Ch3L2GOtLvfucWEdvqUt7yacox5IR1Jc2dJHZTtIzU2Ile4U8LsFC8wKLoXrcjqsg4lfaPnSOce9CONTuYo+Pjt+0QfeX503XTX3L3E+DVf2v2G0u1Ih+8jH3lprr0l9y9ySOFreF+wxn2rDykT2imvF0F96LMMJW8LGbbVjP7xfaaZ/NoN21onWDqL7RyWPAc+PfVnTzIlsU/aJ843jXJ413ryOgw67NDeqpMFABQAUAFABSiBQB2gDlAE3sAdVvtfCt7KF1Jev+jMx3zIbbb9MfrkKrZr86J8F8hG1kl0KACgBbDYR5DaNGc6DqgnU6DhRe3MTiSa7u42wIgm14W4+wG978qVVrcJA6af2jJsXPGbF5UYcmLAj1NU0cVVXCbIpYek+MV7Cg23P/msfHKfhUkcfiF95G8Fh/CKpvBOPrKfFR8KlWaYhc17Eby6g+X9irbzTEWYIfUR8akWbVV9qGdGUlwbJDY+LMwJIAsbaeF61MFiXiYtyVrFPF0Y0bJMY7znrAeHuqlm7exZy3g2RezlvLGP5199ZmEV68F5l6u7UpehfE2i0KS2CsroVZGvlPEqdNQynUEcPbXUYmCcdXBrgzAw8utpfB8Smf45P/mfkvyrnHmGI8RtLBUPCcO28R/mt7F+VM/nYjxC/wAKh4Ty22cQf30ntpP5lfxsX+JQ8CEm2hKeMsn4m+dNeJrP72PWHpL7V7I8HFOeLufvN86Y61R/c/cd8KHhX6PBlY8Wb2mm/En3v3HaI9y9jwTSapd7FsjhFJcULUAdAoAKAPcC3ZR/MPfUlFXqRXmNm7RfoXUCu0fA5opeKN3Y95rjcQ71Zep0dJWghOoSQKACgAoAKAO0ohygApAClAnt3x1G+0f6RXQZSuyl6mVj/nXoMtuftPb8KpZs+1RZwXyEdWWXQoAte6u58s5ilcBYS9yGBzMqgNcKRZlbhpfnUVSqo7DowbLnicFh9mozxAEuTcNqQvYvYO6q+uU3YlcVEgcHvHIWAA4ejaw56DvFuQp8qaSGqRL7R2XHj0637dVbK2Y6E3sGsDpfW1MhUcGK4ajNts7KlwspimADAAgg3VlPBlPMcfYRyq4pJ7ohasMaUAoAsu6o6j/a/wBorosnXZSfmYuZvrpeQz3nPnP12Cq2bvrIsZauoM9jC88fj7gao4BXxEF5lnFu1CRa9q6RN+uddNiNqUvQwcMr1UUeuOOnCgAoAKACgAoAKACgAoAKACgBfAC8iD+ZffVjCK9eC8yKu7U5ehdAND4H3V2MvlZza4oo0h1Pia4qq7zfqdPDgeajHBQAUAFABQAUoh2gDlABSAT+wh5s/aPuFdHlS7D8sycd9T8Efto+crOzT634LmD+QYVmlsc7NiDSxqeBdQe8XFx7KSTsmC4mvYTHnprBHe1gFRWygEcLjTl+VZzTtdluNm7ItWH3QSdxJKzGMAZU0AvzJ+VJBt8CScUuJJvuvHGSY1GU8V5ersNEtS3EWl7FN2rh5Y5ejjjdA19QLqeeh4jwpYu/ESVO3Ap3lE2axghm1zIWR7hc+VtVJ52DBuWmerOHlyK1RczPqskYUAW3dVfMk/zt7hXT5Qv8f8swMzfbJeREbyHzvt9wrOzd9okX8uXZCe7q/wDcR/eP+k1BlqviY/kkx77CRZNt6RN2fr/mugxbtRkY2D3qopNcgdKFABQAUAFABQAUAFABQAUAFADvZA89H4+4E1cwCviIepXxTtRkW6Y9Rvst7jXV1doP0Ofpq816lGJriZcWdOuAUgoUAFABQAUAdpRDlABSAFAFh2L+yHi3vrpcs/8AXX5MjG/V9iL2sfOH9czWVmb7YvYRdmMqzy0K4Z7MD30MDevJLlkgzFesCwJPPMdB7FFUKq69i3T2jc0pSoFgVW3K4H5U5WWw13OMKRipiEhBUlGDEcrg28Ka2tOwqbvuYT5UWUSTgOVuUZU5MxIDAdnVufVUuH33I6ytsZpVsgCgC47tD/tx9p/fb4V1OVf+svVnO5i/8hr0IHeE+ePr99ZOavtUamA+khTdYf8AcDuV/db40mVL/I/DEzL6D9Sd3jfzJ762se7UJGVgF2yKXXJnSBQAUAFABQBYdh7pSz2ZiIYz9ZwcxHaq9neSKjnUURyi2TGM8mc9icLLHiLW6usch7wDdT+KmxrRfEV02itbZ3exOFKieIrm9BlIZHPYrLcE93GpVJPgMasRrxkWuCL6i4IuOFxfjSgeaACgCQ2Ct518GP8ApNaGVq+Jj+SpjnaiyzY02jc/yn5V0mJdqUvQxKG9SJSBXFs6Y7QAUAFABQAUAdpRDlIAUAFAFj2MPMj739Rrp8tX+OjGxj7ZkNtI+cP65msXMHeuzSw21NDWqRYPcMZZlVQWYkBQOJJNgAO0mgD6F8luCaLBlXVkk6RwykEMCLAAg8Dp+dZ9V3m7F6mrRVyWx+EmdlCdEDdr36RnA+rqAFudb6ad9RON1x3JYys722H2OwsogCiTzl7ZuXspJRajZsWMk5XtsQUOzpo3GQqRlBZryCTPc3Ci2Vl4aki9+VNaSW3Edqu91sZ75WtlymeWRFJQRwyyagZbkpexOuoGgq9hmkrFGtFt3Myq0VwoAuOwNMMn3v6zXWZarYaJzuP3xD/7yK9ttryt6/eaxMzd6xr4JWpId7preZvsH8yKlyhdrJ+RBmjtSXqSW8reZPj+XCtLM32DKOXLtSpVy50AUAFABQBI7v4yOKdHljEqA6qb24jrd9uw6U2SbWwq4mx4DFwG0qlUDA5kdgVsRb41RfEspKxCba3v6FvNMc40AU5oyLHW/FTwNOhTcuIkpW2GuH8pDqCJUWQnVgQuVjwBtb0u8VIqLXBjHPvRZRtrC45Arwo6E6q6iyEgaCx048RqKZecWK1FozDfjdVsFKCt2gk1jext3oT2j8x66tU56kQyVitU8QlN2x57wVvhWnlKviL+TKOYfR/JO7Xa0L+HxFb2NdqMjKwqvVRTq446MKACgAoAKACgDtKIcpACgAoFLLskeaT1/wBRrqsvX+PExMU+2ZBY8+caufxrvXZqUPkQ3qqTkrurhhJjMOhNgZY9fBs1h3m1h3mmVHaLY+mrzSPpvBvYljxaxbuNgLewCs1OzNGUeSJL6Ve+QX0/QFTak+BBotxZXsdvInVQxSiQm2TLdhrxOUkAd96inJvaxZjQa3vsP22iFHW0pvxEkJ8JvZFJ35IlwmKbQ+afMDa6hQTGw5jrZh96loPVUTHVIqNKSfcYLWqY6CgUuexRaCPw97GuuwCthoehzmM3ryKxtY+db9czXP5g+2NrCq1NEjulbO5P8I95q3ky68vQqZpfRFLvHe82kSjv+Iq3mr7Er5d9RlXrmzcCgAoAKAOopJAAuSQABqSb6C3O9AG/wbin6NF9JgErN1pY4tHiJAyqhJGYC2uvE1RqKSd4lum4tWkSuzvJlhAl3jJJ1szXKjkLjn4UWqWu2DnC+yGG3PJVhXBMPmX5WBIvbmONqVTnHmJaEuRluN2ZiMLIUfIchIAQgA6+llPpcOZ5VMpRmiGUXFlk2ztCKbZjxuS0hykZr5lYHQqGvbv1GhNRxVpCt3Rk9W+ZCTO6y+cY9ie9hWxky7VvyM/M32a9ST263mm9VamYu1BlDBLtUVOuTOgCgAoAKACgAoA7SiBQAUAcpALPsz9knh8TXV4LbDw9DExH1ZFexfptXOYv6zNej8iEarkgphp2R1dDldGVlI4hlNwfUQKBTb/JfvTNjvpJxDKXXorBQFAUh9bd5FUMRTUWrF6jVc+JfmhkKXicIQLAlM4v4ZhTKaa3RI2r2ZUek2rnI+lYVhfgYHF/u2FvxU6c4PvHqnLml+/+R7tHME86VLcRlBA9hJNVJLfYng+4y3e3EYxkxAjbNhS1pAtroFWPQniFLC9h6+NaGHjBJPmZ+Kqyu48rlBq2UwoAueyh5qL7K/Ouwwith4LyObxW9WXqVXaB84a5rGvtmbuH+miW3UT9p9we+tHJl87KGaO2n8iu9D9VR31Lm77JeozLV1myt1zxshQAUAFAFr8n+zT9PgeSMlI2MnBmRmRcyjMgPAlSeNudMqStHYfTjqkfSOB27E0LSF4xlvmOcZQRxuTwqupbEs4b2I7C72KxJZLRi5zjORbttlvTFJ34EkqSSumKYbebDYglYJ43YcUBs4+41m/Km1NS5DadmZB5RpiuKIOtuXr/AF7aloK6GV/mKlPjWtl5XJ9R1qwoq9yG5XKeITu6g60h7lHtJ+VbeSrrTfoZeafLFeo63gbzR8R8au5o7UGV8Au0KxXLm4FABQAUAFABQAUogUgHaAOUClowP7JPsj3V1uFVqEV5GFW+rL1K5iPSPjXM4n6rNmn8qEqgHhQBLbt7wS4KXpIbG4s6N6Lre9j2dxqOpTVRWY+FRwd0fQGA3wjEKSMrBJEVwQCR1h2gaEcNaoRk4NxNH4SnaSYjiN/cNbS/sN/dSu72SH/CtxZBx7bXGyZYwRc6uRoBxyr3mopxcd2SQ4bFN2psHpHxaq7oRM/VGqsAF4jmRrr76twqWUfQasEqsHJOzuUvH7Imi9NCV451uyEduYcPXarSknwM2rQqU31l+eQxvTiEvGzbqkduSp+Siuzoq1GK8jmazvUk/Mp2Oa8jHvrlcX9VnQ0V1EWDdGPqSH+YD/TWtk67OT8zJzWXWivIQ3p+qO+/vpM3fViiXLN7sr9YJrBQAUAFAGsbo4Fpzs58LKFEeHxCTEBSY5Ay5gQwIu2dCCRqL1DVdoktD5ty9Y/cnDjLNIgkxIljmklKjM2RQpCogsAAA2UDUrzJqL4j4Eui71C74F0HSR4gCLKcqBInDdmV7ZyeOgNyWqJuVrNE6km7lWn8lMbRq0kgSU3diiC6uzFjZgQSBewv2U51pRI1Tg1w/JA4nyeTmWxxokUXN5VdiABw9K58BSrEx7geFk+DIHfPd84VEbOzqbi7RmJgSoIGUk3BBJvxGoNTUqmp2Iq1B00n3lLqcrlg3VXSQ96D+r51v5Ktpv0/2ZGaPeJ73kPUHifhUubvsreY3L112VyubNkKACgAoAKACgAoEO0AcoAKGKWiDSNfsr/SK66ltRivIwp71H6lbm9I+NctX+ozah8qE6iHi+DwjysEjUux5Ds7SeAHeaRtJXY6EJVHpirstOC3TjSxxMhYmx6OIiw7mci59QHjUDr+E1qOVc6r/CNK3WmiaJoAtkjFgv8AIx7e439tUql9WplqtRjTaUOBXMdsdDKVVy0Y9K9s3hpTlVaRG6d+I+wk6RWyjIi6+Hf3moXeRIoqKIHE7T1ll4Fmd/WT/wDlWow4IkU1TpMR2FtdgQLi3A9/iKfOFt0Jha7n1ZEziNi4TEatEtzxZLofXltf1imqpKPMlq4CjU3cfytiClQIWC3suYC/Gy3A91eg032MfT/R5jWilWkl4n/ZSsdEytdlIzarcEZh2i/EVyWJd6sjoacWoK/MsW6oIhYjm5/pFbmULsX6mLmbTqpeQx3pPWUVXzh7xRZyz5WyDrFNQKACgAoA07yGLG02JR0RnyROmZQSuV2BK34HrrwqCu9kT4fiatg9lgSF+nlbhoJMy5ewrwHjxqmo+ZdnPbgPmw8Kv0nRR9IL+cCgMb8yQLnv8Kc5q25EovvGuLxVwf1aq05XJoxsROHwwmLodVIAY8wCdQOwkXF++lirkt7bma+WHa6s0OFjfpOhzF2uD1rAKpPMgcfGtDDxtuyhiqik7IzerJULJuuPNuf5v9o+ddFky7OT8zGzN9eK8hHeRtF8TTc4fUSH5et2yBrnzWCgAoAKACgAoA7QIcoFCgQs24W6n+I4homl6FFQuz2zcwoUAkC5J5nlTak1BbjoQcuBd94PJxiMPGWiZcQqrwQESWC8Qlzm4ciT3Vu4bNaNSKg9n+jOq4CpF6luZZtKDJIygk+idbfWRW5eNY83eTZftZJDjY+yHnbmqXsXt+S9p93OoZzUVuW8LhJ15WXDvLjBEkQ6OIZV529Jz2u3E+HAVVlJy3Z0FGhTpdWB0Nr3UhNxkP8AYuMMEqycQCVYdqta48dAfVTJK6I6tLXEkppYekYrImtzbmb8NPbUOl2KyvfTzIDbGO6Q5V0Ue01YpU9O7CS30kVjISwCrrzPwH67Kmi7bsirU3JaUdwcOUa8aJO46hS0bMlMLOynqn5VHa7Lyk0n6DTGn0z3N7jXoNrUvx/o8tb1VW+9v+ywwbPWbBxRuAR0af0jThp4jUVwWIm1Xk13npOGoRnhYRl3IgcDs76ODHe/WYjt1HP2V1mUO+GT82cFnlH4WKcOSSK1vQ3nQOwfKqebvrpE2Wrs2yGrINIDQAUAFAFx8k0+XaUa8pI5oz4FC3vQVDX+Qmw7tUTNO2fupFBiOkiTGRtmJ9Jujt2Egm4569tVJVNrWNPqtuTZcpQCLfnUTZBezIXbOKSJGJPbUdruyJE+bKN0E015RK8akPmVWYEgC4Fhx/5qxFpbBO9tRkbPfWtLhsZJ5NAFo3ZFoT3ufcBXTZQuwb8zDzF9qvQZbyn0B41Wzh/Kizl/NkJWEaYUAFABQAUAFABSiBSABoA3zya7iHC4aVsSU6WcJYKS2RMtwraDW7G9uwa1UxDUlYt4e8HdEjsfdnEYcn6NtB3OptPGJIg3K2VgyjwJ8KRSpNpJW80Pl8RK758mYpvzs6aPaEyTL5x2VtBZHzgdZO1b3HqPZVqLWnYqyTcrLiyc2ZGI4woOiAi/ab6n1kmqs92dNhYKnSt3HUPOkHxe9xSOkJYigNqSw7gS23ooY8NhG6izTLIT/E63uD4AD86r0ZTlUkuSKEcT2slLi+BXmRVGY9Y8AO09lW07kkoQgrt3Z1EsvaTqT30l9x8IOMBJONOfAigusPIhrSQ3mvUs1NoS9H/Qyx50fwNegVdoP0PK6e816lg2Xj7Rop/gQD2CvP6+9SXqeqYRL4EPRDPabXmJFuA4fZ1rscoVsJH8nn3/AJDJPHT/AAUfeJrzH1VmZo71iTL12KIys0vBQAUAFAEpuztQ4XFQ4gLm6N81r2uCCpF+WhNJKOpWFjLS7m1//wBUiaPpEhlYXyk2sFa18pN7XtbhVSUJ8GXYyg1dEDifKaSTliIPIEj4Ux4ZvdsX4seSEMM2IxbhphlTiE+LUySjDZE0NUt2Tj4oRZUQZnsGygqOrnVTcsCqlicq5rAsQLinYenqlqI8XU0x0ozzfzZWFQo8ByOzMrouYxjKNTcgZJQbB4zqCQe+tBGYVJsK3EDMO1dfdrS2FuWXd/8AYDxb+q1dRlSthl6swsfvW/CI3eQ9ZR3fE1n5u+tEu5euo2Q1YxohQAUAFABQAUCBSgFACuFw5kdI1BZnZUUC1yWYKACdOdI+AqPrVcMqRLGFXIqqvWIbRVAFzbU6VRmXIjZYM1iirl1A6MhCPHh8aj3fAlvbZmWeUjZci4yOWTrKsUhVtL6tYKQugtcm+l71NTUlG3mTUlGVRT22X7KvFLeHxLfkac11i5CfYerFMO11pr4klJ3hYcE2HfTbXLN9KOwk8Rx1HI8Rbn40PiMtqgy17b2PiHiw0aRBxHCozhVY57dbr/Vsb92tU6E6WqcpSs78OBj3tNPzKnMis2YLlGmUXJtcC5ue2rika6o85fgBSEq2EsvWFOvsRJdcdDTXsp2HV6sPVEmL6lCb8mR20W6jeHxrv6/yM8poLrIdQHqDuA93CvP6u9R+p6jh3ajH0R3pLgE8dflXbZcrYamvI83zWevG1H5lM2095n8aw8xfbs08GrUUMaoloKAPQWgBVbDgLnv+VKIcllvfS1AGg7hYhYWGFnVrYlAwDkdGG0KDLbQur8Sb/sxYaVBXi2rrkTYedpWZZcBu8kUzER3N9Cwvb7NVJTk1a5fjBJ3JTGzCGNmsLhSQhZEzahbAsQALsmvK9Np03J2QtSqqa3K5NtmKeJJEmUdE5usyrlRnuMk0kShoz9USjqMtlbNcitGMVFWRlTm5u7Khv1jw/RKQ6yG7ypcdH6KpE11YrK2UMOkXTLlFuNPQ1FYSS3DjS3Fsap5Od1hiYVmxLtHAL6j05CGNwDbReRPsrU6TjhcPGEd5cfQorASr1XN8P7JneTdLZ+OiK4NRDNGD0clzaQjTJLe5K3HpcRx4aHDqY+dWfaM11gfhw6piWOwbwyNFKjJIhysrcQf1z51Ne5XEKACgAoAKACgApRAoA9xSFWDKbMpDAjiCDcH20j34gbx9Ol2jsxXikZJXjPoGxEi3DJxvYkH2is9rTUtLgaMZaqd0ZNs3E4tD1cRiEbgUEkgYHgQyk8fVW7QwNCoryaMmpiKsXsmSMc81yzvMzEaszuW9ZJvbjpW7h8PSpxtBKxl1q85yvJ7nWxbkWY3+0FPvFLLC0Z8YJiwxNaKtGT9wjxAB9FfVmHuNqrzyvDS+23oWaWa4qnwl7irYhDxDjwKkewge+qsslpfbJourPqz+aKY8wU0IK5pGADAm8euh5AEg+u1U6mSVVvCSZcj/AOQU3BxcH7l83b2zgkWJfpZUiSSVlytHGS9yVIb6tydLnifVj4rJcbrlJU07rkytHH0WrXsZ1hg+oI4MwHA3W/VIt3WqxUwVePGDNvB5jRnGzmhVhbjp41WcJLijSVSL4O5553po5cbjrIzaKCzWNgNSbAnT2VLhX20L96G49/40/RmobE3SwqwrnwrYhmUFnmQDlewjkIyj1XrQxeaYmdRqOy8jj8NgKMIrdXEMFgcAcaIo8Hc5GzqbGKPhZijkjuuP4h41kqrqlwNqbrRob1Ld3eVzf/YEMAM+HsiZwjRGwyMeGQdnd36aV0uVZjraoS/BzOY4Brtk+PErW9cMOK2dHMhCPho1UAL6XWCSIxHPNdg3j23rHrTn/Jmpd5rRpR/jQlHuM1pxAdUUCHoClADQBy1AFrxu1ZXwWYr0ZvBGr5pM7xRLxUsdV6RYu0AqLWsaRiLZk9gfKYghXpIpHxAAGhURuRpmJvde8Wqs8PdltYhpWG+G28m0Hm6cJDP9Gnjj1bo3UxlspvezrIocEcVLLrlWrEYKKsitObk7shtg7GaOQSHEYPKqsQDiIckht+ylXpFdVYXHA62BFiSHDSu4zEdI7OESPMb5IxlRe5VubD10CjnYey5MTMkEIu7mw7FHN2PJQNTQ2luxUm3ZH0tu1ssYPCRQRSq3RrrJJfzhuSxUX6q5ibDX11TqVNbuti1CGhWf/wAJyOAtq6xk8QePvFIlfiDklsrmF+XrCKuLhky5XeNle3okIRkNuRsxHqFTUZXuu4iqxSs0ZhUxEFABQAUAFAHRSiBQAUAWPc/b8sLiESZY5G5mwRzpmvyB0vVetTUlfuLOGq6JWfBltTDSHEl3BDAE+JuL/GqrklCyNLStV0Kb2bHBy4pLk5bSAcxyew5jge7wqTD4iceqm0RVMPSk9UoorcWJUnQ3Hje9aKx2JjwkyB4LB1HvFfjY9u1+S+z5VPDOK642ZBUyXDveLaPSxKe711Zjnfih7FeWQN/LU90EmFIjMv7sP0ZI1s2XNY+qrNPOsPKWl3TtfdFGtlVelvs/Ri8ux5lUuUOUKHJ5Kp5t2cNeypqWa4Ko7RqL+v7K0sHXhxgxkF0BFiDwIsb+FqvRqRlwZXcZLimhRJ3XgzD1m1DhGXFAqklwl+xeLaTDiEb7SL7xY/nVeeCw8+MUWqeYYmnwm/ctW4WNmfEj6Pho2kVWzPnZVRSQMxDki97Cw1OtZGOy/D0oOSdnyNWhmuJr9SpvHn3l22pDtE+li8OCeMSRvbhw6Ym/+iudqWtZydzRpaU9SjsJ7Cw0rM7vljK+bDaHMy6kHtQHl2ioKUHe9yzXnGyS38hDf7dlcXGJAB9IjUlSNFkReK68xc2PK9uBrYy7EqjVWpbMycXh3UpvS+HIzCHG2wzYbKDE+p45tWzGzX0BNdFPLKFSet3v6mJHMa0IaBid3sOOKt6pD8RS9FUX3kHSVby9jydg4e2gkH3x/bSdE0e9i9JVu5Hg7uw8jJ+Jf7aXomj3sTpOr5fsTbdyL+OT2r/bSdD0vExyzOr3L9/8nvD7DjjdXBZirBgHCMhsb2ZStmHcaToel4n+h3SVXwr9iu2MB9IkaWR2zGwsPRUAWCoGuVXuvYU15RT8T/QqzKfhX7I//p9P439i0nQ8PEx/SUvCe4dj5HV1ldWUhlYBbgg3BpOh4+IXpF+EW2lsmKR86XiuAWRQCgf6xjF7qpOoW5te17WpOh14/wBC9Ivw/sZ/4AP8w/gH91J0QvH+g6Rfh/ZYvJ9gUgx0ZZ5GJVkVUCqHZrWV2LWCGx/KqeNy2VOk5Rd/0XcFjVUqJNWNI21vHs6GQLjJ7sBokTS5YrC2XLFqfFvyrAjC/K5sTnpVk7f2yzQbXhWBJobGN1BViWIItpbMSSe7jSSlpXAZGLqPdmQ+WYljhnOubprn8BGlTYV3uR4pJWSMuYWq0VQoFCgAoAKALVDucTxmAPcpI9tFyLWz2dyG+rMp8ValuhdYg25OI5GPnxJHvFAaxI7mYrkqN3Bxf2GgXUi+bB6X6MnTqyyx3jJa3WUeg1/DT7tZ2Ihplsa2Eq64WfIn8A4ZbG3Z7arllmUb6bLOExRyaI3XTsF+I9taVGWuG5lVk6c7oTGIzJmpbWZa+JqhcbjaTDTlTtBF/JklY1Pc7ZRXCwKuJSN8Q3TtGwBZoyLKq9hIAN+/urFxUtVSUtN0lZEivsQuP2btLDrjZcQw6HopVF2Uhs3VQoo4aGpYyw1RwjDjdf8AWMvPrNszyKXKdK197kCdiRh2qOB0/KnKtWj8s37knYS+emvYk8NiVbT3/wDNTLM8VD7r+qHQy3AVXwt6OxddytgyMOnhnVUYmOVVBEoUEE5Wva5FrXHOocXmEsTT0VI8N9htPARwtVum7q3MtKbVwbzDDZHEir1S6yiRhexJc6trxvWVKzXDYuWnHn6jvC7WMUGRUEzRHI0eZb2NypF9CTqNew0Rm0rCTpqUrkdtTbcOIToJGZOlUgLco8TAXyixBt2i+oBHCpIVHGSdr2dxJULwaT48zL1xZR1SSLD/AFhdGkt1Tbq9fWugjnNW11Ew+hoOppc+JHTbzhWKnCpcG37SUevjz41Ms3m1fSVJZUoytq/R5G9af+Kv/uk+VO6Xn4ROjV4v0ehvXH/4vsmb+2lWbz7hHlq8X6Pf/VMJ44Z//d/9Kcs4l3CdG90gO80H/jy/+5f7KXpfyYnRr7zyd48Of3M4/wDkjP8AsoWbruDo6S5o623cPb9liB9+P+2nLN4+FidHz71+zz/juG/gxHtjp3S1PuYdH1O9B/jeG7Jx6o/nS9LUu5ifwKvkehtnDds34U/upelaXmJ/Bq+QnLtPDkelL60X+6h5nQkrP+hY4StF3VvcYFsKb9Z7m/7v875qqurg272/RZ04n/rNn2Ht2H6JBlsFMMa2NurZQCF7NQb1zNdr4krd50NKL0RkZ95TsfnOHUeiBKQe+6DQ1LhVxK+Kd2ijOL+Pvq0VRKkFOUAFABQBqDg00gHCQNwB1oA46sW1JuBQB7iDE3vyoFHmFkPBjdWFj3d9RVYakWMNV+HO/Id7OxGV8p05Vnm27NbEZ5TdmiTDiQDrJqCOzmPzqxh52lYqYmGqN+4znYTi7RnmLj3H4VbqLmR4Np3gxbFbOBaw/RpFOyHTw/WN2/wzCxuJWLg4eGF2W3V6qWQ8L304cKw/iVZQ+HG1pN+oid3ZFa8oTxSbMlePpFJxSErJYku2pHHhl1HhU+GjOnXUZW4chHw9THZltWyu4rSRxAaBEPETKRYjXkCbjxAplydKzL95JtqZMWYWPVmXmT6SAkAX7QW9gqCrHhIljLkaNvHvFFCrZGVXUZWNgW01tf18KrynfaJLTpc5FNwOBxeGVsdYy51Z5ouEmUkspA4EgWPdcjvp20uqh3xIqLbF8RtnA4hA8yRlvqk2zA9h5g+NJpqJ2F1wcdSexm29/pCSOwS+h01Yk+iL3I6vG3KrlFWVmZ1epqldHdlxYXFMqYh2if0VYW61+Cm/fcA94FOV4sdVlCpTve0l+0V3Foqu6oSVDMFJ4kAkAnxqUqoSFIBy9KB0mkA4DQKa1uZsDZU+ymlxJUTgS9JIZCskLAtkypmta2U2sc1/YNjTJQaUcF6QQ7elA6TQACgB7s3abwnRmynioI9ovwpk4RlxHxqSjsmedq7TfEOGkPABVHJRSxio8BJSbe42BuLcxw+VOGHk99Ap5IpAOUChQBruKi6oa3cfGmkB0E5l8L0Aeo/TJPIWoA9rorHsvQB6WPQeHwoFEJcTl9IgW4E/0mqlahfeJpYTFW6k+HIR2ptHNEym3osPaKhpp6jQqK8WzNcM+Rlbs4+HA1ovdGTTlokpF63RwfTY7Dra4MisfBBn/wBv51SxMtNKRqVH1dRq+DxOJkOJEsWdArBYyoUMbkBA31gRY376zKkKUFBwlZ8+ZTlZboovlixnRQ4bCrEsSMelNuGYKRlB7i3Hwq5gI65SqN3a2GTdlczQwgqeff2/r4VpX3BRvE8bOYXsePEfKlkJRavZksIVOtqiuzQVOMtxNFeKRZImyshDKewil2asyGdJxd4k1jsT9JjMmYq1+tHr1W7jzB5Gq8IqnKxJOXxIEtu35QjHH0GI0b0ElYFlCkadLrcgH8qfKhvdFT4vJlT3v3an2dYF4pYZ/QljUctcouLpoeRsRzq3synwKo7k2uSbAAdwHAeFKIcBoA7SiHKACgUKQAoALUogUgoUAFAHKAOigQDSgaJsndXZibPkxeKxqyyNE3RQxtlZJSvVUqTmdw3bZePEa0XE3M8U0Ci8GIy8QD4gEigRokdlNFJMFxAuG0BuRY8uHKlGu6WxbF3Vw3+Wfxt86aM1MTO6mF/hf8ZouLrZNYXaF7o4uDzpog6hhJsewWHtosB6jwpoA8zQ2sp0ufy50AOJJBwWgCF28nmmueRoQpS9mbcshSXXKDla+v2SDx9/jUU6O94mlQxPV0yIR5eypyo5XNI8ja9JO0krZVwq9Jm7c11Cn8/dWfjnaOlLeWxcpYhyp6GjVMZC+Iw46CfODKxJYtGSDcBO0ZTY252rOg40qvXjbYF1XuZx5a5DmwsJkD9FE2ftDmwuT3gcPnV3Ll807WuNmrxvYz/Z0uljWhJbjqMtrMazRlTceINOW6IZJxdx8Z80ZFyDx0plrMsfE1QshhHi3XmfA09xTK8asokps7amQhxryI5MOamo5077E8K1tx1tbCK4EsWqsL+HcfXpTacrOzCtDUtUStYiRvQLMVUnKpJKr4DgKsIoiFKAUAFIB0UogUAFABQBedzPJpNtDCviI5oo7MyRowYl2UAnMR6A1AvY0lxCkzRFWZWFmUlWHYVNiPaKUU8UAcpACgUBQIFKAUAdoAAaAPYsaUQ0bdLavTwBW1kQ5W7SLdVvZp4g0hHJWZZVwQtrxosNKpPcG4popNxY5goHdSAextE/zUAJwT53ubmwoAeKx/l9lAEXvAT0TA217qBTK5lsxHeaeyVcDyKQU2XyNbMtgMVJJC7LM6KpUHO6ppZe4MTr8qysdO1WCTV13k9K63uXtcREk8WFWFmCuHzFjmDsC2cj6wHMnnVTTOVOVZy/BM4txuZP5R+jfGzCMllBsbg6N9cC/IE8a0cI38KNyW2qFmVDDpa40011PHw7atsgj1dhxDGG0NI3YmhGMtmEuBI9HXw40ilcWWHlH5Ro7i/nUP2l4+sU9eTILxT66/Im8UR1jksexgaW75jZRp/ZIWwO0GiJDi8belbW38w7/fTZQUghVlB2lwGW1AvSEobqQCDT43tuQ1LathoKUYFKAGkAFoEO0oBQAUATGwt6cXg1dcLO8SvqwAUgm1swDA5WtzGvDspGkwIhmJJJJJOpJ1JJ4knmaUDlAHKBQpACgApQCgQKACgDtAFi3ExBXGxgcHzI3hlLX9qilGz4GpGMtqOdIRH/2Q=="/>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333375"/>
            <a:ext cx="7772400" cy="1143000"/>
          </a:xfrm>
        </p:spPr>
        <p:txBody>
          <a:bodyPr/>
          <a:lstStyle/>
          <a:p>
            <a:r>
              <a:rPr lang="en-GB" altLang="en-US" smtClean="0"/>
              <a:t>Focus Group</a:t>
            </a:r>
          </a:p>
        </p:txBody>
      </p:sp>
      <p:sp>
        <p:nvSpPr>
          <p:cNvPr id="37891" name="Rectangle 3"/>
          <p:cNvSpPr>
            <a:spLocks noGrp="1" noChangeArrowheads="1"/>
          </p:cNvSpPr>
          <p:nvPr>
            <p:ph type="body" idx="1"/>
          </p:nvPr>
        </p:nvSpPr>
        <p:spPr>
          <a:xfrm>
            <a:off x="539750" y="1557338"/>
            <a:ext cx="7918450" cy="3240087"/>
          </a:xfrm>
        </p:spPr>
        <p:txBody>
          <a:bodyPr/>
          <a:lstStyle/>
          <a:p>
            <a:pPr>
              <a:lnSpc>
                <a:spcPct val="80000"/>
              </a:lnSpc>
            </a:pPr>
            <a:r>
              <a:rPr lang="en-GB" altLang="en-US" sz="2400" smtClean="0"/>
              <a:t>Issues</a:t>
            </a:r>
          </a:p>
          <a:p>
            <a:pPr lvl="2">
              <a:lnSpc>
                <a:spcPct val="80000"/>
              </a:lnSpc>
            </a:pPr>
            <a:r>
              <a:rPr lang="en-GB" altLang="en-US" smtClean="0"/>
              <a:t>group dynamics</a:t>
            </a:r>
          </a:p>
          <a:p>
            <a:pPr lvl="4">
              <a:lnSpc>
                <a:spcPct val="80000"/>
              </a:lnSpc>
            </a:pPr>
            <a:r>
              <a:rPr lang="en-GB" altLang="en-US" sz="1800" smtClean="0"/>
              <a:t>Personality clashes, disagreements, or status differences may </a:t>
            </a:r>
            <a:r>
              <a:rPr lang="en-GB" altLang="en-US" sz="1800" i="1" smtClean="0"/>
              <a:t>suppress</a:t>
            </a:r>
            <a:r>
              <a:rPr lang="en-GB" altLang="en-US" sz="1800" smtClean="0"/>
              <a:t> contributions from some participants, or exaggerate feelings</a:t>
            </a:r>
          </a:p>
          <a:p>
            <a:pPr lvl="4">
              <a:lnSpc>
                <a:spcPct val="80000"/>
              </a:lnSpc>
            </a:pPr>
            <a:r>
              <a:rPr lang="en-GB" altLang="en-US" sz="2400" smtClean="0"/>
              <a:t>Counter the risk of “Groupthink” by:</a:t>
            </a:r>
          </a:p>
          <a:p>
            <a:pPr>
              <a:lnSpc>
                <a:spcPct val="80000"/>
              </a:lnSpc>
              <a:buFontTx/>
              <a:buNone/>
            </a:pPr>
            <a:r>
              <a:rPr lang="en-GB" altLang="en-US" sz="2400" smtClean="0"/>
              <a:t>				- separating ‘problem pairings’</a:t>
            </a:r>
          </a:p>
          <a:p>
            <a:pPr>
              <a:lnSpc>
                <a:spcPct val="80000"/>
              </a:lnSpc>
              <a:buFontTx/>
              <a:buNone/>
            </a:pPr>
            <a:r>
              <a:rPr lang="en-GB" altLang="en-US" sz="2400" smtClean="0"/>
              <a:t>				e.g. the boss and the subordinates</a:t>
            </a:r>
          </a:p>
          <a:p>
            <a:pPr>
              <a:lnSpc>
                <a:spcPct val="80000"/>
              </a:lnSpc>
              <a:buFontTx/>
              <a:buNone/>
            </a:pPr>
            <a:r>
              <a:rPr lang="en-GB" altLang="en-US" sz="2400" smtClean="0"/>
              <a:t>			   	- structuring and supporting that structure</a:t>
            </a:r>
          </a:p>
          <a:p>
            <a:pPr>
              <a:lnSpc>
                <a:spcPct val="80000"/>
              </a:lnSpc>
              <a:buFontTx/>
              <a:buNone/>
            </a:pPr>
            <a:r>
              <a:rPr lang="en-GB" altLang="en-US" sz="2400" smtClean="0"/>
              <a:t>				e.g. you say that you will involve everybody in the Introduction talk, and then the session ... take turns, consider pros then cons,  </a:t>
            </a:r>
          </a:p>
          <a:p>
            <a:pPr lvl="4">
              <a:lnSpc>
                <a:spcPct val="80000"/>
              </a:lnSpc>
              <a:buFontTx/>
              <a:buNone/>
            </a:pPr>
            <a:endParaRPr lang="en-GB" altLang="en-US" sz="1800" smtClean="0"/>
          </a:p>
          <a:p>
            <a:pPr lvl="4">
              <a:lnSpc>
                <a:spcPct val="80000"/>
              </a:lnSpc>
              <a:buFontTx/>
              <a:buNone/>
            </a:pPr>
            <a:endParaRPr lang="en-GB" altLang="en-US" sz="1800" smtClean="0"/>
          </a:p>
          <a:p>
            <a:pPr>
              <a:lnSpc>
                <a:spcPct val="80000"/>
              </a:lnSpc>
              <a:buFontTx/>
              <a:buNone/>
            </a:pPr>
            <a:endParaRPr lang="en-GB" altLang="en-US"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404813"/>
            <a:ext cx="7772400" cy="1143000"/>
          </a:xfrm>
          <a:noFill/>
        </p:spPr>
        <p:txBody>
          <a:bodyPr/>
          <a:lstStyle/>
          <a:p>
            <a:r>
              <a:rPr lang="en-GB" altLang="en-US" smtClean="0"/>
              <a:t>Contents</a:t>
            </a:r>
          </a:p>
        </p:txBody>
      </p:sp>
      <p:sp>
        <p:nvSpPr>
          <p:cNvPr id="16387" name="Rectangle 3"/>
          <p:cNvSpPr>
            <a:spLocks noGrp="1" noChangeArrowheads="1"/>
          </p:cNvSpPr>
          <p:nvPr>
            <p:ph type="body" idx="1"/>
          </p:nvPr>
        </p:nvSpPr>
        <p:spPr>
          <a:xfrm>
            <a:off x="611188" y="1196975"/>
            <a:ext cx="8281987" cy="5661025"/>
          </a:xfrm>
          <a:noFill/>
        </p:spPr>
        <p:txBody>
          <a:bodyPr/>
          <a:lstStyle/>
          <a:p>
            <a:r>
              <a:rPr lang="en-GB" altLang="en-US" sz="2400" smtClean="0"/>
              <a:t>Customer Insight</a:t>
            </a:r>
          </a:p>
          <a:p>
            <a:r>
              <a:rPr lang="en-GB" altLang="en-US" sz="2400" smtClean="0"/>
              <a:t>Techniques: WHY and WHEN to use them.  Also How to Adapt</a:t>
            </a:r>
          </a:p>
          <a:p>
            <a:pPr lvl="1"/>
            <a:r>
              <a:rPr lang="en-GB" altLang="en-US" sz="2000" smtClean="0"/>
              <a:t>focus groups</a:t>
            </a:r>
          </a:p>
          <a:p>
            <a:pPr lvl="1"/>
            <a:r>
              <a:rPr lang="en-GB" altLang="en-US" sz="2000" smtClean="0"/>
              <a:t>diary keeping</a:t>
            </a:r>
          </a:p>
          <a:p>
            <a:pPr lvl="1"/>
            <a:r>
              <a:rPr lang="en-GB" altLang="en-US" sz="2000" smtClean="0"/>
              <a:t>interviews</a:t>
            </a:r>
          </a:p>
          <a:p>
            <a:pPr lvl="1"/>
            <a:r>
              <a:rPr lang="en-GB" altLang="en-US" sz="2000" smtClean="0"/>
              <a:t>questionnaires</a:t>
            </a:r>
          </a:p>
          <a:p>
            <a:pPr lvl="2"/>
            <a:r>
              <a:rPr lang="en-GB" altLang="en-US" sz="1600" smtClean="0"/>
              <a:t>Naturalistic observation in the field </a:t>
            </a:r>
          </a:p>
          <a:p>
            <a:pPr lvl="3"/>
            <a:r>
              <a:rPr lang="en-GB" altLang="en-US" sz="1200" smtClean="0"/>
              <a:t>Co-ordination and Situated Action lecture</a:t>
            </a:r>
          </a:p>
          <a:p>
            <a:pPr lvl="2"/>
            <a:r>
              <a:rPr lang="en-GB" altLang="en-US" sz="1600" smtClean="0"/>
              <a:t>card sorting</a:t>
            </a:r>
          </a:p>
          <a:p>
            <a:pPr lvl="3"/>
            <a:r>
              <a:rPr lang="en-GB" altLang="en-US" sz="1200" smtClean="0"/>
              <a:t>Covered in persuasion/credibility and practical exercise</a:t>
            </a:r>
          </a:p>
          <a:p>
            <a:pPr lvl="2"/>
            <a:r>
              <a:rPr lang="en-GB" altLang="en-US" sz="1600" smtClean="0"/>
              <a:t>observational grids/checklists, verbal protocols, data logs </a:t>
            </a:r>
          </a:p>
          <a:p>
            <a:pPr lvl="3"/>
            <a:r>
              <a:rPr lang="en-GB" altLang="en-US" sz="1200" smtClean="0"/>
              <a:t>covered in UxD(systems)</a:t>
            </a:r>
          </a:p>
          <a:p>
            <a:r>
              <a:rPr lang="en-GB" altLang="en-US" sz="2400" smtClean="0"/>
              <a:t>General Issues</a:t>
            </a:r>
          </a:p>
          <a:p>
            <a:pPr lvl="1"/>
            <a:r>
              <a:rPr lang="en-GB" altLang="en-US" sz="2000" smtClean="0"/>
              <a:t>user participation</a:t>
            </a:r>
          </a:p>
          <a:p>
            <a:pPr lvl="1"/>
            <a:r>
              <a:rPr lang="en-GB" altLang="en-US" sz="2000" smtClean="0"/>
              <a:t>‘Pilots’ or ‘rehearsals’ for practice and fine tuning</a:t>
            </a:r>
          </a:p>
          <a:p>
            <a:pPr lvl="1"/>
            <a:endParaRPr lang="en-GB" altLang="en-US" smtClean="0"/>
          </a:p>
          <a:p>
            <a:endParaRPr lang="en-GB" altLang="en-US" smtClean="0"/>
          </a:p>
          <a:p>
            <a:endParaRPr lang="en-GB" alt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smtClean="0"/>
              <a:t>Issues</a:t>
            </a:r>
          </a:p>
        </p:txBody>
      </p:sp>
      <p:sp>
        <p:nvSpPr>
          <p:cNvPr id="38915" name="Content Placeholder 2"/>
          <p:cNvSpPr>
            <a:spLocks noGrp="1"/>
          </p:cNvSpPr>
          <p:nvPr>
            <p:ph idx="1"/>
          </p:nvPr>
        </p:nvSpPr>
        <p:spPr>
          <a:xfrm>
            <a:off x="539750" y="1628775"/>
            <a:ext cx="7772400" cy="4114800"/>
          </a:xfrm>
        </p:spPr>
        <p:txBody>
          <a:bodyPr/>
          <a:lstStyle/>
          <a:p>
            <a:r>
              <a:rPr lang="en-GB" altLang="en-US" smtClean="0"/>
              <a:t>invitation of participants</a:t>
            </a:r>
          </a:p>
          <a:p>
            <a:pPr lvl="1"/>
            <a:r>
              <a:rPr lang="en-GB" altLang="en-US" smtClean="0"/>
              <a:t>How will this particular mixture of individual get on?  What will be the dynamic?</a:t>
            </a:r>
          </a:p>
          <a:p>
            <a:pPr lvl="2"/>
            <a:r>
              <a:rPr lang="en-GB" altLang="en-US" smtClean="0"/>
              <a:t>E.g. Bike lifers, sports cyclist and parents – may have different perspectives on the topic, and exposure to alternatives may distance participants in the focus group.  Best one group per persona</a:t>
            </a:r>
          </a:p>
          <a:p>
            <a:pPr lvl="2"/>
            <a:r>
              <a:rPr lang="en-GB" altLang="en-US" smtClean="0"/>
              <a:t>E.g. Admins, nurses, doctors and patients – all have different perspectives on the topic, but exposure to alternatives may stimulate a longed for exchange and feedback about the implications of one work role for another.  Best mixed groups</a:t>
            </a:r>
          </a:p>
          <a:p>
            <a:pPr lvl="1"/>
            <a:endParaRPr lang="en-GB"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404813"/>
            <a:ext cx="7772400" cy="1143000"/>
          </a:xfrm>
        </p:spPr>
        <p:txBody>
          <a:bodyPr/>
          <a:lstStyle/>
          <a:p>
            <a:r>
              <a:rPr lang="en-GB" altLang="en-US" smtClean="0"/>
              <a:t>Diary Keeping</a:t>
            </a:r>
          </a:p>
        </p:txBody>
      </p:sp>
      <p:sp>
        <p:nvSpPr>
          <p:cNvPr id="39939" name="Rectangle 3"/>
          <p:cNvSpPr>
            <a:spLocks noGrp="1" noChangeArrowheads="1"/>
          </p:cNvSpPr>
          <p:nvPr>
            <p:ph type="body" idx="1"/>
          </p:nvPr>
        </p:nvSpPr>
        <p:spPr>
          <a:xfrm>
            <a:off x="755650" y="1484313"/>
            <a:ext cx="7848600" cy="4608512"/>
          </a:xfrm>
        </p:spPr>
        <p:txBody>
          <a:bodyPr/>
          <a:lstStyle/>
          <a:p>
            <a:r>
              <a:rPr lang="en-GB" altLang="en-US" sz="2800" smtClean="0"/>
              <a:t>the user documents events, soon after they happen</a:t>
            </a:r>
          </a:p>
          <a:p>
            <a:r>
              <a:rPr lang="en-GB" altLang="en-US" sz="2800" smtClean="0"/>
              <a:t>include images/video clips from digital cameras/scanners to document actual objects and contexts of use  </a:t>
            </a:r>
          </a:p>
          <a:p>
            <a:r>
              <a:rPr lang="en-GB" altLang="en-US" sz="3600" smtClean="0"/>
              <a:t>Good for</a:t>
            </a:r>
            <a:r>
              <a:rPr lang="en-GB" altLang="en-US" sz="2800" smtClean="0"/>
              <a:t>: </a:t>
            </a:r>
          </a:p>
          <a:p>
            <a:pPr lvl="1"/>
            <a:r>
              <a:rPr lang="en-GB" altLang="en-US" sz="2400" smtClean="0"/>
              <a:t>recording events that are difficult to observe (rare, personal, mobile).  Exploring range and frequency of tasks, work objects and contexts of use.</a:t>
            </a:r>
          </a:p>
          <a:p>
            <a:r>
              <a:rPr lang="en-GB" altLang="en-US" smtClean="0"/>
              <a:t>Bad for</a:t>
            </a:r>
            <a:r>
              <a:rPr lang="en-GB" altLang="en-US" sz="2800" smtClean="0"/>
              <a:t>: </a:t>
            </a:r>
          </a:p>
          <a:p>
            <a:pPr lvl="1"/>
            <a:r>
              <a:rPr lang="en-GB" altLang="en-US" sz="2400" smtClean="0"/>
              <a:t>objective quantitative data; definitive specifications</a:t>
            </a:r>
          </a:p>
          <a:p>
            <a:endParaRPr lang="en-GB" altLang="en-US" sz="36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mtClean="0"/>
              <a:t>Diary Keeping</a:t>
            </a:r>
          </a:p>
        </p:txBody>
      </p:sp>
      <p:sp>
        <p:nvSpPr>
          <p:cNvPr id="40963" name="Rectangle 3"/>
          <p:cNvSpPr>
            <a:spLocks noGrp="1" noChangeArrowheads="1"/>
          </p:cNvSpPr>
          <p:nvPr>
            <p:ph type="body" idx="1"/>
          </p:nvPr>
        </p:nvSpPr>
        <p:spPr>
          <a:xfrm>
            <a:off x="685800" y="1981200"/>
            <a:ext cx="7989888" cy="4876800"/>
          </a:xfrm>
        </p:spPr>
        <p:txBody>
          <a:bodyPr/>
          <a:lstStyle/>
          <a:p>
            <a:pPr>
              <a:lnSpc>
                <a:spcPct val="90000"/>
              </a:lnSpc>
            </a:pPr>
            <a:r>
              <a:rPr lang="en-GB" altLang="en-US" sz="2400" smtClean="0"/>
              <a:t>Big Issue </a:t>
            </a:r>
          </a:p>
          <a:p>
            <a:pPr lvl="1">
              <a:lnSpc>
                <a:spcPct val="90000"/>
              </a:lnSpc>
            </a:pPr>
            <a:r>
              <a:rPr lang="en-GB" altLang="en-US" sz="2000" smtClean="0"/>
              <a:t>participants may not collect data completely/systematically and capture all relevant information</a:t>
            </a:r>
          </a:p>
          <a:p>
            <a:pPr lvl="1">
              <a:lnSpc>
                <a:spcPct val="90000"/>
              </a:lnSpc>
            </a:pPr>
            <a:endParaRPr lang="en-GB" altLang="en-US" sz="2000" smtClean="0"/>
          </a:p>
          <a:p>
            <a:pPr>
              <a:lnSpc>
                <a:spcPct val="90000"/>
              </a:lnSpc>
            </a:pPr>
            <a:r>
              <a:rPr lang="en-GB" altLang="en-US" sz="2400" smtClean="0"/>
              <a:t>How to ensure full reporting</a:t>
            </a:r>
          </a:p>
          <a:p>
            <a:pPr lvl="1">
              <a:lnSpc>
                <a:spcPct val="90000"/>
              </a:lnSpc>
            </a:pPr>
            <a:r>
              <a:rPr lang="en-GB" altLang="en-US" sz="2000" smtClean="0"/>
              <a:t>Format the diary: headings, tables, </a:t>
            </a:r>
          </a:p>
          <a:p>
            <a:pPr lvl="1">
              <a:lnSpc>
                <a:spcPct val="90000"/>
              </a:lnSpc>
            </a:pPr>
            <a:r>
              <a:rPr lang="en-GB" altLang="en-US" sz="2000" smtClean="0"/>
              <a:t>Support/supervision: e.g. by telephone.  “How was diary keeping this week?”.  Review and complete the record</a:t>
            </a:r>
          </a:p>
          <a:p>
            <a:pPr lvl="1">
              <a:lnSpc>
                <a:spcPct val="90000"/>
              </a:lnSpc>
            </a:pPr>
            <a:r>
              <a:rPr lang="en-GB" altLang="en-US" sz="2000" smtClean="0"/>
              <a:t>How much to tell participants about the hypothesis? Too much biases the response, too little and potentially relevant  information is not included</a:t>
            </a:r>
          </a:p>
          <a:p>
            <a:pPr lvl="1">
              <a:lnSpc>
                <a:spcPct val="90000"/>
              </a:lnSpc>
            </a:pPr>
            <a:r>
              <a:rPr lang="en-GB" altLang="en-US" sz="2000" smtClean="0"/>
              <a:t>How soon after the event is the diary completed?  As soon as possible.  It depends upon how memorable the events are.</a:t>
            </a:r>
          </a:p>
          <a:p>
            <a:pPr lvl="1">
              <a:lnSpc>
                <a:spcPct val="90000"/>
              </a:lnSpc>
            </a:pPr>
            <a:r>
              <a:rPr lang="en-GB" altLang="en-US" sz="2000" smtClean="0"/>
              <a:t>augment with other techniques: interviews, questionnaires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altLang="en-US" smtClean="0"/>
              <a:t>Example: A Diary about Rendezvousing</a:t>
            </a:r>
          </a:p>
        </p:txBody>
      </p:sp>
      <p:sp>
        <p:nvSpPr>
          <p:cNvPr id="41987" name="Content Placeholder 2"/>
          <p:cNvSpPr>
            <a:spLocks noGrp="1"/>
          </p:cNvSpPr>
          <p:nvPr>
            <p:ph idx="1"/>
          </p:nvPr>
        </p:nvSpPr>
        <p:spPr>
          <a:xfrm>
            <a:off x="250825" y="2060575"/>
            <a:ext cx="8713788" cy="4537075"/>
          </a:xfrm>
        </p:spPr>
        <p:txBody>
          <a:bodyPr/>
          <a:lstStyle/>
          <a:p>
            <a:r>
              <a:rPr lang="en-GB" altLang="en-US" smtClean="0"/>
              <a:t>for each rendezvous the participant:</a:t>
            </a:r>
          </a:p>
          <a:p>
            <a:pPr marL="1428750" lvl="2" indent="-514350">
              <a:buFont typeface="Times New Roman" panose="02020603050405020304" pitchFamily="18" charset="0"/>
              <a:buAutoNum type="romanLcPeriod"/>
            </a:pPr>
            <a:r>
              <a:rPr lang="en-GB" altLang="en-US" smtClean="0"/>
              <a:t>Gave a 5- 10 line free text description of what happened</a:t>
            </a:r>
          </a:p>
          <a:p>
            <a:pPr marL="1428750" lvl="2" indent="-514350">
              <a:buFont typeface="Times New Roman" panose="02020603050405020304" pitchFamily="18" charset="0"/>
              <a:buAutoNum type="romanLcPeriod"/>
            </a:pPr>
            <a:r>
              <a:rPr lang="en-GB" altLang="en-US" smtClean="0"/>
              <a:t>answered 14 questions (Q1-14) about the rendezvous itself (who, when, where, what for, success/failure, and if failure then the value of the lost opportunity, and the reasons for failure</a:t>
            </a:r>
          </a:p>
          <a:p>
            <a:pPr marL="1428750" lvl="2" indent="-514350">
              <a:buFont typeface="Times New Roman" panose="02020603050405020304" pitchFamily="18" charset="0"/>
              <a:buAutoNum type="romanLcPeriod"/>
            </a:pPr>
            <a:r>
              <a:rPr lang="en-GB" altLang="en-US" smtClean="0"/>
              <a:t>answered 12 questions (Q15-Q27) about the effectiveness of communication</a:t>
            </a:r>
          </a:p>
          <a:p>
            <a:pPr marL="1428750" lvl="2" indent="-514350">
              <a:buFont typeface="Times New Roman" panose="02020603050405020304" pitchFamily="18" charset="0"/>
              <a:buAutoNum type="romanLcPeriod"/>
            </a:pPr>
            <a:r>
              <a:rPr lang="en-GB" altLang="en-US" smtClean="0"/>
              <a:t>a further 5 questions (Q28-32) about tracking services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altLang="en-US" smtClean="0"/>
              <a:t>Example: A Diary about Rendezvousing</a:t>
            </a:r>
          </a:p>
        </p:txBody>
      </p:sp>
      <p:sp>
        <p:nvSpPr>
          <p:cNvPr id="43011" name="Content Placeholder 2"/>
          <p:cNvSpPr>
            <a:spLocks noGrp="1"/>
          </p:cNvSpPr>
          <p:nvPr>
            <p:ph idx="1"/>
          </p:nvPr>
        </p:nvSpPr>
        <p:spPr>
          <a:xfrm>
            <a:off x="250825" y="2060575"/>
            <a:ext cx="4321175" cy="4537075"/>
          </a:xfrm>
        </p:spPr>
        <p:txBody>
          <a:bodyPr/>
          <a:lstStyle/>
          <a:p>
            <a:r>
              <a:rPr lang="en-GB" altLang="en-US" smtClean="0"/>
              <a:t>Strengths</a:t>
            </a:r>
          </a:p>
          <a:p>
            <a:pPr lvl="1"/>
            <a:r>
              <a:rPr lang="en-GB" altLang="en-US" smtClean="0">
                <a:solidFill>
                  <a:srgbClr val="FF0000"/>
                </a:solidFill>
              </a:rPr>
              <a:t>??</a:t>
            </a:r>
          </a:p>
          <a:p>
            <a:endParaRPr lang="en-GB" altLang="en-US" smtClean="0"/>
          </a:p>
          <a:p>
            <a:pPr>
              <a:buFontTx/>
              <a:buNone/>
            </a:pPr>
            <a:endParaRPr lang="en-GB" altLang="en-US" smtClean="0"/>
          </a:p>
          <a:p>
            <a:r>
              <a:rPr lang="en-GB" altLang="en-US" smtClean="0"/>
              <a:t>Weaknesses</a:t>
            </a:r>
          </a:p>
          <a:p>
            <a:pPr lvl="1"/>
            <a:r>
              <a:rPr lang="en-GB" altLang="en-US" smtClean="0">
                <a:solidFill>
                  <a:srgbClr val="FF0000"/>
                </a:solidFill>
              </a:rPr>
              <a:t>??</a:t>
            </a:r>
          </a:p>
        </p:txBody>
      </p:sp>
      <p:sp>
        <p:nvSpPr>
          <p:cNvPr id="4" name="Content Placeholder 2"/>
          <p:cNvSpPr txBox="1">
            <a:spLocks/>
          </p:cNvSpPr>
          <p:nvPr/>
        </p:nvSpPr>
        <p:spPr bwMode="auto">
          <a:xfrm>
            <a:off x="4643438" y="2133600"/>
            <a:ext cx="4321175" cy="4535488"/>
          </a:xfrm>
          <a:prstGeom prst="rect">
            <a:avLst/>
          </a:prstGeom>
          <a:noFill/>
          <a:ln w="12700">
            <a:noFill/>
            <a:miter lim="800000"/>
            <a:headEnd/>
            <a:tailEnd/>
          </a:ln>
        </p:spPr>
        <p:txBody>
          <a:bodyPr lIns="90488" tIns="44450" rIns="90488" bIns="44450"/>
          <a:lstStyle/>
          <a:p>
            <a:pPr marL="342900" indent="-342900" defTabSz="762000">
              <a:spcBef>
                <a:spcPct val="20000"/>
              </a:spcBef>
              <a:buSzPct val="100000"/>
              <a:defRPr/>
            </a:pPr>
            <a:r>
              <a:rPr lang="en-GB" sz="3200" kern="0" dirty="0">
                <a:latin typeface="+mn-lt"/>
              </a:rPr>
              <a:t>Criteria:</a:t>
            </a:r>
          </a:p>
          <a:p>
            <a:pPr marL="571500" indent="-571500" defTabSz="762000">
              <a:spcBef>
                <a:spcPct val="20000"/>
              </a:spcBef>
              <a:buSzPct val="100000"/>
              <a:buFont typeface="+mj-lt"/>
              <a:buAutoNum type="romanLcPeriod"/>
              <a:defRPr/>
            </a:pPr>
            <a:r>
              <a:rPr lang="en-GB" sz="2800" kern="0" dirty="0">
                <a:latin typeface="+mn-lt"/>
              </a:rPr>
              <a:t>Encourages participation</a:t>
            </a:r>
          </a:p>
          <a:p>
            <a:pPr marL="571500" indent="-571500" defTabSz="762000">
              <a:spcBef>
                <a:spcPct val="20000"/>
              </a:spcBef>
              <a:buSzPct val="100000"/>
              <a:buFont typeface="+mj-lt"/>
              <a:buAutoNum type="romanLcPeriod"/>
              <a:defRPr/>
            </a:pPr>
            <a:r>
              <a:rPr lang="en-GB" sz="2800" kern="0" dirty="0">
                <a:latin typeface="+mn-lt"/>
              </a:rPr>
              <a:t>Clear relevance criteria</a:t>
            </a:r>
          </a:p>
          <a:p>
            <a:pPr marL="571500" indent="-571500" defTabSz="762000">
              <a:spcBef>
                <a:spcPct val="20000"/>
              </a:spcBef>
              <a:buSzPct val="100000"/>
              <a:buFont typeface="+mj-lt"/>
              <a:buAutoNum type="romanLcPeriod"/>
              <a:defRPr/>
            </a:pPr>
            <a:r>
              <a:rPr lang="en-GB" sz="2800" kern="0" dirty="0">
                <a:latin typeface="+mn-lt"/>
              </a:rPr>
              <a:t>Supports expression</a:t>
            </a:r>
          </a:p>
          <a:p>
            <a:pPr marL="571500" indent="-571500" defTabSz="762000">
              <a:spcBef>
                <a:spcPct val="20000"/>
              </a:spcBef>
              <a:buSzPct val="100000"/>
              <a:buFont typeface="+mj-lt"/>
              <a:buAutoNum type="romanLcPeriod"/>
              <a:defRPr/>
            </a:pPr>
            <a:r>
              <a:rPr lang="en-GB" sz="2800" kern="0" dirty="0">
                <a:latin typeface="+mn-lt"/>
              </a:rPr>
              <a:t>Requests Known info</a:t>
            </a:r>
          </a:p>
          <a:p>
            <a:pPr marL="571500" indent="-571500" defTabSz="762000">
              <a:spcBef>
                <a:spcPct val="20000"/>
              </a:spcBef>
              <a:buSzPct val="100000"/>
              <a:buFont typeface="+mj-lt"/>
              <a:buAutoNum type="romanLcPeriod"/>
              <a:defRPr/>
            </a:pPr>
            <a:r>
              <a:rPr lang="en-GB" sz="2800" kern="0" dirty="0">
                <a:latin typeface="+mn-lt"/>
              </a:rPr>
              <a:t>Supports remembering</a:t>
            </a:r>
          </a:p>
          <a:p>
            <a:pPr marL="342900" indent="-342900" defTabSz="762000">
              <a:spcBef>
                <a:spcPct val="20000"/>
              </a:spcBef>
              <a:buSzPct val="100000"/>
              <a:defRPr/>
            </a:pPr>
            <a:endParaRPr lang="en-GB" sz="3200" kern="0" dirty="0">
              <a:latin typeface="+mn-lt"/>
            </a:endParaRPr>
          </a:p>
          <a:p>
            <a:pPr marL="342900" indent="-342900" defTabSz="762000">
              <a:spcBef>
                <a:spcPct val="20000"/>
              </a:spcBef>
              <a:buSzPct val="100000"/>
              <a:defRPr/>
            </a:pPr>
            <a:endParaRPr lang="en-GB" sz="2800" kern="0" dirty="0">
              <a:latin typeface="+mn-lt"/>
            </a:endParaRPr>
          </a:p>
        </p:txBody>
      </p:sp>
      <p:sp>
        <p:nvSpPr>
          <p:cNvPr id="5" name="Content Placeholder 2"/>
          <p:cNvSpPr txBox="1">
            <a:spLocks/>
          </p:cNvSpPr>
          <p:nvPr/>
        </p:nvSpPr>
        <p:spPr bwMode="auto">
          <a:xfrm>
            <a:off x="0" y="5661025"/>
            <a:ext cx="9144000" cy="1089025"/>
          </a:xfrm>
          <a:prstGeom prst="rect">
            <a:avLst/>
          </a:prstGeom>
          <a:noFill/>
          <a:ln w="12700">
            <a:noFill/>
            <a:miter lim="800000"/>
            <a:headEnd/>
            <a:tailEnd/>
          </a:ln>
        </p:spPr>
        <p:txBody>
          <a:bodyPr lIns="90488" tIns="44450" rIns="90488" bIns="44450"/>
          <a:lstStyle/>
          <a:p>
            <a:pPr marL="342900" indent="-342900" defTabSz="762000">
              <a:spcBef>
                <a:spcPct val="20000"/>
              </a:spcBef>
              <a:buSzPct val="100000"/>
              <a:defRPr/>
            </a:pPr>
            <a:r>
              <a:rPr lang="en-GB" sz="3200" kern="0" dirty="0">
                <a:latin typeface="+mn-lt"/>
              </a:rPr>
              <a:t>Assess the example on study space rendezvous diary.doc – what is wrong with this draft?</a:t>
            </a:r>
          </a:p>
          <a:p>
            <a:pPr marL="742950" lvl="1" indent="-285750" defTabSz="762000">
              <a:spcBef>
                <a:spcPct val="20000"/>
              </a:spcBef>
              <a:buSzPct val="100000"/>
              <a:buFontTx/>
              <a:buChar char="–"/>
              <a:defRPr/>
            </a:pPr>
            <a:r>
              <a:rPr lang="en-GB" sz="2800" kern="0" dirty="0">
                <a:solidFill>
                  <a:srgbClr val="FF0000"/>
                </a:solidFill>
                <a:latin typeface="+mn-lt"/>
              </a:rPr>
              <a:t>??</a:t>
            </a:r>
          </a:p>
          <a:p>
            <a:pPr marL="342900" indent="-342900" defTabSz="762000">
              <a:spcBef>
                <a:spcPct val="20000"/>
              </a:spcBef>
              <a:buSzPct val="100000"/>
              <a:buFontTx/>
              <a:buChar char="•"/>
              <a:defRPr/>
            </a:pPr>
            <a:endParaRPr lang="en-GB" sz="3200" kern="0" dirty="0">
              <a:latin typeface="+mn-lt"/>
            </a:endParaRPr>
          </a:p>
          <a:p>
            <a:pPr marL="342900" indent="-342900" defTabSz="762000">
              <a:spcBef>
                <a:spcPct val="20000"/>
              </a:spcBef>
              <a:buSzPct val="100000"/>
              <a:defRPr/>
            </a:pPr>
            <a:endParaRPr lang="en-GB" sz="3200" kern="0" dirty="0">
              <a:latin typeface="+mn-lt"/>
            </a:endParaRPr>
          </a:p>
          <a:p>
            <a:pPr marL="342900" indent="-342900" defTabSz="762000">
              <a:spcBef>
                <a:spcPct val="20000"/>
              </a:spcBef>
              <a:buSzPct val="100000"/>
              <a:buFontTx/>
              <a:buChar char="•"/>
              <a:defRPr/>
            </a:pPr>
            <a:r>
              <a:rPr lang="en-GB" sz="3200" kern="0" dirty="0">
                <a:latin typeface="+mn-lt"/>
              </a:rPr>
              <a:t>Weaknesses</a:t>
            </a:r>
          </a:p>
          <a:p>
            <a:pPr marL="742950" lvl="1" indent="-285750" defTabSz="762000">
              <a:spcBef>
                <a:spcPct val="20000"/>
              </a:spcBef>
              <a:buSzPct val="100000"/>
              <a:buFontTx/>
              <a:buChar char="–"/>
              <a:defRPr/>
            </a:pPr>
            <a:r>
              <a:rPr lang="en-GB" sz="2800" kern="0" dirty="0">
                <a:solidFill>
                  <a:srgbClr val="FF0000"/>
                </a:solidFill>
                <a:latin typeface="+mn-lt"/>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en-US" smtClean="0"/>
              <a:t>Example: A Diary about Rendezvousing</a:t>
            </a:r>
          </a:p>
        </p:txBody>
      </p:sp>
      <p:sp>
        <p:nvSpPr>
          <p:cNvPr id="44035" name="Content Placeholder 2"/>
          <p:cNvSpPr>
            <a:spLocks noGrp="1"/>
          </p:cNvSpPr>
          <p:nvPr>
            <p:ph idx="1"/>
          </p:nvPr>
        </p:nvSpPr>
        <p:spPr>
          <a:xfrm>
            <a:off x="468313" y="1773238"/>
            <a:ext cx="8424862" cy="5084762"/>
          </a:xfrm>
        </p:spPr>
        <p:txBody>
          <a:bodyPr/>
          <a:lstStyle/>
          <a:p>
            <a:r>
              <a:rPr lang="en-GB" altLang="en-US" smtClean="0"/>
              <a:t>Strengths</a:t>
            </a:r>
          </a:p>
          <a:p>
            <a:pPr lvl="1"/>
            <a:r>
              <a:rPr lang="en-GB" altLang="en-US" smtClean="0">
                <a:solidFill>
                  <a:srgbClr val="FF0000"/>
                </a:solidFill>
              </a:rPr>
              <a:t>Questionnaire is easy to complete, and verifies event report in free text</a:t>
            </a:r>
          </a:p>
          <a:p>
            <a:pPr lvl="1"/>
            <a:r>
              <a:rPr lang="en-GB" altLang="en-US" smtClean="0">
                <a:solidFill>
                  <a:srgbClr val="FF0000"/>
                </a:solidFill>
              </a:rPr>
              <a:t>Can put a number to some diary entries</a:t>
            </a:r>
            <a:endParaRPr lang="en-GB" altLang="en-US" smtClean="0"/>
          </a:p>
          <a:p>
            <a:r>
              <a:rPr lang="en-GB" altLang="en-US" smtClean="0"/>
              <a:t>Weaknesses</a:t>
            </a:r>
          </a:p>
          <a:p>
            <a:pPr lvl="1"/>
            <a:r>
              <a:rPr lang="en-GB" altLang="en-US" smtClean="0">
                <a:solidFill>
                  <a:srgbClr val="FF0000"/>
                </a:solidFill>
              </a:rPr>
              <a:t>Long!</a:t>
            </a:r>
          </a:p>
          <a:p>
            <a:pPr lvl="1"/>
            <a:r>
              <a:rPr lang="en-GB" altLang="en-US" smtClean="0">
                <a:solidFill>
                  <a:srgbClr val="FF0000"/>
                </a:solidFill>
              </a:rPr>
              <a:t>When will the participant complete it?</a:t>
            </a:r>
          </a:p>
          <a:p>
            <a:pPr lvl="1"/>
            <a:r>
              <a:rPr lang="en-GB" altLang="en-US" smtClean="0">
                <a:solidFill>
                  <a:srgbClr val="FF0000"/>
                </a:solidFill>
              </a:rPr>
              <a:t>Complex – if participants used e-mail, phone and text message, which conversation was the problem?</a:t>
            </a:r>
          </a:p>
          <a:p>
            <a:pPr lvl="1"/>
            <a:r>
              <a:rPr lang="en-GB" altLang="en-US" smtClean="0">
                <a:solidFill>
                  <a:srgbClr val="FF0000"/>
                </a:solidFill>
              </a:rPr>
              <a:t>Any insight is in the free text, so better put it first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50"/>
          <p:cNvSpPr>
            <a:spLocks noGrp="1" noChangeArrowheads="1"/>
          </p:cNvSpPr>
          <p:nvPr>
            <p:ph type="title"/>
          </p:nvPr>
        </p:nvSpPr>
        <p:spPr>
          <a:xfrm>
            <a:off x="684213" y="188913"/>
            <a:ext cx="7772400" cy="1143000"/>
          </a:xfrm>
          <a:noFill/>
        </p:spPr>
        <p:txBody>
          <a:bodyPr/>
          <a:lstStyle/>
          <a:p>
            <a:r>
              <a:rPr lang="en-GB" altLang="en-US" smtClean="0"/>
              <a:t>Interviews</a:t>
            </a:r>
          </a:p>
        </p:txBody>
      </p:sp>
      <p:sp>
        <p:nvSpPr>
          <p:cNvPr id="45059" name="Rectangle 2051"/>
          <p:cNvSpPr>
            <a:spLocks noGrp="1" noChangeArrowheads="1"/>
          </p:cNvSpPr>
          <p:nvPr>
            <p:ph type="body" idx="1"/>
          </p:nvPr>
        </p:nvSpPr>
        <p:spPr>
          <a:xfrm>
            <a:off x="179388" y="1341438"/>
            <a:ext cx="8964612" cy="5516562"/>
          </a:xfrm>
          <a:noFill/>
        </p:spPr>
        <p:txBody>
          <a:bodyPr/>
          <a:lstStyle/>
          <a:p>
            <a:pPr lvl="1">
              <a:lnSpc>
                <a:spcPct val="90000"/>
              </a:lnSpc>
            </a:pPr>
            <a:r>
              <a:rPr lang="en-GB" altLang="en-US" smtClean="0"/>
              <a:t>Good for</a:t>
            </a:r>
          </a:p>
          <a:p>
            <a:pPr lvl="2">
              <a:lnSpc>
                <a:spcPct val="90000"/>
              </a:lnSpc>
            </a:pPr>
            <a:r>
              <a:rPr lang="en-GB" altLang="en-US" smtClean="0"/>
              <a:t>eliciting qualitative descriptions of tasks/work/context of use.</a:t>
            </a:r>
          </a:p>
          <a:p>
            <a:pPr lvl="2">
              <a:lnSpc>
                <a:spcPct val="90000"/>
              </a:lnSpc>
            </a:pPr>
            <a:r>
              <a:rPr lang="en-GB" altLang="en-US" smtClean="0"/>
              <a:t>Follow-up/clarification.  Disambiguating and contextualising observations.</a:t>
            </a:r>
          </a:p>
          <a:p>
            <a:pPr lvl="1">
              <a:lnSpc>
                <a:spcPct val="90000"/>
              </a:lnSpc>
            </a:pPr>
            <a:r>
              <a:rPr lang="en-GB" altLang="en-US" smtClean="0"/>
              <a:t>purpose</a:t>
            </a:r>
          </a:p>
          <a:p>
            <a:pPr lvl="3">
              <a:lnSpc>
                <a:spcPct val="90000"/>
              </a:lnSpc>
            </a:pPr>
            <a:r>
              <a:rPr lang="en-GB" altLang="en-US" sz="1800" smtClean="0"/>
              <a:t>what information  do you wish to obtain or confirm?</a:t>
            </a:r>
            <a:endParaRPr lang="en-GB" altLang="en-US" smtClean="0"/>
          </a:p>
          <a:p>
            <a:pPr lvl="1">
              <a:lnSpc>
                <a:spcPct val="90000"/>
              </a:lnSpc>
            </a:pPr>
            <a:r>
              <a:rPr lang="en-GB" altLang="en-US" smtClean="0"/>
              <a:t>select interviewee and type of interview</a:t>
            </a:r>
          </a:p>
          <a:p>
            <a:pPr lvl="3">
              <a:lnSpc>
                <a:spcPct val="90000"/>
              </a:lnSpc>
            </a:pPr>
            <a:r>
              <a:rPr lang="en-GB" altLang="en-US" sz="1800" smtClean="0"/>
              <a:t>focussed (explore issues raised by a topic)</a:t>
            </a:r>
          </a:p>
          <a:p>
            <a:pPr lvl="3">
              <a:lnSpc>
                <a:spcPct val="90000"/>
              </a:lnSpc>
            </a:pPr>
            <a:r>
              <a:rPr lang="en-GB" altLang="en-US" sz="1800" smtClean="0"/>
              <a:t>structured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4213" y="0"/>
            <a:ext cx="7772400" cy="1143000"/>
          </a:xfrm>
        </p:spPr>
        <p:txBody>
          <a:bodyPr/>
          <a:lstStyle/>
          <a:p>
            <a:r>
              <a:rPr lang="en-GB" altLang="en-US" smtClean="0"/>
              <a:t>Questions</a:t>
            </a:r>
          </a:p>
        </p:txBody>
      </p:sp>
      <p:sp>
        <p:nvSpPr>
          <p:cNvPr id="47107" name="Content Placeholder 2"/>
          <p:cNvSpPr>
            <a:spLocks noGrp="1"/>
          </p:cNvSpPr>
          <p:nvPr>
            <p:ph idx="1"/>
          </p:nvPr>
        </p:nvSpPr>
        <p:spPr>
          <a:xfrm>
            <a:off x="323850" y="908050"/>
            <a:ext cx="8351838" cy="5445125"/>
          </a:xfrm>
        </p:spPr>
        <p:txBody>
          <a:bodyPr/>
          <a:lstStyle/>
          <a:p>
            <a:r>
              <a:rPr lang="en-GB" altLang="en-US" smtClean="0"/>
              <a:t>Exploratory</a:t>
            </a:r>
          </a:p>
          <a:p>
            <a:pPr lvl="1"/>
            <a:r>
              <a:rPr lang="en-GB" altLang="en-US" smtClean="0"/>
              <a:t>Opening, and follow-ups.  Vary one element, or re-start, with key phrases.  Ask for explanations?</a:t>
            </a:r>
          </a:p>
          <a:p>
            <a:pPr lvl="1"/>
            <a:r>
              <a:rPr lang="en-GB" altLang="en-US" smtClean="0"/>
              <a:t>Opener: “Last time to you met up with your friends and family, what happened?  How well did you meet up?”</a:t>
            </a:r>
          </a:p>
          <a:p>
            <a:pPr lvl="1"/>
            <a:r>
              <a:rPr lang="en-GB" altLang="en-US" smtClean="0"/>
              <a:t>Follow-ups:	“Do you always meet then/there?”  “Are there occasions when you meet up differently?”  “Why was that the way it happened?”   Was that an easy or difficult decision to make?”</a:t>
            </a:r>
          </a:p>
          <a:p>
            <a:pPr lvl="1"/>
            <a:r>
              <a:rPr lang="en-GB" altLang="en-US" smtClean="0"/>
              <a:t>“That’s great.  Can we talk about another occasion now?  Do you sometimes meeting up with other friends for other reasons?”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smtClean="0"/>
              <a:t>Questions</a:t>
            </a:r>
          </a:p>
        </p:txBody>
      </p:sp>
      <p:sp>
        <p:nvSpPr>
          <p:cNvPr id="3" name="Content Placeholder 2"/>
          <p:cNvSpPr>
            <a:spLocks noGrp="1"/>
          </p:cNvSpPr>
          <p:nvPr>
            <p:ph idx="1"/>
          </p:nvPr>
        </p:nvSpPr>
        <p:spPr>
          <a:xfrm>
            <a:off x="684213" y="1700213"/>
            <a:ext cx="7920037" cy="4968875"/>
          </a:xfrm>
        </p:spPr>
        <p:txBody>
          <a:bodyPr/>
          <a:lstStyle/>
          <a:p>
            <a:pPr>
              <a:defRPr/>
            </a:pPr>
            <a:r>
              <a:rPr lang="en-GB" dirty="0" smtClean="0"/>
              <a:t>Structured</a:t>
            </a:r>
          </a:p>
          <a:p>
            <a:pPr lvl="1">
              <a:defRPr/>
            </a:pPr>
            <a:r>
              <a:rPr lang="en-GB" dirty="0" smtClean="0"/>
              <a:t>a set sequence, with a logic</a:t>
            </a:r>
          </a:p>
          <a:p>
            <a:pPr marL="971550" lvl="1" indent="-514350">
              <a:buFont typeface="+mj-lt"/>
              <a:buAutoNum type="arabicPeriod"/>
              <a:defRPr/>
            </a:pPr>
            <a:r>
              <a:rPr lang="en-GB" dirty="0" smtClean="0"/>
              <a:t>“When you meet your friends at the weekend, what is your attitude towards being on-time?”</a:t>
            </a:r>
          </a:p>
          <a:p>
            <a:pPr marL="971550" lvl="1" indent="-514350">
              <a:buFont typeface="+mj-lt"/>
              <a:buAutoNum type="arabicPeriod"/>
              <a:defRPr/>
            </a:pPr>
            <a:r>
              <a:rPr lang="en-GB" dirty="0" smtClean="0"/>
              <a:t>“What factors guide your expectations in relation to being on time?”</a:t>
            </a:r>
          </a:p>
          <a:p>
            <a:pPr marL="971550" lvl="1" indent="-514350">
              <a:buFont typeface="+mj-lt"/>
              <a:buAutoNum type="arabicPeriod"/>
              <a:defRPr/>
            </a:pPr>
            <a:r>
              <a:rPr lang="en-GB" dirty="0" smtClean="0"/>
              <a:t>“When is it appropriate to reveal your current location to someone you are meeting?”</a:t>
            </a:r>
          </a:p>
          <a:p>
            <a:pPr marL="971550" lvl="1" indent="-514350">
              <a:buFont typeface="+mj-lt"/>
              <a:buAutoNum type="arabicPeriod"/>
              <a:defRPr/>
            </a:pPr>
            <a:r>
              <a:rPr lang="en-GB" dirty="0" smtClean="0"/>
              <a:t>“When is it appropriate to </a:t>
            </a:r>
            <a:r>
              <a:rPr lang="en-GB" b="1" dirty="0" smtClean="0"/>
              <a:t>not</a:t>
            </a:r>
            <a:r>
              <a:rPr lang="en-GB" dirty="0" smtClean="0"/>
              <a:t> disclose your current location to someone you are meeting?”</a:t>
            </a:r>
          </a:p>
          <a:p>
            <a:pPr lvl="1">
              <a:defRPr/>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smtClean="0"/>
              <a:t>Variations</a:t>
            </a:r>
          </a:p>
        </p:txBody>
      </p:sp>
      <p:sp>
        <p:nvSpPr>
          <p:cNvPr id="49155" name="Content Placeholder 2"/>
          <p:cNvSpPr>
            <a:spLocks noGrp="1"/>
          </p:cNvSpPr>
          <p:nvPr>
            <p:ph idx="1"/>
          </p:nvPr>
        </p:nvSpPr>
        <p:spPr>
          <a:xfrm>
            <a:off x="684213" y="1628775"/>
            <a:ext cx="7773987" cy="4467225"/>
          </a:xfrm>
        </p:spPr>
        <p:txBody>
          <a:bodyPr/>
          <a:lstStyle/>
          <a:p>
            <a:pPr>
              <a:lnSpc>
                <a:spcPct val="90000"/>
              </a:lnSpc>
            </a:pPr>
            <a:r>
              <a:rPr lang="en-GB" altLang="en-US" sz="3000" smtClean="0"/>
              <a:t>critical incidents </a:t>
            </a:r>
          </a:p>
          <a:p>
            <a:pPr lvl="1">
              <a:lnSpc>
                <a:spcPct val="90000"/>
              </a:lnSpc>
            </a:pPr>
            <a:r>
              <a:rPr lang="en-GB" altLang="en-US" sz="2600" smtClean="0"/>
              <a:t>ask the interviewee to tell revealing stories</a:t>
            </a:r>
          </a:p>
          <a:p>
            <a:pPr lvl="1">
              <a:lnSpc>
                <a:spcPct val="90000"/>
              </a:lnSpc>
            </a:pPr>
            <a:r>
              <a:rPr lang="en-GB" altLang="en-US" sz="2600" smtClean="0"/>
              <a:t>‘M Poirot, please tell me about your most difficult case’</a:t>
            </a:r>
          </a:p>
          <a:p>
            <a:pPr>
              <a:lnSpc>
                <a:spcPct val="90000"/>
              </a:lnSpc>
            </a:pPr>
            <a:r>
              <a:rPr lang="en-GB" altLang="en-US" sz="3000" smtClean="0"/>
              <a:t>problem-solving</a:t>
            </a:r>
          </a:p>
          <a:p>
            <a:pPr lvl="1">
              <a:lnSpc>
                <a:spcPct val="90000"/>
              </a:lnSpc>
            </a:pPr>
            <a:r>
              <a:rPr lang="en-GB" altLang="en-US" sz="2600" smtClean="0"/>
              <a:t>set interviewee a problem, and they tell you how they would solve it </a:t>
            </a:r>
          </a:p>
          <a:p>
            <a:pPr lvl="1">
              <a:lnSpc>
                <a:spcPct val="90000"/>
              </a:lnSpc>
            </a:pPr>
            <a:r>
              <a:rPr lang="en-GB" altLang="en-US" sz="2600" smtClean="0"/>
              <a:t>‘The chain is slipping off the cogs – what should i do?”</a:t>
            </a:r>
          </a:p>
          <a:p>
            <a:endParaRPr lang="en-GB"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609600"/>
            <a:ext cx="9144000" cy="1379538"/>
          </a:xfrm>
        </p:spPr>
        <p:txBody>
          <a:bodyPr/>
          <a:lstStyle/>
          <a:p>
            <a:r>
              <a:rPr lang="en-GB" altLang="en-US" smtClean="0"/>
              <a:t>Why Gather Data?</a:t>
            </a:r>
            <a:br>
              <a:rPr lang="en-GB" altLang="en-US" smtClean="0"/>
            </a:br>
            <a:r>
              <a:rPr lang="en-GB" altLang="en-US" smtClean="0"/>
              <a:t>Customer Insight to Identify New Opportunities</a:t>
            </a:r>
          </a:p>
        </p:txBody>
      </p:sp>
      <p:sp>
        <p:nvSpPr>
          <p:cNvPr id="18435" name="Content Placeholder 2"/>
          <p:cNvSpPr>
            <a:spLocks noGrp="1"/>
          </p:cNvSpPr>
          <p:nvPr>
            <p:ph idx="1"/>
          </p:nvPr>
        </p:nvSpPr>
        <p:spPr>
          <a:xfrm>
            <a:off x="323850" y="2492375"/>
            <a:ext cx="8134350" cy="3603625"/>
          </a:xfrm>
        </p:spPr>
        <p:txBody>
          <a:bodyPr/>
          <a:lstStyle/>
          <a:p>
            <a:r>
              <a:rPr lang="en-GB" altLang="en-US" smtClean="0"/>
              <a:t>We want deep explanations of observed performance that support innovation</a:t>
            </a:r>
          </a:p>
          <a:p>
            <a:pPr lvl="1"/>
            <a:r>
              <a:rPr lang="en-GB" altLang="en-US" smtClean="0"/>
              <a:t>Identify motivations, experiences and contextual drivers</a:t>
            </a:r>
          </a:p>
          <a:p>
            <a:pPr lvl="1"/>
            <a:r>
              <a:rPr lang="en-GB" altLang="en-US" smtClean="0"/>
              <a:t>Detect signals that Customer Insight and Qualitative Research is needed</a:t>
            </a:r>
          </a:p>
          <a:p>
            <a:pPr lvl="2"/>
            <a:r>
              <a:rPr lang="en-GB" altLang="en-US" smtClean="0"/>
              <a:t>Behaviour that suggests an unsatisfied need</a:t>
            </a:r>
          </a:p>
          <a:p>
            <a:pPr lvl="2"/>
            <a:r>
              <a:rPr lang="en-GB" altLang="en-US" smtClean="0"/>
              <a:t>Key Performance Indicators (KPI)</a:t>
            </a:r>
          </a:p>
          <a:p>
            <a:pPr lvl="2"/>
            <a:endParaRPr lang="en-GB"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altLang="en-US" smtClean="0"/>
              <a:t>Variations</a:t>
            </a:r>
          </a:p>
        </p:txBody>
      </p:sp>
      <p:sp>
        <p:nvSpPr>
          <p:cNvPr id="50179" name="Content Placeholder 2"/>
          <p:cNvSpPr>
            <a:spLocks noGrp="1"/>
          </p:cNvSpPr>
          <p:nvPr>
            <p:ph idx="1"/>
          </p:nvPr>
        </p:nvSpPr>
        <p:spPr/>
        <p:txBody>
          <a:bodyPr/>
          <a:lstStyle/>
          <a:p>
            <a:pPr>
              <a:lnSpc>
                <a:spcPct val="90000"/>
              </a:lnSpc>
            </a:pPr>
            <a:r>
              <a:rPr lang="en-GB" altLang="en-US" smtClean="0"/>
              <a:t>in context of a device, or a task, “probes”</a:t>
            </a:r>
          </a:p>
          <a:p>
            <a:pPr lvl="1">
              <a:lnSpc>
                <a:spcPct val="90000"/>
              </a:lnSpc>
            </a:pPr>
            <a:r>
              <a:rPr lang="en-GB" altLang="en-US" smtClean="0"/>
              <a:t>pictures of events, documents, pin boards of issues</a:t>
            </a:r>
          </a:p>
          <a:p>
            <a:pPr lvl="1">
              <a:lnSpc>
                <a:spcPct val="90000"/>
              </a:lnSpc>
            </a:pPr>
            <a:r>
              <a:rPr lang="en-GB" altLang="en-US" smtClean="0"/>
              <a:t>Prototypes: walkthroughs (guided), free tasks</a:t>
            </a:r>
          </a:p>
          <a:p>
            <a:pPr lvl="2">
              <a:lnSpc>
                <a:spcPct val="90000"/>
              </a:lnSpc>
            </a:pPr>
            <a:r>
              <a:rPr lang="en-GB" altLang="en-US" smtClean="0"/>
              <a:t>Revisit each step or each component they used.</a:t>
            </a:r>
          </a:p>
          <a:p>
            <a:pPr lvl="2">
              <a:lnSpc>
                <a:spcPct val="90000"/>
              </a:lnSpc>
            </a:pPr>
            <a:r>
              <a:rPr lang="en-GB" altLang="en-US" smtClean="0"/>
              <a:t>“What did you make of that?”</a:t>
            </a:r>
          </a:p>
          <a:p>
            <a:pPr lvl="2">
              <a:lnSpc>
                <a:spcPct val="90000"/>
              </a:lnSpc>
            </a:pPr>
            <a:r>
              <a:rPr lang="en-GB" altLang="en-US" smtClean="0"/>
              <a:t>“What did you expect to see?”</a:t>
            </a:r>
          </a:p>
          <a:p>
            <a:pPr>
              <a:lnSpc>
                <a:spcPct val="90000"/>
              </a:lnSpc>
            </a:pPr>
            <a:r>
              <a:rPr lang="en-GB" altLang="en-US" smtClean="0"/>
              <a:t>Prepare an ‘Interview Guide’</a:t>
            </a:r>
          </a:p>
          <a:p>
            <a:pPr lvl="1">
              <a:lnSpc>
                <a:spcPct val="90000"/>
              </a:lnSpc>
            </a:pPr>
            <a:r>
              <a:rPr lang="en-GB" altLang="en-US" smtClean="0"/>
              <a:t>Everything you need to know and use to conduct this interview (aims, participants, questions, props, context, moderation proceure)</a:t>
            </a:r>
          </a:p>
          <a:p>
            <a:pPr lvl="2">
              <a:lnSpc>
                <a:spcPct val="90000"/>
              </a:lnSpc>
            </a:pPr>
            <a:endParaRPr lang="en-GB" altLang="en-US" smtClean="0"/>
          </a:p>
          <a:p>
            <a:endParaRPr lang="en-GB"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altLang="en-US" smtClean="0"/>
              <a:t>Interviewing Issues</a:t>
            </a:r>
          </a:p>
        </p:txBody>
      </p:sp>
      <p:sp>
        <p:nvSpPr>
          <p:cNvPr id="51203" name="Content Placeholder 2"/>
          <p:cNvSpPr>
            <a:spLocks noGrp="1"/>
          </p:cNvSpPr>
          <p:nvPr>
            <p:ph idx="1"/>
          </p:nvPr>
        </p:nvSpPr>
        <p:spPr>
          <a:xfrm>
            <a:off x="395288" y="1773238"/>
            <a:ext cx="8353425" cy="4679950"/>
          </a:xfrm>
        </p:spPr>
        <p:txBody>
          <a:bodyPr/>
          <a:lstStyle/>
          <a:p>
            <a:r>
              <a:rPr lang="en-GB" altLang="en-US" smtClean="0"/>
              <a:t>as scripted (systematic) and yet also natural (situated, immersed, uninhibited)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Questionnaires</a:t>
            </a:r>
          </a:p>
        </p:txBody>
      </p:sp>
      <p:sp>
        <p:nvSpPr>
          <p:cNvPr id="52227" name="Rectangle 3"/>
          <p:cNvSpPr>
            <a:spLocks noGrp="1" noChangeArrowheads="1"/>
          </p:cNvSpPr>
          <p:nvPr>
            <p:ph type="body" idx="1"/>
          </p:nvPr>
        </p:nvSpPr>
        <p:spPr/>
        <p:txBody>
          <a:bodyPr/>
          <a:lstStyle/>
          <a:p>
            <a:r>
              <a:rPr lang="en-GB" altLang="en-US" smtClean="0"/>
              <a:t>Good for:</a:t>
            </a:r>
          </a:p>
          <a:p>
            <a:pPr lvl="1"/>
            <a:r>
              <a:rPr lang="en-GB" altLang="en-US" smtClean="0"/>
              <a:t>Frequency of alternative responses.  Describing users/selecting participants.  Summarising user experience.</a:t>
            </a:r>
          </a:p>
          <a:p>
            <a:r>
              <a:rPr lang="en-GB" altLang="en-US" smtClean="0"/>
              <a:t>Bad for: </a:t>
            </a:r>
          </a:p>
          <a:p>
            <a:pPr lvl="1"/>
            <a:r>
              <a:rPr lang="en-GB" altLang="en-US" smtClean="0"/>
              <a:t>Letting users speak for themselves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GB" altLang="en-US" smtClean="0"/>
              <a:t>Questionnaire</a:t>
            </a:r>
          </a:p>
        </p:txBody>
      </p:sp>
      <p:sp>
        <p:nvSpPr>
          <p:cNvPr id="53251" name="Rectangle 3"/>
          <p:cNvSpPr>
            <a:spLocks noGrp="1" noChangeArrowheads="1"/>
          </p:cNvSpPr>
          <p:nvPr>
            <p:ph type="body" idx="1"/>
          </p:nvPr>
        </p:nvSpPr>
        <p:spPr>
          <a:xfrm>
            <a:off x="539750" y="1844675"/>
            <a:ext cx="8353425" cy="4513263"/>
          </a:xfrm>
          <a:noFill/>
        </p:spPr>
        <p:txBody>
          <a:bodyPr/>
          <a:lstStyle/>
          <a:p>
            <a:pPr>
              <a:lnSpc>
                <a:spcPct val="90000"/>
              </a:lnSpc>
            </a:pPr>
            <a:r>
              <a:rPr lang="en-GB" altLang="en-US" sz="2800" smtClean="0"/>
              <a:t>formulating questions</a:t>
            </a:r>
            <a:endParaRPr lang="en-GB" altLang="en-US" sz="2000" smtClean="0"/>
          </a:p>
          <a:p>
            <a:pPr lvl="1">
              <a:lnSpc>
                <a:spcPct val="90000"/>
              </a:lnSpc>
            </a:pPr>
            <a:r>
              <a:rPr lang="en-GB" altLang="en-US" sz="2000" smtClean="0"/>
              <a:t>ask for a single piece of information per question</a:t>
            </a:r>
          </a:p>
          <a:p>
            <a:pPr lvl="1">
              <a:lnSpc>
                <a:spcPct val="90000"/>
              </a:lnSpc>
            </a:pPr>
            <a:r>
              <a:rPr lang="en-GB" altLang="en-US" sz="2000" smtClean="0"/>
              <a:t>be specific</a:t>
            </a:r>
          </a:p>
          <a:p>
            <a:pPr lvl="1">
              <a:lnSpc>
                <a:spcPct val="90000"/>
              </a:lnSpc>
            </a:pPr>
            <a:r>
              <a:rPr lang="en-GB" altLang="en-US" sz="2000" smtClean="0"/>
              <a:t>be understandable</a:t>
            </a:r>
          </a:p>
          <a:p>
            <a:pPr lvl="2">
              <a:lnSpc>
                <a:spcPct val="90000"/>
              </a:lnSpc>
            </a:pPr>
            <a:r>
              <a:rPr lang="en-GB" altLang="en-US" sz="1600" smtClean="0"/>
              <a:t>No jargon, avoid ambiguous phrases, include notes if necessary</a:t>
            </a:r>
          </a:p>
          <a:p>
            <a:pPr lvl="1">
              <a:lnSpc>
                <a:spcPct val="90000"/>
              </a:lnSpc>
            </a:pPr>
            <a:r>
              <a:rPr lang="en-GB" altLang="en-US" sz="2000" smtClean="0"/>
              <a:t>avoid </a:t>
            </a:r>
            <a:r>
              <a:rPr lang="en-GB" altLang="en-US" sz="1800" smtClean="0"/>
              <a:t>leading</a:t>
            </a:r>
            <a:r>
              <a:rPr lang="en-GB" altLang="en-US" sz="2000" smtClean="0"/>
              <a:t> or biased questions</a:t>
            </a:r>
          </a:p>
          <a:p>
            <a:pPr lvl="1">
              <a:lnSpc>
                <a:spcPct val="90000"/>
              </a:lnSpc>
            </a:pPr>
            <a:r>
              <a:rPr lang="en-GB" altLang="en-US" sz="2000" smtClean="0"/>
              <a:t>only ask for what the informant knows</a:t>
            </a:r>
          </a:p>
          <a:p>
            <a:pPr lvl="1">
              <a:lnSpc>
                <a:spcPct val="90000"/>
              </a:lnSpc>
            </a:pPr>
            <a:r>
              <a:rPr lang="en-GB" altLang="en-US" sz="2000" smtClean="0"/>
              <a:t>do not ask hypothetical questions</a:t>
            </a:r>
          </a:p>
          <a:p>
            <a:pPr lvl="1">
              <a:lnSpc>
                <a:spcPct val="90000"/>
              </a:lnSpc>
            </a:pPr>
            <a:r>
              <a:rPr lang="en-GB" altLang="en-US" sz="2000" smtClean="0"/>
              <a:t>include ‘null’ response options, rather than make assumptions </a:t>
            </a:r>
          </a:p>
          <a:p>
            <a:pPr lvl="2">
              <a:lnSpc>
                <a:spcPct val="90000"/>
              </a:lnSpc>
            </a:pPr>
            <a:r>
              <a:rPr lang="en-GB" altLang="en-US" sz="1600" smtClean="0"/>
              <a:t>The answer option ‘none’ or ‘not applicable’</a:t>
            </a:r>
          </a:p>
          <a:p>
            <a:pPr lvl="1">
              <a:lnSpc>
                <a:spcPct val="90000"/>
              </a:lnSpc>
            </a:pPr>
            <a:r>
              <a:rPr lang="en-GB" altLang="en-US" sz="2000" smtClean="0"/>
              <a:t>consistent and intuitive layout</a:t>
            </a:r>
          </a:p>
          <a:p>
            <a:pPr lvl="2">
              <a:lnSpc>
                <a:spcPct val="90000"/>
              </a:lnSpc>
            </a:pPr>
            <a:r>
              <a:rPr lang="en-GB" altLang="en-US" sz="1600" smtClean="0"/>
              <a:t>data entry ‘slips’ or omissions can occur if responses are not aligned</a:t>
            </a:r>
          </a:p>
          <a:p>
            <a:pPr lvl="2">
              <a:lnSpc>
                <a:spcPct val="90000"/>
              </a:lnSpc>
            </a:pPr>
            <a:r>
              <a:rPr lang="en-GB" altLang="en-US" sz="1600" smtClean="0"/>
              <a:t>‘very convenient’ is a high number</a:t>
            </a:r>
          </a:p>
          <a:p>
            <a:pPr lvl="2">
              <a:lnSpc>
                <a:spcPct val="90000"/>
              </a:lnSpc>
            </a:pPr>
            <a:endParaRPr lang="en-GB" altLang="en-US" sz="1600" smtClean="0"/>
          </a:p>
          <a:p>
            <a:pPr>
              <a:lnSpc>
                <a:spcPct val="90000"/>
              </a:lnSpc>
            </a:pPr>
            <a:endParaRPr lang="en-GB" altLang="en-US" sz="18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GB" altLang="en-US" smtClean="0"/>
              <a:t>Questionnaire</a:t>
            </a:r>
          </a:p>
        </p:txBody>
      </p:sp>
      <p:sp>
        <p:nvSpPr>
          <p:cNvPr id="55299" name="Rectangle 3"/>
          <p:cNvSpPr>
            <a:spLocks noGrp="1" noChangeArrowheads="1"/>
          </p:cNvSpPr>
          <p:nvPr>
            <p:ph type="body" idx="1"/>
          </p:nvPr>
        </p:nvSpPr>
        <p:spPr>
          <a:xfrm>
            <a:off x="539750" y="1557338"/>
            <a:ext cx="8353425" cy="4800600"/>
          </a:xfrm>
          <a:noFill/>
        </p:spPr>
        <p:txBody>
          <a:bodyPr/>
          <a:lstStyle/>
          <a:p>
            <a:pPr>
              <a:lnSpc>
                <a:spcPct val="90000"/>
              </a:lnSpc>
            </a:pPr>
            <a:r>
              <a:rPr lang="en-GB" altLang="en-US" sz="2800" smtClean="0"/>
              <a:t>agreement</a:t>
            </a:r>
          </a:p>
          <a:p>
            <a:pPr lvl="1">
              <a:lnSpc>
                <a:spcPct val="90000"/>
              </a:lnSpc>
            </a:pPr>
            <a:r>
              <a:rPr lang="en-GB" altLang="en-US" smtClean="0"/>
              <a:t>Probe: A statement</a:t>
            </a:r>
          </a:p>
          <a:p>
            <a:pPr lvl="1">
              <a:lnSpc>
                <a:spcPct val="90000"/>
              </a:lnSpc>
            </a:pPr>
            <a:r>
              <a:rPr lang="en-GB" altLang="en-US" smtClean="0"/>
              <a:t>Response: Agree, Disagree or Don’t Know</a:t>
            </a:r>
          </a:p>
          <a:p>
            <a:pPr lvl="1">
              <a:lnSpc>
                <a:spcPct val="90000"/>
              </a:lnSpc>
            </a:pPr>
            <a:endParaRPr lang="en-GB" altLang="en-US" smtClean="0"/>
          </a:p>
          <a:p>
            <a:pPr>
              <a:lnSpc>
                <a:spcPct val="90000"/>
              </a:lnSpc>
            </a:pPr>
            <a:r>
              <a:rPr lang="en-GB" altLang="en-US" sz="2800" smtClean="0"/>
              <a:t>rating scales </a:t>
            </a:r>
            <a:endParaRPr lang="en-GB" altLang="en-US" smtClean="0"/>
          </a:p>
          <a:p>
            <a:pPr lvl="1">
              <a:lnSpc>
                <a:spcPct val="90000"/>
              </a:lnSpc>
            </a:pPr>
            <a:r>
              <a:rPr lang="en-GB" altLang="en-US" smtClean="0"/>
              <a:t> 5 or 7 point, single dimension/concept, units on scale are of equal magnitude, neutral middle point</a:t>
            </a:r>
          </a:p>
          <a:p>
            <a:pPr lvl="1">
              <a:lnSpc>
                <a:spcPct val="90000"/>
              </a:lnSpc>
            </a:pPr>
            <a:r>
              <a:rPr lang="en-GB" altLang="en-US" sz="1600" smtClean="0"/>
              <a:t>      very          somewhat          neither interesting      somewhat           very </a:t>
            </a:r>
            <a:endParaRPr lang="en-GB" altLang="en-US" smtClean="0"/>
          </a:p>
          <a:p>
            <a:pPr lvl="1">
              <a:lnSpc>
                <a:spcPct val="90000"/>
              </a:lnSpc>
            </a:pPr>
            <a:r>
              <a:rPr lang="en-GB" altLang="en-US" sz="1600" smtClean="0"/>
              <a:t>uninteresting  uninteresting       nor unintersting        interesting      interesting</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smtClean="0"/>
              <a:t>Questionnaires</a:t>
            </a:r>
          </a:p>
        </p:txBody>
      </p:sp>
      <p:sp>
        <p:nvSpPr>
          <p:cNvPr id="57347" name="Rectangle 3"/>
          <p:cNvSpPr>
            <a:spLocks noGrp="1" noChangeArrowheads="1"/>
          </p:cNvSpPr>
          <p:nvPr>
            <p:ph type="body" idx="1"/>
          </p:nvPr>
        </p:nvSpPr>
        <p:spPr>
          <a:xfrm>
            <a:off x="611188" y="1700213"/>
            <a:ext cx="8137525" cy="4537075"/>
          </a:xfrm>
        </p:spPr>
        <p:txBody>
          <a:bodyPr/>
          <a:lstStyle/>
          <a:p>
            <a:pPr>
              <a:lnSpc>
                <a:spcPct val="90000"/>
              </a:lnSpc>
            </a:pPr>
            <a:r>
              <a:rPr lang="en-GB" altLang="en-US" sz="2800" smtClean="0"/>
              <a:t>standardised “benchmark” questionnaires are better for late, ‘summative’ evaluation.  </a:t>
            </a:r>
          </a:p>
          <a:p>
            <a:pPr lvl="1">
              <a:lnSpc>
                <a:spcPct val="90000"/>
              </a:lnSpc>
            </a:pPr>
            <a:r>
              <a:rPr lang="en-GB" altLang="en-US" sz="2400" smtClean="0"/>
              <a:t> SUS Standard Usability Score – 10 ratings</a:t>
            </a:r>
          </a:p>
          <a:p>
            <a:pPr lvl="1">
              <a:lnSpc>
                <a:spcPct val="90000"/>
              </a:lnSpc>
            </a:pPr>
            <a:r>
              <a:rPr lang="en-GB" altLang="en-US" sz="4000" smtClean="0"/>
              <a:t> SUMI </a:t>
            </a:r>
            <a:r>
              <a:rPr lang="en-GB" altLang="en-US" sz="2400" smtClean="0"/>
              <a:t>Software Usability Measurement Inventory assesses the perceived quality of use of all kinds of software</a:t>
            </a:r>
          </a:p>
          <a:p>
            <a:pPr lvl="2">
              <a:lnSpc>
                <a:spcPct val="90000"/>
              </a:lnSpc>
            </a:pPr>
            <a:r>
              <a:rPr lang="en-GB" altLang="en-US" sz="2000" smtClean="0"/>
              <a:t>dimensions are independently varying and generally applicable: Global, Efficiency, Helpfulness, Affect, Control, Learnability</a:t>
            </a:r>
          </a:p>
          <a:p>
            <a:pPr lvl="2">
              <a:lnSpc>
                <a:spcPct val="90000"/>
              </a:lnSpc>
            </a:pPr>
            <a:r>
              <a:rPr lang="en-GB" altLang="en-US" sz="2000" smtClean="0"/>
              <a:t>50 questions many questions probe for rating of single dimension </a:t>
            </a:r>
          </a:p>
          <a:p>
            <a:pPr lvl="2">
              <a:lnSpc>
                <a:spcPct val="90000"/>
              </a:lnSpc>
            </a:pPr>
            <a:r>
              <a:rPr lang="en-GB" altLang="en-US" sz="2000" smtClean="0"/>
              <a:t>Has been validated – gives the same assessment as a panel of experts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GB" altLang="en-US" smtClean="0"/>
              <a:t>Questionnaires</a:t>
            </a:r>
          </a:p>
        </p:txBody>
      </p:sp>
      <p:sp>
        <p:nvSpPr>
          <p:cNvPr id="58371" name="Content Placeholder 2"/>
          <p:cNvSpPr>
            <a:spLocks noGrp="1"/>
          </p:cNvSpPr>
          <p:nvPr>
            <p:ph idx="1"/>
          </p:nvPr>
        </p:nvSpPr>
        <p:spPr>
          <a:xfrm>
            <a:off x="611188" y="1700213"/>
            <a:ext cx="8064500" cy="4897437"/>
          </a:xfrm>
        </p:spPr>
        <p:txBody>
          <a:bodyPr/>
          <a:lstStyle/>
          <a:p>
            <a:r>
              <a:rPr lang="en-GB" altLang="en-US" smtClean="0"/>
              <a:t>Formative questions elicit perceptions and preferences</a:t>
            </a:r>
          </a:p>
          <a:p>
            <a:pPr lvl="1"/>
            <a:r>
              <a:rPr lang="en-GB" altLang="en-US" smtClean="0"/>
              <a:t>If there is a limited set of possible answers, list them</a:t>
            </a:r>
          </a:p>
          <a:p>
            <a:pPr lvl="2"/>
            <a:r>
              <a:rPr lang="en-GB" altLang="en-US" smtClean="0"/>
              <a:t>“When using your personal e-mail account at home, what kind of device do you use most frequently: mobile phone, tablet, laptop, desktop?”</a:t>
            </a:r>
          </a:p>
          <a:p>
            <a:pPr lvl="1"/>
            <a:r>
              <a:rPr lang="en-GB" altLang="en-US" smtClean="0"/>
              <a:t>Are response options mutually exclusive (radio buttons), or multiple alternatives (check boxes)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609600"/>
            <a:ext cx="8893175" cy="1143000"/>
          </a:xfrm>
        </p:spPr>
        <p:txBody>
          <a:bodyPr/>
          <a:lstStyle/>
          <a:p>
            <a:r>
              <a:rPr lang="en-GB" altLang="en-US" sz="4000" smtClean="0"/>
              <a:t>Observation: Naturalistic Field</a:t>
            </a:r>
            <a:br>
              <a:rPr lang="en-GB" altLang="en-US" sz="4000" smtClean="0"/>
            </a:br>
            <a:r>
              <a:rPr lang="en-GB" altLang="en-US" sz="4000" smtClean="0"/>
              <a:t>(communication analysis/ ethnomethodology)</a:t>
            </a:r>
          </a:p>
        </p:txBody>
      </p:sp>
      <p:sp>
        <p:nvSpPr>
          <p:cNvPr id="59395" name="Rectangle 4"/>
          <p:cNvSpPr>
            <a:spLocks noGrp="1" noChangeArrowheads="1"/>
          </p:cNvSpPr>
          <p:nvPr>
            <p:ph type="body" idx="1"/>
          </p:nvPr>
        </p:nvSpPr>
        <p:spPr>
          <a:xfrm>
            <a:off x="684213" y="2133600"/>
            <a:ext cx="7772400" cy="4114800"/>
          </a:xfrm>
          <a:noFill/>
        </p:spPr>
        <p:txBody>
          <a:bodyPr/>
          <a:lstStyle/>
          <a:p>
            <a:pPr>
              <a:buFontTx/>
              <a:buNone/>
            </a:pPr>
            <a:r>
              <a:rPr lang="en-GB" altLang="en-US" sz="2400" smtClean="0"/>
              <a:t>Listen to and watch users “in the wild”</a:t>
            </a:r>
          </a:p>
          <a:p>
            <a:pPr lvl="1"/>
            <a:r>
              <a:rPr lang="en-GB" altLang="en-US" sz="2000" smtClean="0"/>
              <a:t>a </a:t>
            </a:r>
            <a:r>
              <a:rPr lang="en-GB" altLang="en-US" sz="2000" u="sng" smtClean="0"/>
              <a:t>precise</a:t>
            </a:r>
            <a:r>
              <a:rPr lang="en-GB" altLang="en-US" sz="2000" smtClean="0"/>
              <a:t> record of ‘speech’ and ‘movement’ of </a:t>
            </a:r>
          </a:p>
          <a:p>
            <a:pPr lvl="1"/>
            <a:r>
              <a:rPr lang="en-GB" altLang="en-US" sz="2000" smtClean="0"/>
              <a:t>all vocalistions (not just words, but also grunts, pauses in speech)</a:t>
            </a:r>
          </a:p>
          <a:p>
            <a:pPr lvl="1"/>
            <a:r>
              <a:rPr lang="en-GB" altLang="en-US" sz="2000" smtClean="0"/>
              <a:t>all gestures (not just posture, but also focus of orientation in environment)</a:t>
            </a:r>
          </a:p>
          <a:p>
            <a:pPr lvl="1"/>
            <a:r>
              <a:rPr lang="en-GB" altLang="en-US" sz="2000" smtClean="0"/>
              <a:t>pronunciations (and dialects)</a:t>
            </a:r>
          </a:p>
          <a:p>
            <a:pPr lvl="1"/>
            <a:r>
              <a:rPr lang="en-GB" altLang="en-US" sz="2000" smtClean="0"/>
              <a:t>relative timing</a:t>
            </a:r>
          </a:p>
          <a:p>
            <a:pPr lvl="1"/>
            <a:r>
              <a:rPr lang="en-GB" altLang="en-US" sz="2000" smtClean="0"/>
              <a:t>emphasis (volume, intonation)</a:t>
            </a:r>
          </a:p>
          <a:p>
            <a:pPr lvl="1"/>
            <a:r>
              <a:rPr lang="en-GB" altLang="en-US" sz="2000" smtClean="0"/>
              <a:t>certainty - if the tape was inaudible, unclear or ambiguous</a:t>
            </a:r>
          </a:p>
          <a:p>
            <a:pPr lvl="1"/>
            <a:r>
              <a:rPr lang="en-GB" altLang="en-US" sz="2000" smtClean="0"/>
              <a:t>produce a transcript</a:t>
            </a:r>
          </a:p>
          <a:p>
            <a:pPr lvl="1"/>
            <a:r>
              <a:rPr lang="en-GB" altLang="en-US" sz="2000" smtClean="0"/>
              <a:t>describe the activities, sequence/parallism</a:t>
            </a:r>
          </a:p>
          <a:p>
            <a:pPr lvl="1"/>
            <a:r>
              <a:rPr lang="en-GB" altLang="en-US" sz="2000" smtClean="0"/>
              <a:t>Wait for patterns and regularities to emerge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en-US" altLang="en-US" smtClean="0"/>
          </a:p>
        </p:txBody>
      </p:sp>
      <p:sp>
        <p:nvSpPr>
          <p:cNvPr id="60419" name="Rectangle 3"/>
          <p:cNvSpPr>
            <a:spLocks noGrp="1" noChangeArrowheads="1"/>
          </p:cNvSpPr>
          <p:nvPr>
            <p:ph type="body" idx="1"/>
          </p:nvPr>
        </p:nvSpPr>
        <p:spPr>
          <a:xfrm>
            <a:off x="685800" y="1981200"/>
            <a:ext cx="7743825" cy="3019425"/>
          </a:xfrm>
        </p:spPr>
        <p:txBody>
          <a:bodyPr/>
          <a:lstStyle/>
          <a:p>
            <a:r>
              <a:rPr lang="en-GB" altLang="en-US" sz="2400" smtClean="0"/>
              <a:t>Good for</a:t>
            </a:r>
          </a:p>
          <a:p>
            <a:pPr lvl="1"/>
            <a:r>
              <a:rPr lang="en-GB" altLang="en-US" sz="2000" smtClean="0"/>
              <a:t>Revealing the motivations and meanings of </a:t>
            </a:r>
            <a:r>
              <a:rPr lang="en-GB" altLang="en-US" sz="2000" u="sng" smtClean="0"/>
              <a:t>actual</a:t>
            </a:r>
            <a:r>
              <a:rPr lang="en-GB" altLang="en-US" sz="2000" smtClean="0"/>
              <a:t> behaviour (power, status, relationship).  Identifying the habitual structure (practices) of </a:t>
            </a:r>
            <a:r>
              <a:rPr lang="en-GB" altLang="en-US" sz="2000" u="sng" smtClean="0"/>
              <a:t>actual</a:t>
            </a:r>
            <a:r>
              <a:rPr lang="en-GB" altLang="en-US" sz="2000" smtClean="0"/>
              <a:t> behaviour</a:t>
            </a:r>
          </a:p>
          <a:p>
            <a:r>
              <a:rPr lang="en-GB" altLang="en-US" sz="2400" smtClean="0"/>
              <a:t>Issues</a:t>
            </a:r>
          </a:p>
          <a:p>
            <a:pPr lvl="1"/>
            <a:r>
              <a:rPr lang="en-GB" altLang="en-US" sz="2000" smtClean="0"/>
              <a:t>How can you ensure observations are not mis-interpreted? Become a user yourself</a:t>
            </a:r>
          </a:p>
          <a:p>
            <a:pPr lvl="1"/>
            <a:r>
              <a:rPr lang="en-GB" altLang="en-US" sz="2000" smtClean="0"/>
              <a:t>Observation may distort behaviour we think is ‘natural’</a:t>
            </a:r>
          </a:p>
          <a:p>
            <a:pPr>
              <a:buFontTx/>
              <a:buNone/>
            </a:pPr>
            <a:endParaRPr lang="en-GB" altLang="en-US" sz="24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GB" altLang="en-US" smtClean="0"/>
              <a:t>Technique Selection Quiz</a:t>
            </a:r>
          </a:p>
        </p:txBody>
      </p:sp>
      <p:sp>
        <p:nvSpPr>
          <p:cNvPr id="61443" name="Content Placeholder 2"/>
          <p:cNvSpPr>
            <a:spLocks noGrp="1"/>
          </p:cNvSpPr>
          <p:nvPr>
            <p:ph idx="1"/>
          </p:nvPr>
        </p:nvSpPr>
        <p:spPr>
          <a:xfrm>
            <a:off x="714375" y="1785938"/>
            <a:ext cx="7743825" cy="4591050"/>
          </a:xfrm>
        </p:spPr>
        <p:txBody>
          <a:bodyPr/>
          <a:lstStyle/>
          <a:p>
            <a:r>
              <a:rPr lang="en-GB" altLang="en-US" smtClean="0"/>
              <a:t>Gather data to answer to following questions:</a:t>
            </a:r>
          </a:p>
          <a:p>
            <a:pPr marL="971550" lvl="1" indent="-514350">
              <a:buFont typeface="Times New Roman" panose="02020603050405020304" pitchFamily="18" charset="0"/>
              <a:buAutoNum type="arabicPeriod"/>
            </a:pPr>
            <a:r>
              <a:rPr lang="en-GB" altLang="en-US" smtClean="0"/>
              <a:t>How should information be organised on a shared workspace for sales and marketing personnel?</a:t>
            </a:r>
          </a:p>
          <a:p>
            <a:pPr marL="971550" lvl="1" indent="-514350">
              <a:buFont typeface="Times New Roman" panose="02020603050405020304" pitchFamily="18" charset="0"/>
              <a:buAutoNum type="arabicPeriod"/>
            </a:pPr>
            <a:r>
              <a:rPr lang="en-GB" altLang="en-US" smtClean="0"/>
              <a:t>What new features might benefit heavy users of an online auction site?</a:t>
            </a:r>
          </a:p>
          <a:p>
            <a:pPr marL="971550" lvl="1" indent="-514350">
              <a:buFont typeface="Times New Roman" panose="02020603050405020304" pitchFamily="18" charset="0"/>
              <a:buAutoNum type="arabicPeriod"/>
            </a:pPr>
            <a:r>
              <a:rPr lang="en-GB" altLang="en-US" smtClean="0"/>
              <a:t>What information does a Registrar need to forward details of a dead person onto the relevant departments?.</a:t>
            </a:r>
          </a:p>
          <a:p>
            <a:endParaRPr lang="en-GB"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smtClean="0"/>
              <a:t>Signals of Opportunities for Innovation:</a:t>
            </a:r>
            <a:br>
              <a:rPr lang="en-GB" altLang="en-US" smtClean="0"/>
            </a:br>
            <a:r>
              <a:rPr lang="en-GB" altLang="en-US" smtClean="0"/>
              <a:t>Suggestions of Unsatisfied Needs</a:t>
            </a:r>
          </a:p>
        </p:txBody>
      </p:sp>
      <p:sp>
        <p:nvSpPr>
          <p:cNvPr id="19459" name="Content Placeholder 2"/>
          <p:cNvSpPr>
            <a:spLocks noGrp="1"/>
          </p:cNvSpPr>
          <p:nvPr>
            <p:ph idx="1"/>
          </p:nvPr>
        </p:nvSpPr>
        <p:spPr/>
        <p:txBody>
          <a:bodyPr/>
          <a:lstStyle/>
          <a:p>
            <a:r>
              <a:rPr lang="en-GB" altLang="en-US" smtClean="0"/>
              <a:t>End-user adaptation and configuration of technology</a:t>
            </a:r>
          </a:p>
          <a:p>
            <a:pPr lvl="1"/>
            <a:r>
              <a:rPr lang="en-GB" altLang="en-US" smtClean="0"/>
              <a:t>Bookmarks on toolbar</a:t>
            </a:r>
          </a:p>
          <a:p>
            <a:pPr lvl="1"/>
            <a:r>
              <a:rPr lang="en-GB" altLang="en-US" smtClean="0"/>
              <a:t>Write macros</a:t>
            </a:r>
          </a:p>
          <a:p>
            <a:endParaRPr lang="en-GB"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smtClean="0"/>
              <a:t>General Issues: Rehearsal</a:t>
            </a:r>
          </a:p>
        </p:txBody>
      </p:sp>
      <p:sp>
        <p:nvSpPr>
          <p:cNvPr id="62467" name="Rectangle 3"/>
          <p:cNvSpPr>
            <a:spLocks noGrp="1" noChangeArrowheads="1"/>
          </p:cNvSpPr>
          <p:nvPr>
            <p:ph type="body" idx="1"/>
          </p:nvPr>
        </p:nvSpPr>
        <p:spPr>
          <a:xfrm>
            <a:off x="611188" y="1628775"/>
            <a:ext cx="8137525" cy="4608513"/>
          </a:xfrm>
        </p:spPr>
        <p:txBody>
          <a:bodyPr/>
          <a:lstStyle/>
          <a:p>
            <a:r>
              <a:rPr lang="en-GB" altLang="en-US" sz="2800" smtClean="0"/>
              <a:t>It is necessary to try out your data gathering activity before you collect any data:</a:t>
            </a:r>
          </a:p>
          <a:p>
            <a:pPr lvl="1"/>
            <a:r>
              <a:rPr lang="en-GB" altLang="en-US" sz="2400" smtClean="0"/>
              <a:t>to </a:t>
            </a:r>
            <a:r>
              <a:rPr lang="en-GB" altLang="en-US" sz="2400" b="1" smtClean="0"/>
              <a:t>fine tune </a:t>
            </a:r>
            <a:r>
              <a:rPr lang="en-GB" altLang="en-US" sz="2400" smtClean="0"/>
              <a:t>your materials and procedures.  Unless you are using a standard technique, it is almost impossible to anticipate:</a:t>
            </a:r>
          </a:p>
          <a:p>
            <a:pPr lvl="2"/>
            <a:r>
              <a:rPr lang="en-GB" altLang="en-US" sz="2000" smtClean="0"/>
              <a:t>all possible interpretations of questions and answers/ behaviours</a:t>
            </a:r>
          </a:p>
          <a:p>
            <a:pPr lvl="2"/>
            <a:r>
              <a:rPr lang="en-GB" altLang="en-US" sz="2000" smtClean="0"/>
              <a:t>how long it takes to complete activities</a:t>
            </a:r>
          </a:p>
          <a:p>
            <a:pPr lvl="2"/>
            <a:r>
              <a:rPr lang="en-GB" altLang="en-US" sz="2000" smtClean="0"/>
              <a:t>whether participants have enough information about the activity</a:t>
            </a:r>
          </a:p>
          <a:p>
            <a:pPr lvl="1"/>
            <a:r>
              <a:rPr lang="en-GB" altLang="en-US" sz="2400" smtClean="0"/>
              <a:t>the moderator’s performance must be </a:t>
            </a:r>
            <a:r>
              <a:rPr lang="en-GB" altLang="en-US" sz="2400" b="1" smtClean="0"/>
              <a:t>correct and consistent.  Timing and confidence</a:t>
            </a:r>
            <a:r>
              <a:rPr lang="en-GB" altLang="en-US" sz="2400" smtClean="0"/>
              <a:t> is important.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ltLang="en-US" smtClean="0"/>
              <a:t>General Issues: Verification</a:t>
            </a:r>
          </a:p>
        </p:txBody>
      </p:sp>
      <p:sp>
        <p:nvSpPr>
          <p:cNvPr id="63491" name="Rectangle 3"/>
          <p:cNvSpPr>
            <a:spLocks noGrp="1" noChangeArrowheads="1"/>
          </p:cNvSpPr>
          <p:nvPr>
            <p:ph type="body" idx="1"/>
          </p:nvPr>
        </p:nvSpPr>
        <p:spPr>
          <a:xfrm>
            <a:off x="684213" y="1916113"/>
            <a:ext cx="7773987" cy="4033837"/>
          </a:xfrm>
        </p:spPr>
        <p:txBody>
          <a:bodyPr/>
          <a:lstStyle/>
          <a:p>
            <a:r>
              <a:rPr lang="en-GB" altLang="en-US" smtClean="0"/>
              <a:t>Check you understood</a:t>
            </a:r>
          </a:p>
          <a:p>
            <a:pPr lvl="1"/>
            <a:r>
              <a:rPr lang="en-GB" altLang="en-US" smtClean="0"/>
              <a:t>After the session, summarise important information, and return it to participants for feedback</a:t>
            </a:r>
          </a:p>
          <a:p>
            <a:pPr lvl="1"/>
            <a:r>
              <a:rPr lang="en-GB" altLang="en-US" smtClean="0"/>
              <a:t>Participants may feel responsible for providing you with information, especially if they are ‘active members’ of your development team or ‘domain experts’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smtClean="0"/>
              <a:t>Development Team Participation</a:t>
            </a:r>
          </a:p>
        </p:txBody>
      </p:sp>
      <p:sp>
        <p:nvSpPr>
          <p:cNvPr id="64515" name="Rectangle 3"/>
          <p:cNvSpPr>
            <a:spLocks noGrp="1" noChangeArrowheads="1"/>
          </p:cNvSpPr>
          <p:nvPr>
            <p:ph type="body" idx="1"/>
          </p:nvPr>
        </p:nvSpPr>
        <p:spPr/>
        <p:txBody>
          <a:bodyPr/>
          <a:lstStyle/>
          <a:p>
            <a:pPr lvl="1"/>
            <a:r>
              <a:rPr lang="en-GB" altLang="en-US" smtClean="0"/>
              <a:t>User study is an opportunity to </a:t>
            </a:r>
            <a:r>
              <a:rPr lang="en-GB" altLang="en-US" b="1" smtClean="0"/>
              <a:t>raise awareness/interest/appreciation </a:t>
            </a:r>
            <a:r>
              <a:rPr lang="en-GB" altLang="en-US" smtClean="0"/>
              <a:t>of importance of user experience issues in your own organisation</a:t>
            </a:r>
          </a:p>
          <a:p>
            <a:pPr lvl="1"/>
            <a:r>
              <a:rPr lang="en-GB" altLang="en-US" smtClean="0"/>
              <a:t>Invite ‘friendly’ ‘helpful’ developers to participate as participants/designers (co-design session), audience, experts (“how does this beta-version actually work?”), technical support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GB" altLang="en-US" smtClean="0"/>
              <a:t>General Issues: How many participants?</a:t>
            </a:r>
          </a:p>
        </p:txBody>
      </p:sp>
      <p:sp>
        <p:nvSpPr>
          <p:cNvPr id="65539" name="Content Placeholder 2"/>
          <p:cNvSpPr>
            <a:spLocks noGrp="1"/>
          </p:cNvSpPr>
          <p:nvPr>
            <p:ph idx="1"/>
          </p:nvPr>
        </p:nvSpPr>
        <p:spPr/>
        <p:txBody>
          <a:bodyPr/>
          <a:lstStyle/>
          <a:p>
            <a:r>
              <a:rPr lang="en-GB" altLang="en-US" smtClean="0"/>
              <a:t>To discover ‘most’ of the problems, 3-5 </a:t>
            </a:r>
            <a:r>
              <a:rPr lang="en-GB" altLang="en-US" i="1" smtClean="0"/>
              <a:t>of each type</a:t>
            </a:r>
            <a:r>
              <a:rPr lang="en-GB" altLang="en-US" smtClean="0"/>
              <a:t>.  To be certain, around 10 of each type.</a:t>
            </a:r>
          </a:p>
          <a:p>
            <a:r>
              <a:rPr lang="en-GB" altLang="en-US" smtClean="0"/>
              <a:t>But how many </a:t>
            </a:r>
            <a:r>
              <a:rPr lang="en-GB" altLang="en-US" i="1" smtClean="0"/>
              <a:t>kinds of user, task and context of use </a:t>
            </a:r>
            <a:r>
              <a:rPr lang="en-GB" altLang="en-US" smtClean="0"/>
              <a:t>does your problem concern?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GB" altLang="en-US" smtClean="0"/>
              <a:t>Tools for Remote Data Gathering</a:t>
            </a:r>
          </a:p>
        </p:txBody>
      </p:sp>
      <p:sp>
        <p:nvSpPr>
          <p:cNvPr id="66563" name="Content Placeholder 2"/>
          <p:cNvSpPr>
            <a:spLocks noGrp="1"/>
          </p:cNvSpPr>
          <p:nvPr>
            <p:ph idx="1"/>
          </p:nvPr>
        </p:nvSpPr>
        <p:spPr>
          <a:xfrm>
            <a:off x="0" y="1628775"/>
            <a:ext cx="8820150" cy="4968875"/>
          </a:xfrm>
        </p:spPr>
        <p:txBody>
          <a:bodyPr/>
          <a:lstStyle/>
          <a:p>
            <a:r>
              <a:rPr lang="en-GB" altLang="en-US" smtClean="0"/>
              <a:t>Faster information, from actual users</a:t>
            </a:r>
          </a:p>
          <a:p>
            <a:r>
              <a:rPr lang="en-GB" altLang="en-US" smtClean="0"/>
              <a:t>Mural.ly – collaborative multimedia pin board</a:t>
            </a:r>
          </a:p>
          <a:p>
            <a:r>
              <a:rPr lang="en-GB" altLang="en-US" smtClean="0"/>
              <a:t>Ethn.io – pop-up recruitment form</a:t>
            </a:r>
          </a:p>
          <a:p>
            <a:r>
              <a:rPr lang="en-GB" altLang="en-US" smtClean="0"/>
              <a:t>Survey Monkey – remote survey</a:t>
            </a:r>
          </a:p>
          <a:p>
            <a:r>
              <a:rPr lang="en-GB" altLang="en-US" smtClean="0"/>
              <a:t>Skype, Google groups – video-conferencing, screen share</a:t>
            </a:r>
          </a:p>
          <a:p>
            <a:r>
              <a:rPr lang="en-GB" altLang="en-US" smtClean="0"/>
              <a:t>Heyday/Saga – life logging/journaling apps</a:t>
            </a:r>
          </a:p>
          <a:p>
            <a:r>
              <a:rPr lang="en-GB" altLang="en-US" smtClean="0"/>
              <a:t>Jive – community manager and forum (discussion areas, polls, blogs, file share, image share)</a:t>
            </a:r>
          </a:p>
          <a:p>
            <a:endParaRPr lang="en-GB" alt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85800" y="609600"/>
            <a:ext cx="8207375" cy="1143000"/>
          </a:xfrm>
        </p:spPr>
        <p:txBody>
          <a:bodyPr/>
          <a:lstStyle/>
          <a:p>
            <a:r>
              <a:rPr lang="en-GB" altLang="en-US" smtClean="0"/>
              <a:t>Sentiment Analysis: Computational Focus Groups?</a:t>
            </a:r>
          </a:p>
        </p:txBody>
      </p:sp>
      <p:sp>
        <p:nvSpPr>
          <p:cNvPr id="67587" name="Content Placeholder 2"/>
          <p:cNvSpPr>
            <a:spLocks noGrp="1"/>
          </p:cNvSpPr>
          <p:nvPr>
            <p:ph idx="1"/>
          </p:nvPr>
        </p:nvSpPr>
        <p:spPr>
          <a:xfrm>
            <a:off x="179388" y="1628775"/>
            <a:ext cx="5545137" cy="5229225"/>
          </a:xfrm>
        </p:spPr>
        <p:txBody>
          <a:bodyPr/>
          <a:lstStyle/>
          <a:p>
            <a:r>
              <a:rPr lang="en-GB" altLang="en-US" sz="2400" smtClean="0"/>
              <a:t>Tweet streams</a:t>
            </a:r>
          </a:p>
          <a:p>
            <a:pPr lvl="1"/>
            <a:r>
              <a:rPr lang="en-GB" altLang="en-US" sz="2000" smtClean="0"/>
              <a:t>Free-form responses embedded within everyday social contexts, and associated with real events and information</a:t>
            </a:r>
          </a:p>
          <a:p>
            <a:pPr lvl="1"/>
            <a:r>
              <a:rPr lang="en-GB" altLang="en-US" sz="2000" smtClean="0"/>
              <a:t>Count positive or negative adjectives</a:t>
            </a:r>
          </a:p>
          <a:p>
            <a:pPr lvl="1"/>
            <a:r>
              <a:rPr lang="en-GB" altLang="en-US" sz="2000" smtClean="0"/>
              <a:t>Adjust to the context of the individuals : e.g. Tweeting frequency, use of adjectives, </a:t>
            </a:r>
          </a:p>
          <a:p>
            <a:pPr lvl="1"/>
            <a:endParaRPr lang="en-GB" altLang="en-US" sz="2000" smtClean="0"/>
          </a:p>
          <a:p>
            <a:r>
              <a:rPr lang="en-GB" altLang="en-US" sz="2400" smtClean="0"/>
              <a:t>E.g. New iPhone released – why did people buy it, how did they find it initially, how does their reaction change over the coming months</a:t>
            </a:r>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2133600"/>
            <a:ext cx="4068763"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ltLang="en-US" smtClean="0"/>
              <a:t>Card Sorting</a:t>
            </a:r>
          </a:p>
        </p:txBody>
      </p:sp>
      <p:sp>
        <p:nvSpPr>
          <p:cNvPr id="68611" name="Rectangle 3"/>
          <p:cNvSpPr>
            <a:spLocks noGrp="1" noChangeArrowheads="1"/>
          </p:cNvSpPr>
          <p:nvPr>
            <p:ph type="body" idx="1"/>
          </p:nvPr>
        </p:nvSpPr>
        <p:spPr>
          <a:xfrm>
            <a:off x="684213" y="1773238"/>
            <a:ext cx="7991475" cy="4608512"/>
          </a:xfrm>
        </p:spPr>
        <p:txBody>
          <a:bodyPr/>
          <a:lstStyle/>
          <a:p>
            <a:r>
              <a:rPr lang="en-GB" altLang="en-US" sz="2000" smtClean="0"/>
              <a:t>Collect actual items, or label cards with item name</a:t>
            </a:r>
          </a:p>
          <a:p>
            <a:r>
              <a:rPr lang="en-GB" altLang="en-US" sz="2000" smtClean="0"/>
              <a:t>ask participant to group items according to rules</a:t>
            </a:r>
          </a:p>
          <a:p>
            <a:r>
              <a:rPr lang="en-GB" altLang="en-US" sz="2000" smtClean="0"/>
              <a:t>Either, the designer provides a rule for the participant to follow, </a:t>
            </a:r>
          </a:p>
          <a:p>
            <a:pPr>
              <a:buFontTx/>
              <a:buNone/>
            </a:pPr>
            <a:r>
              <a:rPr lang="en-GB" altLang="en-US" sz="2000" smtClean="0"/>
              <a:t>or </a:t>
            </a:r>
          </a:p>
          <a:p>
            <a:pPr>
              <a:buFontTx/>
              <a:buNone/>
            </a:pPr>
            <a:r>
              <a:rPr lang="en-GB" altLang="en-US" sz="2000" smtClean="0"/>
              <a:t>      ask the participant to sort the cards and then elicit the rule the participant was following</a:t>
            </a:r>
          </a:p>
          <a:p>
            <a:r>
              <a:rPr lang="en-GB" altLang="en-US" sz="2000" smtClean="0"/>
              <a:t>various sequences of grouping together, sub-dividing, re-grouping etc.</a:t>
            </a:r>
          </a:p>
          <a:p>
            <a:r>
              <a:rPr lang="en-GB" altLang="en-US" sz="2800" smtClean="0"/>
              <a:t>good for</a:t>
            </a:r>
            <a:r>
              <a:rPr lang="en-GB" altLang="en-US" sz="2000" smtClean="0"/>
              <a:t>:</a:t>
            </a:r>
          </a:p>
          <a:p>
            <a:pPr lvl="1">
              <a:buFontTx/>
              <a:buNone/>
            </a:pPr>
            <a:r>
              <a:rPr lang="en-GB" altLang="en-US" sz="1800" smtClean="0"/>
              <a:t>distinguishing categories and concepts, identifying similarities and differences.</a:t>
            </a:r>
          </a:p>
          <a:p>
            <a:pPr lvl="1">
              <a:buFontTx/>
              <a:buNone/>
            </a:pPr>
            <a:endParaRPr lang="en-GB" altLang="en-US" sz="1800" smtClean="0"/>
          </a:p>
          <a:p>
            <a:pPr lvl="1">
              <a:buFontTx/>
              <a:buNone/>
            </a:pPr>
            <a:r>
              <a:rPr lang="en-GB" altLang="en-US" sz="1800" smtClean="0"/>
              <a:t>See persuasion and information architecture lectures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50"/>
          <p:cNvSpPr>
            <a:spLocks noGrp="1" noChangeArrowheads="1"/>
          </p:cNvSpPr>
          <p:nvPr>
            <p:ph type="title"/>
          </p:nvPr>
        </p:nvSpPr>
        <p:spPr>
          <a:noFill/>
        </p:spPr>
        <p:txBody>
          <a:bodyPr/>
          <a:lstStyle/>
          <a:p>
            <a:r>
              <a:rPr lang="en-GB" altLang="en-US" sz="4000" smtClean="0"/>
              <a:t>Observation: Controlled Lab. (Grids/Checklists)</a:t>
            </a:r>
          </a:p>
        </p:txBody>
      </p:sp>
      <p:sp>
        <p:nvSpPr>
          <p:cNvPr id="69635" name="Rectangle 2051"/>
          <p:cNvSpPr>
            <a:spLocks noGrp="1" noChangeArrowheads="1"/>
          </p:cNvSpPr>
          <p:nvPr>
            <p:ph type="body" idx="1"/>
          </p:nvPr>
        </p:nvSpPr>
        <p:spPr>
          <a:noFill/>
        </p:spPr>
        <p:txBody>
          <a:bodyPr/>
          <a:lstStyle/>
          <a:p>
            <a:pPr lvl="1">
              <a:lnSpc>
                <a:spcPct val="90000"/>
              </a:lnSpc>
              <a:buFontTx/>
              <a:buNone/>
            </a:pPr>
            <a:r>
              <a:rPr lang="en-GB" altLang="en-US" smtClean="0"/>
              <a:t>- select user, task and context</a:t>
            </a:r>
          </a:p>
          <a:p>
            <a:pPr lvl="3">
              <a:lnSpc>
                <a:spcPct val="90000"/>
              </a:lnSpc>
            </a:pPr>
            <a:r>
              <a:rPr lang="en-GB" altLang="en-US" smtClean="0"/>
              <a:t>representative, typical, critical, unusual, problematic</a:t>
            </a:r>
          </a:p>
          <a:p>
            <a:pPr lvl="1">
              <a:lnSpc>
                <a:spcPct val="90000"/>
              </a:lnSpc>
            </a:pPr>
            <a:r>
              <a:rPr lang="en-GB" altLang="en-US" smtClean="0"/>
              <a:t>gather data</a:t>
            </a:r>
          </a:p>
          <a:p>
            <a:pPr lvl="3">
              <a:lnSpc>
                <a:spcPct val="90000"/>
              </a:lnSpc>
            </a:pPr>
            <a:r>
              <a:rPr lang="en-GB" altLang="en-US" smtClean="0"/>
              <a:t>ask user to perform a task, and observe.   Get video- or audio- recording,</a:t>
            </a:r>
          </a:p>
          <a:p>
            <a:pPr lvl="1">
              <a:lnSpc>
                <a:spcPct val="90000"/>
              </a:lnSpc>
            </a:pPr>
            <a:r>
              <a:rPr lang="en-GB" altLang="en-US" smtClean="0"/>
              <a:t>analyse data</a:t>
            </a:r>
          </a:p>
          <a:p>
            <a:pPr lvl="3">
              <a:lnSpc>
                <a:spcPct val="90000"/>
              </a:lnSpc>
            </a:pPr>
            <a:r>
              <a:rPr lang="en-GB" altLang="en-US" smtClean="0"/>
              <a:t>during/after (1hr of video takes 10 hrs to analyse)</a:t>
            </a:r>
          </a:p>
          <a:p>
            <a:pPr lvl="1">
              <a:lnSpc>
                <a:spcPct val="90000"/>
              </a:lnSpc>
            </a:pPr>
            <a:r>
              <a:rPr lang="en-GB" altLang="en-US" smtClean="0"/>
              <a:t>Good for:</a:t>
            </a:r>
          </a:p>
          <a:p>
            <a:pPr lvl="3">
              <a:lnSpc>
                <a:spcPct val="90000"/>
              </a:lnSpc>
            </a:pPr>
            <a:r>
              <a:rPr lang="en-GB" altLang="en-US" smtClean="0"/>
              <a:t>State usability problems, exactly and show them to others, justify design goals, discover actual frequencies. Obtaining quantitative data</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304800"/>
            <a:ext cx="8077200" cy="1143000"/>
          </a:xfrm>
          <a:noFill/>
        </p:spPr>
        <p:txBody>
          <a:bodyPr/>
          <a:lstStyle/>
          <a:p>
            <a:r>
              <a:rPr lang="en-GB" altLang="en-US" smtClean="0"/>
              <a:t>Example: Helpline Grid/Checklist</a:t>
            </a:r>
          </a:p>
        </p:txBody>
      </p:sp>
      <p:sp>
        <p:nvSpPr>
          <p:cNvPr id="71683" name="Rectangle 3"/>
          <p:cNvSpPr>
            <a:spLocks noGrp="1" noChangeArrowheads="1"/>
          </p:cNvSpPr>
          <p:nvPr>
            <p:ph type="body" idx="1"/>
          </p:nvPr>
        </p:nvSpPr>
        <p:spPr>
          <a:xfrm>
            <a:off x="609600" y="1066800"/>
            <a:ext cx="8458200" cy="990600"/>
          </a:xfrm>
          <a:noFill/>
        </p:spPr>
        <p:txBody>
          <a:bodyPr/>
          <a:lstStyle/>
          <a:p>
            <a:pPr lvl="1"/>
            <a:r>
              <a:rPr lang="en-GB" altLang="en-US" sz="1800" smtClean="0"/>
              <a:t>ways of reducing speed and increasing satisfaction by performing sub-tasks in parallel</a:t>
            </a:r>
          </a:p>
          <a:p>
            <a:pPr lvl="1"/>
            <a:r>
              <a:rPr lang="en-GB" altLang="en-US" sz="1800" smtClean="0"/>
              <a:t>Monday am - busy period, the advisor said to be the “best”</a:t>
            </a:r>
          </a:p>
        </p:txBody>
      </p:sp>
      <p:graphicFrame>
        <p:nvGraphicFramePr>
          <p:cNvPr id="71684" name="Object 4">
            <a:hlinkClick r:id="" action="ppaction://ole?verb=0"/>
          </p:cNvPr>
          <p:cNvGraphicFramePr>
            <a:graphicFrameLocks/>
          </p:cNvGraphicFramePr>
          <p:nvPr/>
        </p:nvGraphicFramePr>
        <p:xfrm>
          <a:off x="1144588" y="2024063"/>
          <a:ext cx="7732712" cy="4810125"/>
        </p:xfrm>
        <a:graphic>
          <a:graphicData uri="http://schemas.openxmlformats.org/presentationml/2006/ole">
            <mc:AlternateContent xmlns:mc="http://schemas.openxmlformats.org/markup-compatibility/2006">
              <mc:Choice xmlns:v="urn:schemas-microsoft-com:vml" Requires="v">
                <p:oleObj spid="_x0000_s71686" name="Document" r:id="rId4" imgW="7732713" imgH="4810125" progId="Word.Document.8">
                  <p:embed/>
                </p:oleObj>
              </mc:Choice>
              <mc:Fallback>
                <p:oleObj name="Document" r:id="rId4" imgW="7732713" imgH="4810125"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4588" y="2024063"/>
                        <a:ext cx="7732712"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5" name="Rectangle 5"/>
          <p:cNvSpPr>
            <a:spLocks noChangeArrowheads="1"/>
          </p:cNvSpPr>
          <p:nvPr/>
        </p:nvSpPr>
        <p:spPr bwMode="auto">
          <a:xfrm>
            <a:off x="3402013" y="5451475"/>
            <a:ext cx="2263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1800" b="1" i="1">
                <a:latin typeface="Lithographer" charset="0"/>
              </a:rPr>
              <a:t>mis-typed query name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smtClean="0"/>
              <a:t>Observation: Sensors</a:t>
            </a:r>
          </a:p>
        </p:txBody>
      </p:sp>
      <p:sp>
        <p:nvSpPr>
          <p:cNvPr id="73731" name="Rectangle 3"/>
          <p:cNvSpPr>
            <a:spLocks noGrp="1" noChangeArrowheads="1"/>
          </p:cNvSpPr>
          <p:nvPr>
            <p:ph type="body" idx="1"/>
          </p:nvPr>
        </p:nvSpPr>
        <p:spPr/>
        <p:txBody>
          <a:bodyPr/>
          <a:lstStyle/>
          <a:p>
            <a:r>
              <a:rPr lang="en-GB" altLang="en-US" smtClean="0"/>
              <a:t>Wire-up users to collect Heart Rate, and Galvanic Skin Response – physiological indicators of psychological states, such as stress, workload</a:t>
            </a:r>
          </a:p>
          <a:p>
            <a:r>
              <a:rPr lang="en-GB" altLang="en-US" smtClean="0"/>
              <a:t>Eye-trackers monitor participant’s gaze.  Popular in web-sites – how much attention exactly do certain features attract?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88913"/>
            <a:ext cx="9144000" cy="1143000"/>
          </a:xfrm>
        </p:spPr>
        <p:txBody>
          <a:bodyPr/>
          <a:lstStyle/>
          <a:p>
            <a:r>
              <a:rPr lang="en-GB" altLang="en-US" smtClean="0"/>
              <a:t>Signals of Opportunities for Innovation</a:t>
            </a:r>
          </a:p>
        </p:txBody>
      </p:sp>
      <p:pic>
        <p:nvPicPr>
          <p:cNvPr id="20483" name="Content Placeholder 3" descr="Skype Projections and Family Reunions - Slide Show - NYTimes.com.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9713" y="1998663"/>
            <a:ext cx="8653462" cy="4383087"/>
          </a:xfrm>
        </p:spPr>
      </p:pic>
      <p:sp>
        <p:nvSpPr>
          <p:cNvPr id="20484" name="TextBox 4"/>
          <p:cNvSpPr txBox="1">
            <a:spLocks noChangeArrowheads="1"/>
          </p:cNvSpPr>
          <p:nvPr/>
        </p:nvSpPr>
        <p:spPr bwMode="auto">
          <a:xfrm>
            <a:off x="468313" y="1341438"/>
            <a:ext cx="6619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a:t>Re-purpose skype to take traditional family portraits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685800" y="304800"/>
            <a:ext cx="7772400" cy="1143000"/>
          </a:xfrm>
          <a:noFill/>
        </p:spPr>
        <p:txBody>
          <a:bodyPr/>
          <a:lstStyle/>
          <a:p>
            <a:r>
              <a:rPr lang="en-GB" altLang="en-US" smtClean="0"/>
              <a:t>Verbal Protocol</a:t>
            </a:r>
          </a:p>
        </p:txBody>
      </p:sp>
      <p:sp>
        <p:nvSpPr>
          <p:cNvPr id="74755" name="Rectangle 1027"/>
          <p:cNvSpPr>
            <a:spLocks noGrp="1" noChangeArrowheads="1"/>
          </p:cNvSpPr>
          <p:nvPr>
            <p:ph type="body" idx="1"/>
          </p:nvPr>
        </p:nvSpPr>
        <p:spPr>
          <a:xfrm>
            <a:off x="611188" y="1484313"/>
            <a:ext cx="8077200" cy="4691062"/>
          </a:xfrm>
          <a:noFill/>
        </p:spPr>
        <p:txBody>
          <a:bodyPr/>
          <a:lstStyle/>
          <a:p>
            <a:pPr>
              <a:lnSpc>
                <a:spcPct val="90000"/>
              </a:lnSpc>
            </a:pPr>
            <a:endParaRPr lang="en-GB" altLang="en-US" sz="2400" smtClean="0"/>
          </a:p>
          <a:p>
            <a:pPr>
              <a:lnSpc>
                <a:spcPct val="90000"/>
              </a:lnSpc>
            </a:pPr>
            <a:r>
              <a:rPr lang="en-GB" altLang="en-US" sz="2400" smtClean="0"/>
              <a:t>ask user to perform selected task scenarios, and to talk aloud as they go and tell you what they are thinking</a:t>
            </a:r>
            <a:endParaRPr lang="en-GB" altLang="en-US" smtClean="0"/>
          </a:p>
          <a:p>
            <a:pPr lvl="1">
              <a:lnSpc>
                <a:spcPct val="90000"/>
              </a:lnSpc>
            </a:pPr>
            <a:r>
              <a:rPr lang="en-GB" altLang="en-US" sz="2000" smtClean="0"/>
              <a:t>may be hard work for users - two tasks, and making reasons for actions explicit is not natural for everybody</a:t>
            </a:r>
          </a:p>
          <a:p>
            <a:pPr lvl="1">
              <a:lnSpc>
                <a:spcPct val="90000"/>
              </a:lnSpc>
            </a:pPr>
            <a:r>
              <a:rPr lang="en-GB" altLang="en-US" sz="2000" smtClean="0"/>
              <a:t>designer prompts the user to keep talking, and guides the user through task as required </a:t>
            </a:r>
          </a:p>
          <a:p>
            <a:pPr lvl="2">
              <a:lnSpc>
                <a:spcPct val="90000"/>
              </a:lnSpc>
            </a:pPr>
            <a:r>
              <a:rPr lang="en-GB" altLang="en-US" sz="1800" smtClean="0"/>
              <a:t>“What are you doing now?”</a:t>
            </a:r>
          </a:p>
          <a:p>
            <a:pPr lvl="2">
              <a:lnSpc>
                <a:spcPct val="90000"/>
              </a:lnSpc>
            </a:pPr>
            <a:r>
              <a:rPr lang="en-GB" altLang="en-US" sz="1800" smtClean="0"/>
              <a:t>“What’s happening now?”</a:t>
            </a:r>
          </a:p>
          <a:p>
            <a:pPr lvl="2">
              <a:lnSpc>
                <a:spcPct val="90000"/>
              </a:lnSpc>
            </a:pPr>
            <a:r>
              <a:rPr lang="en-GB" altLang="en-US" sz="1800" smtClean="0"/>
              <a:t>“What do you think this is about?”</a:t>
            </a:r>
          </a:p>
          <a:p>
            <a:pPr lvl="2">
              <a:lnSpc>
                <a:spcPct val="90000"/>
              </a:lnSpc>
            </a:pPr>
            <a:r>
              <a:rPr lang="en-GB" altLang="en-US" sz="1800" smtClean="0"/>
              <a:t>“What did you think was going happen?”</a:t>
            </a:r>
          </a:p>
          <a:p>
            <a:pPr>
              <a:lnSpc>
                <a:spcPct val="90000"/>
              </a:lnSpc>
            </a:pPr>
            <a:r>
              <a:rPr lang="en-GB" altLang="en-US" sz="2400" smtClean="0"/>
              <a:t>Good for:</a:t>
            </a:r>
          </a:p>
          <a:p>
            <a:pPr lvl="1">
              <a:lnSpc>
                <a:spcPct val="90000"/>
              </a:lnSpc>
            </a:pPr>
            <a:r>
              <a:rPr lang="en-GB" altLang="en-US" sz="2000" smtClean="0"/>
              <a:t>Stating and explaining user interface design issues.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ltLang="en-US" smtClean="0"/>
              <a:t>Verbal Protocol</a:t>
            </a:r>
          </a:p>
        </p:txBody>
      </p:sp>
      <p:sp>
        <p:nvSpPr>
          <p:cNvPr id="76803" name="Rectangle 3"/>
          <p:cNvSpPr>
            <a:spLocks noGrp="1" noChangeArrowheads="1"/>
          </p:cNvSpPr>
          <p:nvPr>
            <p:ph type="body" idx="1"/>
          </p:nvPr>
        </p:nvSpPr>
        <p:spPr/>
        <p:txBody>
          <a:bodyPr/>
          <a:lstStyle/>
          <a:p>
            <a:pPr lvl="1"/>
            <a:r>
              <a:rPr lang="en-GB" altLang="en-US" smtClean="0"/>
              <a:t>if too noisy, intrusive or difficult protocols may be taken retrospectively with the user watching a video recording of themselves</a:t>
            </a:r>
          </a:p>
          <a:p>
            <a:endParaRPr lang="en-GB" alt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p:spPr>
        <p:txBody>
          <a:bodyPr/>
          <a:lstStyle/>
          <a:p>
            <a:r>
              <a:rPr lang="en-GB" altLang="en-US" smtClean="0"/>
              <a:t>Data-Logging</a:t>
            </a:r>
          </a:p>
        </p:txBody>
      </p:sp>
      <p:sp>
        <p:nvSpPr>
          <p:cNvPr id="77827" name="Rectangle 3"/>
          <p:cNvSpPr>
            <a:spLocks noGrp="1" noChangeArrowheads="1"/>
          </p:cNvSpPr>
          <p:nvPr>
            <p:ph type="body" idx="1"/>
          </p:nvPr>
        </p:nvSpPr>
        <p:spPr>
          <a:xfrm>
            <a:off x="685800" y="2133600"/>
            <a:ext cx="7558088" cy="4038600"/>
          </a:xfrm>
          <a:noFill/>
        </p:spPr>
        <p:txBody>
          <a:bodyPr/>
          <a:lstStyle/>
          <a:p>
            <a:r>
              <a:rPr lang="en-GB" altLang="en-US" sz="2400" smtClean="0"/>
              <a:t>time stamp of interactive event and/or object properties obtained by changing code in application</a:t>
            </a:r>
          </a:p>
          <a:p>
            <a:pPr lvl="2"/>
            <a:r>
              <a:rPr lang="en-GB" altLang="en-US" sz="2000" smtClean="0"/>
              <a:t>scope: all vs. selected user interface events (a limitation)</a:t>
            </a:r>
          </a:p>
          <a:p>
            <a:pPr lvl="2"/>
            <a:r>
              <a:rPr lang="en-GB" altLang="en-US" sz="2000" smtClean="0"/>
              <a:t>output: text file, hidden field, spreadsheet</a:t>
            </a:r>
          </a:p>
          <a:p>
            <a:r>
              <a:rPr lang="en-GB" altLang="en-US" sz="2400" smtClean="0"/>
              <a:t>increasingly easy with analytics for web sites</a:t>
            </a:r>
          </a:p>
          <a:p>
            <a:pPr lvl="1"/>
            <a:r>
              <a:rPr lang="en-GB" altLang="en-US" sz="2000" smtClean="0"/>
              <a:t>Cut and paste javascript ‘snippet’ into web html</a:t>
            </a:r>
          </a:p>
          <a:p>
            <a:r>
              <a:rPr lang="en-GB" altLang="en-US" sz="2800" smtClean="0"/>
              <a:t>Good for</a:t>
            </a:r>
            <a:r>
              <a:rPr lang="en-GB" altLang="en-US" sz="2400" smtClean="0"/>
              <a:t>: quantitative data.  Objective record of events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GB" altLang="en-US" smtClean="0"/>
              <a:t>Data Logging Tools</a:t>
            </a:r>
          </a:p>
        </p:txBody>
      </p:sp>
      <p:sp>
        <p:nvSpPr>
          <p:cNvPr id="79875" name="Content Placeholder 2"/>
          <p:cNvSpPr>
            <a:spLocks noGrp="1"/>
          </p:cNvSpPr>
          <p:nvPr>
            <p:ph idx="1"/>
          </p:nvPr>
        </p:nvSpPr>
        <p:spPr>
          <a:xfrm>
            <a:off x="685800" y="1981200"/>
            <a:ext cx="8134350" cy="4616450"/>
          </a:xfrm>
        </p:spPr>
        <p:txBody>
          <a:bodyPr/>
          <a:lstStyle/>
          <a:p>
            <a:r>
              <a:rPr lang="en-GB" altLang="en-US" smtClean="0"/>
              <a:t>Website Analytics</a:t>
            </a:r>
          </a:p>
          <a:p>
            <a:pPr lvl="1"/>
            <a:r>
              <a:rPr lang="en-GB" altLang="en-US" smtClean="0"/>
              <a:t>Google Analytics </a:t>
            </a:r>
            <a:r>
              <a:rPr lang="en-GB" altLang="en-US" sz="1200" smtClean="0"/>
              <a:t>(as you, level 1)</a:t>
            </a:r>
            <a:endParaRPr lang="en-GB" altLang="en-US" smtClean="0"/>
          </a:p>
          <a:p>
            <a:pPr lvl="2"/>
            <a:r>
              <a:rPr lang="en-GB" altLang="en-US" smtClean="0"/>
              <a:t>Clicks per page</a:t>
            </a:r>
          </a:p>
          <a:p>
            <a:pPr lvl="2"/>
            <a:r>
              <a:rPr lang="en-GB" altLang="en-US" smtClean="0"/>
              <a:t>Click per target action</a:t>
            </a:r>
          </a:p>
          <a:p>
            <a:pPr lvl="2"/>
            <a:r>
              <a:rPr lang="en-GB" altLang="en-US" smtClean="0"/>
              <a:t>Click streams/funnels</a:t>
            </a:r>
          </a:p>
          <a:p>
            <a:pPr lvl="3"/>
            <a:r>
              <a:rPr lang="en-GB" altLang="en-US" smtClean="0"/>
              <a:t>Exit points   (show ‘in page analytics’ view)</a:t>
            </a:r>
          </a:p>
          <a:p>
            <a:pPr lvl="1"/>
            <a:r>
              <a:rPr lang="en-GB" altLang="en-US" smtClean="0"/>
              <a:t>Inspectlet.com    </a:t>
            </a:r>
            <a:r>
              <a:rPr lang="en-GB" altLang="en-US" sz="1200" smtClean="0"/>
              <a:t>(as you, level 2)</a:t>
            </a:r>
            <a:endParaRPr lang="en-GB" altLang="en-US" smtClean="0"/>
          </a:p>
          <a:p>
            <a:pPr lvl="2"/>
            <a:r>
              <a:rPr lang="en-GB" altLang="en-US" smtClean="0"/>
              <a:t>Screen captures  </a:t>
            </a:r>
            <a:r>
              <a:rPr lang="en-GB" altLang="en-US" sz="1600" smtClean="0"/>
              <a:t>(http://www.inspectlet.com/dashboard/watchsession/1466036048/4008434426?pn=1&amp;accessResourceKey=44be727fbf633f2ba3cf574129754940646ef925)</a:t>
            </a:r>
            <a:endParaRPr lang="en-GB" altLang="en-US" smtClean="0"/>
          </a:p>
          <a:p>
            <a:pPr lvl="2"/>
            <a:r>
              <a:rPr lang="en-GB" altLang="en-US" smtClean="0"/>
              <a:t>Heatmaps  e.g. Top10bikefixes.com (home page only)</a:t>
            </a:r>
          </a:p>
          <a:p>
            <a:pPr lvl="2"/>
            <a:endParaRPr lang="en-GB" alt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ltLang="en-US" smtClean="0"/>
              <a:t>Technique Selection Quiz</a:t>
            </a:r>
          </a:p>
        </p:txBody>
      </p:sp>
      <p:sp>
        <p:nvSpPr>
          <p:cNvPr id="80899" name="Rectangle 3"/>
          <p:cNvSpPr>
            <a:spLocks noGrp="1" noChangeArrowheads="1"/>
          </p:cNvSpPr>
          <p:nvPr>
            <p:ph type="body" idx="1"/>
          </p:nvPr>
        </p:nvSpPr>
        <p:spPr>
          <a:xfrm>
            <a:off x="714375" y="1643063"/>
            <a:ext cx="7772400" cy="4738687"/>
          </a:xfrm>
        </p:spPr>
        <p:txBody>
          <a:bodyPr/>
          <a:lstStyle/>
          <a:p>
            <a:r>
              <a:rPr lang="en-GB" altLang="en-US" smtClean="0"/>
              <a:t>Gather data to answer to following questions:</a:t>
            </a:r>
          </a:p>
          <a:p>
            <a:pPr marL="971550" lvl="1" indent="-514350">
              <a:buFont typeface="Times New Roman" panose="02020603050405020304" pitchFamily="18" charset="0"/>
              <a:buAutoNum type="arabicPeriod"/>
            </a:pPr>
            <a:r>
              <a:rPr lang="en-GB" altLang="en-US" smtClean="0"/>
              <a:t>Does the context of use effect user experience of clam-shell and ear-piece style mobile phones?</a:t>
            </a:r>
          </a:p>
          <a:p>
            <a:pPr marL="971550" lvl="1" indent="-514350">
              <a:buFont typeface="Times New Roman" panose="02020603050405020304" pitchFamily="18" charset="0"/>
              <a:buAutoNum type="arabicPeriod"/>
            </a:pPr>
            <a:r>
              <a:rPr lang="en-GB" altLang="en-US" smtClean="0"/>
              <a:t>How do city traders collaborate in the buying and selling financial products ?</a:t>
            </a:r>
          </a:p>
          <a:p>
            <a:pPr marL="971550" lvl="1" indent="-514350">
              <a:buFont typeface="Times New Roman" panose="02020603050405020304" pitchFamily="18" charset="0"/>
              <a:buAutoNum type="arabicPeriod"/>
            </a:pPr>
            <a:r>
              <a:rPr lang="en-GB" altLang="en-US" smtClean="0"/>
              <a:t>Is GIMP difficult to learn, and if so, then what features are most difficult, and why are they difficult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GB" altLang="en-US" smtClean="0"/>
              <a:t>The Big Issues</a:t>
            </a:r>
          </a:p>
        </p:txBody>
      </p:sp>
      <p:sp>
        <p:nvSpPr>
          <p:cNvPr id="81923" name="Content Placeholder 2"/>
          <p:cNvSpPr>
            <a:spLocks noGrp="1"/>
          </p:cNvSpPr>
          <p:nvPr>
            <p:ph idx="1"/>
          </p:nvPr>
        </p:nvSpPr>
        <p:spPr>
          <a:xfrm>
            <a:off x="684213" y="1628775"/>
            <a:ext cx="7775575" cy="4752975"/>
          </a:xfrm>
        </p:spPr>
        <p:txBody>
          <a:bodyPr/>
          <a:lstStyle/>
          <a:p>
            <a:r>
              <a:rPr lang="en-GB" altLang="en-US" smtClean="0"/>
              <a:t>Quality of data gathered is only as good as quality of participant selection, planning, preparation and execution</a:t>
            </a:r>
          </a:p>
          <a:p>
            <a:pPr lvl="2"/>
            <a:r>
              <a:rPr lang="en-GB" altLang="en-US" smtClean="0"/>
              <a:t>What do I </a:t>
            </a:r>
            <a:r>
              <a:rPr lang="en-GB" altLang="en-US" i="1" smtClean="0"/>
              <a:t>really</a:t>
            </a:r>
            <a:r>
              <a:rPr lang="en-GB" altLang="en-US" smtClean="0"/>
              <a:t> want to learn about </a:t>
            </a:r>
            <a:r>
              <a:rPr lang="en-GB" altLang="en-US" i="1" smtClean="0"/>
              <a:t>exactly</a:t>
            </a:r>
            <a:r>
              <a:rPr lang="en-GB" altLang="en-US" smtClean="0"/>
              <a:t>?</a:t>
            </a:r>
          </a:p>
          <a:p>
            <a:pPr lvl="2"/>
            <a:r>
              <a:rPr lang="en-GB" altLang="en-US" smtClean="0"/>
              <a:t>How else could I obtain the information I need?  Which approach is best?</a:t>
            </a:r>
          </a:p>
          <a:p>
            <a:pPr lvl="2"/>
            <a:r>
              <a:rPr lang="en-GB" altLang="en-US" smtClean="0"/>
              <a:t>What questions should I ask?</a:t>
            </a:r>
          </a:p>
          <a:p>
            <a:r>
              <a:rPr lang="en-GB" altLang="en-US" smtClean="0"/>
              <a:t>Seek thoughtful coherence and consistency, rather than perfection</a:t>
            </a:r>
          </a:p>
          <a:p>
            <a:pPr lvl="1"/>
            <a:r>
              <a:rPr lang="en-GB" altLang="en-US" smtClean="0"/>
              <a:t>participative prototyping may compensate for many inaccuracies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609600"/>
            <a:ext cx="8382000" cy="1143000"/>
          </a:xfrm>
          <a:noFill/>
        </p:spPr>
        <p:txBody>
          <a:bodyPr/>
          <a:lstStyle/>
          <a:p>
            <a:r>
              <a:rPr lang="en-GB" altLang="en-US" smtClean="0"/>
              <a:t>Empirical Inputs for Products of Analysis, Design and Evaluation</a:t>
            </a:r>
          </a:p>
        </p:txBody>
      </p:sp>
      <p:sp>
        <p:nvSpPr>
          <p:cNvPr id="82947" name="Rectangle 3"/>
          <p:cNvSpPr>
            <a:spLocks noGrp="1" noChangeArrowheads="1"/>
          </p:cNvSpPr>
          <p:nvPr>
            <p:ph type="body" idx="1"/>
          </p:nvPr>
        </p:nvSpPr>
        <p:spPr>
          <a:xfrm>
            <a:off x="685800" y="2209800"/>
            <a:ext cx="3124200" cy="4191000"/>
          </a:xfrm>
          <a:noFill/>
        </p:spPr>
        <p:txBody>
          <a:bodyPr/>
          <a:lstStyle/>
          <a:p>
            <a:r>
              <a:rPr lang="en-GB" altLang="en-US" sz="2000" smtClean="0"/>
              <a:t>focus groups</a:t>
            </a:r>
          </a:p>
          <a:p>
            <a:r>
              <a:rPr lang="en-GB" altLang="en-US" sz="2000" smtClean="0"/>
              <a:t>diary keeping</a:t>
            </a:r>
          </a:p>
          <a:p>
            <a:r>
              <a:rPr lang="en-GB" altLang="en-US" sz="2000" smtClean="0"/>
              <a:t>card sorting</a:t>
            </a:r>
          </a:p>
          <a:p>
            <a:r>
              <a:rPr lang="en-GB" altLang="en-US" sz="2000" smtClean="0"/>
              <a:t>interviews</a:t>
            </a:r>
          </a:p>
          <a:p>
            <a:r>
              <a:rPr lang="en-GB" altLang="en-US" sz="2000" smtClean="0"/>
              <a:t>observation</a:t>
            </a:r>
          </a:p>
          <a:p>
            <a:pPr lvl="1"/>
            <a:r>
              <a:rPr lang="en-GB" altLang="en-US" sz="1800" smtClean="0"/>
              <a:t>naturalistic field</a:t>
            </a:r>
          </a:p>
          <a:p>
            <a:pPr lvl="1"/>
            <a:r>
              <a:rPr lang="en-GB" altLang="en-US" sz="1800" smtClean="0"/>
              <a:t>structured lab.</a:t>
            </a:r>
          </a:p>
          <a:p>
            <a:r>
              <a:rPr lang="en-GB" altLang="en-US" sz="2000" smtClean="0"/>
              <a:t>verbal protocols</a:t>
            </a:r>
          </a:p>
          <a:p>
            <a:r>
              <a:rPr lang="en-GB" altLang="en-US" sz="2000" smtClean="0"/>
              <a:t>data logs</a:t>
            </a:r>
          </a:p>
          <a:p>
            <a:r>
              <a:rPr lang="en-GB" altLang="en-US" sz="2000" smtClean="0"/>
              <a:t>questionnaires</a:t>
            </a:r>
          </a:p>
        </p:txBody>
      </p:sp>
      <p:sp>
        <p:nvSpPr>
          <p:cNvPr id="82948" name="Rectangle 4"/>
          <p:cNvSpPr>
            <a:spLocks noChangeArrowheads="1"/>
          </p:cNvSpPr>
          <p:nvPr/>
        </p:nvSpPr>
        <p:spPr bwMode="auto">
          <a:xfrm>
            <a:off x="5076825" y="1773238"/>
            <a:ext cx="31242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GB" altLang="en-US" sz="2000"/>
              <a:t>user journeys</a:t>
            </a:r>
          </a:p>
          <a:p>
            <a:r>
              <a:rPr lang="en-GB" altLang="en-US" sz="2000"/>
              <a:t>user descriptions</a:t>
            </a:r>
          </a:p>
          <a:p>
            <a:r>
              <a:rPr lang="en-GB" altLang="en-US" sz="2000"/>
              <a:t>tables of usability reqts</a:t>
            </a:r>
          </a:p>
          <a:p>
            <a:r>
              <a:rPr lang="en-GB" altLang="en-US" sz="2000"/>
              <a:t>task scenarios</a:t>
            </a:r>
          </a:p>
          <a:p>
            <a:r>
              <a:rPr lang="en-GB" altLang="en-US" sz="2000"/>
              <a:t>task decompositions</a:t>
            </a:r>
          </a:p>
          <a:p>
            <a:r>
              <a:rPr lang="en-GB" altLang="en-US" sz="2000"/>
              <a:t>object models</a:t>
            </a:r>
          </a:p>
          <a:p>
            <a:r>
              <a:rPr lang="en-GB" altLang="en-US" sz="2000"/>
              <a:t>design sketches</a:t>
            </a:r>
          </a:p>
          <a:p>
            <a:r>
              <a:rPr lang="en-GB" altLang="en-US" sz="2000"/>
              <a:t>paper prototypes</a:t>
            </a:r>
          </a:p>
          <a:p>
            <a:r>
              <a:rPr lang="en-GB" altLang="en-US" sz="2000"/>
              <a:t>implementations</a:t>
            </a:r>
          </a:p>
          <a:p>
            <a:r>
              <a:rPr lang="en-GB" altLang="en-US" sz="2000"/>
              <a:t>evaluation reports</a:t>
            </a:r>
          </a:p>
          <a:p>
            <a:endParaRPr lang="en-GB" altLang="en-US" sz="2000"/>
          </a:p>
          <a:p>
            <a:endParaRPr lang="en-GB" altLang="en-US" sz="2000"/>
          </a:p>
          <a:p>
            <a:endParaRPr lang="en-GB" altLang="en-US" sz="2000"/>
          </a:p>
        </p:txBody>
      </p:sp>
      <p:sp>
        <p:nvSpPr>
          <p:cNvPr id="82949" name="Line 5"/>
          <p:cNvSpPr>
            <a:spLocks noChangeShapeType="1"/>
          </p:cNvSpPr>
          <p:nvPr/>
        </p:nvSpPr>
        <p:spPr bwMode="auto">
          <a:xfrm>
            <a:off x="2895600" y="2438400"/>
            <a:ext cx="19050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950" name="Line 6"/>
          <p:cNvSpPr>
            <a:spLocks noChangeShapeType="1"/>
          </p:cNvSpPr>
          <p:nvPr/>
        </p:nvSpPr>
        <p:spPr bwMode="auto">
          <a:xfrm>
            <a:off x="2895600" y="2438400"/>
            <a:ext cx="1905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951" name="Line 7"/>
          <p:cNvSpPr>
            <a:spLocks noChangeShapeType="1"/>
          </p:cNvSpPr>
          <p:nvPr/>
        </p:nvSpPr>
        <p:spPr bwMode="auto">
          <a:xfrm>
            <a:off x="2895600" y="2438400"/>
            <a:ext cx="18288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952" name="Line 8"/>
          <p:cNvSpPr>
            <a:spLocks noChangeShapeType="1"/>
          </p:cNvSpPr>
          <p:nvPr/>
        </p:nvSpPr>
        <p:spPr bwMode="auto">
          <a:xfrm flipV="1">
            <a:off x="3200400" y="4267200"/>
            <a:ext cx="175260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953" name="Line 9"/>
          <p:cNvSpPr>
            <a:spLocks noChangeShapeType="1"/>
          </p:cNvSpPr>
          <p:nvPr/>
        </p:nvSpPr>
        <p:spPr bwMode="auto">
          <a:xfrm flipV="1">
            <a:off x="3200400" y="3429000"/>
            <a:ext cx="1828800" cy="15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954" name="Rectangle 10"/>
          <p:cNvSpPr>
            <a:spLocks noChangeArrowheads="1"/>
          </p:cNvSpPr>
          <p:nvPr/>
        </p:nvSpPr>
        <p:spPr bwMode="auto">
          <a:xfrm>
            <a:off x="3419475" y="5373688"/>
            <a:ext cx="518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GB" altLang="en-US" sz="1800"/>
              <a:t>by selecting, adapting and sequencing techniques, you decide which data gathering event helps you create which product</a:t>
            </a:r>
          </a:p>
          <a:p>
            <a:endParaRPr lang="en-GB" altLang="en-US" sz="1800"/>
          </a:p>
          <a:p>
            <a:endParaRPr lang="en-GB" altLang="en-US" sz="1800"/>
          </a:p>
          <a:p>
            <a:endParaRPr lang="en-GB" altLang="en-US" sz="18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228600"/>
            <a:ext cx="7772400" cy="1143000"/>
          </a:xfrm>
          <a:noFill/>
        </p:spPr>
        <p:txBody>
          <a:bodyPr/>
          <a:lstStyle/>
          <a:p>
            <a:r>
              <a:rPr lang="en-GB" altLang="en-US" smtClean="0"/>
              <a:t>References</a:t>
            </a:r>
          </a:p>
        </p:txBody>
      </p:sp>
      <p:sp>
        <p:nvSpPr>
          <p:cNvPr id="84995" name="Rectangle 3"/>
          <p:cNvSpPr>
            <a:spLocks noGrp="1" noChangeArrowheads="1"/>
          </p:cNvSpPr>
          <p:nvPr>
            <p:ph type="body" idx="1"/>
          </p:nvPr>
        </p:nvSpPr>
        <p:spPr>
          <a:xfrm>
            <a:off x="457200" y="1143000"/>
            <a:ext cx="8229600" cy="5334000"/>
          </a:xfrm>
          <a:noFill/>
        </p:spPr>
        <p:txBody>
          <a:bodyPr/>
          <a:lstStyle/>
          <a:p>
            <a:pPr lvl="2">
              <a:buFontTx/>
              <a:buNone/>
            </a:pPr>
            <a:r>
              <a:rPr lang="en-GB" altLang="en-US" sz="1800" smtClean="0"/>
              <a:t>Lazar, Feng and Hockheiser,  2010, Research Methods in Human-Computer Interaction, Wiley.</a:t>
            </a:r>
          </a:p>
          <a:p>
            <a:pPr lvl="2">
              <a:buFontTx/>
              <a:buNone/>
            </a:pPr>
            <a:r>
              <a:rPr lang="en-GB" altLang="en-US" sz="1800" smtClean="0"/>
              <a:t>Sata, S. And Salvador, T 2001, playacting and focus Troupes: Theatre techniques for creating quick intense immersive and engaging focus group sessions.  Interactions, september + october 1999, ACM Press.</a:t>
            </a:r>
          </a:p>
          <a:p>
            <a:pPr lvl="2">
              <a:buFontTx/>
              <a:buNone/>
            </a:pPr>
            <a:r>
              <a:rPr lang="en-GB" altLang="en-US" sz="1800" smtClean="0"/>
              <a:t>Damodaran, L., 1996, User Involvement in the Systems Design Process - a Practical Guide, </a:t>
            </a:r>
            <a:r>
              <a:rPr lang="en-GB" altLang="en-US" sz="1800" i="1" smtClean="0"/>
              <a:t>Behaviour &amp; Information Technology</a:t>
            </a:r>
            <a:r>
              <a:rPr lang="en-GB" altLang="en-US" sz="1800" smtClean="0"/>
              <a:t>, 15(6), 363-377.</a:t>
            </a:r>
          </a:p>
          <a:p>
            <a:pPr lvl="2">
              <a:buFontTx/>
              <a:buNone/>
            </a:pPr>
            <a:r>
              <a:rPr lang="en-GB" altLang="en-US" sz="1800" smtClean="0"/>
              <a:t>Davies, M. &amp; Hakiel, S 1988, Knowledge Harvesting: A Practical Guide to Interviewing, </a:t>
            </a:r>
            <a:r>
              <a:rPr lang="en-GB" altLang="en-US" sz="2000" i="1" smtClean="0"/>
              <a:t>Expert Systems</a:t>
            </a:r>
            <a:r>
              <a:rPr lang="en-GB" altLang="en-US" sz="2000" smtClean="0"/>
              <a:t>, 5(1) 42-49</a:t>
            </a:r>
          </a:p>
          <a:p>
            <a:pPr lvl="2">
              <a:buFontTx/>
              <a:buNone/>
            </a:pPr>
            <a:r>
              <a:rPr lang="en-GB" altLang="en-US" sz="1800" smtClean="0"/>
              <a:t>McGraw, K. L. &amp; Seale, M. R. 1988, Knowledge Elicitation with Multiple Experts: Considerations &amp; Techniques, </a:t>
            </a:r>
            <a:r>
              <a:rPr lang="en-GB" altLang="en-US" sz="1800" i="1" smtClean="0"/>
              <a:t>AI Review</a:t>
            </a:r>
            <a:r>
              <a:rPr lang="en-GB" altLang="en-US" sz="1800" smtClean="0"/>
              <a:t>, 2, 31-44.</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115888"/>
            <a:ext cx="9036050" cy="1636712"/>
          </a:xfrm>
        </p:spPr>
        <p:txBody>
          <a:bodyPr/>
          <a:lstStyle/>
          <a:p>
            <a:r>
              <a:rPr lang="en-GB" altLang="en-US" smtClean="0"/>
              <a:t>Signals of Opportunities for Innovation: Trends &amp; Distinctions in Key Performance Indicators</a:t>
            </a:r>
          </a:p>
        </p:txBody>
      </p:sp>
      <p:sp>
        <p:nvSpPr>
          <p:cNvPr id="21507" name="Content Placeholder 2"/>
          <p:cNvSpPr>
            <a:spLocks noGrp="1"/>
          </p:cNvSpPr>
          <p:nvPr>
            <p:ph idx="1"/>
          </p:nvPr>
        </p:nvSpPr>
        <p:spPr>
          <a:xfrm>
            <a:off x="0" y="1752600"/>
            <a:ext cx="8893175" cy="4062413"/>
          </a:xfrm>
        </p:spPr>
        <p:txBody>
          <a:bodyPr/>
          <a:lstStyle/>
          <a:p>
            <a:r>
              <a:rPr lang="en-GB" altLang="en-US" smtClean="0"/>
              <a:t>a distinction</a:t>
            </a:r>
          </a:p>
          <a:p>
            <a:pPr lvl="1"/>
            <a:r>
              <a:rPr lang="en-GB" altLang="en-US" smtClean="0"/>
              <a:t>e.g. mobiles have higher bounce rate</a:t>
            </a:r>
          </a:p>
          <a:p>
            <a:pPr lvl="1"/>
            <a:r>
              <a:rPr lang="en-GB" altLang="en-US" smtClean="0"/>
              <a:t>E.g. return visitors bounce less and explore deeper</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84538"/>
            <a:ext cx="80073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Rectangle 4"/>
          <p:cNvSpPr>
            <a:spLocks noChangeArrowheads="1"/>
          </p:cNvSpPr>
          <p:nvPr/>
        </p:nvSpPr>
        <p:spPr bwMode="auto">
          <a:xfrm>
            <a:off x="4427538" y="4868863"/>
            <a:ext cx="1944687" cy="18002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smtClean="0"/>
              <a:t>Trends &amp; Distinctions in Key Performance Indicators</a:t>
            </a:r>
          </a:p>
        </p:txBody>
      </p:sp>
      <p:sp>
        <p:nvSpPr>
          <p:cNvPr id="22531" name="Content Placeholder 2"/>
          <p:cNvSpPr>
            <a:spLocks noGrp="1"/>
          </p:cNvSpPr>
          <p:nvPr>
            <p:ph idx="1"/>
          </p:nvPr>
        </p:nvSpPr>
        <p:spPr>
          <a:xfrm>
            <a:off x="468313" y="1628775"/>
            <a:ext cx="8351837" cy="4968875"/>
          </a:xfrm>
        </p:spPr>
        <p:txBody>
          <a:bodyPr/>
          <a:lstStyle/>
          <a:p>
            <a:r>
              <a:rPr lang="en-GB" altLang="en-US" smtClean="0"/>
              <a:t>A trend</a:t>
            </a:r>
          </a:p>
          <a:p>
            <a:pPr lvl="1"/>
            <a:r>
              <a:rPr lang="en-GB" altLang="en-US" smtClean="0"/>
              <a:t>E.g. more visits on sunny weekends</a:t>
            </a:r>
          </a:p>
          <a:p>
            <a:pPr lvl="1"/>
            <a:r>
              <a:rPr lang="en-GB" altLang="en-US" smtClean="0"/>
              <a:t>E.g. more visits over the summer</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284538"/>
            <a:ext cx="63881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80975" y="260350"/>
            <a:ext cx="9324975" cy="1524000"/>
          </a:xfrm>
        </p:spPr>
        <p:txBody>
          <a:bodyPr/>
          <a:lstStyle/>
          <a:p>
            <a:r>
              <a:rPr lang="en-GB" altLang="en-US" smtClean="0"/>
              <a:t>Signals are Always there:</a:t>
            </a:r>
            <a:br>
              <a:rPr lang="en-GB" altLang="en-US" smtClean="0"/>
            </a:br>
            <a:r>
              <a:rPr lang="en-GB" altLang="en-US" smtClean="0"/>
              <a:t>Continuous Evolution of User Goals and Contexts of Use</a:t>
            </a:r>
          </a:p>
        </p:txBody>
      </p:sp>
      <p:sp>
        <p:nvSpPr>
          <p:cNvPr id="23555" name="Content Placeholder 2"/>
          <p:cNvSpPr>
            <a:spLocks noGrp="1"/>
          </p:cNvSpPr>
          <p:nvPr>
            <p:ph idx="1"/>
          </p:nvPr>
        </p:nvSpPr>
        <p:spPr>
          <a:xfrm>
            <a:off x="0" y="1981200"/>
            <a:ext cx="4787900" cy="4114800"/>
          </a:xfrm>
        </p:spPr>
        <p:txBody>
          <a:bodyPr/>
          <a:lstStyle/>
          <a:p>
            <a:r>
              <a:rPr lang="en-GB" altLang="en-US" smtClean="0"/>
              <a:t>A new resource</a:t>
            </a:r>
          </a:p>
          <a:p>
            <a:pPr lvl="2"/>
            <a:r>
              <a:rPr lang="en-GB" altLang="en-US" smtClean="0"/>
              <a:t>Keep it safe</a:t>
            </a:r>
          </a:p>
          <a:p>
            <a:pPr lvl="2"/>
            <a:r>
              <a:rPr lang="en-GB" altLang="en-US" smtClean="0"/>
              <a:t>Drive safely</a:t>
            </a:r>
          </a:p>
          <a:p>
            <a:pPr lvl="1"/>
            <a:r>
              <a:rPr lang="en-GB" altLang="en-US" smtClean="0"/>
              <a:t>then,</a:t>
            </a:r>
          </a:p>
          <a:p>
            <a:pPr lvl="2"/>
            <a:r>
              <a:rPr lang="en-GB" altLang="en-US" smtClean="0"/>
              <a:t>Charge it</a:t>
            </a:r>
          </a:p>
          <a:p>
            <a:pPr lvl="2"/>
            <a:r>
              <a:rPr lang="en-GB" altLang="en-US" smtClean="0"/>
              <a:t>Use it as music centre, sat nav, money, authentication</a:t>
            </a:r>
          </a:p>
        </p:txBody>
      </p:sp>
      <p:pic>
        <p:nvPicPr>
          <p:cNvPr id="23556" name="Picture 2" descr="http://i01.i.aliimg.com/wsphoto/v0/767758681/Multi-functional-car-Anti-Slip-pad-Rubber-Mobile-Sticky-font-b-stick-b-font-Dashboard-fo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773238"/>
            <a:ext cx="43719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2"/>
          <p:cNvSpPr>
            <a:spLocks noChangeArrowheads="1"/>
          </p:cNvSpPr>
          <p:nvPr/>
        </p:nvSpPr>
        <p:spPr bwMode="auto">
          <a:xfrm>
            <a:off x="5416550" y="2901950"/>
            <a:ext cx="2273300" cy="1816100"/>
          </a:xfrm>
          <a:prstGeom prst="ellipse">
            <a:avLst/>
          </a:prstGeom>
          <a:solidFill>
            <a:schemeClr val="bg1"/>
          </a:solidFill>
          <a:ln w="12700">
            <a:solidFill>
              <a:schemeClr val="tx1"/>
            </a:solidFill>
            <a:round/>
            <a:headEnd/>
            <a:tailEnd/>
          </a:ln>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latin typeface="Calibri" panose="020F0502020204030204" pitchFamily="34" charset="0"/>
            </a:endParaRPr>
          </a:p>
        </p:txBody>
      </p:sp>
      <p:sp>
        <p:nvSpPr>
          <p:cNvPr id="31747" name="Rectangle 3"/>
          <p:cNvSpPr>
            <a:spLocks noGrp="1" noChangeArrowheads="1"/>
          </p:cNvSpPr>
          <p:nvPr>
            <p:ph type="title"/>
          </p:nvPr>
        </p:nvSpPr>
        <p:spPr>
          <a:xfrm>
            <a:off x="179388" y="260350"/>
            <a:ext cx="8785225" cy="1655763"/>
          </a:xfrm>
        </p:spPr>
        <p:txBody>
          <a:bodyPr rtlCol="0">
            <a:normAutofit fontScale="90000"/>
          </a:bodyPr>
          <a:lstStyle/>
          <a:p>
            <a:pPr eaLnBrk="1" fontAlgn="auto" hangingPunct="1">
              <a:spcAft>
                <a:spcPts val="0"/>
              </a:spcAft>
              <a:defRPr/>
            </a:pPr>
            <a:r>
              <a:rPr lang="en-GB" dirty="0" smtClean="0"/>
              <a:t>Co-Evolution of Tasks and Artefacts</a:t>
            </a:r>
            <a:br>
              <a:rPr lang="en-GB" dirty="0" smtClean="0"/>
            </a:br>
            <a:r>
              <a:rPr lang="en-GB" dirty="0" smtClean="0"/>
              <a:t> - there is always an opportunity for insight 									</a:t>
            </a:r>
            <a:r>
              <a:rPr lang="en-GB" sz="1800" dirty="0" smtClean="0"/>
              <a:t>(Carroll)</a:t>
            </a:r>
          </a:p>
        </p:txBody>
      </p:sp>
      <p:sp>
        <p:nvSpPr>
          <p:cNvPr id="31748" name="Rectangle 4"/>
          <p:cNvSpPr>
            <a:spLocks noGrp="1" noChangeArrowheads="1"/>
          </p:cNvSpPr>
          <p:nvPr>
            <p:ph type="body" sz="half" idx="1"/>
          </p:nvPr>
        </p:nvSpPr>
        <p:spPr/>
        <p:txBody>
          <a:bodyPr rtlCol="0">
            <a:normAutofit fontScale="92500" lnSpcReduction="10000"/>
          </a:bodyPr>
          <a:lstStyle/>
          <a:p>
            <a:pPr eaLnBrk="1" fontAlgn="auto" hangingPunct="1">
              <a:spcAft>
                <a:spcPts val="0"/>
              </a:spcAft>
              <a:defRPr/>
            </a:pPr>
            <a:r>
              <a:rPr lang="en-GB" sz="2000" dirty="0" smtClean="0"/>
              <a:t>users wish to behave in a certain way, to achieve certain work goals</a:t>
            </a:r>
          </a:p>
          <a:p>
            <a:pPr eaLnBrk="1" fontAlgn="auto" hangingPunct="1">
              <a:spcAft>
                <a:spcPts val="0"/>
              </a:spcAft>
              <a:defRPr/>
            </a:pPr>
            <a:r>
              <a:rPr lang="en-GB" sz="2000" dirty="0" smtClean="0"/>
              <a:t>a computer is developed to support these behaviours and goals</a:t>
            </a:r>
          </a:p>
          <a:p>
            <a:pPr eaLnBrk="1" fontAlgn="auto" hangingPunct="1">
              <a:spcAft>
                <a:spcPts val="0"/>
              </a:spcAft>
              <a:defRPr/>
            </a:pPr>
            <a:r>
              <a:rPr lang="en-GB" sz="2000" dirty="0" smtClean="0"/>
              <a:t>users perceive new ways of behaving, and new goals to achieve</a:t>
            </a:r>
          </a:p>
          <a:p>
            <a:pPr eaLnBrk="1" fontAlgn="auto" hangingPunct="1">
              <a:spcAft>
                <a:spcPts val="0"/>
              </a:spcAft>
              <a:defRPr/>
            </a:pPr>
            <a:r>
              <a:rPr lang="en-GB" sz="2000" dirty="0" smtClean="0"/>
              <a:t>a new computer is developed to support these new behaviours and goals</a:t>
            </a:r>
          </a:p>
          <a:p>
            <a:pPr eaLnBrk="1" fontAlgn="auto" hangingPunct="1">
              <a:spcAft>
                <a:spcPts val="0"/>
              </a:spcAft>
              <a:defRPr/>
            </a:pPr>
            <a:r>
              <a:rPr lang="en-GB" sz="2000" dirty="0" smtClean="0"/>
              <a:t>and so on.  </a:t>
            </a:r>
            <a:r>
              <a:rPr lang="en-GB" sz="2000" dirty="0" err="1" smtClean="0"/>
              <a:t>Ux</a:t>
            </a:r>
            <a:r>
              <a:rPr lang="en-GB" sz="2000" dirty="0" smtClean="0"/>
              <a:t> Design enables evolution.</a:t>
            </a:r>
          </a:p>
        </p:txBody>
      </p:sp>
      <p:sp>
        <p:nvSpPr>
          <p:cNvPr id="24581" name="Rectangle 5"/>
          <p:cNvSpPr>
            <a:spLocks noChangeArrowheads="1"/>
          </p:cNvSpPr>
          <p:nvPr/>
        </p:nvSpPr>
        <p:spPr bwMode="auto">
          <a:xfrm>
            <a:off x="4862513" y="3521075"/>
            <a:ext cx="36052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800" b="1">
                <a:latin typeface="Balloonist"/>
              </a:rPr>
              <a:t>Task</a:t>
            </a:r>
            <a:r>
              <a:rPr lang="en-GB" altLang="en-US" sz="2400">
                <a:latin typeface="Calibri" panose="020F0502020204030204" pitchFamily="34" charset="0"/>
              </a:rPr>
              <a:t>                      </a:t>
            </a:r>
            <a:r>
              <a:rPr lang="en-GB" altLang="en-US" sz="2400">
                <a:latin typeface="Balloonist"/>
              </a:rPr>
              <a:t>Artefact</a:t>
            </a:r>
          </a:p>
        </p:txBody>
      </p:sp>
      <p:sp>
        <p:nvSpPr>
          <p:cNvPr id="24582" name="AutoShape 6"/>
          <p:cNvSpPr>
            <a:spLocks noChangeArrowheads="1"/>
          </p:cNvSpPr>
          <p:nvPr/>
        </p:nvSpPr>
        <p:spPr bwMode="auto">
          <a:xfrm rot="-1320000">
            <a:off x="5340350" y="3892550"/>
            <a:ext cx="292100" cy="368300"/>
          </a:xfrm>
          <a:prstGeom prst="triangle">
            <a:avLst>
              <a:gd name="adj" fmla="val 49949"/>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latin typeface="Calibri" panose="020F0502020204030204" pitchFamily="34" charset="0"/>
            </a:endParaRPr>
          </a:p>
        </p:txBody>
      </p:sp>
      <p:sp>
        <p:nvSpPr>
          <p:cNvPr id="24583" name="AutoShape 7"/>
          <p:cNvSpPr>
            <a:spLocks noChangeArrowheads="1"/>
          </p:cNvSpPr>
          <p:nvPr/>
        </p:nvSpPr>
        <p:spPr bwMode="auto">
          <a:xfrm rot="8460000">
            <a:off x="7473950" y="3359150"/>
            <a:ext cx="215900" cy="292100"/>
          </a:xfrm>
          <a:prstGeom prst="triangle">
            <a:avLst>
              <a:gd name="adj" fmla="val 49949"/>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latin typeface="Calibri" panose="020F0502020204030204" pitchFamily="34" charset="0"/>
            </a:endParaRPr>
          </a:p>
        </p:txBody>
      </p:sp>
      <p:sp>
        <p:nvSpPr>
          <p:cNvPr id="24584" name="Rectangle 8"/>
          <p:cNvSpPr>
            <a:spLocks noChangeArrowheads="1"/>
          </p:cNvSpPr>
          <p:nvPr/>
        </p:nvSpPr>
        <p:spPr bwMode="auto">
          <a:xfrm>
            <a:off x="6386513" y="2568575"/>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a:t>design</a:t>
            </a:r>
          </a:p>
        </p:txBody>
      </p:sp>
      <p:sp>
        <p:nvSpPr>
          <p:cNvPr id="24585" name="Rectangle 9"/>
          <p:cNvSpPr>
            <a:spLocks noChangeArrowheads="1"/>
          </p:cNvSpPr>
          <p:nvPr/>
        </p:nvSpPr>
        <p:spPr bwMode="auto">
          <a:xfrm>
            <a:off x="6157913" y="4854575"/>
            <a:ext cx="968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a:t>analyse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CSBSEHCI">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BCSBSEHCI">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CSBSEHC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CSBSEHC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CSBSEHC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CSBSEHC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CSBSEHC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CSBSEHC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CSBSEHC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595550014</TotalTime>
  <Pages>21</Pages>
  <Words>3561</Words>
  <Application>Microsoft Office PowerPoint</Application>
  <PresentationFormat>On-screen Show (4:3)</PresentationFormat>
  <Paragraphs>434</Paragraphs>
  <Slides>57</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Times New Roman</vt:lpstr>
      <vt:lpstr>Arial</vt:lpstr>
      <vt:lpstr>Calibri</vt:lpstr>
      <vt:lpstr>Balloonist</vt:lpstr>
      <vt:lpstr>Helvetica</vt:lpstr>
      <vt:lpstr>MS Gothic</vt:lpstr>
      <vt:lpstr>Lithographer</vt:lpstr>
      <vt:lpstr>BCSBSEHCI</vt:lpstr>
      <vt:lpstr>Microsoft Word Document</vt:lpstr>
      <vt:lpstr>Data Gathering for Customer Insight</vt:lpstr>
      <vt:lpstr>Contents</vt:lpstr>
      <vt:lpstr>Why Gather Data? Customer Insight to Identify New Opportunities</vt:lpstr>
      <vt:lpstr>Signals of Opportunities for Innovation: Suggestions of Unsatisfied Needs</vt:lpstr>
      <vt:lpstr>Signals of Opportunities for Innovation</vt:lpstr>
      <vt:lpstr>Signals of Opportunities for Innovation: Trends &amp; Distinctions in Key Performance Indicators</vt:lpstr>
      <vt:lpstr>Trends &amp; Distinctions in Key Performance Indicators</vt:lpstr>
      <vt:lpstr>Signals are Always there: Continuous Evolution of User Goals and Contexts of Use</vt:lpstr>
      <vt:lpstr>Co-Evolution of Tasks and Artefacts  - there is always an opportunity for insight          (Carroll)</vt:lpstr>
      <vt:lpstr>Co-Evolution of Tasks and Artefacts</vt:lpstr>
      <vt:lpstr>Data Gathering Techniques </vt:lpstr>
      <vt:lpstr>Focus Groups</vt:lpstr>
      <vt:lpstr>Guidelines for Moderators</vt:lpstr>
      <vt:lpstr>Focus Group</vt:lpstr>
      <vt:lpstr>Mom gives feedback on 18+ computer game </vt:lpstr>
      <vt:lpstr>Example: Focus Troupes (Intel)</vt:lpstr>
      <vt:lpstr>PowerPoint Presentation</vt:lpstr>
      <vt:lpstr>PowerPoint Presentation</vt:lpstr>
      <vt:lpstr>Focus Group</vt:lpstr>
      <vt:lpstr>Issues</vt:lpstr>
      <vt:lpstr>Diary Keeping</vt:lpstr>
      <vt:lpstr>Diary Keeping</vt:lpstr>
      <vt:lpstr>Example: A Diary about Rendezvousing</vt:lpstr>
      <vt:lpstr>Example: A Diary about Rendezvousing</vt:lpstr>
      <vt:lpstr>Example: A Diary about Rendezvousing</vt:lpstr>
      <vt:lpstr>Interviews</vt:lpstr>
      <vt:lpstr>Questions</vt:lpstr>
      <vt:lpstr>Questions</vt:lpstr>
      <vt:lpstr>Variations</vt:lpstr>
      <vt:lpstr>Variations</vt:lpstr>
      <vt:lpstr>Interviewing Issues</vt:lpstr>
      <vt:lpstr>Questionnaires</vt:lpstr>
      <vt:lpstr>Questionnaire</vt:lpstr>
      <vt:lpstr>Questionnaire</vt:lpstr>
      <vt:lpstr>Questionnaires</vt:lpstr>
      <vt:lpstr>Questionnaires</vt:lpstr>
      <vt:lpstr>Observation: Naturalistic Field (communication analysis/ ethnomethodology)</vt:lpstr>
      <vt:lpstr>PowerPoint Presentation</vt:lpstr>
      <vt:lpstr>Technique Selection Quiz</vt:lpstr>
      <vt:lpstr>General Issues: Rehearsal</vt:lpstr>
      <vt:lpstr>General Issues: Verification</vt:lpstr>
      <vt:lpstr>Development Team Participation</vt:lpstr>
      <vt:lpstr>General Issues: How many participants?</vt:lpstr>
      <vt:lpstr>Tools for Remote Data Gathering</vt:lpstr>
      <vt:lpstr>Sentiment Analysis: Computational Focus Groups?</vt:lpstr>
      <vt:lpstr>Card Sorting</vt:lpstr>
      <vt:lpstr>Observation: Controlled Lab. (Grids/Checklists)</vt:lpstr>
      <vt:lpstr>Example: Helpline Grid/Checklist</vt:lpstr>
      <vt:lpstr>Observation: Sensors</vt:lpstr>
      <vt:lpstr>Verbal Protocol</vt:lpstr>
      <vt:lpstr>Verbal Protocol</vt:lpstr>
      <vt:lpstr>Data-Logging</vt:lpstr>
      <vt:lpstr>Data Logging Tools</vt:lpstr>
      <vt:lpstr>Technique Selection Quiz</vt:lpstr>
      <vt:lpstr>The Big Issues</vt:lpstr>
      <vt:lpstr>Empirical Inputs for Products of Analysis, Design and 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(I): User-Centred Design, and Users</dc:title>
  <dc:subject>Human Computer Interaction</dc:subject>
  <dc:creator>Martin Colbert</dc:creator>
  <cp:keywords>MIT MDC</cp:keywords>
  <dc:description/>
  <cp:lastModifiedBy>Simmons, Thomas W</cp:lastModifiedBy>
  <cp:revision>130</cp:revision>
  <cp:lastPrinted>1601-01-01T00:00:00Z</cp:lastPrinted>
  <dcterms:created xsi:type="dcterms:W3CDTF">1998-12-01T12:49:46Z</dcterms:created>
  <dcterms:modified xsi:type="dcterms:W3CDTF">2020-01-30T14:39:50Z</dcterms:modified>
</cp:coreProperties>
</file>