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7" r:id="rId3"/>
    <p:sldId id="260" r:id="rId4"/>
    <p:sldId id="272" r:id="rId5"/>
    <p:sldId id="271" r:id="rId6"/>
    <p:sldId id="270" r:id="rId7"/>
    <p:sldId id="263" r:id="rId8"/>
    <p:sldId id="261" r:id="rId9"/>
    <p:sldId id="262" r:id="rId10"/>
    <p:sldId id="273" r:id="rId11"/>
    <p:sldId id="259" r:id="rId12"/>
    <p:sldId id="268" r:id="rId13"/>
    <p:sldId id="265" r:id="rId14"/>
    <p:sldId id="274"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mmons, Thomas W" initials="STW" lastIdx="3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63" d="100"/>
          <a:sy n="163" d="100"/>
        </p:scale>
        <p:origin x="150" y="15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1-11T14:39:07.142" idx="28">
    <p:pos x="10" y="10"/>
    <p:text>My game is targetted towards the AAA consoles and Games PC's due to the grafical demands and gameplay. Target Age is 16+ who are into tactical, exploring and  competition.</p:text>
    <p:extLst>
      <p:ext uri="{C676402C-5697-4E1C-873F-D02D1690AC5C}">
        <p15:threadingInfo xmlns:p15="http://schemas.microsoft.com/office/powerpoint/2012/main" timeZoneBias="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19-11-11T16:56:11.623" idx="30">
    <p:pos x="10" y="10"/>
    <p:text>Players have the option to buy weapons/ armour to help them complete the game as well as outfits fr there character which may not give them any benifits but personalises trump to there liking</p:text>
    <p:extLst>
      <p:ext uri="{C676402C-5697-4E1C-873F-D02D1690AC5C}">
        <p15:threadingInfo xmlns:p15="http://schemas.microsoft.com/office/powerpoint/2012/main" timeZoneBias="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11-07T15:13:38.633" idx="20">
    <p:pos x="10" y="10"/>
    <p:text>The game is set in in 2021 where the player plays as trump and the end of his term in office. America is in civil war (Trump followers vs rivals vs the people). Players choices effect gameplay (good is bad and bad is good). The players goal is to escape America and get into Mexico.</p:text>
    <p:extLst>
      <p:ext uri="{C676402C-5697-4E1C-873F-D02D1690AC5C}">
        <p15:threadingInfo xmlns:p15="http://schemas.microsoft.com/office/powerpoint/2012/main" timeZoneBias="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11-11T14:39:07.142" idx="28">
    <p:pos x="10" y="10"/>
    <p:text>My game is targetted towards the AAA consoles and Games PC's due to the grafical demands and gameplay. Target Age is 16+ who are into tactical, exploring and  competition.</p:text>
    <p:extLst>
      <p:ext uri="{C676402C-5697-4E1C-873F-D02D1690AC5C}">
        <p15:threadingInfo xmlns:p15="http://schemas.microsoft.com/office/powerpoint/2012/main" timeZoneBias="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9-11-11T14:39:07.142" idx="28">
    <p:pos x="10" y="10"/>
    <p:text>My game is targetted towards the AAA consoles and Games PC's due to the grafical demands and gameplay. Target Age is 16+ who are into tactical, exploring and  competition.</p:text>
    <p:extLst>
      <p:ext uri="{C676402C-5697-4E1C-873F-D02D1690AC5C}">
        <p15:threadingInfo xmlns:p15="http://schemas.microsoft.com/office/powerpoint/2012/main" timeZoneBias="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9-11-07T15:53:57.365" idx="23">
    <p:pos x="10" y="10"/>
    <p:text>My game is aiming at a third person shooter gameplay &amp; when the game is paused a birds eye view of America and the current players location. Secret serviceman can be the players guide/ give reccomenations where to go next.</p:text>
    <p:extLst>
      <p:ext uri="{C676402C-5697-4E1C-873F-D02D1690AC5C}">
        <p15:threadingInfo xmlns:p15="http://schemas.microsoft.com/office/powerpoint/2012/main" timeZoneBias="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9-11-07T16:37:07.952" idx="25">
    <p:pos x="10" y="10"/>
    <p:text>the players when starting the game will at the heart of washington (white house) to witness the scenes of destruction and after discovering theyre playing as trump they want to known what happened and what they did to cause this civil war.</p:text>
    <p:extLst>
      <p:ext uri="{C676402C-5697-4E1C-873F-D02D1690AC5C}">
        <p15:threadingInfo xmlns:p15="http://schemas.microsoft.com/office/powerpoint/2012/main" timeZoneBias="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9-10-29T16:07:06.528" idx="16">
    <p:pos x="10" y="10"/>
    <p:text/>
    <p:extLst>
      <p:ext uri="{C676402C-5697-4E1C-873F-D02D1690AC5C}">
        <p15:threadingInfo xmlns:p15="http://schemas.microsoft.com/office/powerpoint/2012/main" timeZoneBias="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9-11-07T16:14:38.531" idx="24">
    <p:pos x="10" y="10"/>
    <p:text>All major cities and each state is represented with an 3d iconic building/ landmark in the pause menu map view. Certain audio will be used in situations the players encounter such as enemies, intel locations and allies.</p:text>
    <p:extLst>
      <p:ext uri="{C676402C-5697-4E1C-873F-D02D1690AC5C}">
        <p15:threadingInfo xmlns:p15="http://schemas.microsoft.com/office/powerpoint/2012/main" timeZoneBias="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9-11-07T16:43:04.763" idx="27">
    <p:pos x="10" y="10"/>
    <p:text>Players will need to interact with different types of doors (open &amp; shut) find different weapons, ammo, armour. Try to avoid traps set by rivals/ enemies or by nature such as pathways falling apart. players can also call in for assistance via a phone which will include the military and secret service squads</p:text>
    <p:extLst>
      <p:ext uri="{C676402C-5697-4E1C-873F-D02D1690AC5C}">
        <p15:threadingInfo xmlns:p15="http://schemas.microsoft.com/office/powerpoint/2012/main" timeZoneBias="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9961751-09E4-4FFE-84B7-667AD67FB8C5}" type="datetimeFigureOut">
              <a:rPr lang="en-GB" smtClean="0"/>
              <a:t>12/12/2019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8A17AE-63BE-482E-8540-EE38754508C6}" type="slidenum">
              <a:rPr lang="en-GB" smtClean="0"/>
              <a:t>‹#›</a:t>
            </a:fld>
            <a:endParaRPr lang="en-GB"/>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9458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69961751-09E4-4FFE-84B7-667AD67FB8C5}" type="datetimeFigureOut">
              <a:rPr lang="en-GB" smtClean="0"/>
              <a:t>12/12/2019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D8A17AE-63BE-482E-8540-EE38754508C6}" type="slidenum">
              <a:rPr lang="en-GB" smtClean="0"/>
              <a:t>‹#›</a:t>
            </a:fld>
            <a:endParaRPr lang="en-GB"/>
          </a:p>
        </p:txBody>
      </p:sp>
    </p:spTree>
    <p:extLst>
      <p:ext uri="{BB962C8B-B14F-4D97-AF65-F5344CB8AC3E}">
        <p14:creationId xmlns:p14="http://schemas.microsoft.com/office/powerpoint/2010/main" val="3750929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9961751-09E4-4FFE-84B7-667AD67FB8C5}" type="datetimeFigureOut">
              <a:rPr lang="en-GB" smtClean="0"/>
              <a:t>12/12/2019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8A17AE-63BE-482E-8540-EE38754508C6}" type="slidenum">
              <a:rPr lang="en-GB" smtClean="0"/>
              <a:t>‹#›</a:t>
            </a:fld>
            <a:endParaRPr lang="en-GB"/>
          </a:p>
        </p:txBody>
      </p:sp>
    </p:spTree>
    <p:extLst>
      <p:ext uri="{BB962C8B-B14F-4D97-AF65-F5344CB8AC3E}">
        <p14:creationId xmlns:p14="http://schemas.microsoft.com/office/powerpoint/2010/main" val="39043177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9961751-09E4-4FFE-84B7-667AD67FB8C5}" type="datetimeFigureOut">
              <a:rPr lang="en-GB" smtClean="0"/>
              <a:t>12/12/2019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8A17AE-63BE-482E-8540-EE38754508C6}" type="slidenum">
              <a:rPr lang="en-GB" smtClean="0"/>
              <a:t>‹#›</a:t>
            </a:fld>
            <a:endParaRPr lang="en-GB"/>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171851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9961751-09E4-4FFE-84B7-667AD67FB8C5}" type="datetimeFigureOut">
              <a:rPr lang="en-GB" smtClean="0"/>
              <a:t>12/12/2019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8A17AE-63BE-482E-8540-EE38754508C6}" type="slidenum">
              <a:rPr lang="en-GB" smtClean="0"/>
              <a:t>‹#›</a:t>
            </a:fld>
            <a:endParaRPr lang="en-GB"/>
          </a:p>
        </p:txBody>
      </p:sp>
    </p:spTree>
    <p:extLst>
      <p:ext uri="{BB962C8B-B14F-4D97-AF65-F5344CB8AC3E}">
        <p14:creationId xmlns:p14="http://schemas.microsoft.com/office/powerpoint/2010/main" val="16946511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9961751-09E4-4FFE-84B7-667AD67FB8C5}" type="datetimeFigureOut">
              <a:rPr lang="en-GB" smtClean="0"/>
              <a:t>12/12/2019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8A17AE-63BE-482E-8540-EE38754508C6}" type="slidenum">
              <a:rPr lang="en-GB" smtClean="0"/>
              <a:t>‹#›</a:t>
            </a:fld>
            <a:endParaRPr lang="en-GB"/>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2205611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9961751-09E4-4FFE-84B7-667AD67FB8C5}" type="datetimeFigureOut">
              <a:rPr lang="en-GB" smtClean="0"/>
              <a:t>12/12/2019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8A17AE-63BE-482E-8540-EE38754508C6}" type="slidenum">
              <a:rPr lang="en-GB" smtClean="0"/>
              <a:t>‹#›</a:t>
            </a:fld>
            <a:endParaRPr lang="en-GB"/>
          </a:p>
        </p:txBody>
      </p:sp>
    </p:spTree>
    <p:extLst>
      <p:ext uri="{BB962C8B-B14F-4D97-AF65-F5344CB8AC3E}">
        <p14:creationId xmlns:p14="http://schemas.microsoft.com/office/powerpoint/2010/main" val="36180416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961751-09E4-4FFE-84B7-667AD67FB8C5}" type="datetimeFigureOut">
              <a:rPr lang="en-GB" smtClean="0"/>
              <a:t>12/12/2019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8A17AE-63BE-482E-8540-EE38754508C6}" type="slidenum">
              <a:rPr lang="en-GB" smtClean="0"/>
              <a:t>‹#›</a:t>
            </a:fld>
            <a:endParaRPr lang="en-GB"/>
          </a:p>
        </p:txBody>
      </p:sp>
    </p:spTree>
    <p:extLst>
      <p:ext uri="{BB962C8B-B14F-4D97-AF65-F5344CB8AC3E}">
        <p14:creationId xmlns:p14="http://schemas.microsoft.com/office/powerpoint/2010/main" val="19637910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961751-09E4-4FFE-84B7-667AD67FB8C5}" type="datetimeFigureOut">
              <a:rPr lang="en-GB" smtClean="0"/>
              <a:t>12/12/2019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8A17AE-63BE-482E-8540-EE38754508C6}" type="slidenum">
              <a:rPr lang="en-GB" smtClean="0"/>
              <a:t>‹#›</a:t>
            </a:fld>
            <a:endParaRPr lang="en-GB"/>
          </a:p>
        </p:txBody>
      </p:sp>
    </p:spTree>
    <p:extLst>
      <p:ext uri="{BB962C8B-B14F-4D97-AF65-F5344CB8AC3E}">
        <p14:creationId xmlns:p14="http://schemas.microsoft.com/office/powerpoint/2010/main" val="1685673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961751-09E4-4FFE-84B7-667AD67FB8C5}" type="datetimeFigureOut">
              <a:rPr lang="en-GB" smtClean="0"/>
              <a:t>12/12/2019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8A17AE-63BE-482E-8540-EE38754508C6}" type="slidenum">
              <a:rPr lang="en-GB" smtClean="0"/>
              <a:t>‹#›</a:t>
            </a:fld>
            <a:endParaRPr lang="en-GB"/>
          </a:p>
        </p:txBody>
      </p:sp>
    </p:spTree>
    <p:extLst>
      <p:ext uri="{BB962C8B-B14F-4D97-AF65-F5344CB8AC3E}">
        <p14:creationId xmlns:p14="http://schemas.microsoft.com/office/powerpoint/2010/main" val="578750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9961751-09E4-4FFE-84B7-667AD67FB8C5}" type="datetimeFigureOut">
              <a:rPr lang="en-GB" smtClean="0"/>
              <a:t>12/12/2019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8A17AE-63BE-482E-8540-EE38754508C6}" type="slidenum">
              <a:rPr lang="en-GB" smtClean="0"/>
              <a:t>‹#›</a:t>
            </a:fld>
            <a:endParaRPr lang="en-GB"/>
          </a:p>
        </p:txBody>
      </p:sp>
    </p:spTree>
    <p:extLst>
      <p:ext uri="{BB962C8B-B14F-4D97-AF65-F5344CB8AC3E}">
        <p14:creationId xmlns:p14="http://schemas.microsoft.com/office/powerpoint/2010/main" val="3921677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9961751-09E4-4FFE-84B7-667AD67FB8C5}" type="datetimeFigureOut">
              <a:rPr lang="en-GB" smtClean="0"/>
              <a:t>12/12/2019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8A17AE-63BE-482E-8540-EE38754508C6}" type="slidenum">
              <a:rPr lang="en-GB" smtClean="0"/>
              <a:t>‹#›</a:t>
            </a:fld>
            <a:endParaRPr lang="en-GB"/>
          </a:p>
        </p:txBody>
      </p:sp>
    </p:spTree>
    <p:extLst>
      <p:ext uri="{BB962C8B-B14F-4D97-AF65-F5344CB8AC3E}">
        <p14:creationId xmlns:p14="http://schemas.microsoft.com/office/powerpoint/2010/main" val="1327987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9961751-09E4-4FFE-84B7-667AD67FB8C5}" type="datetimeFigureOut">
              <a:rPr lang="en-GB" smtClean="0"/>
              <a:t>12/12/2019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D8A17AE-63BE-482E-8540-EE38754508C6}" type="slidenum">
              <a:rPr lang="en-GB" smtClean="0"/>
              <a:t>‹#›</a:t>
            </a:fld>
            <a:endParaRPr lang="en-GB"/>
          </a:p>
        </p:txBody>
      </p:sp>
    </p:spTree>
    <p:extLst>
      <p:ext uri="{BB962C8B-B14F-4D97-AF65-F5344CB8AC3E}">
        <p14:creationId xmlns:p14="http://schemas.microsoft.com/office/powerpoint/2010/main" val="177793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9961751-09E4-4FFE-84B7-667AD67FB8C5}" type="datetimeFigureOut">
              <a:rPr lang="en-GB" smtClean="0"/>
              <a:t>12/12/2019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D8A17AE-63BE-482E-8540-EE38754508C6}" type="slidenum">
              <a:rPr lang="en-GB" smtClean="0"/>
              <a:t>‹#›</a:t>
            </a:fld>
            <a:endParaRPr lang="en-GB"/>
          </a:p>
        </p:txBody>
      </p:sp>
    </p:spTree>
    <p:extLst>
      <p:ext uri="{BB962C8B-B14F-4D97-AF65-F5344CB8AC3E}">
        <p14:creationId xmlns:p14="http://schemas.microsoft.com/office/powerpoint/2010/main" val="2868980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961751-09E4-4FFE-84B7-667AD67FB8C5}" type="datetimeFigureOut">
              <a:rPr lang="en-GB" smtClean="0"/>
              <a:t>12/12/2019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D8A17AE-63BE-482E-8540-EE38754508C6}" type="slidenum">
              <a:rPr lang="en-GB" smtClean="0"/>
              <a:t>‹#›</a:t>
            </a:fld>
            <a:endParaRPr lang="en-GB"/>
          </a:p>
        </p:txBody>
      </p:sp>
    </p:spTree>
    <p:extLst>
      <p:ext uri="{BB962C8B-B14F-4D97-AF65-F5344CB8AC3E}">
        <p14:creationId xmlns:p14="http://schemas.microsoft.com/office/powerpoint/2010/main" val="757147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9961751-09E4-4FFE-84B7-667AD67FB8C5}" type="datetimeFigureOut">
              <a:rPr lang="en-GB" smtClean="0"/>
              <a:t>12/12/2019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8A17AE-63BE-482E-8540-EE38754508C6}" type="slidenum">
              <a:rPr lang="en-GB" smtClean="0"/>
              <a:t>‹#›</a:t>
            </a:fld>
            <a:endParaRPr lang="en-GB"/>
          </a:p>
        </p:txBody>
      </p:sp>
    </p:spTree>
    <p:extLst>
      <p:ext uri="{BB962C8B-B14F-4D97-AF65-F5344CB8AC3E}">
        <p14:creationId xmlns:p14="http://schemas.microsoft.com/office/powerpoint/2010/main" val="1429820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9961751-09E4-4FFE-84B7-667AD67FB8C5}" type="datetimeFigureOut">
              <a:rPr lang="en-GB" smtClean="0"/>
              <a:t>12/12/2019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8A17AE-63BE-482E-8540-EE38754508C6}" type="slidenum">
              <a:rPr lang="en-GB" smtClean="0"/>
              <a:t>‹#›</a:t>
            </a:fld>
            <a:endParaRPr lang="en-GB"/>
          </a:p>
        </p:txBody>
      </p:sp>
    </p:spTree>
    <p:extLst>
      <p:ext uri="{BB962C8B-B14F-4D97-AF65-F5344CB8AC3E}">
        <p14:creationId xmlns:p14="http://schemas.microsoft.com/office/powerpoint/2010/main" val="919201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9961751-09E4-4FFE-84B7-667AD67FB8C5}" type="datetimeFigureOut">
              <a:rPr lang="en-GB" smtClean="0"/>
              <a:t>12/12/2019</a:t>
            </a:fld>
            <a:endParaRPr lang="en-GB"/>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GB"/>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BD8A17AE-63BE-482E-8540-EE38754508C6}" type="slidenum">
              <a:rPr lang="en-GB" smtClean="0"/>
              <a:t>‹#›</a:t>
            </a:fld>
            <a:endParaRPr lang="en-GB"/>
          </a:p>
        </p:txBody>
      </p:sp>
    </p:spTree>
    <p:extLst>
      <p:ext uri="{BB962C8B-B14F-4D97-AF65-F5344CB8AC3E}">
        <p14:creationId xmlns:p14="http://schemas.microsoft.com/office/powerpoint/2010/main" val="396078810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g"/><Relationship Id="rId1" Type="http://schemas.openxmlformats.org/officeDocument/2006/relationships/slideLayout" Target="../slideLayouts/slideLayout2.xml"/><Relationship Id="rId6" Type="http://schemas.openxmlformats.org/officeDocument/2006/relationships/comments" Target="../comments/comment8.xml"/><Relationship Id="rId5" Type="http://schemas.openxmlformats.org/officeDocument/2006/relationships/image" Target="../media/image20.jpeg"/><Relationship Id="rId4" Type="http://schemas.openxmlformats.org/officeDocument/2006/relationships/image" Target="../media/image19.jpg"/></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gif"/><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comments" Target="../comments/comment4.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comments" Target="../comments/comment5.xml"/><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comments" Target="../comments/comment7.xml"/><Relationship Id="rId3" Type="http://schemas.openxmlformats.org/officeDocument/2006/relationships/image" Target="../media/image13.jpeg"/><Relationship Id="rId7" Type="http://schemas.openxmlformats.org/officeDocument/2006/relationships/image" Target="../media/image16.png"/><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15.jpg"/><Relationship Id="rId5" Type="http://schemas.openxmlformats.org/officeDocument/2006/relationships/image" Target="../media/image14.jpeg"/><Relationship Id="rId4" Type="http://schemas.openxmlformats.org/officeDocument/2006/relationships/hyperlink" Target="https://www.google.co.uk/url?sa=i&amp;url=https://www.telegraph.co.uk/news/2016/11/02/us-election-more-donald-trump-voters-say-they-are-anti-clinton-t/&amp;psig=AOvVaw2aYhNoXBs7R64oF6eRPv_Q&amp;ust=1573573550814000&amp;source=images&amp;cd=vfe&amp;ved=0CAIQjRxqFwoTCIig-bXA4uUCFQAAAAAdAAAAABA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85799"/>
            <a:ext cx="8817235" cy="2971801"/>
          </a:xfrm>
        </p:spPr>
        <p:txBody>
          <a:bodyPr>
            <a:normAutofit/>
          </a:bodyPr>
          <a:lstStyle/>
          <a:p>
            <a:r>
              <a:rPr lang="en-GB" dirty="0" smtClean="0">
                <a:latin typeface="Arial" panose="020B0604020202020204" pitchFamily="34" charset="0"/>
                <a:cs typeface="Arial" panose="020B0604020202020204" pitchFamily="34" charset="0"/>
              </a:rPr>
              <a:t>Interim Project Pitch</a:t>
            </a:r>
            <a:br>
              <a:rPr lang="en-GB" dirty="0" smtClean="0">
                <a:latin typeface="Arial" panose="020B0604020202020204" pitchFamily="34" charset="0"/>
                <a:cs typeface="Arial" panose="020B0604020202020204" pitchFamily="34" charset="0"/>
              </a:rPr>
            </a:br>
            <a:endParaRPr lang="en-GB"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684211" y="3835554"/>
            <a:ext cx="6400800" cy="1947333"/>
          </a:xfrm>
        </p:spPr>
        <p:txBody>
          <a:bodyPr/>
          <a:lstStyle/>
          <a:p>
            <a:pPr marL="342900" indent="-342900">
              <a:buFont typeface="Wingdings" panose="05000000000000000000" pitchFamily="2" charset="2"/>
              <a:buChar char="Ø"/>
            </a:pPr>
            <a:r>
              <a:rPr lang="en-GB" dirty="0" smtClean="0">
                <a:latin typeface="Times New Roman" panose="02020603050405020304" pitchFamily="18" charset="0"/>
                <a:cs typeface="Times New Roman" panose="02020603050405020304" pitchFamily="18" charset="0"/>
              </a:rPr>
              <a:t>By Thomas Simmons</a:t>
            </a:r>
          </a:p>
          <a:p>
            <a:pPr marL="342900" indent="-342900">
              <a:buFont typeface="Wingdings" panose="05000000000000000000" pitchFamily="2" charset="2"/>
              <a:buChar char="Ø"/>
            </a:pPr>
            <a:r>
              <a:rPr lang="en-GB" dirty="0" smtClean="0">
                <a:latin typeface="Times New Roman" panose="02020603050405020304" pitchFamily="18" charset="0"/>
                <a:cs typeface="Times New Roman" panose="02020603050405020304" pitchFamily="18" charset="0"/>
              </a:rPr>
              <a:t>K1906250</a:t>
            </a:r>
          </a:p>
        </p:txBody>
      </p:sp>
    </p:spTree>
    <p:extLst>
      <p:ext uri="{BB962C8B-B14F-4D97-AF65-F5344CB8AC3E}">
        <p14:creationId xmlns:p14="http://schemas.microsoft.com/office/powerpoint/2010/main" val="31829369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Characters Story Arks</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657195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529" y="578618"/>
            <a:ext cx="8534400" cy="1507067"/>
          </a:xfrm>
        </p:spPr>
        <p:txBody>
          <a:bodyPr/>
          <a:lstStyle/>
          <a:p>
            <a:r>
              <a:rPr lang="en-GB" dirty="0" smtClean="0">
                <a:latin typeface="Arial" panose="020B0604020202020204" pitchFamily="34" charset="0"/>
                <a:cs typeface="Arial" panose="020B0604020202020204" pitchFamily="34" charset="0"/>
              </a:rPr>
              <a:t>World/Locations</a:t>
            </a:r>
            <a:endParaRPr lang="en-GB"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25529" y="2223268"/>
            <a:ext cx="8534400" cy="3615267"/>
          </a:xfrm>
        </p:spPr>
        <p:txBody>
          <a:bodyPr/>
          <a:lstStyle/>
          <a:p>
            <a:r>
              <a:rPr lang="en-GB" dirty="0" smtClean="0">
                <a:latin typeface="Times New Roman" panose="02020603050405020304" pitchFamily="18" charset="0"/>
                <a:cs typeface="Times New Roman" panose="02020603050405020304" pitchFamily="18" charset="0"/>
              </a:rPr>
              <a:t>Iconic Buildings/ structures (Mexican wall) represented</a:t>
            </a:r>
          </a:p>
          <a:p>
            <a:r>
              <a:rPr lang="en-GB" dirty="0" smtClean="0">
                <a:latin typeface="Times New Roman" panose="02020603050405020304" pitchFamily="18" charset="0"/>
                <a:cs typeface="Times New Roman" panose="02020603050405020304" pitchFamily="18" charset="0"/>
              </a:rPr>
              <a:t>Cities and states provide difficulty level and rewards</a:t>
            </a:r>
          </a:p>
          <a:p>
            <a:r>
              <a:rPr lang="en-GB" dirty="0" smtClean="0">
                <a:latin typeface="Times New Roman" panose="02020603050405020304" pitchFamily="18" charset="0"/>
                <a:cs typeface="Times New Roman" panose="02020603050405020304" pitchFamily="18" charset="0"/>
              </a:rPr>
              <a:t>Map of America</a:t>
            </a:r>
          </a:p>
          <a:p>
            <a:r>
              <a:rPr lang="en-GB" dirty="0" smtClean="0">
                <a:latin typeface="Times New Roman" panose="02020603050405020304" pitchFamily="18" charset="0"/>
                <a:cs typeface="Times New Roman" panose="02020603050405020304" pitchFamily="18" charset="0"/>
              </a:rPr>
              <a:t>Audio included in different scenarios </a:t>
            </a:r>
          </a:p>
          <a:p>
            <a:r>
              <a:rPr lang="en-GB" dirty="0" smtClean="0">
                <a:latin typeface="Times New Roman" panose="02020603050405020304" pitchFamily="18" charset="0"/>
                <a:cs typeface="Times New Roman" panose="02020603050405020304" pitchFamily="18" charset="0"/>
              </a:rPr>
              <a:t>Find intel of real world articles/ news stories</a:t>
            </a:r>
          </a:p>
          <a:p>
            <a:endParaRPr lang="en-GB" dirty="0" smtClean="0"/>
          </a:p>
          <a:p>
            <a:endParaRPr lang="en-GB" dirty="0" smtClean="0"/>
          </a:p>
          <a:p>
            <a:endParaRPr lang="en-GB"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9314" r="11070"/>
          <a:stretch/>
        </p:blipFill>
        <p:spPr>
          <a:xfrm>
            <a:off x="6934200" y="1079942"/>
            <a:ext cx="2849880" cy="201148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21240" y="485485"/>
            <a:ext cx="2133600" cy="3200400"/>
          </a:xfrm>
          <a:prstGeom prst="rect">
            <a:avLst/>
          </a:prstGeom>
        </p:spPr>
      </p:pic>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21073" t="6299" r="22067"/>
          <a:stretch/>
        </p:blipFill>
        <p:spPr>
          <a:xfrm>
            <a:off x="9898380" y="3840479"/>
            <a:ext cx="2179320" cy="2394295"/>
          </a:xfrm>
          <a:prstGeom prst="rect">
            <a:avLst/>
          </a:prstGeom>
        </p:spPr>
      </p:pic>
      <p:sp>
        <p:nvSpPr>
          <p:cNvPr id="8" name="AutoShape 4" descr="https://cdn.vox-cdn.com/thumbor/EZyqrlK4dODpKU_n-WbRlKyYEyo=/0x0:5211x3603/920x0/filters:focal(0x0:5211x3603):format(webp):no_upscale()/cdn.vox-cdn.com/uploads/chorus_asset/file/9686667/shutterstock_344648759.jpg"/>
          <p:cNvSpPr>
            <a:spLocks noChangeAspect="1" noChangeArrowheads="1"/>
          </p:cNvSpPr>
          <p:nvPr/>
        </p:nvSpPr>
        <p:spPr bwMode="auto">
          <a:xfrm>
            <a:off x="1922780" y="2085685"/>
            <a:ext cx="7048500" cy="4876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05241" y="3229011"/>
            <a:ext cx="3178839" cy="2197919"/>
          </a:xfrm>
          <a:prstGeom prst="rect">
            <a:avLst/>
          </a:prstGeom>
        </p:spPr>
      </p:pic>
    </p:spTree>
    <p:extLst>
      <p:ext uri="{BB962C8B-B14F-4D97-AF65-F5344CB8AC3E}">
        <p14:creationId xmlns:p14="http://schemas.microsoft.com/office/powerpoint/2010/main" val="4566558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529" y="788168"/>
            <a:ext cx="8534400" cy="1507067"/>
          </a:xfrm>
        </p:spPr>
        <p:txBody>
          <a:bodyPr/>
          <a:lstStyle/>
          <a:p>
            <a:r>
              <a:rPr lang="en-GB" dirty="0" smtClean="0">
                <a:latin typeface="Arial" panose="020B0604020202020204" pitchFamily="34" charset="0"/>
                <a:cs typeface="Arial" panose="020B0604020202020204" pitchFamily="34" charset="0"/>
              </a:rPr>
              <a:t>Game Mechanics</a:t>
            </a:r>
            <a:endParaRPr lang="en-GB"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25529" y="1981200"/>
            <a:ext cx="8534400" cy="3641377"/>
          </a:xfrm>
        </p:spPr>
        <p:txBody>
          <a:bodyPr/>
          <a:lstStyle/>
          <a:p>
            <a:r>
              <a:rPr lang="en-GB" dirty="0" smtClean="0">
                <a:latin typeface="Times New Roman" panose="02020603050405020304" pitchFamily="18" charset="0"/>
                <a:cs typeface="Times New Roman" panose="02020603050405020304" pitchFamily="18" charset="0"/>
              </a:rPr>
              <a:t>Players interact with objects</a:t>
            </a:r>
          </a:p>
          <a:p>
            <a:r>
              <a:rPr lang="en-GB" dirty="0" smtClean="0">
                <a:latin typeface="Times New Roman" panose="02020603050405020304" pitchFamily="18" charset="0"/>
                <a:cs typeface="Times New Roman" panose="02020603050405020304" pitchFamily="18" charset="0"/>
              </a:rPr>
              <a:t>Can find and pick up weapons/ armour</a:t>
            </a:r>
          </a:p>
          <a:p>
            <a:r>
              <a:rPr lang="en-GB" dirty="0" smtClean="0">
                <a:latin typeface="Times New Roman" panose="02020603050405020304" pitchFamily="18" charset="0"/>
                <a:cs typeface="Times New Roman" panose="02020603050405020304" pitchFamily="18" charset="0"/>
              </a:rPr>
              <a:t>Encounter traps/ hazards human/ naturally made</a:t>
            </a:r>
          </a:p>
          <a:p>
            <a:r>
              <a:rPr lang="en-GB" dirty="0" smtClean="0">
                <a:latin typeface="Times New Roman" panose="02020603050405020304" pitchFamily="18" charset="0"/>
                <a:cs typeface="Times New Roman" panose="02020603050405020304" pitchFamily="18" charset="0"/>
              </a:rPr>
              <a:t>An assistance menu/ menu </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36065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529" y="788168"/>
            <a:ext cx="8534400" cy="1507067"/>
          </a:xfrm>
        </p:spPr>
        <p:txBody>
          <a:bodyPr/>
          <a:lstStyle/>
          <a:p>
            <a:r>
              <a:rPr lang="en-GB" dirty="0" smtClean="0">
                <a:latin typeface="Arial" panose="020B0604020202020204" pitchFamily="34" charset="0"/>
                <a:cs typeface="Arial" panose="020B0604020202020204" pitchFamily="34" charset="0"/>
              </a:rPr>
              <a:t>In Game Purchases</a:t>
            </a:r>
            <a:endParaRPr lang="en-GB"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25529" y="1912944"/>
            <a:ext cx="8534400" cy="3615267"/>
          </a:xfrm>
        </p:spPr>
        <p:txBody>
          <a:bodyPr/>
          <a:lstStyle/>
          <a:p>
            <a:r>
              <a:rPr lang="en-GB" dirty="0" smtClean="0">
                <a:latin typeface="Times New Roman" panose="02020603050405020304" pitchFamily="18" charset="0"/>
                <a:cs typeface="Times New Roman" panose="02020603050405020304" pitchFamily="18" charset="0"/>
              </a:rPr>
              <a:t>Purchases of different armours/ bullet proof vests</a:t>
            </a:r>
          </a:p>
          <a:p>
            <a:r>
              <a:rPr lang="en-GB" dirty="0" smtClean="0">
                <a:latin typeface="Times New Roman" panose="02020603050405020304" pitchFamily="18" charset="0"/>
                <a:cs typeface="Times New Roman" panose="02020603050405020304" pitchFamily="18" charset="0"/>
              </a:rPr>
              <a:t>Outfits for characters </a:t>
            </a:r>
          </a:p>
          <a:p>
            <a:r>
              <a:rPr lang="en-GB" dirty="0" smtClean="0">
                <a:latin typeface="Times New Roman" panose="02020603050405020304" pitchFamily="18" charset="0"/>
                <a:cs typeface="Times New Roman" panose="02020603050405020304" pitchFamily="18" charset="0"/>
              </a:rPr>
              <a:t>Purchased allies such as mercenaries/ secret servicemen</a:t>
            </a:r>
          </a:p>
          <a:p>
            <a:r>
              <a:rPr lang="en-GB" dirty="0" smtClean="0">
                <a:latin typeface="Times New Roman" panose="02020603050405020304" pitchFamily="18" charset="0"/>
                <a:cs typeface="Times New Roman" panose="02020603050405020304" pitchFamily="18" charset="0"/>
              </a:rPr>
              <a:t>Loyalists/ Trump enthusiasts </a:t>
            </a:r>
            <a:endParaRPr lang="en-GB" dirty="0" smtClean="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Seasonal Customisations</a:t>
            </a:r>
            <a:endParaRPr lang="en-GB" dirty="0" smtClean="0">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15784875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Potential DLC’s</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754362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972" y="768772"/>
            <a:ext cx="8534400" cy="1507067"/>
          </a:xfrm>
        </p:spPr>
        <p:txBody>
          <a:bodyPr/>
          <a:lstStyle/>
          <a:p>
            <a:r>
              <a:rPr lang="en-GB" dirty="0" smtClean="0"/>
              <a:t>Questions?</a:t>
            </a:r>
            <a:endParaRPr lang="en-GB" dirty="0"/>
          </a:p>
        </p:txBody>
      </p:sp>
    </p:spTree>
    <p:extLst>
      <p:ext uri="{BB962C8B-B14F-4D97-AF65-F5344CB8AC3E}">
        <p14:creationId xmlns:p14="http://schemas.microsoft.com/office/powerpoint/2010/main" val="37114564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7216" y="841279"/>
            <a:ext cx="8534400" cy="1507067"/>
          </a:xfrm>
        </p:spPr>
        <p:txBody>
          <a:bodyPr/>
          <a:lstStyle/>
          <a:p>
            <a:r>
              <a:rPr lang="en-GB" dirty="0" smtClean="0">
                <a:latin typeface="Arial" panose="020B0604020202020204" pitchFamily="34" charset="0"/>
                <a:cs typeface="Arial" panose="020B0604020202020204" pitchFamily="34" charset="0"/>
              </a:rPr>
              <a:t>America Down Under</a:t>
            </a:r>
            <a:endParaRPr lang="en-GB"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17216" y="1932709"/>
            <a:ext cx="8534400" cy="3615267"/>
          </a:xfrm>
        </p:spPr>
        <p:txBody>
          <a:bodyPr/>
          <a:lstStyle/>
          <a:p>
            <a:endParaRPr lang="en-GB" dirty="0" smtClean="0">
              <a:latin typeface="Times New Roman" panose="02020603050405020304" pitchFamily="18" charset="0"/>
              <a:cs typeface="Times New Roman" panose="02020603050405020304" pitchFamily="18" charset="0"/>
            </a:endParaRPr>
          </a:p>
          <a:p>
            <a:endParaRPr lang="en-GB" dirty="0" smtClean="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Very recognisable characters</a:t>
            </a:r>
          </a:p>
          <a:p>
            <a:r>
              <a:rPr lang="en-GB" dirty="0">
                <a:latin typeface="Times New Roman" panose="02020603050405020304" pitchFamily="18" charset="0"/>
                <a:cs typeface="Times New Roman" panose="02020603050405020304" pitchFamily="18" charset="0"/>
              </a:rPr>
              <a:t>A</a:t>
            </a:r>
            <a:r>
              <a:rPr lang="en-GB" dirty="0" smtClean="0">
                <a:latin typeface="Times New Roman" panose="02020603050405020304" pitchFamily="18" charset="0"/>
                <a:cs typeface="Times New Roman" panose="02020603050405020304" pitchFamily="18" charset="0"/>
              </a:rPr>
              <a:t>ll the Playable characters in Logo</a:t>
            </a:r>
          </a:p>
          <a:p>
            <a:r>
              <a:rPr lang="en-GB" dirty="0" smtClean="0">
                <a:latin typeface="Times New Roman" panose="02020603050405020304" pitchFamily="18" charset="0"/>
                <a:cs typeface="Times New Roman" panose="02020603050405020304" pitchFamily="18" charset="0"/>
              </a:rPr>
              <a:t>Not been a Trump game of this genre </a:t>
            </a:r>
          </a:p>
          <a:p>
            <a:r>
              <a:rPr lang="en-GB" dirty="0" smtClean="0">
                <a:latin typeface="Times New Roman" panose="02020603050405020304" pitchFamily="18" charset="0"/>
                <a:cs typeface="Times New Roman" panose="02020603050405020304" pitchFamily="18" charset="0"/>
              </a:rPr>
              <a:t>Development of the Logo</a:t>
            </a:r>
          </a:p>
          <a:p>
            <a:endParaRPr lang="en-GB" dirty="0" smtClean="0">
              <a:latin typeface="Times New Roman" panose="02020603050405020304" pitchFamily="18" charset="0"/>
              <a:cs typeface="Times New Roman" panose="02020603050405020304" pitchFamily="18" charset="0"/>
            </a:endParaRPr>
          </a:p>
          <a:p>
            <a:endParaRPr lang="en-GB" dirty="0" smtClean="0">
              <a:latin typeface="Times New Roman" panose="02020603050405020304" pitchFamily="18" charset="0"/>
              <a:cs typeface="Times New Roman" panose="02020603050405020304" pitchFamily="18" charset="0"/>
            </a:endParaRPr>
          </a:p>
          <a:p>
            <a:endParaRPr lang="en-GB" dirty="0" smtClean="0">
              <a:latin typeface="Times New Roman" panose="02020603050405020304" pitchFamily="18" charset="0"/>
              <a:cs typeface="Times New Roman" panose="02020603050405020304" pitchFamily="18" charset="0"/>
            </a:endParaRPr>
          </a:p>
          <a:p>
            <a:pPr marL="0" indent="0">
              <a:buNone/>
            </a:pPr>
            <a:endParaRPr lang="en-GB"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7993" y="1660855"/>
            <a:ext cx="5686095" cy="4158973"/>
          </a:xfrm>
          <a:prstGeom prst="rect">
            <a:avLst/>
          </a:prstGeom>
        </p:spPr>
      </p:pic>
    </p:spTree>
    <p:extLst>
      <p:ext uri="{BB962C8B-B14F-4D97-AF65-F5344CB8AC3E}">
        <p14:creationId xmlns:p14="http://schemas.microsoft.com/office/powerpoint/2010/main" val="35984067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529" y="788168"/>
            <a:ext cx="8534400" cy="1507067"/>
          </a:xfrm>
        </p:spPr>
        <p:txBody>
          <a:bodyPr/>
          <a:lstStyle/>
          <a:p>
            <a:r>
              <a:rPr lang="en-GB" dirty="0" smtClean="0">
                <a:latin typeface="Arial" panose="020B0604020202020204" pitchFamily="34" charset="0"/>
                <a:cs typeface="Arial" panose="020B0604020202020204" pitchFamily="34" charset="0"/>
              </a:rPr>
              <a:t>Game Outline/Story</a:t>
            </a:r>
            <a:endParaRPr lang="en-GB"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25529" y="2114086"/>
            <a:ext cx="8534400" cy="4105565"/>
          </a:xfrm>
        </p:spPr>
        <p:txBody>
          <a:bodyPr/>
          <a:lstStyle/>
          <a:p>
            <a:r>
              <a:rPr lang="en-GB" dirty="0">
                <a:latin typeface="Times New Roman" panose="02020603050405020304" pitchFamily="18" charset="0"/>
                <a:cs typeface="Times New Roman" panose="02020603050405020304" pitchFamily="18" charset="0"/>
              </a:rPr>
              <a:t>Based in America in </a:t>
            </a:r>
            <a:r>
              <a:rPr lang="en-GB" dirty="0" smtClean="0">
                <a:latin typeface="Times New Roman" panose="02020603050405020304" pitchFamily="18" charset="0"/>
                <a:cs typeface="Times New Roman" panose="02020603050405020304" pitchFamily="18" charset="0"/>
              </a:rPr>
              <a:t>2021</a:t>
            </a:r>
          </a:p>
          <a:p>
            <a:r>
              <a:rPr lang="en-GB" dirty="0" smtClean="0">
                <a:latin typeface="Times New Roman" panose="02020603050405020304" pitchFamily="18" charset="0"/>
                <a:cs typeface="Times New Roman" panose="02020603050405020304" pitchFamily="18" charset="0"/>
              </a:rPr>
              <a:t>Political Civil War</a:t>
            </a:r>
            <a:endParaRPr lang="en-GB" dirty="0" smtClean="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Third Person Shooter Role Playing </a:t>
            </a:r>
            <a:r>
              <a:rPr lang="en-GB" dirty="0" smtClean="0">
                <a:latin typeface="Times New Roman" panose="02020603050405020304" pitchFamily="18" charset="0"/>
                <a:cs typeface="Times New Roman" panose="02020603050405020304" pitchFamily="18" charset="0"/>
              </a:rPr>
              <a:t>Game</a:t>
            </a:r>
            <a:endParaRPr lang="en-GB" dirty="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Secret </a:t>
            </a:r>
            <a:r>
              <a:rPr lang="en-GB" dirty="0">
                <a:latin typeface="Times New Roman" panose="02020603050405020304" pitchFamily="18" charset="0"/>
                <a:cs typeface="Times New Roman" panose="02020603050405020304" pitchFamily="18" charset="0"/>
              </a:rPr>
              <a:t>serviceman guide </a:t>
            </a:r>
            <a:endParaRPr lang="en-GB" dirty="0" smtClean="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Fake Allies </a:t>
            </a:r>
            <a:endParaRPr lang="en-GB" dirty="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Corruption</a:t>
            </a:r>
            <a:endParaRPr lang="en-GB" dirty="0" smtClean="0"/>
          </a:p>
          <a:p>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36793" y="1402080"/>
            <a:ext cx="3218410" cy="2056857"/>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r="35455"/>
          <a:stretch/>
        </p:blipFill>
        <p:spPr>
          <a:xfrm>
            <a:off x="8274611" y="3562538"/>
            <a:ext cx="1942774" cy="2002972"/>
          </a:xfrm>
          <a:prstGeom prst="rect">
            <a:avLst/>
          </a:prstGeom>
        </p:spPr>
      </p:pic>
    </p:spTree>
    <p:extLst>
      <p:ext uri="{BB962C8B-B14F-4D97-AF65-F5344CB8AC3E}">
        <p14:creationId xmlns:p14="http://schemas.microsoft.com/office/powerpoint/2010/main" val="4004812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Current Games Similar to mine</a:t>
            </a:r>
            <a:br>
              <a:rPr lang="en-GB" dirty="0" smtClean="0"/>
            </a:br>
            <a:r>
              <a:rPr lang="en-GB" dirty="0" smtClean="0"/>
              <a:t>What I got Inspiration from</a:t>
            </a:r>
            <a:endParaRPr lang="en-GB" dirty="0"/>
          </a:p>
        </p:txBody>
      </p:sp>
      <p:sp>
        <p:nvSpPr>
          <p:cNvPr id="3" name="Content Placeholder 2"/>
          <p:cNvSpPr>
            <a:spLocks noGrp="1"/>
          </p:cNvSpPr>
          <p:nvPr>
            <p:ph idx="1"/>
          </p:nvPr>
        </p:nvSpPr>
        <p:spPr/>
        <p:txBody>
          <a:bodyPr/>
          <a:lstStyle/>
          <a:p>
            <a:endParaRPr lang="en-GB" dirty="0"/>
          </a:p>
        </p:txBody>
      </p:sp>
    </p:spTree>
    <p:extLst>
      <p:ext uri="{BB962C8B-B14F-4D97-AF65-F5344CB8AC3E}">
        <p14:creationId xmlns:p14="http://schemas.microsoft.com/office/powerpoint/2010/main" val="698706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7216" y="841279"/>
            <a:ext cx="8759270" cy="1507067"/>
          </a:xfrm>
        </p:spPr>
        <p:txBody>
          <a:bodyPr/>
          <a:lstStyle/>
          <a:p>
            <a:r>
              <a:rPr lang="en-GB" dirty="0" smtClean="0">
                <a:latin typeface="Arial" panose="020B0604020202020204" pitchFamily="34" charset="0"/>
                <a:cs typeface="Arial" panose="020B0604020202020204" pitchFamily="34" charset="0"/>
              </a:rPr>
              <a:t>Target Audience Survey Results</a:t>
            </a:r>
            <a:endParaRPr lang="en-GB"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17216" y="1932709"/>
            <a:ext cx="8534400" cy="3615267"/>
          </a:xfrm>
        </p:spPr>
        <p:txBody>
          <a:bodyPr/>
          <a:lstStyle/>
          <a:p>
            <a:r>
              <a:rPr lang="en-GB" dirty="0" smtClean="0">
                <a:latin typeface="Times New Roman" panose="02020603050405020304" pitchFamily="18" charset="0"/>
                <a:cs typeface="Times New Roman" panose="02020603050405020304" pitchFamily="18" charset="0"/>
              </a:rPr>
              <a:t>Used Survey Monkey and posted over social media</a:t>
            </a:r>
          </a:p>
          <a:p>
            <a:r>
              <a:rPr lang="en-GB" dirty="0" smtClean="0">
                <a:latin typeface="Times New Roman" panose="02020603050405020304" pitchFamily="18" charset="0"/>
                <a:cs typeface="Times New Roman" panose="02020603050405020304" pitchFamily="18" charset="0"/>
              </a:rPr>
              <a:t>(Results)</a:t>
            </a:r>
          </a:p>
          <a:p>
            <a:r>
              <a:rPr lang="en-GB" dirty="0" smtClean="0">
                <a:latin typeface="Times New Roman" panose="02020603050405020304" pitchFamily="18" charset="0"/>
                <a:cs typeface="Times New Roman" panose="02020603050405020304" pitchFamily="18" charset="0"/>
              </a:rPr>
              <a:t>(Questions Asked)</a:t>
            </a:r>
          </a:p>
          <a:p>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60201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7216" y="841279"/>
            <a:ext cx="8534400" cy="1507067"/>
          </a:xfrm>
        </p:spPr>
        <p:txBody>
          <a:bodyPr/>
          <a:lstStyle/>
          <a:p>
            <a:r>
              <a:rPr lang="en-GB" dirty="0" smtClean="0">
                <a:latin typeface="Arial" panose="020B0604020202020204" pitchFamily="34" charset="0"/>
                <a:cs typeface="Arial" panose="020B0604020202020204" pitchFamily="34" charset="0"/>
              </a:rPr>
              <a:t>Target Audience/Profile</a:t>
            </a:r>
            <a:endParaRPr lang="en-GB"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64462" y="2096832"/>
            <a:ext cx="8534400" cy="3615267"/>
          </a:xfrm>
        </p:spPr>
        <p:txBody>
          <a:bodyPr/>
          <a:lstStyle/>
          <a:p>
            <a:r>
              <a:rPr lang="en-GB" dirty="0">
                <a:latin typeface="Times New Roman" panose="02020603050405020304" pitchFamily="18" charset="0"/>
                <a:cs typeface="Times New Roman" panose="02020603050405020304" pitchFamily="18" charset="0"/>
              </a:rPr>
              <a:t>Target age of players: 16</a:t>
            </a:r>
            <a:r>
              <a:rPr lang="en-GB" dirty="0" smtClean="0">
                <a:latin typeface="Times New Roman" panose="02020603050405020304" pitchFamily="18" charset="0"/>
                <a:cs typeface="Times New Roman" panose="02020603050405020304" pitchFamily="18" charset="0"/>
              </a:rPr>
              <a:t>+ </a:t>
            </a:r>
            <a:endParaRPr lang="en-GB" dirty="0" smtClean="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PEGI</a:t>
            </a:r>
            <a:r>
              <a:rPr lang="en-GB" dirty="0">
                <a:latin typeface="Times New Roman" panose="02020603050405020304" pitchFamily="18" charset="0"/>
                <a:cs typeface="Times New Roman" panose="02020603050405020304" pitchFamily="18" charset="0"/>
              </a:rPr>
              <a:t>/ ESRB rating</a:t>
            </a:r>
            <a:r>
              <a:rPr lang="en-GB" dirty="0" smtClean="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16</a:t>
            </a:r>
          </a:p>
          <a:p>
            <a:r>
              <a:rPr lang="en-GB" dirty="0" smtClean="0">
                <a:latin typeface="Times New Roman" panose="02020603050405020304" pitchFamily="18" charset="0"/>
                <a:cs typeface="Times New Roman" panose="02020603050405020304" pitchFamily="18" charset="0"/>
              </a:rPr>
              <a:t>Players who like Tactical, Exploration &amp; Social Games</a:t>
            </a:r>
          </a:p>
          <a:p>
            <a:r>
              <a:rPr lang="en-GB" dirty="0">
                <a:latin typeface="Times New Roman" panose="02020603050405020304" pitchFamily="18" charset="0"/>
                <a:cs typeface="Times New Roman" panose="02020603050405020304" pitchFamily="18" charset="0"/>
              </a:rPr>
              <a:t>Intended game systems: Android/Apple </a:t>
            </a:r>
            <a:r>
              <a:rPr lang="en-GB" dirty="0" smtClean="0">
                <a:latin typeface="Times New Roman" panose="02020603050405020304" pitchFamily="18" charset="0"/>
                <a:cs typeface="Times New Roman" panose="02020603050405020304" pitchFamily="18" charset="0"/>
              </a:rPr>
              <a:t>Mobile or console depending on survey results</a:t>
            </a:r>
            <a:endParaRPr lang="en-GB" dirty="0">
              <a:latin typeface="Times New Roman" panose="02020603050405020304" pitchFamily="18" charset="0"/>
              <a:cs typeface="Times New Roman" panose="02020603050405020304" pitchFamily="18" charset="0"/>
            </a:endParaRPr>
          </a:p>
          <a:p>
            <a:pPr marL="0" indent="0">
              <a:buNone/>
            </a:pPr>
            <a:endParaRPr lang="en-GB" dirty="0" smtClean="0">
              <a:latin typeface="Times New Roman" panose="02020603050405020304" pitchFamily="18" charset="0"/>
              <a:cs typeface="Times New Roman" panose="02020603050405020304" pitchFamily="18" charset="0"/>
            </a:endParaRPr>
          </a:p>
          <a:p>
            <a:endParaRPr lang="en-GB" dirty="0" smtClean="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51616" y="621762"/>
            <a:ext cx="1074248" cy="1310947"/>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97780" y="2014006"/>
            <a:ext cx="949374" cy="949374"/>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33300" y="2021348"/>
            <a:ext cx="942032" cy="942032"/>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68820" y="2014006"/>
            <a:ext cx="949374" cy="949374"/>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810852" y="2021348"/>
            <a:ext cx="942032" cy="942032"/>
          </a:xfrm>
          <a:prstGeom prst="rect">
            <a:avLst/>
          </a:prstGeom>
        </p:spPr>
      </p:pic>
    </p:spTree>
    <p:extLst>
      <p:ext uri="{BB962C8B-B14F-4D97-AF65-F5344CB8AC3E}">
        <p14:creationId xmlns:p14="http://schemas.microsoft.com/office/powerpoint/2010/main" val="37001165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529" y="635768"/>
            <a:ext cx="8534400" cy="1507067"/>
          </a:xfrm>
        </p:spPr>
        <p:txBody>
          <a:bodyPr/>
          <a:lstStyle/>
          <a:p>
            <a:r>
              <a:rPr lang="en-GB" dirty="0" smtClean="0">
                <a:latin typeface="Arial" panose="020B0604020202020204" pitchFamily="34" charset="0"/>
                <a:cs typeface="Arial" panose="020B0604020202020204" pitchFamily="34" charset="0"/>
              </a:rPr>
              <a:t>Gameplay &amp; Environment</a:t>
            </a:r>
            <a:endParaRPr lang="en-GB"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39139" y="2040583"/>
            <a:ext cx="8534400" cy="3615267"/>
          </a:xfrm>
        </p:spPr>
        <p:txBody>
          <a:bodyPr>
            <a:normAutofit/>
          </a:bodyPr>
          <a:lstStyle/>
          <a:p>
            <a:endParaRPr lang="en-GB" dirty="0" smtClean="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Moving </a:t>
            </a:r>
            <a:r>
              <a:rPr lang="en-GB" dirty="0" smtClean="0">
                <a:latin typeface="Times New Roman" panose="02020603050405020304" pitchFamily="18" charset="0"/>
                <a:cs typeface="Times New Roman" panose="02020603050405020304" pitchFamily="18" charset="0"/>
              </a:rPr>
              <a:t>across the map to try and escape America </a:t>
            </a:r>
          </a:p>
          <a:p>
            <a:r>
              <a:rPr lang="en-GB" dirty="0" smtClean="0">
                <a:latin typeface="Times New Roman" panose="02020603050405020304" pitchFamily="18" charset="0"/>
                <a:cs typeface="Times New Roman" panose="02020603050405020304" pitchFamily="18" charset="0"/>
              </a:rPr>
              <a:t>Gather influence/ collectables to earn in game currency</a:t>
            </a:r>
          </a:p>
          <a:p>
            <a:r>
              <a:rPr lang="en-GB" dirty="0" smtClean="0">
                <a:latin typeface="Times New Roman" panose="02020603050405020304" pitchFamily="18" charset="0"/>
                <a:cs typeface="Times New Roman" panose="02020603050405020304" pitchFamily="18" charset="0"/>
              </a:rPr>
              <a:t>Player character dies, respawn at last save</a:t>
            </a:r>
          </a:p>
          <a:p>
            <a:r>
              <a:rPr lang="en-GB" dirty="0" smtClean="0">
                <a:latin typeface="Times New Roman" panose="02020603050405020304" pitchFamily="18" charset="0"/>
                <a:cs typeface="Times New Roman" panose="02020603050405020304" pitchFamily="18" charset="0"/>
              </a:rPr>
              <a:t>In the levels the player is introduced to new abilities </a:t>
            </a:r>
          </a:p>
          <a:p>
            <a:r>
              <a:rPr lang="en-GB" dirty="0" smtClean="0">
                <a:latin typeface="Times New Roman" panose="02020603050405020304" pitchFamily="18" charset="0"/>
                <a:cs typeface="Times New Roman" panose="02020603050405020304" pitchFamily="18" charset="0"/>
              </a:rPr>
              <a:t>Empathise with rivals/enemies </a:t>
            </a:r>
            <a:endParaRPr lang="en-GB" dirty="0" smtClean="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Encounter Political </a:t>
            </a:r>
            <a:r>
              <a:rPr lang="en-GB" dirty="0" smtClean="0">
                <a:latin typeface="Times New Roman" panose="02020603050405020304" pitchFamily="18" charset="0"/>
                <a:cs typeface="Times New Roman" panose="02020603050405020304" pitchFamily="18" charset="0"/>
              </a:rPr>
              <a:t>characters/Rivals</a:t>
            </a:r>
          </a:p>
          <a:p>
            <a:r>
              <a:rPr lang="en-GB" dirty="0">
                <a:latin typeface="Times New Roman" panose="02020603050405020304" pitchFamily="18" charset="0"/>
                <a:cs typeface="Times New Roman" panose="02020603050405020304" pitchFamily="18" charset="0"/>
              </a:rPr>
              <a:t>Collect articles (Intel) objects in game </a:t>
            </a:r>
          </a:p>
          <a:p>
            <a:endParaRPr lang="en-GB" dirty="0">
              <a:latin typeface="Times New Roman" panose="02020603050405020304" pitchFamily="18" charset="0"/>
              <a:cs typeface="Times New Roman" panose="02020603050405020304" pitchFamily="18" charset="0"/>
            </a:endParaRPr>
          </a:p>
          <a:p>
            <a:endParaRPr lang="en-GB" dirty="0" smtClean="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6918960" y="4593019"/>
            <a:ext cx="4709159" cy="2125662"/>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55896" y="788168"/>
            <a:ext cx="3426504" cy="1780116"/>
          </a:xfrm>
          <a:prstGeom prst="rect">
            <a:avLst/>
          </a:prstGeom>
        </p:spPr>
      </p:pic>
      <p:pic>
        <p:nvPicPr>
          <p:cNvPr id="9" name="Picture 8"/>
          <p:cNvPicPr>
            <a:picLocks noChangeAspect="1"/>
          </p:cNvPicPr>
          <p:nvPr/>
        </p:nvPicPr>
        <p:blipFill rotWithShape="1">
          <a:blip r:embed="rId4" cstate="print">
            <a:extLst>
              <a:ext uri="{28A0092B-C50C-407E-A947-70E740481C1C}">
                <a14:useLocalDpi xmlns:a14="http://schemas.microsoft.com/office/drawing/2010/main" val="0"/>
              </a:ext>
            </a:extLst>
          </a:blip>
          <a:srcRect t="4803"/>
          <a:stretch/>
        </p:blipFill>
        <p:spPr>
          <a:xfrm>
            <a:off x="8155896" y="2666565"/>
            <a:ext cx="3411401" cy="1826739"/>
          </a:xfrm>
          <a:prstGeom prst="rect">
            <a:avLst/>
          </a:prstGeom>
        </p:spPr>
      </p:pic>
    </p:spTree>
    <p:extLst>
      <p:ext uri="{BB962C8B-B14F-4D97-AF65-F5344CB8AC3E}">
        <p14:creationId xmlns:p14="http://schemas.microsoft.com/office/powerpoint/2010/main" val="33476840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529" y="788168"/>
            <a:ext cx="8534400" cy="1507067"/>
          </a:xfrm>
        </p:spPr>
        <p:txBody>
          <a:bodyPr/>
          <a:lstStyle/>
          <a:p>
            <a:r>
              <a:rPr lang="en-GB" dirty="0" smtClean="0">
                <a:latin typeface="Arial" panose="020B0604020202020204" pitchFamily="34" charset="0"/>
                <a:cs typeface="Arial" panose="020B0604020202020204" pitchFamily="34" charset="0"/>
              </a:rPr>
              <a:t>Game Experience</a:t>
            </a:r>
            <a:endParaRPr lang="en-GB"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25529" y="2007310"/>
            <a:ext cx="8534400" cy="3615267"/>
          </a:xfrm>
        </p:spPr>
        <p:txBody>
          <a:bodyPr/>
          <a:lstStyle/>
          <a:p>
            <a:r>
              <a:rPr lang="en-GB" dirty="0" smtClean="0">
                <a:latin typeface="Times New Roman" panose="02020603050405020304" pitchFamily="18" charset="0"/>
                <a:cs typeface="Times New Roman" panose="02020603050405020304" pitchFamily="18" charset="0"/>
              </a:rPr>
              <a:t>Players will feel sadness towards America and the state its in</a:t>
            </a:r>
          </a:p>
          <a:p>
            <a:r>
              <a:rPr lang="en-GB" dirty="0" smtClean="0">
                <a:latin typeface="Times New Roman" panose="02020603050405020304" pitchFamily="18" charset="0"/>
                <a:cs typeface="Times New Roman" panose="02020603050405020304" pitchFamily="18" charset="0"/>
              </a:rPr>
              <a:t>Destruction, no hope, frustration</a:t>
            </a:r>
          </a:p>
          <a:p>
            <a:r>
              <a:rPr lang="en-GB" dirty="0" smtClean="0">
                <a:latin typeface="Times New Roman" panose="02020603050405020304" pitchFamily="18" charset="0"/>
                <a:cs typeface="Times New Roman" panose="02020603050405020304" pitchFamily="18" charset="0"/>
              </a:rPr>
              <a:t>Signs of overgrown vegetation </a:t>
            </a:r>
          </a:p>
          <a:p>
            <a:r>
              <a:rPr lang="en-GB" dirty="0" smtClean="0">
                <a:latin typeface="Times New Roman" panose="02020603050405020304" pitchFamily="18" charset="0"/>
                <a:cs typeface="Times New Roman" panose="02020603050405020304" pitchFamily="18" charset="0"/>
              </a:rPr>
              <a:t>Fun/ laugh towards characters being used</a:t>
            </a:r>
          </a:p>
          <a:p>
            <a:endParaRPr lang="en-GB"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47070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529" y="540518"/>
            <a:ext cx="8534400" cy="1507067"/>
          </a:xfrm>
        </p:spPr>
        <p:txBody>
          <a:bodyPr/>
          <a:lstStyle/>
          <a:p>
            <a:r>
              <a:rPr lang="en-GB" dirty="0" smtClean="0">
                <a:latin typeface="Arial" panose="020B0604020202020204" pitchFamily="34" charset="0"/>
                <a:cs typeface="Arial" panose="020B0604020202020204" pitchFamily="34" charset="0"/>
              </a:rPr>
              <a:t>Characters</a:t>
            </a:r>
            <a:endParaRPr lang="en-GB"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25529" y="1763220"/>
            <a:ext cx="8534400" cy="3615267"/>
          </a:xfrm>
        </p:spPr>
        <p:txBody>
          <a:bodyPr/>
          <a:lstStyle/>
          <a:p>
            <a:r>
              <a:rPr lang="en-GB" dirty="0" smtClean="0">
                <a:latin typeface="Times New Roman" panose="02020603050405020304" pitchFamily="18" charset="0"/>
                <a:cs typeface="Times New Roman" panose="02020603050405020304" pitchFamily="18" charset="0"/>
              </a:rPr>
              <a:t>Players </a:t>
            </a:r>
            <a:r>
              <a:rPr lang="en-GB" dirty="0" smtClean="0">
                <a:latin typeface="Times New Roman" panose="02020603050405020304" pitchFamily="18" charset="0"/>
                <a:cs typeface="Times New Roman" panose="02020603050405020304" pitchFamily="18" charset="0"/>
              </a:rPr>
              <a:t>Characters</a:t>
            </a:r>
            <a:endParaRPr lang="en-GB" dirty="0" smtClean="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Allies (Trump enthusiasts/voters)</a:t>
            </a:r>
          </a:p>
          <a:p>
            <a:r>
              <a:rPr lang="en-GB" dirty="0" smtClean="0">
                <a:latin typeface="Times New Roman" panose="02020603050405020304" pitchFamily="18" charset="0"/>
                <a:cs typeface="Times New Roman" panose="02020603050405020304" pitchFamily="18" charset="0"/>
              </a:rPr>
              <a:t>Enemies (Rival Politicians, American People)</a:t>
            </a:r>
          </a:p>
          <a:p>
            <a:r>
              <a:rPr lang="en-GB" dirty="0">
                <a:latin typeface="Times New Roman" panose="02020603050405020304" pitchFamily="18" charset="0"/>
                <a:cs typeface="Times New Roman" panose="02020603050405020304" pitchFamily="18" charset="0"/>
              </a:rPr>
              <a:t>Heroes </a:t>
            </a:r>
            <a:r>
              <a:rPr lang="en-GB" dirty="0" smtClean="0">
                <a:latin typeface="Times New Roman" panose="02020603050405020304" pitchFamily="18" charset="0"/>
                <a:cs typeface="Times New Roman" panose="02020603050405020304" pitchFamily="18" charset="0"/>
              </a:rPr>
              <a:t>(Party Members, Secret Service)</a:t>
            </a:r>
          </a:p>
          <a:p>
            <a:r>
              <a:rPr lang="en-GB" dirty="0" smtClean="0">
                <a:latin typeface="Times New Roman" panose="02020603050405020304" pitchFamily="18" charset="0"/>
                <a:cs typeface="Times New Roman" panose="02020603050405020304" pitchFamily="18" charset="0"/>
              </a:rPr>
              <a:t>National Guard &amp; Police</a:t>
            </a:r>
          </a:p>
          <a:p>
            <a:r>
              <a:rPr lang="en-GB" dirty="0" smtClean="0">
                <a:latin typeface="Times New Roman" panose="02020603050405020304" pitchFamily="18" charset="0"/>
                <a:cs typeface="Times New Roman" panose="02020603050405020304" pitchFamily="18" charset="0"/>
              </a:rPr>
              <a:t>Mexican Police &amp; </a:t>
            </a:r>
            <a:r>
              <a:rPr lang="en-GB" dirty="0" smtClean="0">
                <a:latin typeface="Times New Roman" panose="02020603050405020304" pitchFamily="18" charset="0"/>
                <a:cs typeface="Times New Roman" panose="02020603050405020304" pitchFamily="18" charset="0"/>
              </a:rPr>
              <a:t>People</a:t>
            </a:r>
          </a:p>
          <a:p>
            <a:r>
              <a:rPr lang="en-GB" dirty="0" smtClean="0">
                <a:latin typeface="Times New Roman" panose="02020603050405020304" pitchFamily="18" charset="0"/>
                <a:cs typeface="Times New Roman" panose="02020603050405020304" pitchFamily="18" charset="0"/>
              </a:rPr>
              <a:t>Russian Influencers</a:t>
            </a:r>
            <a:endParaRPr lang="en-GB" dirty="0">
              <a:latin typeface="Times New Roman" panose="02020603050405020304" pitchFamily="18" charset="0"/>
              <a:cs typeface="Times New Roman" panose="02020603050405020304" pitchFamily="18" charset="0"/>
            </a:endParaRPr>
          </a:p>
          <a:p>
            <a:endParaRPr lang="en-GB"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81775" y="965545"/>
            <a:ext cx="1708484" cy="2164080"/>
          </a:xfrm>
          <a:prstGeom prst="rect">
            <a:avLst/>
          </a:prstGeom>
        </p:spPr>
      </p:pic>
      <p:sp>
        <p:nvSpPr>
          <p:cNvPr id="5" name="AutoShape 2" descr="Image result for clinton"/>
          <p:cNvSpPr>
            <a:spLocks noChangeAspect="1" noChangeArrowheads="1"/>
          </p:cNvSpPr>
          <p:nvPr/>
        </p:nvSpPr>
        <p:spPr bwMode="auto">
          <a:xfrm>
            <a:off x="520729" y="52878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59930" y="965546"/>
            <a:ext cx="2164080" cy="2164080"/>
          </a:xfrm>
          <a:prstGeom prst="rect">
            <a:avLst/>
          </a:prstGeom>
        </p:spPr>
      </p:pic>
      <p:pic>
        <p:nvPicPr>
          <p:cNvPr id="1032" name="Picture 8" descr="Image result for trump voters&quot;">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97295" y="3228685"/>
            <a:ext cx="2657856" cy="166116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90259" y="3437926"/>
            <a:ext cx="2687786" cy="2597113"/>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84963" y="4940990"/>
            <a:ext cx="2670188" cy="1367137"/>
          </a:xfrm>
          <a:prstGeom prst="rect">
            <a:avLst/>
          </a:prstGeom>
        </p:spPr>
      </p:pic>
    </p:spTree>
    <p:extLst>
      <p:ext uri="{BB962C8B-B14F-4D97-AF65-F5344CB8AC3E}">
        <p14:creationId xmlns:p14="http://schemas.microsoft.com/office/powerpoint/2010/main" val="2689151660"/>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2047</TotalTime>
  <Words>327</Words>
  <Application>Microsoft Office PowerPoint</Application>
  <PresentationFormat>Widescreen</PresentationFormat>
  <Paragraphs>74</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Century Gothic</vt:lpstr>
      <vt:lpstr>Times New Roman</vt:lpstr>
      <vt:lpstr>Wingdings</vt:lpstr>
      <vt:lpstr>Wingdings 3</vt:lpstr>
      <vt:lpstr>Slice</vt:lpstr>
      <vt:lpstr>Interim Project Pitch </vt:lpstr>
      <vt:lpstr>America Down Under</vt:lpstr>
      <vt:lpstr>Game Outline/Story</vt:lpstr>
      <vt:lpstr>Current Games Similar to mine What I got Inspiration from</vt:lpstr>
      <vt:lpstr>Target Audience Survey Results</vt:lpstr>
      <vt:lpstr>Target Audience/Profile</vt:lpstr>
      <vt:lpstr>Gameplay &amp; Environment</vt:lpstr>
      <vt:lpstr>Game Experience</vt:lpstr>
      <vt:lpstr>Characters</vt:lpstr>
      <vt:lpstr>Characters Story Arks</vt:lpstr>
      <vt:lpstr>World/Locations</vt:lpstr>
      <vt:lpstr>Game Mechanics</vt:lpstr>
      <vt:lpstr>In Game Purchases</vt:lpstr>
      <vt:lpstr>Potential DLC’s</vt:lpstr>
      <vt:lpstr>Questions?</vt:lpstr>
    </vt:vector>
  </TitlesOfParts>
  <Company>Kingston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Interim Project Pitch(Trump Gone Dark)</dc:title>
  <dc:creator>Simmons, Thomas W</dc:creator>
  <cp:lastModifiedBy>Simmons, Thomas W</cp:lastModifiedBy>
  <cp:revision>77</cp:revision>
  <dcterms:created xsi:type="dcterms:W3CDTF">2019-10-23T14:29:06Z</dcterms:created>
  <dcterms:modified xsi:type="dcterms:W3CDTF">2019-12-12T15:42:09Z</dcterms:modified>
</cp:coreProperties>
</file>