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6" r:id="rId6"/>
    <p:sldId id="259" r:id="rId7"/>
    <p:sldId id="270" r:id="rId8"/>
    <p:sldId id="271" r:id="rId9"/>
    <p:sldId id="265" r:id="rId10"/>
    <p:sldId id="260" r:id="rId11"/>
    <p:sldId id="268" r:id="rId12"/>
    <p:sldId id="269" r:id="rId13"/>
    <p:sldId id="264" r:id="rId14"/>
    <p:sldId id="272" r:id="rId15"/>
    <p:sldId id="275" r:id="rId16"/>
    <p:sldId id="273" r:id="rId17"/>
    <p:sldId id="280" r:id="rId18"/>
    <p:sldId id="278" r:id="rId19"/>
    <p:sldId id="279" r:id="rId20"/>
    <p:sldId id="276" r:id="rId21"/>
    <p:sldId id="274" r:id="rId22"/>
    <p:sldId id="277" r:id="rId23"/>
    <p:sldId id="262" r:id="rId24"/>
    <p:sldId id="267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BC77-70B3-4811-B338-36D6ABCBEF9F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E545-9D39-44C2-8BCA-EC5F9517EB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268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BC77-70B3-4811-B338-36D6ABCBEF9F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E545-9D39-44C2-8BCA-EC5F9517EB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207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BC77-70B3-4811-B338-36D6ABCBEF9F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E545-9D39-44C2-8BCA-EC5F9517EB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563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BC77-70B3-4811-B338-36D6ABCBEF9F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E545-9D39-44C2-8BCA-EC5F9517EB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22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BC77-70B3-4811-B338-36D6ABCBEF9F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E545-9D39-44C2-8BCA-EC5F9517EB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6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BC77-70B3-4811-B338-36D6ABCBEF9F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E545-9D39-44C2-8BCA-EC5F9517EB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27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BC77-70B3-4811-B338-36D6ABCBEF9F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E545-9D39-44C2-8BCA-EC5F9517EB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059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BC77-70B3-4811-B338-36D6ABCBEF9F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E545-9D39-44C2-8BCA-EC5F9517EB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888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BC77-70B3-4811-B338-36D6ABCBEF9F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E545-9D39-44C2-8BCA-EC5F9517EB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147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BC77-70B3-4811-B338-36D6ABCBEF9F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E545-9D39-44C2-8BCA-EC5F9517EB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321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BC77-70B3-4811-B338-36D6ABCBEF9F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E545-9D39-44C2-8BCA-EC5F9517EB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293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3BC77-70B3-4811-B338-36D6ABCBEF9F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6E545-9D39-44C2-8BCA-EC5F9517EB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6422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dcvault.com/play/1305/Everything-I-Learned-About-Leve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AC9B6-7CF1-43BC-B74D-39D9718962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9600" b="1" dirty="0">
                <a:solidFill>
                  <a:srgbClr val="FFC000"/>
                </a:solidFill>
                <a:latin typeface="Arial Black" panose="020B0A04020102020204" pitchFamily="34" charset="0"/>
              </a:rPr>
              <a:t>55</a:t>
            </a:r>
            <a:r>
              <a:rPr lang="en-GB" dirty="0"/>
              <a:t> </a:t>
            </a:r>
            <a:r>
              <a:rPr lang="en-GB" sz="6600" b="1" dirty="0"/>
              <a:t>Funny Facts</a:t>
            </a:r>
            <a:r>
              <a:rPr lang="en-GB" b="1" dirty="0"/>
              <a:t/>
            </a:r>
            <a:br>
              <a:rPr lang="en-GB" b="1" dirty="0"/>
            </a:br>
            <a:r>
              <a:rPr lang="en-GB" sz="3600" b="1" dirty="0"/>
              <a:t>about</a:t>
            </a:r>
            <a:r>
              <a:rPr lang="en-GB" sz="5400" b="1" dirty="0"/>
              <a:t> Level Design</a:t>
            </a:r>
            <a:endParaRPr lang="en-GB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9B1538-10DA-4799-870A-46A4C0AAB3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Jarek Francik</a:t>
            </a:r>
          </a:p>
          <a:p>
            <a:r>
              <a:rPr lang="en-GB" dirty="0"/>
              <a:t>CI7870 Game Design</a:t>
            </a:r>
          </a:p>
        </p:txBody>
      </p:sp>
    </p:spTree>
    <p:extLst>
      <p:ext uri="{BB962C8B-B14F-4D97-AF65-F5344CB8AC3E}">
        <p14:creationId xmlns:p14="http://schemas.microsoft.com/office/powerpoint/2010/main" val="165291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1A0D9-E5BC-4E5F-93FB-D394A429C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</a:t>
            </a:r>
            <a:r>
              <a:rPr lang="en-GB" dirty="0">
                <a:solidFill>
                  <a:srgbClr val="FFC000"/>
                </a:solidFill>
              </a:rPr>
              <a:t>Types</a:t>
            </a:r>
            <a:r>
              <a:rPr lang="en-GB" dirty="0"/>
              <a:t> of Level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D2C32-70D3-4C91-9617-5A1385608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Alley (linear or parallel)</a:t>
            </a:r>
          </a:p>
          <a:p>
            <a:r>
              <a:rPr lang="en-GB" dirty="0"/>
              <a:t>Island (network, open or hub-and-spoke)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DB040AB-2300-41B7-8AA9-A08C470FEB05}"/>
              </a:ext>
            </a:extLst>
          </p:cNvPr>
          <p:cNvSpPr txBox="1">
            <a:spLocks/>
          </p:cNvSpPr>
          <p:nvPr/>
        </p:nvSpPr>
        <p:spPr>
          <a:xfrm>
            <a:off x="191898" y="105066"/>
            <a:ext cx="10073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8000" dirty="0">
                <a:solidFill>
                  <a:srgbClr val="FFC000"/>
                </a:solidFill>
                <a:latin typeface="Arial Black" panose="020B0A04020102020204" pitchFamily="34" charset="0"/>
              </a:rPr>
              <a:t>2</a:t>
            </a:r>
            <a:endParaRPr lang="en-GB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52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00632E-B544-403C-946A-D69EF964AD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42"/>
          <a:stretch/>
        </p:blipFill>
        <p:spPr>
          <a:xfrm>
            <a:off x="3474131" y="0"/>
            <a:ext cx="5174917" cy="685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37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E4F663-015E-47E5-9DA6-20BB6AD529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38"/>
          <a:stretch/>
        </p:blipFill>
        <p:spPr>
          <a:xfrm>
            <a:off x="2630200" y="0"/>
            <a:ext cx="6803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26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B30C6-0C52-4A2D-B1F7-575EBB929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         </a:t>
            </a:r>
            <a:r>
              <a:rPr lang="en-GB" dirty="0">
                <a:solidFill>
                  <a:srgbClr val="FFC000"/>
                </a:solidFill>
              </a:rPr>
              <a:t>Golden Rules </a:t>
            </a:r>
            <a:r>
              <a:rPr lang="en-GB" dirty="0"/>
              <a:t>of Map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C4A0F-F94B-4B8D-AE65-9D1609777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r>
              <a:rPr lang="en-GB" dirty="0"/>
              <a:t>Use environment to tell the story</a:t>
            </a:r>
          </a:p>
          <a:p>
            <a:r>
              <a:rPr lang="en-GB" dirty="0"/>
              <a:t>Encourage player’s movement</a:t>
            </a:r>
          </a:p>
          <a:p>
            <a:r>
              <a:rPr lang="en-GB" dirty="0"/>
              <a:t>Be an active designer, not a lazy designer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73CF41-03C7-4027-93D0-B39EBB25A184}"/>
              </a:ext>
            </a:extLst>
          </p:cNvPr>
          <p:cNvSpPr txBox="1">
            <a:spLocks/>
          </p:cNvSpPr>
          <p:nvPr/>
        </p:nvSpPr>
        <p:spPr>
          <a:xfrm>
            <a:off x="191898" y="105066"/>
            <a:ext cx="28952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8000" dirty="0">
                <a:solidFill>
                  <a:srgbClr val="FFC000"/>
                </a:solidFill>
                <a:latin typeface="Arial Black" panose="020B0A04020102020204" pitchFamily="34" charset="0"/>
              </a:rPr>
              <a:t>3x3</a:t>
            </a:r>
            <a:endParaRPr lang="en-GB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13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B30C6-0C52-4A2D-B1F7-575EBB929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         </a:t>
            </a:r>
            <a:r>
              <a:rPr lang="en-GB" dirty="0">
                <a:solidFill>
                  <a:srgbClr val="FFC000"/>
                </a:solidFill>
              </a:rPr>
              <a:t>Golden Rules </a:t>
            </a:r>
            <a:r>
              <a:rPr lang="en-GB" dirty="0"/>
              <a:t>of Map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C4A0F-F94B-4B8D-AE65-9D1609777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r>
              <a:rPr lang="en-GB" dirty="0"/>
              <a:t>Use environment to tell the story</a:t>
            </a:r>
          </a:p>
          <a:p>
            <a:pPr lvl="1"/>
            <a:r>
              <a:rPr lang="en-GB" dirty="0"/>
              <a:t>Theme world objects</a:t>
            </a:r>
          </a:p>
          <a:p>
            <a:pPr lvl="1"/>
            <a:r>
              <a:rPr lang="en-GB" dirty="0" err="1"/>
              <a:t>Illusional</a:t>
            </a:r>
            <a:r>
              <a:rPr lang="en-GB" dirty="0"/>
              <a:t> narrative</a:t>
            </a:r>
          </a:p>
          <a:p>
            <a:pPr lvl="1"/>
            <a:r>
              <a:rPr lang="en-GB" dirty="0"/>
              <a:t>Training by doing</a:t>
            </a:r>
          </a:p>
          <a:p>
            <a:r>
              <a:rPr lang="en-GB" dirty="0"/>
              <a:t>Encourage player’s movement</a:t>
            </a:r>
          </a:p>
          <a:p>
            <a:r>
              <a:rPr lang="en-GB" dirty="0"/>
              <a:t>Be an active designer, not a lazy designer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73CF41-03C7-4027-93D0-B39EBB25A184}"/>
              </a:ext>
            </a:extLst>
          </p:cNvPr>
          <p:cNvSpPr txBox="1">
            <a:spLocks/>
          </p:cNvSpPr>
          <p:nvPr/>
        </p:nvSpPr>
        <p:spPr>
          <a:xfrm>
            <a:off x="191898" y="105066"/>
            <a:ext cx="28952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8000" dirty="0">
                <a:solidFill>
                  <a:srgbClr val="FFC000"/>
                </a:solidFill>
                <a:latin typeface="Arial Black" panose="020B0A04020102020204" pitchFamily="34" charset="0"/>
              </a:rPr>
              <a:t>3x3</a:t>
            </a:r>
            <a:endParaRPr lang="en-GB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21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B30C6-0C52-4A2D-B1F7-575EBB929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         </a:t>
            </a:r>
            <a:r>
              <a:rPr lang="en-GB" dirty="0">
                <a:solidFill>
                  <a:srgbClr val="FFC000"/>
                </a:solidFill>
              </a:rPr>
              <a:t>Golden Rules </a:t>
            </a:r>
            <a:r>
              <a:rPr lang="en-GB" dirty="0"/>
              <a:t>of Map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C4A0F-F94B-4B8D-AE65-9D1609777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r>
              <a:rPr lang="en-GB" dirty="0"/>
              <a:t>Use environment to tell the story</a:t>
            </a:r>
          </a:p>
          <a:p>
            <a:r>
              <a:rPr lang="en-GB" dirty="0"/>
              <a:t>Encourage player’s movement</a:t>
            </a:r>
          </a:p>
          <a:p>
            <a:r>
              <a:rPr lang="en-GB" dirty="0"/>
              <a:t>Be an active designer, not a lazy designer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73CF41-03C7-4027-93D0-B39EBB25A184}"/>
              </a:ext>
            </a:extLst>
          </p:cNvPr>
          <p:cNvSpPr txBox="1">
            <a:spLocks/>
          </p:cNvSpPr>
          <p:nvPr/>
        </p:nvSpPr>
        <p:spPr>
          <a:xfrm>
            <a:off x="191898" y="105066"/>
            <a:ext cx="28952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8000" dirty="0">
                <a:solidFill>
                  <a:srgbClr val="FFC000"/>
                </a:solidFill>
                <a:latin typeface="Arial Black" panose="020B0A04020102020204" pitchFamily="34" charset="0"/>
              </a:rPr>
              <a:t>3x3</a:t>
            </a:r>
            <a:endParaRPr lang="en-GB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16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B30C6-0C52-4A2D-B1F7-575EBB929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         </a:t>
            </a:r>
            <a:r>
              <a:rPr lang="en-GB" dirty="0">
                <a:solidFill>
                  <a:srgbClr val="FFC000"/>
                </a:solidFill>
              </a:rPr>
              <a:t>Golden Rules </a:t>
            </a:r>
            <a:r>
              <a:rPr lang="en-GB" dirty="0"/>
              <a:t>of Map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C4A0F-F94B-4B8D-AE65-9D1609777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r>
              <a:rPr lang="en-GB" dirty="0"/>
              <a:t>Use environment to tell the story</a:t>
            </a:r>
          </a:p>
          <a:p>
            <a:r>
              <a:rPr lang="en-GB" dirty="0"/>
              <a:t>Encourage player’s movement</a:t>
            </a:r>
          </a:p>
          <a:p>
            <a:pPr lvl="1"/>
            <a:r>
              <a:rPr lang="en-GB" dirty="0"/>
              <a:t>Level maps and posters to give information and build anticipation</a:t>
            </a:r>
          </a:p>
          <a:p>
            <a:pPr lvl="1"/>
            <a:r>
              <a:rPr lang="en-GB" dirty="0"/>
              <a:t>Weenies, fingers and rewards</a:t>
            </a:r>
          </a:p>
          <a:p>
            <a:pPr lvl="1"/>
            <a:r>
              <a:rPr lang="en-GB" dirty="0"/>
              <a:t>Geometry, lighting and squint test</a:t>
            </a:r>
          </a:p>
          <a:p>
            <a:r>
              <a:rPr lang="en-GB" dirty="0"/>
              <a:t>Be an active designer, not a lazy designer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73CF41-03C7-4027-93D0-B39EBB25A184}"/>
              </a:ext>
            </a:extLst>
          </p:cNvPr>
          <p:cNvSpPr txBox="1">
            <a:spLocks/>
          </p:cNvSpPr>
          <p:nvPr/>
        </p:nvSpPr>
        <p:spPr>
          <a:xfrm>
            <a:off x="191898" y="105066"/>
            <a:ext cx="28952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8000" dirty="0">
                <a:solidFill>
                  <a:srgbClr val="FFC000"/>
                </a:solidFill>
                <a:latin typeface="Arial Black" panose="020B0A04020102020204" pitchFamily="34" charset="0"/>
              </a:rPr>
              <a:t>3x3</a:t>
            </a:r>
            <a:endParaRPr lang="en-GB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85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B30C6-0C52-4A2D-B1F7-575EBB929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         </a:t>
            </a:r>
            <a:r>
              <a:rPr lang="en-GB" dirty="0">
                <a:solidFill>
                  <a:srgbClr val="FFC000"/>
                </a:solidFill>
              </a:rPr>
              <a:t>Golden Rules </a:t>
            </a:r>
            <a:r>
              <a:rPr lang="en-GB" dirty="0"/>
              <a:t>of Map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C4A0F-F94B-4B8D-AE65-9D1609777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r>
              <a:rPr lang="en-GB" dirty="0"/>
              <a:t>Use environment to tell the story</a:t>
            </a:r>
          </a:p>
          <a:p>
            <a:r>
              <a:rPr lang="en-GB" dirty="0"/>
              <a:t>Encourage player’s movement</a:t>
            </a:r>
          </a:p>
          <a:p>
            <a:pPr lvl="1"/>
            <a:r>
              <a:rPr lang="en-GB" dirty="0"/>
              <a:t>Level maps and posters to give information and build anticipation</a:t>
            </a:r>
          </a:p>
          <a:p>
            <a:pPr lvl="1"/>
            <a:r>
              <a:rPr lang="en-GB" dirty="0"/>
              <a:t>Weenies, fingers and rewards</a:t>
            </a:r>
          </a:p>
          <a:p>
            <a:pPr lvl="1"/>
            <a:r>
              <a:rPr lang="en-GB" dirty="0"/>
              <a:t>Geometry, lighting and squint test</a:t>
            </a:r>
          </a:p>
          <a:p>
            <a:r>
              <a:rPr lang="en-GB" dirty="0"/>
              <a:t>Be an active designer, not a lazy designer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73CF41-03C7-4027-93D0-B39EBB25A184}"/>
              </a:ext>
            </a:extLst>
          </p:cNvPr>
          <p:cNvSpPr txBox="1">
            <a:spLocks/>
          </p:cNvSpPr>
          <p:nvPr/>
        </p:nvSpPr>
        <p:spPr>
          <a:xfrm>
            <a:off x="191898" y="105066"/>
            <a:ext cx="28952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8000" dirty="0">
                <a:solidFill>
                  <a:srgbClr val="FFC000"/>
                </a:solidFill>
                <a:latin typeface="Arial Black" panose="020B0A04020102020204" pitchFamily="34" charset="0"/>
              </a:rPr>
              <a:t>3x3</a:t>
            </a:r>
            <a:endParaRPr lang="en-GB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9F4C39-EB8F-4AEA-9516-C0D9A1FD5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198" y="3159321"/>
            <a:ext cx="2213144" cy="369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01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B30C6-0C52-4A2D-B1F7-575EBB929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         </a:t>
            </a:r>
            <a:r>
              <a:rPr lang="en-GB" dirty="0">
                <a:solidFill>
                  <a:srgbClr val="FFC000"/>
                </a:solidFill>
              </a:rPr>
              <a:t>Golden Rules </a:t>
            </a:r>
            <a:r>
              <a:rPr lang="en-GB" dirty="0"/>
              <a:t>of Map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C4A0F-F94B-4B8D-AE65-9D1609777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r>
              <a:rPr lang="en-GB" dirty="0"/>
              <a:t>Use environment to tell the story</a:t>
            </a:r>
          </a:p>
          <a:p>
            <a:r>
              <a:rPr lang="en-GB" dirty="0"/>
              <a:t>Encourage player’s movement</a:t>
            </a:r>
          </a:p>
          <a:p>
            <a:pPr lvl="1"/>
            <a:r>
              <a:rPr lang="en-GB" dirty="0"/>
              <a:t>Level maps and posters to give information and build anticipation</a:t>
            </a:r>
          </a:p>
          <a:p>
            <a:pPr lvl="1"/>
            <a:r>
              <a:rPr lang="en-GB" dirty="0"/>
              <a:t>Weenies, fingers and rewards</a:t>
            </a:r>
          </a:p>
          <a:p>
            <a:pPr lvl="1"/>
            <a:r>
              <a:rPr lang="en-GB" dirty="0"/>
              <a:t>Geometry, lighting and squint test</a:t>
            </a:r>
          </a:p>
          <a:p>
            <a:r>
              <a:rPr lang="en-GB" dirty="0"/>
              <a:t>Be an active designer, not a lazy designer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73CF41-03C7-4027-93D0-B39EBB25A184}"/>
              </a:ext>
            </a:extLst>
          </p:cNvPr>
          <p:cNvSpPr txBox="1">
            <a:spLocks/>
          </p:cNvSpPr>
          <p:nvPr/>
        </p:nvSpPr>
        <p:spPr>
          <a:xfrm>
            <a:off x="191898" y="105066"/>
            <a:ext cx="28952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8000" dirty="0">
                <a:solidFill>
                  <a:srgbClr val="FFC000"/>
                </a:solidFill>
                <a:latin typeface="Arial Black" panose="020B0A04020102020204" pitchFamily="34" charset="0"/>
              </a:rPr>
              <a:t>3x3</a:t>
            </a:r>
            <a:endParaRPr lang="en-GB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18B394-9FE7-4BA8-8170-DDF66C5FE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885" y="3865726"/>
            <a:ext cx="1860300" cy="2251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74D64E-0DE6-4BE8-8BAC-2CA994447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1991" y="3865726"/>
            <a:ext cx="1860300" cy="234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96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B30C6-0C52-4A2D-B1F7-575EBB929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         </a:t>
            </a:r>
            <a:r>
              <a:rPr lang="en-GB" dirty="0">
                <a:solidFill>
                  <a:srgbClr val="FFC000"/>
                </a:solidFill>
              </a:rPr>
              <a:t>Golden Rules </a:t>
            </a:r>
            <a:r>
              <a:rPr lang="en-GB" dirty="0"/>
              <a:t>of Map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C4A0F-F94B-4B8D-AE65-9D1609777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r>
              <a:rPr lang="en-GB" dirty="0"/>
              <a:t>Use environment to tell the story</a:t>
            </a:r>
          </a:p>
          <a:p>
            <a:r>
              <a:rPr lang="en-GB" dirty="0"/>
              <a:t>Encourage player’s movement</a:t>
            </a:r>
          </a:p>
          <a:p>
            <a:pPr lvl="1"/>
            <a:r>
              <a:rPr lang="en-GB" dirty="0"/>
              <a:t>Level maps and posters to give information and build anticipation</a:t>
            </a:r>
          </a:p>
          <a:p>
            <a:pPr lvl="1"/>
            <a:r>
              <a:rPr lang="en-GB" dirty="0"/>
              <a:t>Weenies, fingers and rewards</a:t>
            </a:r>
          </a:p>
          <a:p>
            <a:pPr lvl="1"/>
            <a:r>
              <a:rPr lang="en-GB" dirty="0"/>
              <a:t>Geometry, lighting and squint test</a:t>
            </a:r>
          </a:p>
          <a:p>
            <a:r>
              <a:rPr lang="en-GB" dirty="0"/>
              <a:t>Be an active designer, not a lazy designer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73CF41-03C7-4027-93D0-B39EBB25A184}"/>
              </a:ext>
            </a:extLst>
          </p:cNvPr>
          <p:cNvSpPr txBox="1">
            <a:spLocks/>
          </p:cNvSpPr>
          <p:nvPr/>
        </p:nvSpPr>
        <p:spPr>
          <a:xfrm>
            <a:off x="191898" y="105066"/>
            <a:ext cx="28952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8000" dirty="0">
                <a:solidFill>
                  <a:srgbClr val="FFC000"/>
                </a:solidFill>
                <a:latin typeface="Arial Black" panose="020B0A04020102020204" pitchFamily="34" charset="0"/>
              </a:rPr>
              <a:t>3x3</a:t>
            </a:r>
            <a:endParaRPr lang="en-GB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2A1C4A-34C0-43AD-824C-CB5BA8538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099" y="3455191"/>
            <a:ext cx="3469172" cy="316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28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E560C-BAFA-46B5-BEB3-C1289D223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</a:t>
            </a:r>
            <a:r>
              <a:rPr lang="en-GB" dirty="0">
                <a:solidFill>
                  <a:srgbClr val="FFC000"/>
                </a:solidFill>
              </a:rPr>
              <a:t>Meanings</a:t>
            </a:r>
            <a:r>
              <a:rPr lang="en-GB" dirty="0"/>
              <a:t> of the “Level”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EB6A0-C1CB-4913-98D8-48375A580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81220" cy="4351338"/>
          </a:xfrm>
        </p:spPr>
        <p:txBody>
          <a:bodyPr/>
          <a:lstStyle/>
          <a:p>
            <a:r>
              <a:rPr lang="en-GB" dirty="0"/>
              <a:t>environment or location</a:t>
            </a:r>
            <a:endParaRPr lang="en-GB" i="1" dirty="0"/>
          </a:p>
          <a:p>
            <a:r>
              <a:rPr lang="en-GB" dirty="0"/>
              <a:t>breaking up physical space</a:t>
            </a:r>
            <a:endParaRPr lang="en-GB" i="1" dirty="0"/>
          </a:p>
          <a:p>
            <a:r>
              <a:rPr lang="en-GB" dirty="0"/>
              <a:t>unit of progression</a:t>
            </a:r>
            <a:endParaRPr lang="en-GB" i="1" dirty="0"/>
          </a:p>
          <a:p>
            <a:r>
              <a:rPr lang="en-GB" dirty="0"/>
              <a:t>player rank based on score/skills/experience (RPG games)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Game designers have extremely limited vocabulary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6B6FFFE-EBC8-4F6F-AE96-7EA299401598}"/>
              </a:ext>
            </a:extLst>
          </p:cNvPr>
          <p:cNvSpPr txBox="1">
            <a:spLocks/>
          </p:cNvSpPr>
          <p:nvPr/>
        </p:nvSpPr>
        <p:spPr>
          <a:xfrm>
            <a:off x="191898" y="105066"/>
            <a:ext cx="10073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8000" dirty="0">
                <a:solidFill>
                  <a:srgbClr val="FFC000"/>
                </a:solidFill>
                <a:latin typeface="Arial Black" panose="020B0A04020102020204" pitchFamily="34" charset="0"/>
              </a:rPr>
              <a:t>4</a:t>
            </a:r>
            <a:endParaRPr lang="en-GB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Picture 2" descr="Dungeons &amp; Dragons 5th Edition logo.svg">
            <a:extLst>
              <a:ext uri="{FF2B5EF4-FFF2-40B4-BE49-F238E27FC236}">
                <a16:creationId xmlns:a16="http://schemas.microsoft.com/office/drawing/2014/main" id="{6BCAB3A4-46F8-4336-A63B-AC61963C8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806" y="4246709"/>
            <a:ext cx="238125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30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B30C6-0C52-4A2D-B1F7-575EBB929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         </a:t>
            </a:r>
            <a:r>
              <a:rPr lang="en-GB" dirty="0">
                <a:solidFill>
                  <a:srgbClr val="FFC000"/>
                </a:solidFill>
              </a:rPr>
              <a:t>Golden Rules </a:t>
            </a:r>
            <a:r>
              <a:rPr lang="en-GB" dirty="0"/>
              <a:t>of Map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C4A0F-F94B-4B8D-AE65-9D1609777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r>
              <a:rPr lang="en-GB" dirty="0"/>
              <a:t>Use environment to tell the story</a:t>
            </a:r>
          </a:p>
          <a:p>
            <a:r>
              <a:rPr lang="en-GB" dirty="0"/>
              <a:t>Encourage player’s movement</a:t>
            </a:r>
          </a:p>
          <a:p>
            <a:r>
              <a:rPr lang="en-GB" dirty="0"/>
              <a:t>Be an active designer, not a lazy designer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73CF41-03C7-4027-93D0-B39EBB25A184}"/>
              </a:ext>
            </a:extLst>
          </p:cNvPr>
          <p:cNvSpPr txBox="1">
            <a:spLocks/>
          </p:cNvSpPr>
          <p:nvPr/>
        </p:nvSpPr>
        <p:spPr>
          <a:xfrm>
            <a:off x="191898" y="105066"/>
            <a:ext cx="28952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8000" dirty="0">
                <a:solidFill>
                  <a:srgbClr val="FFC000"/>
                </a:solidFill>
                <a:latin typeface="Arial Black" panose="020B0A04020102020204" pitchFamily="34" charset="0"/>
              </a:rPr>
              <a:t>3x3</a:t>
            </a:r>
            <a:endParaRPr lang="en-GB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41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B30C6-0C52-4A2D-B1F7-575EBB929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         </a:t>
            </a:r>
            <a:r>
              <a:rPr lang="en-GB" dirty="0">
                <a:solidFill>
                  <a:srgbClr val="FFC000"/>
                </a:solidFill>
              </a:rPr>
              <a:t>Golden Rules </a:t>
            </a:r>
            <a:r>
              <a:rPr lang="en-GB" dirty="0"/>
              <a:t>of Map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C4A0F-F94B-4B8D-AE65-9D1609777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r>
              <a:rPr lang="en-GB" dirty="0"/>
              <a:t>Use environment to tell the story</a:t>
            </a:r>
          </a:p>
          <a:p>
            <a:r>
              <a:rPr lang="en-GB" dirty="0"/>
              <a:t>Encourage player’s movement</a:t>
            </a:r>
          </a:p>
          <a:p>
            <a:r>
              <a:rPr lang="en-GB" dirty="0"/>
              <a:t>Be an active designer, not a lazy designer</a:t>
            </a:r>
          </a:p>
          <a:p>
            <a:pPr lvl="1"/>
            <a:r>
              <a:rPr lang="en-GB" dirty="0"/>
              <a:t>Activity driven design</a:t>
            </a:r>
          </a:p>
          <a:p>
            <a:pPr lvl="1"/>
            <a:r>
              <a:rPr lang="en-GB" dirty="0" smtClean="0"/>
              <a:t>Pacing, progression and the grey box</a:t>
            </a:r>
            <a:endParaRPr lang="en-GB" dirty="0"/>
          </a:p>
          <a:p>
            <a:pPr lvl="1"/>
            <a:r>
              <a:rPr lang="en-GB" dirty="0"/>
              <a:t>Providing variety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73CF41-03C7-4027-93D0-B39EBB25A184}"/>
              </a:ext>
            </a:extLst>
          </p:cNvPr>
          <p:cNvSpPr txBox="1">
            <a:spLocks/>
          </p:cNvSpPr>
          <p:nvPr/>
        </p:nvSpPr>
        <p:spPr>
          <a:xfrm>
            <a:off x="191898" y="105066"/>
            <a:ext cx="28952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8000" dirty="0">
                <a:solidFill>
                  <a:srgbClr val="FFC000"/>
                </a:solidFill>
                <a:latin typeface="Arial Black" panose="020B0A04020102020204" pitchFamily="34" charset="0"/>
              </a:rPr>
              <a:t>3x3</a:t>
            </a:r>
            <a:endParaRPr lang="en-GB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01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B30C6-0C52-4A2D-B1F7-575EBB929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         </a:t>
            </a:r>
            <a:r>
              <a:rPr lang="en-GB" dirty="0">
                <a:solidFill>
                  <a:srgbClr val="FFC000"/>
                </a:solidFill>
              </a:rPr>
              <a:t>Golden Rules </a:t>
            </a:r>
            <a:r>
              <a:rPr lang="en-GB" dirty="0"/>
              <a:t>of Map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C4A0F-F94B-4B8D-AE65-9D1609777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r>
              <a:rPr lang="en-GB" dirty="0"/>
              <a:t>Use environment to tell the story</a:t>
            </a:r>
          </a:p>
          <a:p>
            <a:r>
              <a:rPr lang="en-GB" dirty="0"/>
              <a:t>Encourage player’s movement</a:t>
            </a:r>
          </a:p>
          <a:p>
            <a:r>
              <a:rPr lang="en-GB" dirty="0"/>
              <a:t>Be an active designer, not a lazy designer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73CF41-03C7-4027-93D0-B39EBB25A184}"/>
              </a:ext>
            </a:extLst>
          </p:cNvPr>
          <p:cNvSpPr txBox="1">
            <a:spLocks/>
          </p:cNvSpPr>
          <p:nvPr/>
        </p:nvSpPr>
        <p:spPr>
          <a:xfrm>
            <a:off x="191898" y="105066"/>
            <a:ext cx="28952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8000" dirty="0">
                <a:solidFill>
                  <a:srgbClr val="FFC000"/>
                </a:solidFill>
                <a:latin typeface="Arial Black" panose="020B0A04020102020204" pitchFamily="34" charset="0"/>
              </a:rPr>
              <a:t>3x3</a:t>
            </a:r>
            <a:endParaRPr lang="en-GB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5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80BD8-9684-4CDE-BDA4-8131C4DEE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    </a:t>
            </a:r>
            <a:r>
              <a:rPr lang="en-GB" dirty="0">
                <a:solidFill>
                  <a:srgbClr val="FFC000"/>
                </a:solidFill>
              </a:rPr>
              <a:t>Pillars</a:t>
            </a:r>
            <a:r>
              <a:rPr lang="en-GB" dirty="0"/>
              <a:t> of the Beat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9421C-0F99-4634-8EF5-FF519C17FC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Level Name</a:t>
            </a:r>
          </a:p>
          <a:p>
            <a:r>
              <a:rPr lang="en-GB" dirty="0"/>
              <a:t>Location</a:t>
            </a:r>
          </a:p>
          <a:p>
            <a:r>
              <a:rPr lang="en-GB" dirty="0"/>
              <a:t>Gameplay</a:t>
            </a:r>
          </a:p>
          <a:p>
            <a:r>
              <a:rPr lang="en-GB" dirty="0"/>
              <a:t>Objective</a:t>
            </a:r>
          </a:p>
          <a:p>
            <a:r>
              <a:rPr lang="en-GB" dirty="0"/>
              <a:t>Bonus material</a:t>
            </a:r>
          </a:p>
          <a:p>
            <a:r>
              <a:rPr lang="en-GB" dirty="0"/>
              <a:t>Story beat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F81CE-0443-4858-B29A-76A306EDC4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New weapon</a:t>
            </a:r>
          </a:p>
          <a:p>
            <a:r>
              <a:rPr lang="en-GB" dirty="0"/>
              <a:t>Enemies</a:t>
            </a:r>
          </a:p>
          <a:p>
            <a:r>
              <a:rPr lang="en-GB" dirty="0"/>
              <a:t>Mechanics</a:t>
            </a:r>
          </a:p>
          <a:p>
            <a:r>
              <a:rPr lang="en-GB" dirty="0"/>
              <a:t>NPC</a:t>
            </a:r>
          </a:p>
          <a:p>
            <a:r>
              <a:rPr lang="en-GB" dirty="0"/>
              <a:t>Time of day</a:t>
            </a:r>
          </a:p>
          <a:p>
            <a:r>
              <a:rPr lang="en-GB" dirty="0"/>
              <a:t>Colour mapping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8CCEAD0-730B-491D-9364-127E003616FE}"/>
              </a:ext>
            </a:extLst>
          </p:cNvPr>
          <p:cNvSpPr txBox="1">
            <a:spLocks/>
          </p:cNvSpPr>
          <p:nvPr/>
        </p:nvSpPr>
        <p:spPr>
          <a:xfrm>
            <a:off x="191898" y="105066"/>
            <a:ext cx="15530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8000" dirty="0">
                <a:solidFill>
                  <a:srgbClr val="FFC000"/>
                </a:solidFill>
                <a:latin typeface="Arial Black" panose="020B0A04020102020204" pitchFamily="34" charset="0"/>
              </a:rPr>
              <a:t>12</a:t>
            </a:r>
            <a:endParaRPr lang="en-GB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89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ECB8E8-D639-41F8-B42A-CFC17B4F1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538" y="0"/>
            <a:ext cx="55069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87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5263A-DFC7-4390-BD7D-576097A89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  </a:t>
            </a:r>
            <a:r>
              <a:rPr lang="en-GB" dirty="0" smtClean="0">
                <a:solidFill>
                  <a:srgbClr val="FFC000"/>
                </a:solidFill>
              </a:rPr>
              <a:t>Conclusion </a:t>
            </a:r>
            <a:r>
              <a:rPr lang="en-GB" dirty="0" smtClean="0"/>
              <a:t>(uncounted) 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26621-5294-4AF8-8210-C0E3685A0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251"/>
            <a:ext cx="10515600" cy="4351338"/>
          </a:xfrm>
        </p:spPr>
        <p:txBody>
          <a:bodyPr/>
          <a:lstStyle/>
          <a:p>
            <a:r>
              <a:rPr lang="en-GB" dirty="0"/>
              <a:t>Level Design is the art of assigning the Game Story to the Game Space</a:t>
            </a:r>
          </a:p>
          <a:p>
            <a:r>
              <a:rPr lang="en-GB" dirty="0" smtClean="0"/>
              <a:t>Always use top-down approach: start from the world and story, </a:t>
            </a:r>
            <a:br>
              <a:rPr lang="en-GB" dirty="0" smtClean="0"/>
            </a:br>
            <a:r>
              <a:rPr lang="en-GB" dirty="0" smtClean="0"/>
              <a:t>then to the level, experience, moment-to-moment gameplay.</a:t>
            </a:r>
          </a:p>
          <a:p>
            <a:r>
              <a:rPr lang="en-GB" dirty="0" smtClean="0"/>
              <a:t>Use </a:t>
            </a:r>
            <a:r>
              <a:rPr lang="en-GB" dirty="0"/>
              <a:t>environment to tell the story</a:t>
            </a:r>
          </a:p>
          <a:p>
            <a:r>
              <a:rPr lang="en-GB" dirty="0" smtClean="0"/>
              <a:t>Provide each level with the meaningful theme</a:t>
            </a:r>
          </a:p>
          <a:p>
            <a:r>
              <a:rPr lang="en-GB" dirty="0" smtClean="0"/>
              <a:t>Clichés are ok if you use them wisely</a:t>
            </a:r>
          </a:p>
          <a:p>
            <a:r>
              <a:rPr lang="en-GB" dirty="0" smtClean="0"/>
              <a:t>Always care about pace and progression, provide variety</a:t>
            </a:r>
          </a:p>
          <a:p>
            <a:r>
              <a:rPr lang="en-GB" dirty="0" smtClean="0"/>
              <a:t>Use Beat Chart to ensure game experience is properly distributed across all your levels</a:t>
            </a:r>
            <a:endParaRPr lang="en-GB" dirty="0"/>
          </a:p>
          <a:p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794BDC8-D2F5-418D-B1AB-71D2FC79084A}"/>
              </a:ext>
            </a:extLst>
          </p:cNvPr>
          <p:cNvSpPr txBox="1">
            <a:spLocks/>
          </p:cNvSpPr>
          <p:nvPr/>
        </p:nvSpPr>
        <p:spPr>
          <a:xfrm>
            <a:off x="191898" y="263013"/>
            <a:ext cx="10073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15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∞</a:t>
            </a:r>
            <a:endParaRPr lang="en-GB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25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5263A-DFC7-4390-BD7D-576097A89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C000"/>
                </a:solidFill>
              </a:rPr>
              <a:t>Sources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26621-5294-4AF8-8210-C0E3685A0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Scott Rogers: Level Up</a:t>
            </a:r>
          </a:p>
          <a:p>
            <a:r>
              <a:rPr lang="en-GB" dirty="0"/>
              <a:t>Scott Rogers: Everything I Learned About Level Design I Learned from Disneyland, GDC Vault talk, </a:t>
            </a:r>
            <a:r>
              <a:rPr lang="en-GB" sz="1600" dirty="0">
                <a:hlinkClick r:id="rId2"/>
              </a:rPr>
              <a:t>http://www.gdcvault.com/play/1305/Everything-I-Learned-About-Level</a:t>
            </a:r>
            <a:r>
              <a:rPr lang="en-GB" sz="1600" dirty="0"/>
              <a:t> </a:t>
            </a:r>
          </a:p>
          <a:p>
            <a:r>
              <a:rPr lang="en-GB" dirty="0"/>
              <a:t>Ernest Adams, Andrew </a:t>
            </a:r>
            <a:r>
              <a:rPr lang="en-GB" dirty="0" err="1"/>
              <a:t>Rollings</a:t>
            </a:r>
            <a:r>
              <a:rPr lang="en-GB" dirty="0"/>
              <a:t>: Fundamentals of Game Design</a:t>
            </a:r>
          </a:p>
        </p:txBody>
      </p:sp>
    </p:spTree>
    <p:extLst>
      <p:ext uri="{BB962C8B-B14F-4D97-AF65-F5344CB8AC3E}">
        <p14:creationId xmlns:p14="http://schemas.microsoft.com/office/powerpoint/2010/main" val="174920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324B9-FE84-4E20-85C1-169A708F9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</a:t>
            </a:r>
            <a:r>
              <a:rPr lang="en-GB" dirty="0">
                <a:solidFill>
                  <a:srgbClr val="FFC000"/>
                </a:solidFill>
              </a:rPr>
              <a:t>Other Words </a:t>
            </a:r>
            <a:r>
              <a:rPr lang="en-GB" dirty="0"/>
              <a:t>for the “Level”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597F9-6786-4D70-B574-5E460BA29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Rounds</a:t>
            </a:r>
          </a:p>
          <a:p>
            <a:r>
              <a:rPr lang="en-GB" dirty="0"/>
              <a:t>Waves</a:t>
            </a:r>
          </a:p>
          <a:p>
            <a:r>
              <a:rPr lang="en-GB" dirty="0"/>
              <a:t>Stage</a:t>
            </a:r>
          </a:p>
          <a:p>
            <a:r>
              <a:rPr lang="en-GB" dirty="0"/>
              <a:t>Act</a:t>
            </a:r>
          </a:p>
          <a:p>
            <a:r>
              <a:rPr lang="en-GB" dirty="0"/>
              <a:t>Chapter</a:t>
            </a:r>
          </a:p>
          <a:p>
            <a:r>
              <a:rPr lang="en-GB" dirty="0"/>
              <a:t>Map</a:t>
            </a:r>
          </a:p>
          <a:p>
            <a:r>
              <a:rPr lang="en-GB" dirty="0"/>
              <a:t>World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B2B556-69B2-443B-BADD-AE0B9A81724A}"/>
              </a:ext>
            </a:extLst>
          </p:cNvPr>
          <p:cNvSpPr txBox="1">
            <a:spLocks/>
          </p:cNvSpPr>
          <p:nvPr/>
        </p:nvSpPr>
        <p:spPr>
          <a:xfrm>
            <a:off x="191898" y="105066"/>
            <a:ext cx="10073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8000" dirty="0">
                <a:solidFill>
                  <a:srgbClr val="FFC000"/>
                </a:solidFill>
                <a:latin typeface="Arial Black" panose="020B0A04020102020204" pitchFamily="34" charset="0"/>
              </a:rPr>
              <a:t>7</a:t>
            </a:r>
            <a:endParaRPr lang="en-GB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71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A4AF8-4E41-4264-AE6A-5DCEF945A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</a:t>
            </a:r>
            <a:r>
              <a:rPr lang="en-GB" dirty="0">
                <a:solidFill>
                  <a:srgbClr val="FFC000"/>
                </a:solidFill>
              </a:rPr>
              <a:t>Steps</a:t>
            </a:r>
            <a:r>
              <a:rPr lang="en-GB" dirty="0"/>
              <a:t> of Story-Driven Level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B0781-F575-43CF-B1DA-2AF737DB6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World</a:t>
            </a:r>
          </a:p>
          <a:p>
            <a:r>
              <a:rPr lang="en-GB" dirty="0"/>
              <a:t>Level</a:t>
            </a:r>
          </a:p>
          <a:p>
            <a:r>
              <a:rPr lang="en-GB" dirty="0"/>
              <a:t>Experience</a:t>
            </a:r>
          </a:p>
          <a:p>
            <a:r>
              <a:rPr lang="en-GB" dirty="0"/>
              <a:t>Moment to moment gameplay (Big Moments &amp; Small Moments)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662FD3B-E9AC-46EB-80EF-4B51664745E2}"/>
              </a:ext>
            </a:extLst>
          </p:cNvPr>
          <p:cNvSpPr txBox="1">
            <a:spLocks/>
          </p:cNvSpPr>
          <p:nvPr/>
        </p:nvSpPr>
        <p:spPr>
          <a:xfrm>
            <a:off x="191898" y="105066"/>
            <a:ext cx="10073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8000" dirty="0">
                <a:solidFill>
                  <a:srgbClr val="FFC000"/>
                </a:solidFill>
                <a:latin typeface="Arial Black" panose="020B0A04020102020204" pitchFamily="34" charset="0"/>
              </a:rPr>
              <a:t>4</a:t>
            </a:r>
            <a:endParaRPr lang="en-GB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57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E876A6E-401C-45DA-95A7-3AC59FADA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69" y="0"/>
            <a:ext cx="108250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57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B5B6A-9561-48B3-8784-4B8E58B90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  </a:t>
            </a:r>
            <a:r>
              <a:rPr lang="en-GB" dirty="0">
                <a:solidFill>
                  <a:srgbClr val="FFC000"/>
                </a:solidFill>
              </a:rPr>
              <a:t>Clichés</a:t>
            </a:r>
            <a:r>
              <a:rPr lang="en-GB" dirty="0"/>
              <a:t> of Game Level Themes: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D1FAE-5183-4754-9876-910C31F3DA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Outer Space</a:t>
            </a:r>
          </a:p>
          <a:p>
            <a:r>
              <a:rPr lang="en-GB" dirty="0"/>
              <a:t>Fire/ice</a:t>
            </a:r>
          </a:p>
          <a:p>
            <a:r>
              <a:rPr lang="en-GB" dirty="0"/>
              <a:t>Dungeon/cavern/tomb</a:t>
            </a:r>
          </a:p>
          <a:p>
            <a:r>
              <a:rPr lang="en-GB" dirty="0"/>
              <a:t>Factory</a:t>
            </a:r>
          </a:p>
          <a:p>
            <a:r>
              <a:rPr lang="en-GB" dirty="0"/>
              <a:t>Jungle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6129699-3B53-4450-A7BE-71403C208E49}"/>
              </a:ext>
            </a:extLst>
          </p:cNvPr>
          <p:cNvSpPr txBox="1">
            <a:spLocks/>
          </p:cNvSpPr>
          <p:nvPr/>
        </p:nvSpPr>
        <p:spPr>
          <a:xfrm>
            <a:off x="191898" y="105066"/>
            <a:ext cx="13432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8000" dirty="0">
                <a:solidFill>
                  <a:srgbClr val="FFC000"/>
                </a:solidFill>
                <a:latin typeface="Arial Black" panose="020B0A04020102020204" pitchFamily="34" charset="0"/>
              </a:rPr>
              <a:t>10</a:t>
            </a:r>
            <a:endParaRPr lang="en-GB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19DF17-BE40-48EC-94CE-9901244CE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4" y="2089041"/>
            <a:ext cx="3971025" cy="23762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D00AA0-8FEF-410C-961B-17E5535C3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3" y="2071174"/>
            <a:ext cx="3971025" cy="23941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88C0B8-5AD0-437D-808C-5F396992BA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2" y="2071174"/>
            <a:ext cx="3971025" cy="2787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5E0EF3-B0EF-4557-AC8B-7E8C14F58D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202" y="1865707"/>
            <a:ext cx="3971025" cy="28229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0A657D-9AB7-412F-A272-17CD16755F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2200" y="1865707"/>
            <a:ext cx="3971025" cy="282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87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B5B6A-9561-48B3-8784-4B8E58B90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  </a:t>
            </a:r>
            <a:r>
              <a:rPr lang="en-GB" dirty="0">
                <a:solidFill>
                  <a:srgbClr val="FFC000"/>
                </a:solidFill>
              </a:rPr>
              <a:t>Clichés</a:t>
            </a:r>
            <a:r>
              <a:rPr lang="en-GB" dirty="0"/>
              <a:t> of Game Level Themes: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D1FAE-5183-4754-9876-910C31F3DA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Outer Space</a:t>
            </a:r>
          </a:p>
          <a:p>
            <a:r>
              <a:rPr lang="en-GB" dirty="0"/>
              <a:t>Fire/ice</a:t>
            </a:r>
          </a:p>
          <a:p>
            <a:r>
              <a:rPr lang="en-GB" dirty="0"/>
              <a:t>Dungeon/cavern/tomb</a:t>
            </a:r>
          </a:p>
          <a:p>
            <a:r>
              <a:rPr lang="en-GB" dirty="0"/>
              <a:t>Factory</a:t>
            </a:r>
          </a:p>
          <a:p>
            <a:r>
              <a:rPr lang="en-GB" dirty="0"/>
              <a:t>Jungle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7207B5-FF90-4417-8971-67F915E5B9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Haunted house or graveyard</a:t>
            </a:r>
          </a:p>
          <a:p>
            <a:r>
              <a:rPr lang="en-GB" dirty="0"/>
              <a:t>Pirate ship/town/island</a:t>
            </a:r>
          </a:p>
          <a:p>
            <a:r>
              <a:rPr lang="en-GB" dirty="0"/>
              <a:t>Gritty urban</a:t>
            </a:r>
          </a:p>
          <a:p>
            <a:r>
              <a:rPr lang="en-GB" dirty="0"/>
              <a:t>Space station</a:t>
            </a:r>
          </a:p>
          <a:p>
            <a:r>
              <a:rPr lang="en-GB" dirty="0"/>
              <a:t>Sewer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6129699-3B53-4450-A7BE-71403C208E49}"/>
              </a:ext>
            </a:extLst>
          </p:cNvPr>
          <p:cNvSpPr txBox="1">
            <a:spLocks/>
          </p:cNvSpPr>
          <p:nvPr/>
        </p:nvSpPr>
        <p:spPr>
          <a:xfrm>
            <a:off x="191898" y="105066"/>
            <a:ext cx="13432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8000" dirty="0">
                <a:solidFill>
                  <a:srgbClr val="FFC000"/>
                </a:solidFill>
                <a:latin typeface="Arial Black" panose="020B0A04020102020204" pitchFamily="34" charset="0"/>
              </a:rPr>
              <a:t>10</a:t>
            </a:r>
            <a:endParaRPr lang="en-GB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6710AE-5220-479C-A042-BFF383029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79731"/>
            <a:ext cx="3971025" cy="28586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D06C17-622F-45F2-912C-0F45F1493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85930"/>
            <a:ext cx="3971025" cy="30462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CF8AFD-2EED-4F87-B44A-821BC260E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158" y="1685929"/>
            <a:ext cx="4296600" cy="30462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F218DA-7459-4DB2-BD29-8B962A3AEA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1685928"/>
            <a:ext cx="4368128" cy="30462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AE2FD6-B090-4C54-8BC2-CC8448F773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198" y="1685926"/>
            <a:ext cx="4470338" cy="304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64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B5B6A-9561-48B3-8784-4B8E58B90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  </a:t>
            </a:r>
            <a:r>
              <a:rPr lang="en-GB" dirty="0">
                <a:solidFill>
                  <a:srgbClr val="FFC000"/>
                </a:solidFill>
              </a:rPr>
              <a:t>Clichés</a:t>
            </a:r>
            <a:r>
              <a:rPr lang="en-GB" dirty="0"/>
              <a:t> of Game Level Themes: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D1FAE-5183-4754-9876-910C31F3DA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Outer Space</a:t>
            </a:r>
          </a:p>
          <a:p>
            <a:r>
              <a:rPr lang="en-GB" dirty="0"/>
              <a:t>Fire/ice</a:t>
            </a:r>
          </a:p>
          <a:p>
            <a:r>
              <a:rPr lang="en-GB" dirty="0"/>
              <a:t>Dungeon/cavern/tomb</a:t>
            </a:r>
          </a:p>
          <a:p>
            <a:r>
              <a:rPr lang="en-GB" dirty="0"/>
              <a:t>Factory</a:t>
            </a:r>
          </a:p>
          <a:p>
            <a:r>
              <a:rPr lang="en-GB" dirty="0"/>
              <a:t>Jungle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7207B5-FF90-4417-8971-67F915E5B9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Haunted house or graveyard</a:t>
            </a:r>
          </a:p>
          <a:p>
            <a:r>
              <a:rPr lang="en-GB" dirty="0"/>
              <a:t>Pirate ship/town/island</a:t>
            </a:r>
          </a:p>
          <a:p>
            <a:r>
              <a:rPr lang="en-GB" dirty="0"/>
              <a:t>Gritty urban</a:t>
            </a:r>
          </a:p>
          <a:p>
            <a:r>
              <a:rPr lang="en-GB" dirty="0"/>
              <a:t>Space station</a:t>
            </a:r>
          </a:p>
          <a:p>
            <a:r>
              <a:rPr lang="en-GB" dirty="0"/>
              <a:t>Sewer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6129699-3B53-4450-A7BE-71403C208E49}"/>
              </a:ext>
            </a:extLst>
          </p:cNvPr>
          <p:cNvSpPr txBox="1">
            <a:spLocks/>
          </p:cNvSpPr>
          <p:nvPr/>
        </p:nvSpPr>
        <p:spPr>
          <a:xfrm>
            <a:off x="191898" y="105066"/>
            <a:ext cx="13432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8000" dirty="0">
                <a:solidFill>
                  <a:srgbClr val="FFC000"/>
                </a:solidFill>
                <a:latin typeface="Arial Black" panose="020B0A04020102020204" pitchFamily="34" charset="0"/>
              </a:rPr>
              <a:t>10</a:t>
            </a:r>
            <a:endParaRPr lang="en-GB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E7F2648-D385-4D85-BA21-D1A54691DD30}"/>
              </a:ext>
            </a:extLst>
          </p:cNvPr>
          <p:cNvSpPr txBox="1">
            <a:spLocks/>
          </p:cNvSpPr>
          <p:nvPr/>
        </p:nvSpPr>
        <p:spPr>
          <a:xfrm>
            <a:off x="771787" y="5033394"/>
            <a:ext cx="10582013" cy="1609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/>
              <a:t>even a cliché can be made compelling</a:t>
            </a:r>
          </a:p>
          <a:p>
            <a:pPr marL="0" indent="0" algn="ctr">
              <a:buNone/>
            </a:pPr>
            <a:r>
              <a:rPr lang="en-GB" dirty="0"/>
              <a:t>try to mix and match (Mexican Pizza paradigm)</a:t>
            </a:r>
          </a:p>
        </p:txBody>
      </p:sp>
    </p:spTree>
    <p:extLst>
      <p:ext uri="{BB962C8B-B14F-4D97-AF65-F5344CB8AC3E}">
        <p14:creationId xmlns:p14="http://schemas.microsoft.com/office/powerpoint/2010/main" val="228848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820C0-BBA3-4CEE-A363-461D975BD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</a:t>
            </a:r>
            <a:r>
              <a:rPr lang="en-GB" dirty="0">
                <a:solidFill>
                  <a:srgbClr val="FFC000"/>
                </a:solidFill>
              </a:rPr>
              <a:t>Easy Ways </a:t>
            </a:r>
            <a:r>
              <a:rPr lang="en-GB" dirty="0"/>
              <a:t>to Create the Atmosphere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9E0E7-2836-43B0-8D2B-34DF13F26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Lighting</a:t>
            </a:r>
          </a:p>
          <a:p>
            <a:r>
              <a:rPr lang="en-GB" dirty="0"/>
              <a:t>Colour palette</a:t>
            </a:r>
          </a:p>
          <a:p>
            <a:r>
              <a:rPr lang="en-GB" dirty="0"/>
              <a:t>Weather and atmospheric effects</a:t>
            </a:r>
          </a:p>
          <a:p>
            <a:r>
              <a:rPr lang="en-GB" dirty="0"/>
              <a:t>Special visual effects</a:t>
            </a:r>
          </a:p>
          <a:p>
            <a:r>
              <a:rPr lang="en-GB" dirty="0"/>
              <a:t>Music</a:t>
            </a:r>
          </a:p>
          <a:p>
            <a:r>
              <a:rPr lang="en-GB" dirty="0"/>
              <a:t>Ambient audio</a:t>
            </a:r>
          </a:p>
          <a:p>
            <a:r>
              <a:rPr lang="en-GB" dirty="0"/>
              <a:t>Special audio effects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24966B9-A667-46C9-B433-70094FB3AB26}"/>
              </a:ext>
            </a:extLst>
          </p:cNvPr>
          <p:cNvSpPr txBox="1">
            <a:spLocks/>
          </p:cNvSpPr>
          <p:nvPr/>
        </p:nvSpPr>
        <p:spPr>
          <a:xfrm>
            <a:off x="191898" y="105066"/>
            <a:ext cx="10073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8000" dirty="0">
                <a:solidFill>
                  <a:srgbClr val="FFC000"/>
                </a:solidFill>
                <a:latin typeface="Arial Black" panose="020B0A04020102020204" pitchFamily="34" charset="0"/>
              </a:rPr>
              <a:t>7</a:t>
            </a:r>
            <a:endParaRPr lang="en-GB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44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</TotalTime>
  <Words>647</Words>
  <Application>Microsoft Office PowerPoint</Application>
  <PresentationFormat>Widescreen</PresentationFormat>
  <Paragraphs>169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Arial Black</vt:lpstr>
      <vt:lpstr>Calibri</vt:lpstr>
      <vt:lpstr>Calibri Light</vt:lpstr>
      <vt:lpstr>Office Theme</vt:lpstr>
      <vt:lpstr>55 Funny Facts about Level Design</vt:lpstr>
      <vt:lpstr>  Meanings of the “Level”</vt:lpstr>
      <vt:lpstr>  Other Words for the “Level”</vt:lpstr>
      <vt:lpstr>  Steps of Story-Driven Level Design</vt:lpstr>
      <vt:lpstr>PowerPoint Presentation</vt:lpstr>
      <vt:lpstr>     Clichés of Game Level Themes:</vt:lpstr>
      <vt:lpstr>     Clichés of Game Level Themes:</vt:lpstr>
      <vt:lpstr>     Clichés of Game Level Themes:</vt:lpstr>
      <vt:lpstr>  Easy Ways to Create the Atmosphere</vt:lpstr>
      <vt:lpstr>  Types of Level Maps</vt:lpstr>
      <vt:lpstr>PowerPoint Presentation</vt:lpstr>
      <vt:lpstr>PowerPoint Presentation</vt:lpstr>
      <vt:lpstr>            Golden Rules of Map Design</vt:lpstr>
      <vt:lpstr>            Golden Rules of Map Design</vt:lpstr>
      <vt:lpstr>            Golden Rules of Map Design</vt:lpstr>
      <vt:lpstr>            Golden Rules of Map Design</vt:lpstr>
      <vt:lpstr>            Golden Rules of Map Design</vt:lpstr>
      <vt:lpstr>            Golden Rules of Map Design</vt:lpstr>
      <vt:lpstr>            Golden Rules of Map Design</vt:lpstr>
      <vt:lpstr>            Golden Rules of Map Design</vt:lpstr>
      <vt:lpstr>            Golden Rules of Map Design</vt:lpstr>
      <vt:lpstr>            Golden Rules of Map Design</vt:lpstr>
      <vt:lpstr>       Pillars of the Beat Chart</vt:lpstr>
      <vt:lpstr>PowerPoint Presentation</vt:lpstr>
      <vt:lpstr>   Conclusion (uncounted) 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Jarek Francik</dc:creator>
  <cp:lastModifiedBy>Simmons, Thomas W</cp:lastModifiedBy>
  <cp:revision>20</cp:revision>
  <dcterms:created xsi:type="dcterms:W3CDTF">2017-11-29T00:39:19Z</dcterms:created>
  <dcterms:modified xsi:type="dcterms:W3CDTF">2019-11-06T16:18:39Z</dcterms:modified>
</cp:coreProperties>
</file>