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93" r:id="rId2"/>
    <p:sldId id="285" r:id="rId3"/>
    <p:sldId id="383" r:id="rId4"/>
    <p:sldId id="400" r:id="rId5"/>
    <p:sldId id="384" r:id="rId6"/>
    <p:sldId id="385" r:id="rId7"/>
    <p:sldId id="401" r:id="rId8"/>
    <p:sldId id="386" r:id="rId9"/>
    <p:sldId id="387" r:id="rId10"/>
    <p:sldId id="388" r:id="rId11"/>
    <p:sldId id="389" r:id="rId12"/>
    <p:sldId id="403" r:id="rId13"/>
    <p:sldId id="390" r:id="rId14"/>
    <p:sldId id="391" r:id="rId15"/>
    <p:sldId id="404" r:id="rId16"/>
    <p:sldId id="392" r:id="rId17"/>
    <p:sldId id="393" r:id="rId18"/>
    <p:sldId id="402" r:id="rId19"/>
    <p:sldId id="405" r:id="rId20"/>
    <p:sldId id="394" r:id="rId21"/>
    <p:sldId id="395" r:id="rId22"/>
    <p:sldId id="406" r:id="rId23"/>
    <p:sldId id="396" r:id="rId24"/>
    <p:sldId id="397" r:id="rId25"/>
    <p:sldId id="398" r:id="rId26"/>
    <p:sldId id="399" r:id="rId27"/>
    <p:sldId id="272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99FF"/>
    <a:srgbClr val="003399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922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92D381-A784-4D6C-AB57-EC428B901CDE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3E795ABB-BB7B-4836-97E4-5A351829661D}">
      <dgm:prSet phldrT="[Text]"/>
      <dgm:spPr/>
      <dgm:t>
        <a:bodyPr/>
        <a:lstStyle/>
        <a:p>
          <a:r>
            <a:rPr lang="en-GB" b="1" dirty="0" smtClean="0"/>
            <a:t>Rock</a:t>
          </a:r>
          <a:endParaRPr lang="en-GB" b="1" dirty="0"/>
        </a:p>
      </dgm:t>
    </dgm:pt>
    <dgm:pt modelId="{C93B5471-FD3B-4ECE-A7AF-1442576950B1}" type="parTrans" cxnId="{6F37CFC8-DFD3-4914-9ABC-9196F13F7A61}">
      <dgm:prSet/>
      <dgm:spPr/>
      <dgm:t>
        <a:bodyPr/>
        <a:lstStyle/>
        <a:p>
          <a:endParaRPr lang="en-GB"/>
        </a:p>
      </dgm:t>
    </dgm:pt>
    <dgm:pt modelId="{681D8CC3-94D8-4342-817D-4C71464E1FAB}" type="sibTrans" cxnId="{6F37CFC8-DFD3-4914-9ABC-9196F13F7A61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94DB4BC2-3677-44F6-BCA3-D31B8556A3E1}">
      <dgm:prSet phldrT="[Text]"/>
      <dgm:spPr/>
      <dgm:t>
        <a:bodyPr/>
        <a:lstStyle/>
        <a:p>
          <a:r>
            <a:rPr lang="en-GB" b="1" dirty="0" smtClean="0"/>
            <a:t>Scissors</a:t>
          </a:r>
          <a:endParaRPr lang="en-GB" b="1" dirty="0"/>
        </a:p>
      </dgm:t>
    </dgm:pt>
    <dgm:pt modelId="{ABA1869D-C053-4E35-8DB3-974A5C9E34BD}" type="parTrans" cxnId="{F9A778E9-D3AC-4C9F-BB3B-455628C01F0A}">
      <dgm:prSet/>
      <dgm:spPr/>
      <dgm:t>
        <a:bodyPr/>
        <a:lstStyle/>
        <a:p>
          <a:endParaRPr lang="en-GB"/>
        </a:p>
      </dgm:t>
    </dgm:pt>
    <dgm:pt modelId="{43582661-C0B8-4A31-8764-1A7E2ACDD75D}" type="sibTrans" cxnId="{F9A778E9-D3AC-4C9F-BB3B-455628C01F0A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48A35C54-9C01-41F6-92BF-19B868E98AD5}">
      <dgm:prSet phldrT="[Text]"/>
      <dgm:spPr/>
      <dgm:t>
        <a:bodyPr/>
        <a:lstStyle/>
        <a:p>
          <a:r>
            <a:rPr lang="en-GB" b="1" dirty="0" smtClean="0"/>
            <a:t>Paper</a:t>
          </a:r>
          <a:endParaRPr lang="en-GB" b="1" dirty="0"/>
        </a:p>
      </dgm:t>
    </dgm:pt>
    <dgm:pt modelId="{22B5D287-21BB-4399-A05F-B67247B5063D}" type="parTrans" cxnId="{D7EE7422-4EF9-483A-B1B3-CDF716CD5321}">
      <dgm:prSet/>
      <dgm:spPr/>
      <dgm:t>
        <a:bodyPr/>
        <a:lstStyle/>
        <a:p>
          <a:endParaRPr lang="en-GB"/>
        </a:p>
      </dgm:t>
    </dgm:pt>
    <dgm:pt modelId="{27C36A64-803C-43F1-BE30-11A1708388FE}" type="sibTrans" cxnId="{D7EE7422-4EF9-483A-B1B3-CDF716CD5321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GB"/>
        </a:p>
      </dgm:t>
    </dgm:pt>
    <dgm:pt modelId="{E213A2A7-B826-4B0B-9C57-BFA721E1B06F}" type="pres">
      <dgm:prSet presAssocID="{3D92D381-A784-4D6C-AB57-EC428B901CD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190B6E4-6FA6-4CE0-9398-BC1C8D3A2E69}" type="pres">
      <dgm:prSet presAssocID="{3E795ABB-BB7B-4836-97E4-5A351829661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962C9A-585D-416C-9C7E-EFC466502BDB}" type="pres">
      <dgm:prSet presAssocID="{681D8CC3-94D8-4342-817D-4C71464E1FAB}" presName="sibTrans" presStyleLbl="sibTrans2D1" presStyleIdx="0" presStyleCnt="3" custScaleX="184197" custScaleY="193150" custLinFactNeighborX="16190" custLinFactNeighborY="5755"/>
      <dgm:spPr/>
      <dgm:t>
        <a:bodyPr/>
        <a:lstStyle/>
        <a:p>
          <a:endParaRPr lang="en-GB"/>
        </a:p>
      </dgm:t>
    </dgm:pt>
    <dgm:pt modelId="{A4992D0F-4260-4ADA-ABDC-80D1627E6D46}" type="pres">
      <dgm:prSet presAssocID="{681D8CC3-94D8-4342-817D-4C71464E1FAB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2FD22818-68C0-4456-ADBD-5E58F5CC2094}" type="pres">
      <dgm:prSet presAssocID="{94DB4BC2-3677-44F6-BCA3-D31B8556A3E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32B567-24D7-467C-8E7A-F10B9E2CB04C}" type="pres">
      <dgm:prSet presAssocID="{43582661-C0B8-4A31-8764-1A7E2ACDD75D}" presName="sibTrans" presStyleLbl="sibTrans2D1" presStyleIdx="1" presStyleCnt="3" custScaleX="188620" custScaleY="181039"/>
      <dgm:spPr/>
      <dgm:t>
        <a:bodyPr/>
        <a:lstStyle/>
        <a:p>
          <a:endParaRPr lang="en-GB"/>
        </a:p>
      </dgm:t>
    </dgm:pt>
    <dgm:pt modelId="{BCB3C024-A162-469A-8BEE-06EA92AEBF34}" type="pres">
      <dgm:prSet presAssocID="{43582661-C0B8-4A31-8764-1A7E2ACDD75D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C861B870-2EA9-40D0-84D2-898B8FB1F1DC}" type="pres">
      <dgm:prSet presAssocID="{48A35C54-9C01-41F6-92BF-19B868E98AD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D5551FA-214B-455D-B0C5-0017749EE5B1}" type="pres">
      <dgm:prSet presAssocID="{27C36A64-803C-43F1-BE30-11A1708388FE}" presName="sibTrans" presStyleLbl="sibTrans2D1" presStyleIdx="2" presStyleCnt="3" custScaleX="162777" custScaleY="215004"/>
      <dgm:spPr/>
      <dgm:t>
        <a:bodyPr/>
        <a:lstStyle/>
        <a:p>
          <a:endParaRPr lang="en-GB"/>
        </a:p>
      </dgm:t>
    </dgm:pt>
    <dgm:pt modelId="{6026B1FA-F143-4C31-BAEE-41953820BB6C}" type="pres">
      <dgm:prSet presAssocID="{27C36A64-803C-43F1-BE30-11A1708388FE}" presName="connectorText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9A0F5389-593C-468E-8D41-F538C1117FE3}" type="presOf" srcId="{94DB4BC2-3677-44F6-BCA3-D31B8556A3E1}" destId="{2FD22818-68C0-4456-ADBD-5E58F5CC2094}" srcOrd="0" destOrd="0" presId="urn:microsoft.com/office/officeart/2005/8/layout/cycle2"/>
    <dgm:cxn modelId="{E181826A-9D30-4599-A2AC-4A9BF58F3775}" type="presOf" srcId="{3D92D381-A784-4D6C-AB57-EC428B901CDE}" destId="{E213A2A7-B826-4B0B-9C57-BFA721E1B06F}" srcOrd="0" destOrd="0" presId="urn:microsoft.com/office/officeart/2005/8/layout/cycle2"/>
    <dgm:cxn modelId="{7EC3863A-0795-4161-80DD-CA68D362CB5C}" type="presOf" srcId="{27C36A64-803C-43F1-BE30-11A1708388FE}" destId="{6026B1FA-F143-4C31-BAEE-41953820BB6C}" srcOrd="1" destOrd="0" presId="urn:microsoft.com/office/officeart/2005/8/layout/cycle2"/>
    <dgm:cxn modelId="{F9A778E9-D3AC-4C9F-BB3B-455628C01F0A}" srcId="{3D92D381-A784-4D6C-AB57-EC428B901CDE}" destId="{94DB4BC2-3677-44F6-BCA3-D31B8556A3E1}" srcOrd="1" destOrd="0" parTransId="{ABA1869D-C053-4E35-8DB3-974A5C9E34BD}" sibTransId="{43582661-C0B8-4A31-8764-1A7E2ACDD75D}"/>
    <dgm:cxn modelId="{AD252946-96B6-44FB-A0CF-92724626A3E6}" type="presOf" srcId="{3E795ABB-BB7B-4836-97E4-5A351829661D}" destId="{9190B6E4-6FA6-4CE0-9398-BC1C8D3A2E69}" srcOrd="0" destOrd="0" presId="urn:microsoft.com/office/officeart/2005/8/layout/cycle2"/>
    <dgm:cxn modelId="{B0A6061E-CD15-4213-8270-D2A7571A49F0}" type="presOf" srcId="{48A35C54-9C01-41F6-92BF-19B868E98AD5}" destId="{C861B870-2EA9-40D0-84D2-898B8FB1F1DC}" srcOrd="0" destOrd="0" presId="urn:microsoft.com/office/officeart/2005/8/layout/cycle2"/>
    <dgm:cxn modelId="{D7EE7422-4EF9-483A-B1B3-CDF716CD5321}" srcId="{3D92D381-A784-4D6C-AB57-EC428B901CDE}" destId="{48A35C54-9C01-41F6-92BF-19B868E98AD5}" srcOrd="2" destOrd="0" parTransId="{22B5D287-21BB-4399-A05F-B67247B5063D}" sibTransId="{27C36A64-803C-43F1-BE30-11A1708388FE}"/>
    <dgm:cxn modelId="{B57383C1-8796-4BD3-A5C6-1896B42EECB2}" type="presOf" srcId="{43582661-C0B8-4A31-8764-1A7E2ACDD75D}" destId="{0132B567-24D7-467C-8E7A-F10B9E2CB04C}" srcOrd="0" destOrd="0" presId="urn:microsoft.com/office/officeart/2005/8/layout/cycle2"/>
    <dgm:cxn modelId="{5F15657F-BEB2-4935-A0DD-A1B1CC0586C1}" type="presOf" srcId="{43582661-C0B8-4A31-8764-1A7E2ACDD75D}" destId="{BCB3C024-A162-469A-8BEE-06EA92AEBF34}" srcOrd="1" destOrd="0" presId="urn:microsoft.com/office/officeart/2005/8/layout/cycle2"/>
    <dgm:cxn modelId="{6B89EBA4-AB19-4E56-B656-76DAD6E488FB}" type="presOf" srcId="{27C36A64-803C-43F1-BE30-11A1708388FE}" destId="{5D5551FA-214B-455D-B0C5-0017749EE5B1}" srcOrd="0" destOrd="0" presId="urn:microsoft.com/office/officeart/2005/8/layout/cycle2"/>
    <dgm:cxn modelId="{6F37CFC8-DFD3-4914-9ABC-9196F13F7A61}" srcId="{3D92D381-A784-4D6C-AB57-EC428B901CDE}" destId="{3E795ABB-BB7B-4836-97E4-5A351829661D}" srcOrd="0" destOrd="0" parTransId="{C93B5471-FD3B-4ECE-A7AF-1442576950B1}" sibTransId="{681D8CC3-94D8-4342-817D-4C71464E1FAB}"/>
    <dgm:cxn modelId="{06F2188D-1C4F-4ED7-8EED-11DA7FE7217F}" type="presOf" srcId="{681D8CC3-94D8-4342-817D-4C71464E1FAB}" destId="{A4992D0F-4260-4ADA-ABDC-80D1627E6D46}" srcOrd="1" destOrd="0" presId="urn:microsoft.com/office/officeart/2005/8/layout/cycle2"/>
    <dgm:cxn modelId="{6B5904E6-F680-497C-A79A-F73EE6905E10}" type="presOf" srcId="{681D8CC3-94D8-4342-817D-4C71464E1FAB}" destId="{B2962C9A-585D-416C-9C7E-EFC466502BDB}" srcOrd="0" destOrd="0" presId="urn:microsoft.com/office/officeart/2005/8/layout/cycle2"/>
    <dgm:cxn modelId="{12C181A1-A804-4970-BEFB-9F99F5471AE6}" type="presParOf" srcId="{E213A2A7-B826-4B0B-9C57-BFA721E1B06F}" destId="{9190B6E4-6FA6-4CE0-9398-BC1C8D3A2E69}" srcOrd="0" destOrd="0" presId="urn:microsoft.com/office/officeart/2005/8/layout/cycle2"/>
    <dgm:cxn modelId="{EA687C87-4D8C-4109-9325-A3ECBDD95283}" type="presParOf" srcId="{E213A2A7-B826-4B0B-9C57-BFA721E1B06F}" destId="{B2962C9A-585D-416C-9C7E-EFC466502BDB}" srcOrd="1" destOrd="0" presId="urn:microsoft.com/office/officeart/2005/8/layout/cycle2"/>
    <dgm:cxn modelId="{C19C7CA7-B88B-4111-81B3-A29585B40445}" type="presParOf" srcId="{B2962C9A-585D-416C-9C7E-EFC466502BDB}" destId="{A4992D0F-4260-4ADA-ABDC-80D1627E6D46}" srcOrd="0" destOrd="0" presId="urn:microsoft.com/office/officeart/2005/8/layout/cycle2"/>
    <dgm:cxn modelId="{7639DFBE-19FE-44CE-BF87-FC91512E1E87}" type="presParOf" srcId="{E213A2A7-B826-4B0B-9C57-BFA721E1B06F}" destId="{2FD22818-68C0-4456-ADBD-5E58F5CC2094}" srcOrd="2" destOrd="0" presId="urn:microsoft.com/office/officeart/2005/8/layout/cycle2"/>
    <dgm:cxn modelId="{1B04D81A-1458-463A-82F2-058B02E69968}" type="presParOf" srcId="{E213A2A7-B826-4B0B-9C57-BFA721E1B06F}" destId="{0132B567-24D7-467C-8E7A-F10B9E2CB04C}" srcOrd="3" destOrd="0" presId="urn:microsoft.com/office/officeart/2005/8/layout/cycle2"/>
    <dgm:cxn modelId="{E46A44E4-6C3E-4292-8237-52EA55CD5070}" type="presParOf" srcId="{0132B567-24D7-467C-8E7A-F10B9E2CB04C}" destId="{BCB3C024-A162-469A-8BEE-06EA92AEBF34}" srcOrd="0" destOrd="0" presId="urn:microsoft.com/office/officeart/2005/8/layout/cycle2"/>
    <dgm:cxn modelId="{91FBB5AE-9C06-4171-ACD3-ECB1963CBBA9}" type="presParOf" srcId="{E213A2A7-B826-4B0B-9C57-BFA721E1B06F}" destId="{C861B870-2EA9-40D0-84D2-898B8FB1F1DC}" srcOrd="4" destOrd="0" presId="urn:microsoft.com/office/officeart/2005/8/layout/cycle2"/>
    <dgm:cxn modelId="{735B20ED-676D-4AEF-8778-A2907DA93CBD}" type="presParOf" srcId="{E213A2A7-B826-4B0B-9C57-BFA721E1B06F}" destId="{5D5551FA-214B-455D-B0C5-0017749EE5B1}" srcOrd="5" destOrd="0" presId="urn:microsoft.com/office/officeart/2005/8/layout/cycle2"/>
    <dgm:cxn modelId="{F5E701DA-9FCE-41E3-81EC-683B8E3CF5B3}" type="presParOf" srcId="{5D5551FA-214B-455D-B0C5-0017749EE5B1}" destId="{6026B1FA-F143-4C31-BAEE-41953820BB6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0B6E4-6FA6-4CE0-9398-BC1C8D3A2E69}">
      <dsp:nvSpPr>
        <dsp:cNvPr id="0" name=""/>
        <dsp:cNvSpPr/>
      </dsp:nvSpPr>
      <dsp:spPr>
        <a:xfrm>
          <a:off x="2165449" y="606"/>
          <a:ext cx="1765101" cy="17651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1" kern="1200" dirty="0" smtClean="0"/>
            <a:t>Rock</a:t>
          </a:r>
          <a:endParaRPr lang="en-GB" sz="2200" b="1" kern="1200" dirty="0"/>
        </a:p>
      </dsp:txBody>
      <dsp:txXfrm>
        <a:off x="2423942" y="259099"/>
        <a:ext cx="1248115" cy="1248115"/>
      </dsp:txXfrm>
    </dsp:sp>
    <dsp:sp modelId="{B2962C9A-585D-416C-9C7E-EFC466502BDB}">
      <dsp:nvSpPr>
        <dsp:cNvPr id="0" name=""/>
        <dsp:cNvSpPr/>
      </dsp:nvSpPr>
      <dsp:spPr>
        <a:xfrm rot="3600000">
          <a:off x="3347353" y="1479429"/>
          <a:ext cx="866941" cy="11506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3412374" y="1596937"/>
        <a:ext cx="606859" cy="690382"/>
      </dsp:txXfrm>
    </dsp:sp>
    <dsp:sp modelId="{2FD22818-68C0-4456-ADBD-5E58F5CC2094}">
      <dsp:nvSpPr>
        <dsp:cNvPr id="0" name=""/>
        <dsp:cNvSpPr/>
      </dsp:nvSpPr>
      <dsp:spPr>
        <a:xfrm>
          <a:off x="3492018" y="2298292"/>
          <a:ext cx="1765101" cy="17651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1" kern="1200" dirty="0" smtClean="0"/>
            <a:t>Scissors</a:t>
          </a:r>
          <a:endParaRPr lang="en-GB" sz="2200" b="1" kern="1200" dirty="0"/>
        </a:p>
      </dsp:txBody>
      <dsp:txXfrm>
        <a:off x="3750511" y="2556785"/>
        <a:ext cx="1248115" cy="1248115"/>
      </dsp:txXfrm>
    </dsp:sp>
    <dsp:sp modelId="{0132B567-24D7-467C-8E7A-F10B9E2CB04C}">
      <dsp:nvSpPr>
        <dsp:cNvPr id="0" name=""/>
        <dsp:cNvSpPr/>
      </dsp:nvSpPr>
      <dsp:spPr>
        <a:xfrm rot="10800000">
          <a:off x="2617441" y="2641598"/>
          <a:ext cx="887759" cy="107848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 rot="10800000">
        <a:off x="2883769" y="2857296"/>
        <a:ext cx="621431" cy="647092"/>
      </dsp:txXfrm>
    </dsp:sp>
    <dsp:sp modelId="{C861B870-2EA9-40D0-84D2-898B8FB1F1DC}">
      <dsp:nvSpPr>
        <dsp:cNvPr id="0" name=""/>
        <dsp:cNvSpPr/>
      </dsp:nvSpPr>
      <dsp:spPr>
        <a:xfrm>
          <a:off x="838879" y="2298292"/>
          <a:ext cx="1765101" cy="17651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1" kern="1200" dirty="0" smtClean="0"/>
            <a:t>Paper</a:t>
          </a:r>
          <a:endParaRPr lang="en-GB" sz="2200" b="1" kern="1200" dirty="0"/>
        </a:p>
      </dsp:txBody>
      <dsp:txXfrm>
        <a:off x="1097372" y="2556785"/>
        <a:ext cx="1248115" cy="1248115"/>
      </dsp:txXfrm>
    </dsp:sp>
    <dsp:sp modelId="{5D5551FA-214B-455D-B0C5-0017749EE5B1}">
      <dsp:nvSpPr>
        <dsp:cNvPr id="0" name=""/>
        <dsp:cNvSpPr/>
      </dsp:nvSpPr>
      <dsp:spPr>
        <a:xfrm rot="18000000">
          <a:off x="1994991" y="1403123"/>
          <a:ext cx="766126" cy="128082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kern="1200"/>
        </a:p>
      </dsp:txBody>
      <dsp:txXfrm>
        <a:off x="2052451" y="1758811"/>
        <a:ext cx="536288" cy="768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F51AFC-C1AC-400A-940F-CC5C76AFD1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86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A1237D-E9BD-4F37-8D40-35CE4CEBAA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1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FE4D5-1585-415B-BC13-B7F788151F09}" type="slidenum">
              <a:rPr lang="en-US"/>
              <a:pPr/>
              <a:t>1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52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ECF43-34C2-4E64-AEAD-8305353741E5}" type="slidenum">
              <a:rPr lang="en-US"/>
              <a:pPr/>
              <a:t>2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7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E442FE-E149-4E0A-BB14-B0085AD69811}" type="slidenum">
              <a:rPr lang="en-US"/>
              <a:pPr/>
              <a:t>6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9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3546F-7521-43FE-9095-880CB5A05017}" type="slidenum">
              <a:rPr lang="en-US"/>
              <a:pPr/>
              <a:t>7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44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558C14-D0E9-4257-9253-3E9BE5F537F6}" type="slidenum">
              <a:rPr lang="en-US"/>
              <a:pPr/>
              <a:t>16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Flow occurs when the player’s abilities balance the challenge.</a:t>
            </a:r>
          </a:p>
        </p:txBody>
      </p:sp>
    </p:spTree>
    <p:extLst>
      <p:ext uri="{BB962C8B-B14F-4D97-AF65-F5344CB8AC3E}">
        <p14:creationId xmlns:p14="http://schemas.microsoft.com/office/powerpoint/2010/main" val="314521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E53FC9-AFD4-498D-98DE-CEDB838E5442}" type="slidenum">
              <a:rPr lang="en-US"/>
              <a:pPr/>
              <a:t>17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Reminder from Chapter 9: Intrinsic skill needed to overcome challenge + stress = absolute difficulty.</a:t>
            </a:r>
          </a:p>
        </p:txBody>
      </p:sp>
    </p:spTree>
    <p:extLst>
      <p:ext uri="{BB962C8B-B14F-4D97-AF65-F5344CB8AC3E}">
        <p14:creationId xmlns:p14="http://schemas.microsoft.com/office/powerpoint/2010/main" val="365436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68DF9-2C17-48FD-81A0-AE54DDFF0082}" type="slidenum">
              <a:rPr lang="en-US"/>
              <a:pPr/>
              <a:t>24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the graphs in Figure 11.8.</a:t>
            </a:r>
          </a:p>
        </p:txBody>
      </p:sp>
    </p:spTree>
    <p:extLst>
      <p:ext uri="{BB962C8B-B14F-4D97-AF65-F5344CB8AC3E}">
        <p14:creationId xmlns:p14="http://schemas.microsoft.com/office/powerpoint/2010/main" val="212142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</a:lstStyle>
          <a:p>
            <a:fld id="{9D77EBA8-F6F7-4DDB-9CC1-75325FFF180E}" type="datetime1">
              <a:rPr lang="en-US"/>
              <a:pPr/>
              <a:t>11/6/2019</a:t>
            </a:fld>
            <a:endParaRPr lang="en-US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Garamond" pitchFamily="18" charset="0"/>
              </a:defRPr>
            </a:lvl1pPr>
          </a:lstStyle>
          <a:p>
            <a:r>
              <a:rPr lang="en-US" altLang="en-US"/>
              <a:t>© Pearson Education  Firewalls and VPNs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</a:lstStyle>
          <a:p>
            <a:fld id="{8FFD597F-D642-4B3F-8762-004AC2D3835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32A6FB-3EB2-41ED-9890-30E6F277400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2006 by Pearson Education, Inc.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310C8F-003E-4E68-B719-29B70C1EAD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2006 by Pearson Education, Inc.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01975" y="6248400"/>
            <a:ext cx="2841625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11 Game Balancing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113E27D-7983-461B-AEAC-B3A474DF13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8400"/>
            <a:ext cx="2644775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2006 by Pearson Education, Inc.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AD0C71-5D5B-415C-9180-245BE0E9A9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2006 by Pearson Education, Inc.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D25F58-F8EF-416E-B7EE-D73EFC1697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2006 by Pearson Education, Inc.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11 Game Balancing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DB2B03-4F2B-474F-A748-253FA4DD9CF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2006 by Pearson Education, Inc.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11 Game Balancing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D41E3B-6053-4674-B876-EB2E9252CF4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2006 by Pearson Education, Inc.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11 Game Balancing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1AE19F-49B0-47D7-984E-3FBD79EDDCE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2006 by Pearson Education, Inc.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11 Game Balancing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90EB8C-C3E7-4BDC-A1D1-5D898D2B695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2006 by Pearson Education, Inc.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11 Game Balancing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BE0BC2-FF3E-47A2-B6B6-52A92B06CE0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2006 by Pearson Education, Inc.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11 Game Balancing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BDD955-7D6C-42E6-B91B-3694BE3A0E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2006 by Pearson Education, Inc.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3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1975" y="6248400"/>
            <a:ext cx="284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6699FF"/>
                </a:solidFill>
              </a:defRPr>
            </a:lvl1pPr>
          </a:lstStyle>
          <a:p>
            <a:r>
              <a:rPr lang="en-US" altLang="en-US"/>
              <a:t>Chapter 11 Game Balancing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6699FF"/>
                </a:solidFill>
              </a:defRPr>
            </a:lvl1pPr>
          </a:lstStyle>
          <a:p>
            <a:fld id="{4F28D76F-88D9-4B14-ADC2-9A5788CF9F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30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30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305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64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6699FF"/>
                </a:solidFill>
              </a:defRPr>
            </a:lvl1pPr>
          </a:lstStyle>
          <a:p>
            <a:r>
              <a:rPr lang="en-US" altLang="en-US"/>
              <a:t>© 2006 by Pearson Education, Inc.</a:t>
            </a: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rgbClr val="003399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q"/>
        <a:defRPr sz="2600">
          <a:solidFill>
            <a:srgbClr val="003399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rgbClr val="003399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rgbClr val="003399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3399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3399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3399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3399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Balancing</a:t>
            </a:r>
            <a:br>
              <a:rPr lang="en-US" dirty="0" smtClean="0"/>
            </a:br>
            <a:r>
              <a:rPr lang="en-US" sz="2800" dirty="0" smtClean="0"/>
              <a:t>Fundamentals </a:t>
            </a:r>
            <a:r>
              <a:rPr lang="en-US" sz="2800" dirty="0"/>
              <a:t>of </a:t>
            </a:r>
            <a:r>
              <a:rPr lang="en-US" sz="2800" dirty="0" smtClean="0"/>
              <a:t>Game </a:t>
            </a:r>
            <a:r>
              <a:rPr lang="en-US" sz="2800" dirty="0"/>
              <a:t>Design</a:t>
            </a:r>
            <a:endParaRPr lang="en-US" sz="30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Ernest Adams and Andrew </a:t>
            </a:r>
            <a:r>
              <a:rPr lang="en-US" dirty="0" err="1" smtClean="0"/>
              <a:t>Rollings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adapted by </a:t>
            </a:r>
            <a:r>
              <a:rPr lang="en-US" dirty="0" err="1" smtClean="0">
                <a:solidFill>
                  <a:schemeClr val="bg1"/>
                </a:solidFill>
              </a:rPr>
              <a:t>Jarek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Francik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for Game Design course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at Kingston University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0" y="6064250"/>
            <a:ext cx="9144000" cy="800100"/>
          </a:xfrm>
          <a:prstGeom prst="rect">
            <a:avLst/>
          </a:prstGeom>
          <a:solidFill>
            <a:srgbClr val="3333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			</a:t>
            </a:r>
          </a:p>
          <a:p>
            <a:pPr algn="r" eaLnBrk="0" hangingPunct="0"/>
            <a:r>
              <a:rPr lang="en-US" sz="1600" i="1">
                <a:solidFill>
                  <a:schemeClr val="bg1"/>
                </a:solidFill>
                <a:latin typeface="Arial Unicode MS" pitchFamily="34" charset="-128"/>
              </a:rPr>
              <a:t>			</a:t>
            </a:r>
            <a:r>
              <a:rPr lang="en-US" i="1">
                <a:solidFill>
                  <a:schemeClr val="tx2"/>
                </a:solidFill>
              </a:rPr>
              <a:t>Chapter 11: Game Balancing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84999" name="Picture 7" descr="0131687476_Adam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800600"/>
            <a:ext cx="1482725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2C723A-C0B3-43EB-BE5D-48BB178AF4D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Role of Chance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chance plays a role, how to ensure the more skillful player wins?</a:t>
            </a:r>
          </a:p>
          <a:p>
            <a:pPr lvl="1"/>
            <a:r>
              <a:rPr lang="en-US" dirty="0"/>
              <a:t>Use chance sparingly</a:t>
            </a:r>
          </a:p>
          <a:p>
            <a:pPr lvl="1"/>
            <a:r>
              <a:rPr lang="en-US" dirty="0"/>
              <a:t>Use chance in frequent challenges with small risks and </a:t>
            </a:r>
            <a:r>
              <a:rPr lang="en-US" dirty="0" smtClean="0"/>
              <a:t>rewards </a:t>
            </a:r>
            <a:r>
              <a:rPr lang="en-US" dirty="0" smtClean="0">
                <a:solidFill>
                  <a:schemeClr val="bg1"/>
                </a:solidFill>
              </a:rPr>
              <a:t>(poker)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Allow player to choose actions</a:t>
            </a:r>
          </a:p>
          <a:p>
            <a:pPr lvl="1"/>
            <a:r>
              <a:rPr lang="en-US" dirty="0"/>
              <a:t>Allow player to choose how much to risk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3FEBE3-B307-4097-99F1-5A9AF8C0E19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PvP Games Fair 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balance symmetric games, treat every player the same</a:t>
            </a:r>
          </a:p>
          <a:p>
            <a:pPr lvl="1"/>
            <a:r>
              <a:rPr lang="en-US"/>
              <a:t>Same rules, resources, victory conditions</a:t>
            </a:r>
          </a:p>
          <a:p>
            <a:r>
              <a:rPr lang="en-US"/>
              <a:t>Asymmetric games are harder to balance</a:t>
            </a:r>
          </a:p>
          <a:p>
            <a:pPr lvl="1"/>
            <a:r>
              <a:rPr lang="en-US"/>
              <a:t>Give players identical quantities of materials or points when they start</a:t>
            </a:r>
          </a:p>
          <a:p>
            <a:pPr lvl="1"/>
            <a:r>
              <a:rPr lang="en-US"/>
              <a:t>Players spend points to build units as they wish</a:t>
            </a:r>
          </a:p>
          <a:p>
            <a:pPr lvl="1"/>
            <a:r>
              <a:rPr lang="en-US"/>
              <a:t>Unit attributes should differ among players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3FEBE3-B307-4097-99F1-5A9AF8C0E19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PvP Games Fair 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balance symmetric games, treat every player the same</a:t>
            </a:r>
          </a:p>
          <a:p>
            <a:pPr lvl="1"/>
            <a:r>
              <a:rPr lang="en-US"/>
              <a:t>Same rules, resources, victory conditions</a:t>
            </a:r>
          </a:p>
          <a:p>
            <a:r>
              <a:rPr lang="en-US"/>
              <a:t>Asymmetric games are harder to balance</a:t>
            </a:r>
          </a:p>
          <a:p>
            <a:pPr lvl="1"/>
            <a:r>
              <a:rPr lang="en-US"/>
              <a:t>Give players identical quantities of materials or points when they start</a:t>
            </a:r>
          </a:p>
          <a:p>
            <a:pPr lvl="1"/>
            <a:r>
              <a:rPr lang="en-US"/>
              <a:t>Players spend points to build units as they wish</a:t>
            </a:r>
          </a:p>
          <a:p>
            <a:pPr lvl="1"/>
            <a:r>
              <a:rPr lang="en-US"/>
              <a:t>Unit attributes should differ among players</a:t>
            </a:r>
          </a:p>
        </p:txBody>
      </p:sp>
      <p:pic>
        <p:nvPicPr>
          <p:cNvPr id="17410" name="Picture 2" descr="http://www.mastersgames.com/images/board/fox-gee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762000"/>
            <a:ext cx="7610475" cy="54006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590800" y="381000"/>
            <a:ext cx="4038600" cy="6001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 err="1" smtClean="0"/>
              <a:t>StarCraft</a:t>
            </a:r>
            <a:endParaRPr lang="en-GB" sz="2400" b="1" dirty="0" smtClean="0"/>
          </a:p>
          <a:p>
            <a:pPr algn="ctr"/>
            <a:endParaRPr lang="en-GB" sz="2400" b="1" dirty="0" smtClean="0"/>
          </a:p>
          <a:p>
            <a:pPr algn="ctr"/>
            <a:endParaRPr lang="en-GB" sz="2400" b="1" dirty="0" smtClean="0"/>
          </a:p>
          <a:p>
            <a:pPr algn="ctr"/>
            <a:endParaRPr lang="en-GB" sz="2400" b="1" dirty="0" smtClean="0"/>
          </a:p>
          <a:p>
            <a:pPr algn="ctr"/>
            <a:endParaRPr lang="en-GB" sz="2400" b="1" dirty="0" smtClean="0"/>
          </a:p>
          <a:p>
            <a:pPr algn="ctr"/>
            <a:endParaRPr lang="en-GB" sz="2400" b="1" dirty="0" smtClean="0"/>
          </a:p>
          <a:p>
            <a:pPr algn="ctr"/>
            <a:endParaRPr lang="en-GB" sz="2400" b="1" dirty="0" smtClean="0"/>
          </a:p>
          <a:p>
            <a:pPr algn="ctr"/>
            <a:endParaRPr lang="en-GB" sz="2400" b="1" dirty="0" smtClean="0"/>
          </a:p>
          <a:p>
            <a:pPr algn="ctr"/>
            <a:endParaRPr lang="en-GB" sz="2400" b="1" dirty="0" smtClean="0"/>
          </a:p>
          <a:p>
            <a:pPr>
              <a:buFont typeface="Arial" pitchFamily="34" charset="0"/>
              <a:buChar char="•"/>
            </a:pPr>
            <a:r>
              <a:rPr lang="en-GB" sz="2400" b="1" dirty="0" smtClean="0"/>
              <a:t> </a:t>
            </a:r>
            <a:r>
              <a:rPr lang="en-GB" sz="2400" b="1" dirty="0" err="1" smtClean="0"/>
              <a:t>Terrans</a:t>
            </a:r>
            <a:r>
              <a:rPr lang="en-GB" sz="2400" b="1" dirty="0" smtClean="0"/>
              <a:t>: </a:t>
            </a:r>
            <a:r>
              <a:rPr lang="en-GB" sz="2400" dirty="0" smtClean="0"/>
              <a:t>construction units</a:t>
            </a:r>
            <a:br>
              <a:rPr lang="en-GB" sz="2400" dirty="0" smtClean="0"/>
            </a:br>
            <a:r>
              <a:rPr lang="en-GB" sz="2400" dirty="0" smtClean="0"/>
              <a:t>can repair other units</a:t>
            </a:r>
          </a:p>
          <a:p>
            <a:pPr>
              <a:buFont typeface="Arial" pitchFamily="34" charset="0"/>
              <a:buChar char="•"/>
            </a:pPr>
            <a:r>
              <a:rPr lang="en-GB" sz="2400" b="1" dirty="0" smtClean="0"/>
              <a:t> </a:t>
            </a:r>
            <a:r>
              <a:rPr lang="en-GB" sz="2400" dirty="0" smtClean="0"/>
              <a:t>Damaged </a:t>
            </a:r>
            <a:r>
              <a:rPr lang="en-GB" sz="2400" b="1" dirty="0" err="1" smtClean="0"/>
              <a:t>Zerg</a:t>
            </a:r>
            <a:r>
              <a:rPr lang="en-GB" sz="2400" b="1" dirty="0" smtClean="0"/>
              <a:t> </a:t>
            </a:r>
            <a:r>
              <a:rPr lang="en-GB" sz="2400" dirty="0" smtClean="0"/>
              <a:t>units heal</a:t>
            </a:r>
            <a:br>
              <a:rPr lang="en-GB" sz="2400" dirty="0" smtClean="0"/>
            </a:br>
            <a:r>
              <a:rPr lang="en-GB" sz="2400" dirty="0" smtClean="0"/>
              <a:t>themselves but at fixed rate</a:t>
            </a:r>
          </a:p>
          <a:p>
            <a:pPr>
              <a:buFont typeface="Arial" pitchFamily="34" charset="0"/>
              <a:buChar char="•"/>
            </a:pPr>
            <a:r>
              <a:rPr lang="en-GB" sz="2400" b="1" dirty="0" smtClean="0"/>
              <a:t> </a:t>
            </a:r>
            <a:r>
              <a:rPr lang="en-GB" sz="2400" b="1" dirty="0" err="1" smtClean="0"/>
              <a:t>Protoss</a:t>
            </a:r>
            <a:r>
              <a:rPr lang="en-GB" sz="2400" dirty="0" smtClean="0"/>
              <a:t> units possess both health and shields, but usually cost twice as much.</a:t>
            </a:r>
            <a:endParaRPr lang="en-GB" sz="2400" b="1" dirty="0"/>
          </a:p>
        </p:txBody>
      </p:sp>
      <p:pic>
        <p:nvPicPr>
          <p:cNvPr id="17414" name="Picture 6" descr="http://upload.wikimedia.org/wikipedia/en/2/2f/Zerg_colony_%28StarCraft%2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914400"/>
            <a:ext cx="3571875" cy="2676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75D029-C531-44D7-BBEC-8762CA905BC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PvP Games Fair </a:t>
            </a:r>
            <a:r>
              <a:rPr lang="en-US" sz="3200"/>
              <a:t>(Cont.)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Balance issues for persistent worlds</a:t>
            </a:r>
          </a:p>
          <a:p>
            <a:pPr lvl="1"/>
            <a:r>
              <a:rPr lang="en-US"/>
              <a:t>Persistent worlds are never symmetric and always intrinsically unbalanced</a:t>
            </a:r>
          </a:p>
          <a:p>
            <a:pPr lvl="1"/>
            <a:r>
              <a:rPr lang="en-US"/>
              <a:t>New players need protection</a:t>
            </a:r>
          </a:p>
          <a:p>
            <a:pPr lvl="1"/>
            <a:r>
              <a:rPr lang="en-US"/>
              <a:t>Can be rebalanced on the fly by patching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341FCE-A76F-40F9-ADB7-23371B62567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PvE Games Fair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fair </a:t>
            </a:r>
            <a:r>
              <a:rPr lang="en-US" dirty="0" err="1"/>
              <a:t>PvE</a:t>
            </a:r>
            <a:r>
              <a:rPr lang="en-US" dirty="0"/>
              <a:t> game should</a:t>
            </a:r>
          </a:p>
          <a:p>
            <a:pPr lvl="1"/>
            <a:r>
              <a:rPr lang="en-US" dirty="0"/>
              <a:t>Offer challenges at a consistent level of difficulty</a:t>
            </a:r>
          </a:p>
          <a:p>
            <a:pPr lvl="1"/>
            <a:r>
              <a:rPr lang="en-US" dirty="0"/>
              <a:t>Avoid learn-by-dying designs</a:t>
            </a:r>
          </a:p>
          <a:p>
            <a:pPr lvl="1"/>
            <a:r>
              <a:rPr lang="en-US" dirty="0"/>
              <a:t>Avoid </a:t>
            </a:r>
            <a:r>
              <a:rPr lang="en-US" dirty="0" smtClean="0"/>
              <a:t>stalemates </a:t>
            </a:r>
            <a:r>
              <a:rPr lang="en-US" dirty="0" smtClean="0">
                <a:solidFill>
                  <a:schemeClr val="bg1"/>
                </a:solidFill>
              </a:rPr>
              <a:t>and deadlocks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Provide information for critical decisions</a:t>
            </a:r>
          </a:p>
          <a:p>
            <a:pPr lvl="1"/>
            <a:r>
              <a:rPr lang="en-US" dirty="0"/>
              <a:t>Avoid requiring extrinsic information</a:t>
            </a:r>
          </a:p>
          <a:p>
            <a:pPr lvl="1"/>
            <a:r>
              <a:rPr lang="en-US" dirty="0"/>
              <a:t>Include challenges appropriate for the genre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2362200" y="1600200"/>
            <a:ext cx="5029200" cy="4191000"/>
          </a:xfrm>
          <a:prstGeom prst="rect">
            <a:avLst/>
          </a:prstGeom>
          <a:solidFill>
            <a:schemeClr val="tx2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Csikszentmihalyi’s</a:t>
            </a:r>
            <a:r>
              <a:rPr lang="en-US" dirty="0" smtClean="0"/>
              <a:t> Flow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Chapter 11 Game Balancing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AD0C71-5D5B-415C-9180-245BE0E9A9B4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© 2006 by Pearson Education, Inc.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 rot="18900000">
            <a:off x="1132770" y="2618670"/>
            <a:ext cx="7239000" cy="1676400"/>
            <a:chOff x="330947" y="2209801"/>
            <a:chExt cx="7239000" cy="1676400"/>
          </a:xfrm>
          <a:solidFill>
            <a:schemeClr val="tx2"/>
          </a:solidFill>
        </p:grpSpPr>
        <p:sp>
          <p:nvSpPr>
            <p:cNvPr id="11" name="Rectangle 10"/>
            <p:cNvSpPr/>
            <p:nvPr/>
          </p:nvSpPr>
          <p:spPr bwMode="auto">
            <a:xfrm>
              <a:off x="330947" y="2209801"/>
              <a:ext cx="7239000" cy="16764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24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9000" y="2590800"/>
              <a:ext cx="2185214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5400" dirty="0" smtClean="0">
                  <a:solidFill>
                    <a:schemeClr val="bg1"/>
                  </a:solidFill>
                </a:rPr>
                <a:t>FLOW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Straight Arrow Connector 7"/>
          <p:cNvCxnSpPr/>
          <p:nvPr/>
        </p:nvCxnSpPr>
        <p:spPr bwMode="auto">
          <a:xfrm>
            <a:off x="2209800" y="5791200"/>
            <a:ext cx="53340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V="1">
            <a:off x="2362200" y="1447800"/>
            <a:ext cx="0" cy="449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1981200"/>
            <a:ext cx="1866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chemeClr val="bg1"/>
                </a:solidFill>
              </a:rPr>
              <a:t>Anxiety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9200" y="4648200"/>
            <a:ext cx="2266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chemeClr val="bg1"/>
                </a:solidFill>
              </a:rPr>
              <a:t>Boredom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86200" y="5791200"/>
            <a:ext cx="2242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Player Ability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1267607" y="3466223"/>
            <a:ext cx="1535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Difficulty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0D6E92-5481-42EB-9CFC-95A74B9A780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Difficulty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Balancing a game includes managing the difficulty of its challenges to keep players within a flow state</a:t>
            </a:r>
          </a:p>
          <a:p>
            <a:r>
              <a:rPr lang="en-US"/>
              <a:t>Factors outside the designer’s control </a:t>
            </a:r>
          </a:p>
          <a:p>
            <a:pPr lvl="1"/>
            <a:r>
              <a:rPr lang="en-US"/>
              <a:t>Previous experience facing challenges similar to those in your game</a:t>
            </a:r>
          </a:p>
          <a:p>
            <a:pPr lvl="1"/>
            <a:r>
              <a:rPr lang="en-US"/>
              <a:t>Native talent such as hand-eye coordination and reasoning skills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374FE7-C00E-4B8C-B1AC-CD26A42F070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Difficulty </a:t>
            </a:r>
            <a:r>
              <a:rPr lang="en-US" sz="3200"/>
              <a:t>(Cont.)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Types of difficulty</a:t>
            </a:r>
          </a:p>
          <a:p>
            <a:pPr lvl="1"/>
            <a:r>
              <a:rPr lang="en-US"/>
              <a:t>Absolute difficulty</a:t>
            </a:r>
            <a:r>
              <a:rPr lang="en-US">
                <a:cs typeface="Arial" charset="0"/>
              </a:rPr>
              <a:t>—</a:t>
            </a:r>
            <a:r>
              <a:rPr lang="en-US"/>
              <a:t>compare amounts of skill required and stress to that of a similar trivial challenge</a:t>
            </a:r>
          </a:p>
          <a:p>
            <a:pPr lvl="1"/>
            <a:r>
              <a:rPr lang="en-US"/>
              <a:t>Relative difficulty – difficulty relative to player’s power provided by the game</a:t>
            </a:r>
          </a:p>
          <a:p>
            <a:pPr lvl="2"/>
            <a:r>
              <a:rPr lang="en-US"/>
              <a:t>Power provided measures player’s strength by means appropriate to situation (e.g., weapon strength in shooters)</a:t>
            </a:r>
          </a:p>
          <a:p>
            <a:pPr lvl="1"/>
            <a:r>
              <a:rPr lang="en-US"/>
              <a:t>Perceived difficulty = absolute difficulty </a:t>
            </a:r>
            <a:r>
              <a:rPr lang="en-US">
                <a:sym typeface="Symbol" pitchFamily="18" charset="2"/>
              </a:rPr>
              <a:t></a:t>
            </a:r>
            <a:r>
              <a:rPr lang="en-US"/>
              <a:t> (power provided + in-game experience)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71CD3F-42E3-4625-B389-52916D569CE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Difficulty </a:t>
            </a:r>
            <a:r>
              <a:rPr lang="en-US" sz="3400"/>
              <a:t>(Cont.)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743200" y="1905000"/>
            <a:ext cx="0" cy="3733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2667000" y="5486400"/>
            <a:ext cx="40386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9600" y="5562600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911122" y="3499078"/>
            <a:ext cx="1149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Difficulty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743200" y="2057400"/>
            <a:ext cx="3962400" cy="2514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743200" y="3352800"/>
            <a:ext cx="39624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2743200" y="4648200"/>
            <a:ext cx="396240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191000" y="3072825"/>
            <a:ext cx="981358" cy="58477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Absolute</a:t>
            </a:r>
          </a:p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Difficulty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6403" y="3886200"/>
            <a:ext cx="955197" cy="58477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Relative</a:t>
            </a:r>
          </a:p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Difficulty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36988" y="4596825"/>
            <a:ext cx="1095172" cy="58477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Perceived</a:t>
            </a:r>
          </a:p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Difficulty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6400800" y="3352800"/>
            <a:ext cx="0" cy="1295400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>
            <a:off x="6400800" y="2286000"/>
            <a:ext cx="0" cy="1143000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99509" y="2539425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Power provided</a:t>
            </a:r>
            <a:br>
              <a:rPr lang="en-GB" sz="1600" dirty="0" smtClean="0">
                <a:solidFill>
                  <a:schemeClr val="bg1"/>
                </a:solidFill>
              </a:rPr>
            </a:br>
            <a:r>
              <a:rPr lang="en-GB" sz="1600" dirty="0" smtClean="0">
                <a:solidFill>
                  <a:schemeClr val="bg1"/>
                </a:solidFill>
              </a:rPr>
              <a:t>to meet challenges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00800" y="3733800"/>
            <a:ext cx="1997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In-game experience</a:t>
            </a:r>
            <a:br>
              <a:rPr lang="en-GB" sz="1600" dirty="0" smtClean="0">
                <a:solidFill>
                  <a:schemeClr val="bg1"/>
                </a:solidFill>
              </a:rPr>
            </a:br>
            <a:r>
              <a:rPr lang="en-GB" sz="1600" dirty="0" smtClean="0">
                <a:solidFill>
                  <a:schemeClr val="bg1"/>
                </a:solidFill>
              </a:rPr>
              <a:t>the player has had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71CD3F-42E3-4625-B389-52916D569CE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Difficulty </a:t>
            </a:r>
            <a:r>
              <a:rPr lang="en-US" sz="3400"/>
              <a:t>(Cont.)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743200" y="1905000"/>
            <a:ext cx="0" cy="3733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2667000" y="5486400"/>
            <a:ext cx="40386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9600" y="5562600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911122" y="3499078"/>
            <a:ext cx="1149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Difficulty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743200" y="1524000"/>
            <a:ext cx="3962400" cy="2514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743200" y="3962400"/>
            <a:ext cx="396240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743200" y="4419600"/>
            <a:ext cx="3962400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191000" y="2539425"/>
            <a:ext cx="981358" cy="58477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Absolute</a:t>
            </a:r>
          </a:p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Difficulty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3400" y="3834825"/>
            <a:ext cx="955197" cy="58477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Relative</a:t>
            </a:r>
          </a:p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Difficulty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36988" y="4596825"/>
            <a:ext cx="1095172" cy="58477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Perceived</a:t>
            </a:r>
          </a:p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Difficulty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6400800" y="4038600"/>
            <a:ext cx="0" cy="990600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>
            <a:off x="6400800" y="1752600"/>
            <a:ext cx="0" cy="2286000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99509" y="2514600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Power provided</a:t>
            </a:r>
            <a:br>
              <a:rPr lang="en-GB" sz="1600" dirty="0" smtClean="0">
                <a:solidFill>
                  <a:schemeClr val="bg1"/>
                </a:solidFill>
              </a:rPr>
            </a:br>
            <a:r>
              <a:rPr lang="en-GB" sz="1600" dirty="0" smtClean="0">
                <a:solidFill>
                  <a:schemeClr val="bg1"/>
                </a:solidFill>
              </a:rPr>
              <a:t>to meet challenges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00800" y="4191000"/>
            <a:ext cx="1997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In-game experience</a:t>
            </a:r>
            <a:br>
              <a:rPr lang="en-GB" sz="1600" dirty="0" smtClean="0">
                <a:solidFill>
                  <a:schemeClr val="bg1"/>
                </a:solidFill>
              </a:rPr>
            </a:br>
            <a:r>
              <a:rPr lang="en-GB" sz="1600" dirty="0" smtClean="0">
                <a:solidFill>
                  <a:schemeClr val="bg1"/>
                </a:solidFill>
              </a:rPr>
              <a:t>the player has had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73D187-38F7-4BD8-83F8-035EC47B557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How to design a fair game</a:t>
            </a:r>
          </a:p>
          <a:p>
            <a:pPr lvl="1"/>
            <a:r>
              <a:rPr lang="en-US" dirty="0"/>
              <a:t>How to avoid dominant strategies</a:t>
            </a:r>
          </a:p>
          <a:p>
            <a:pPr lvl="1"/>
            <a:r>
              <a:rPr lang="en-US" dirty="0"/>
              <a:t>How to use </a:t>
            </a:r>
            <a:r>
              <a:rPr lang="en-US" dirty="0" smtClean="0"/>
              <a:t>chance</a:t>
            </a:r>
          </a:p>
          <a:p>
            <a:pPr lvl="1"/>
            <a:r>
              <a:rPr lang="en-US" dirty="0" smtClean="0"/>
              <a:t>How to design games that are fair</a:t>
            </a:r>
            <a:endParaRPr lang="en-US" dirty="0"/>
          </a:p>
          <a:p>
            <a:pPr lvl="1"/>
            <a:r>
              <a:rPr lang="en-US" dirty="0"/>
              <a:t>How to manage difficulty</a:t>
            </a:r>
          </a:p>
          <a:p>
            <a:pPr lvl="1"/>
            <a:r>
              <a:rPr lang="en-US" dirty="0"/>
              <a:t>How to control positive </a:t>
            </a:r>
            <a:r>
              <a:rPr lang="en-US" dirty="0" smtClean="0"/>
              <a:t>feedback</a:t>
            </a:r>
          </a:p>
          <a:p>
            <a:pPr lvl="1"/>
            <a:r>
              <a:rPr lang="en-US" dirty="0" smtClean="0"/>
              <a:t>How to design games that are easy to tune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626F4-9F2F-4F3F-8DA3-0A52FE1FC39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Difficulty </a:t>
            </a:r>
            <a:r>
              <a:rPr lang="en-US" sz="3200"/>
              <a:t>(Cont.)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Creating a difficulty progression</a:t>
            </a:r>
          </a:p>
          <a:p>
            <a:pPr lvl="1"/>
            <a:r>
              <a:rPr lang="en-US"/>
              <a:t>Perceived difficulty of challenges should stay the same or rise </a:t>
            </a:r>
          </a:p>
          <a:p>
            <a:pPr lvl="2"/>
            <a:r>
              <a:rPr lang="en-US"/>
              <a:t>In games for casual players and young children, it should remain almost flat</a:t>
            </a:r>
          </a:p>
          <a:p>
            <a:pPr lvl="1"/>
            <a:r>
              <a:rPr lang="en-US"/>
              <a:t>Relative difficulty must</a:t>
            </a:r>
            <a:r>
              <a:rPr lang="en-US" i="1"/>
              <a:t> </a:t>
            </a:r>
            <a:r>
              <a:rPr lang="en-US"/>
              <a:t>increase over time to counteract the player’s growing in-game experience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1515ED-1F28-4806-8B36-E8624572318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Difficulty </a:t>
            </a:r>
            <a:r>
              <a:rPr lang="en-US" sz="3200"/>
              <a:t>(Cont.)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Establishing difficulty modes </a:t>
            </a:r>
          </a:p>
          <a:p>
            <a:pPr lvl="1"/>
            <a:r>
              <a:rPr lang="en-US"/>
              <a:t>In single-player games, allow player to choose a difficulty mode</a:t>
            </a:r>
          </a:p>
          <a:p>
            <a:pPr lvl="1"/>
            <a:r>
              <a:rPr lang="en-US"/>
              <a:t>When a difficulty mode is selected, challenges must stay within that range</a:t>
            </a:r>
          </a:p>
          <a:p>
            <a:pPr lvl="1"/>
            <a:r>
              <a:rPr lang="en-US"/>
              <a:t>If you can’t adjust the difficulty of a challenge, provide a way around it for the easy mode and block the go-around route for the hard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Difficulty Chainsaw Model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Chapter 11 Game Balancing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AD0C71-5D5B-415C-9180-245BE0E9A9B4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smtClean="0"/>
              <a:t>© 2006 by Pearson Education, Inc.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1295399" y="1828800"/>
            <a:ext cx="0" cy="3733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>
            <a:off x="1219199" y="5410200"/>
            <a:ext cx="670560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8600" y="5486400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142613" y="3422878"/>
            <a:ext cx="2361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Perceived Difficulty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flipV="1">
            <a:off x="1295400" y="4419600"/>
            <a:ext cx="1219200" cy="381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 flipV="1">
            <a:off x="2514600" y="4419600"/>
            <a:ext cx="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flipV="1">
            <a:off x="2514600" y="4267200"/>
            <a:ext cx="121920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 flipV="1">
            <a:off x="3733800" y="4267200"/>
            <a:ext cx="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flipV="1">
            <a:off x="3733800" y="3962400"/>
            <a:ext cx="1219200" cy="762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 flipV="1">
            <a:off x="4953000" y="3962400"/>
            <a:ext cx="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 flipV="1">
            <a:off x="4953000" y="3429000"/>
            <a:ext cx="1219200" cy="990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V="1">
            <a:off x="6172200" y="2590800"/>
            <a:ext cx="1219200" cy="1295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 flipV="1">
            <a:off x="6172200" y="3429000"/>
            <a:ext cx="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47800" y="51054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level 1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43200" y="51054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level 2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38600" y="51054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level 3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34000" y="51054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level 4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29400" y="51054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level 5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flipV="1">
            <a:off x="2514600" y="2057400"/>
            <a:ext cx="0" cy="335280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 bwMode="auto">
          <a:xfrm flipV="1">
            <a:off x="3733800" y="2057400"/>
            <a:ext cx="0" cy="335280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 bwMode="auto">
          <a:xfrm flipV="1">
            <a:off x="7391400" y="2057400"/>
            <a:ext cx="0" cy="335280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 bwMode="auto">
          <a:xfrm flipV="1">
            <a:off x="6172200" y="2057400"/>
            <a:ext cx="0" cy="335280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 bwMode="auto">
          <a:xfrm flipV="1">
            <a:off x="4953000" y="2057400"/>
            <a:ext cx="0" cy="3352800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11 Game Balancing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F528FC-0D8E-435E-AE5C-6C2D308EFD1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Positive Feedback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/>
              <a:t>Positive feedback occurs when a player’s achievement changes the game state, making future achievements easier</a:t>
            </a:r>
          </a:p>
          <a:p>
            <a:r>
              <a:rPr lang="en-US" sz="2600"/>
              <a:t>Benefits of positive feedback</a:t>
            </a:r>
          </a:p>
          <a:p>
            <a:pPr lvl="1"/>
            <a:r>
              <a:rPr lang="en-US" sz="2200"/>
              <a:t>Discourages a stalemate </a:t>
            </a:r>
          </a:p>
          <a:p>
            <a:pPr lvl="1"/>
            <a:r>
              <a:rPr lang="en-US" sz="2200"/>
              <a:t>Rewards success</a:t>
            </a:r>
          </a:p>
        </p:txBody>
      </p:sp>
      <p:pic>
        <p:nvPicPr>
          <p:cNvPr id="281604" name="Picture 4" descr="ewa_ch11_fig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828800"/>
            <a:ext cx="3776663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AD1F27-A159-49D7-B685-8E2DF9ED36E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Positive Feedback </a:t>
            </a:r>
            <a:r>
              <a:rPr lang="en-US" sz="3200"/>
              <a:t>(Cont.)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Controlling positive feedback </a:t>
            </a:r>
          </a:p>
          <a:p>
            <a:pPr lvl="1"/>
            <a:r>
              <a:rPr lang="en-US" dirty="0"/>
              <a:t>Don’t give too much power as a reward</a:t>
            </a:r>
          </a:p>
          <a:p>
            <a:pPr lvl="1"/>
            <a:r>
              <a:rPr lang="en-US" dirty="0"/>
              <a:t>Introduce negative feedback</a:t>
            </a:r>
          </a:p>
          <a:p>
            <a:pPr lvl="1"/>
            <a:r>
              <a:rPr lang="en-US" dirty="0"/>
              <a:t>Raise the absolute difficulty level of challenges as the player proceeds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chance to reduce the size of the rewards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902D4-0238-4AA9-8AD0-0E3FA09EBCC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Balance Considerations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Avoid stagnation</a:t>
            </a:r>
          </a:p>
          <a:p>
            <a:pPr lvl="1"/>
            <a:r>
              <a:rPr lang="en-US"/>
              <a:t>Stagnation occurs when the player does not know what to do next</a:t>
            </a:r>
          </a:p>
          <a:p>
            <a:pPr lvl="2"/>
            <a:r>
              <a:rPr lang="en-US"/>
              <a:t>Hide clues in plain sight about how to proceed</a:t>
            </a:r>
          </a:p>
          <a:p>
            <a:pPr lvl="2"/>
            <a:r>
              <a:rPr lang="en-US"/>
              <a:t>Have the game detect when the player is wandering aimlessly and provide nudges in the right direction</a:t>
            </a:r>
          </a:p>
          <a:p>
            <a:r>
              <a:rPr lang="en-US"/>
              <a:t>Avoid trivialities</a:t>
            </a:r>
          </a:p>
          <a:p>
            <a:pPr lvl="1"/>
            <a:r>
              <a:rPr lang="en-US"/>
              <a:t>Let the computer handle uninteresting details of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106CD3-514D-4D9B-B44C-DFD2EBF5713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to Make Tuning Easy 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Generalize mechanics when possible</a:t>
            </a:r>
          </a:p>
          <a:p>
            <a:pPr lvl="1"/>
            <a:r>
              <a:rPr lang="en-US"/>
              <a:t>Try to avoid creating special cases</a:t>
            </a:r>
          </a:p>
          <a:p>
            <a:r>
              <a:rPr lang="en-US"/>
              <a:t>Separate code and data</a:t>
            </a:r>
          </a:p>
          <a:p>
            <a:r>
              <a:rPr lang="en-US"/>
              <a:t>Suggestions for efficient fine-tuning:</a:t>
            </a:r>
          </a:p>
          <a:p>
            <a:pPr lvl="1"/>
            <a:r>
              <a:rPr lang="en-US"/>
              <a:t>Modify only one parameter at a time </a:t>
            </a:r>
          </a:p>
          <a:p>
            <a:pPr lvl="1"/>
            <a:r>
              <a:rPr lang="en-US"/>
              <a:t>When modifying parameters, make big adjustments</a:t>
            </a:r>
            <a:r>
              <a:rPr lang="en-US">
                <a:cs typeface="Arial" charset="0"/>
              </a:rPr>
              <a:t>—</a:t>
            </a:r>
            <a:r>
              <a:rPr lang="en-US"/>
              <a:t>the consequences are easier to see</a:t>
            </a:r>
          </a:p>
          <a:p>
            <a:pPr lvl="1"/>
            <a:r>
              <a:rPr lang="en-US"/>
              <a:t>Keep records</a:t>
            </a:r>
          </a:p>
          <a:p>
            <a:pPr lvl="1"/>
            <a:r>
              <a:rPr lang="en-US"/>
              <a:t>Use pseudo-random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DB1AB7-F747-4619-A33D-A72A96A9F08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You should now understand</a:t>
            </a:r>
          </a:p>
          <a:p>
            <a:pPr lvl="1"/>
            <a:r>
              <a:rPr lang="en-US" dirty="0"/>
              <a:t>How to design a fair game</a:t>
            </a:r>
          </a:p>
          <a:p>
            <a:pPr lvl="1"/>
            <a:r>
              <a:rPr lang="en-US" dirty="0"/>
              <a:t>How to avoid dominant strategies</a:t>
            </a:r>
          </a:p>
          <a:p>
            <a:pPr lvl="1"/>
            <a:r>
              <a:rPr lang="en-US" dirty="0"/>
              <a:t>How to use chance</a:t>
            </a:r>
          </a:p>
          <a:p>
            <a:pPr lvl="1"/>
            <a:r>
              <a:rPr lang="en-US" dirty="0"/>
              <a:t>How to manage difficulty</a:t>
            </a:r>
          </a:p>
          <a:p>
            <a:pPr lvl="1"/>
            <a:r>
              <a:rPr lang="en-US" dirty="0"/>
              <a:t>How to control positive feedback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EC1D48-C9FA-4E33-871A-1E229127B12E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Balanced Game? 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balanced game </a:t>
            </a:r>
          </a:p>
          <a:p>
            <a:pPr lvl="1"/>
            <a:r>
              <a:rPr lang="en-US"/>
              <a:t>Is fair to the player(s)</a:t>
            </a:r>
          </a:p>
          <a:p>
            <a:pPr lvl="1"/>
            <a:r>
              <a:rPr lang="en-US"/>
              <a:t>Is neither too easy nor too hard</a:t>
            </a:r>
          </a:p>
          <a:p>
            <a:pPr lvl="1"/>
            <a:r>
              <a:rPr lang="en-US"/>
              <a:t>Makes the skill of the player the most important factor in determining his success</a:t>
            </a:r>
          </a:p>
          <a:p>
            <a:r>
              <a:rPr lang="en-US"/>
              <a:t>Concept of balance differs between PvP and PvE games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5105400"/>
            <a:ext cx="417934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 err="1" smtClean="0">
                <a:solidFill>
                  <a:schemeClr val="bg1"/>
                </a:solidFill>
              </a:rPr>
              <a:t>PvP</a:t>
            </a:r>
            <a:r>
              <a:rPr lang="en-GB" sz="2400" dirty="0" smtClean="0">
                <a:solidFill>
                  <a:schemeClr val="bg1"/>
                </a:solidFill>
              </a:rPr>
              <a:t> = Player v. Player</a:t>
            </a:r>
          </a:p>
          <a:p>
            <a:r>
              <a:rPr lang="en-GB" sz="2400" dirty="0" err="1" smtClean="0">
                <a:solidFill>
                  <a:schemeClr val="bg1"/>
                </a:solidFill>
              </a:rPr>
              <a:t>PvE</a:t>
            </a:r>
            <a:r>
              <a:rPr lang="en-GB" sz="2400" dirty="0" smtClean="0">
                <a:solidFill>
                  <a:schemeClr val="bg1"/>
                </a:solidFill>
              </a:rPr>
              <a:t> = Player </a:t>
            </a:r>
            <a:r>
              <a:rPr lang="en-GB" sz="2400" dirty="0" err="1" smtClean="0">
                <a:solidFill>
                  <a:schemeClr val="bg1"/>
                </a:solidFill>
              </a:rPr>
              <a:t>vs</a:t>
            </a:r>
            <a:r>
              <a:rPr lang="en-GB" sz="2400" dirty="0" smtClean="0">
                <a:solidFill>
                  <a:schemeClr val="bg1"/>
                </a:solidFill>
              </a:rPr>
              <a:t> Environment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EC8C44-1039-4F97-9911-B69DDC5FFA4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Balanced Game? </a:t>
            </a:r>
            <a:r>
              <a:rPr lang="en-US" sz="3200"/>
              <a:t>(Cont.) 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well-balanced PvP or PvE game has the following characteristics:</a:t>
            </a:r>
          </a:p>
          <a:p>
            <a:pPr lvl="1"/>
            <a:r>
              <a:rPr lang="en-US"/>
              <a:t>It provides meaningful choices</a:t>
            </a:r>
          </a:p>
          <a:p>
            <a:pPr lvl="2"/>
            <a:r>
              <a:rPr lang="en-US"/>
              <a:t>It avoids dominant strategies</a:t>
            </a:r>
          </a:p>
          <a:p>
            <a:pPr lvl="2"/>
            <a:r>
              <a:rPr lang="en-US"/>
              <a:t>Each strategy must have a reasonable chance of producing victory</a:t>
            </a:r>
          </a:p>
          <a:p>
            <a:pPr lvl="1"/>
            <a:r>
              <a:rPr lang="en-US"/>
              <a:t>Player’s skill must affect success</a:t>
            </a:r>
          </a:p>
          <a:p>
            <a:pPr lvl="2"/>
            <a:r>
              <a:rPr lang="en-US"/>
              <a:t>Role of chance should not be so great that player skill becomes irrelevant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127580-D384-4293-9965-D08273B5FCB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Balanced Game?</a:t>
            </a:r>
            <a:r>
              <a:rPr lang="en-US" sz="3800"/>
              <a:t> </a:t>
            </a:r>
            <a:r>
              <a:rPr lang="en-US" sz="3200"/>
              <a:t>(Cont.) 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Additional balance requirements for PvP</a:t>
            </a:r>
          </a:p>
          <a:p>
            <a:pPr lvl="1"/>
            <a:r>
              <a:rPr lang="en-US"/>
              <a:t>Players perceive the game to be fair</a:t>
            </a:r>
          </a:p>
          <a:p>
            <a:pPr lvl="1"/>
            <a:r>
              <a:rPr lang="en-US"/>
              <a:t>A player who falls behind should have opportunities to catch up</a:t>
            </a:r>
          </a:p>
          <a:p>
            <a:pPr lvl="1"/>
            <a:r>
              <a:rPr lang="en-US"/>
              <a:t>Game rarely ends in a stalemate</a:t>
            </a:r>
          </a:p>
          <a:p>
            <a:r>
              <a:rPr lang="en-US"/>
              <a:t>Additional balance requirements for PvE</a:t>
            </a:r>
          </a:p>
          <a:p>
            <a:pPr lvl="1"/>
            <a:r>
              <a:rPr lang="en-US"/>
              <a:t>The player perceives the game to be fair</a:t>
            </a:r>
          </a:p>
          <a:p>
            <a:pPr lvl="2"/>
            <a:r>
              <a:rPr lang="en-US"/>
              <a:t>Definition of fairness is different</a:t>
            </a:r>
            <a:r>
              <a:rPr lang="en-US">
                <a:cs typeface="Arial" charset="0"/>
              </a:rPr>
              <a:t>—</a:t>
            </a:r>
            <a:r>
              <a:rPr lang="en-US"/>
              <a:t>discussed later</a:t>
            </a:r>
          </a:p>
          <a:p>
            <a:pPr lvl="1"/>
            <a:r>
              <a:rPr lang="en-US"/>
              <a:t>Level of difficulty must be consistent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27CE2-6A0E-465C-AACC-F08D30669A5F}" type="slidenum">
              <a:rPr lang="en-US" altLang="en-US"/>
              <a:pPr/>
              <a:t>6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Avoiding Dominant Strategies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Dominant strategy is a strategy that reliably produces the best outcome a player may achieve, no matter what his opponent does</a:t>
            </a:r>
          </a:p>
          <a:p>
            <a:r>
              <a:rPr lang="en-US"/>
              <a:t>Dominant strategies are undesirable because a player has no reason to use any other strategy once she has discovered the dominant strategy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3048000"/>
            <a:ext cx="7144905" cy="24314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800" b="1" dirty="0" smtClean="0"/>
              <a:t>Command &amp; Conquer: Red Alert</a:t>
            </a:r>
            <a:br>
              <a:rPr lang="en-GB" sz="2800" b="1" dirty="0" smtClean="0"/>
            </a:br>
            <a:r>
              <a:rPr lang="en-GB" sz="2800" dirty="0" smtClean="0"/>
              <a:t>Tank Rush Strategy</a:t>
            </a:r>
          </a:p>
          <a:p>
            <a:endParaRPr lang="en-GB" sz="2400" dirty="0"/>
          </a:p>
          <a:p>
            <a:r>
              <a:rPr lang="en-GB" sz="2400" dirty="0" smtClean="0"/>
              <a:t>Playing as a Soviet side produce a large force </a:t>
            </a:r>
            <a:br>
              <a:rPr lang="en-GB" sz="2400" dirty="0" smtClean="0"/>
            </a:br>
            <a:r>
              <a:rPr lang="en-GB" sz="2400" dirty="0" smtClean="0"/>
              <a:t>of tanks in the early stage, then use them to attack.</a:t>
            </a:r>
          </a:p>
          <a:p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1" y="3200400"/>
            <a:ext cx="7086600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b="1" dirty="0" smtClean="0"/>
              <a:t>Two Common Strategies in RTS games:</a:t>
            </a:r>
          </a:p>
          <a:p>
            <a:endParaRPr lang="en-GB" sz="2800" b="1" dirty="0" smtClean="0"/>
          </a:p>
          <a:p>
            <a:pPr>
              <a:buFont typeface="Arial" pitchFamily="34" charset="0"/>
              <a:buChar char="•"/>
            </a:pPr>
            <a:r>
              <a:rPr lang="en-GB" sz="2800" b="1" dirty="0" smtClean="0"/>
              <a:t> </a:t>
            </a:r>
            <a:r>
              <a:rPr lang="en-GB" sz="2800" b="1" dirty="0" err="1" smtClean="0"/>
              <a:t>Turtling</a:t>
            </a:r>
            <a:r>
              <a:rPr lang="en-GB" sz="2800" b="1" dirty="0" smtClean="0"/>
              <a:t> </a:t>
            </a:r>
            <a:r>
              <a:rPr lang="en-GB" sz="2800" dirty="0" smtClean="0"/>
              <a:t>build up defences and production </a:t>
            </a:r>
            <a:br>
              <a:rPr lang="en-GB" sz="2800" dirty="0" smtClean="0"/>
            </a:br>
            <a:r>
              <a:rPr lang="en-GB" sz="2800" dirty="0" smtClean="0"/>
              <a:t>  capacity while holding off enemy attacks</a:t>
            </a:r>
            <a:br>
              <a:rPr lang="en-GB" sz="2800" dirty="0" smtClean="0"/>
            </a:br>
            <a:r>
              <a:rPr lang="en-GB" sz="2800" dirty="0" smtClean="0"/>
              <a:t>  </a:t>
            </a:r>
            <a:endParaRPr lang="en-GB" sz="2800" b="1" dirty="0" smtClean="0"/>
          </a:p>
          <a:p>
            <a:pPr>
              <a:buFont typeface="Arial" pitchFamily="34" charset="0"/>
              <a:buChar char="•"/>
            </a:pPr>
            <a:r>
              <a:rPr lang="en-GB" sz="2800" b="1" dirty="0" smtClean="0"/>
              <a:t> Rushing </a:t>
            </a:r>
            <a:r>
              <a:rPr lang="en-GB" sz="2800" dirty="0" smtClean="0"/>
              <a:t>attack early to overwhelm the </a:t>
            </a:r>
            <a:br>
              <a:rPr lang="en-GB" sz="2800" dirty="0" smtClean="0"/>
            </a:br>
            <a:r>
              <a:rPr lang="en-GB" sz="2800" dirty="0" smtClean="0"/>
              <a:t>  opposition before they have a chance to.</a:t>
            </a:r>
            <a:br>
              <a:rPr lang="en-GB" sz="2800" dirty="0" smtClean="0"/>
            </a:br>
            <a:r>
              <a:rPr lang="en-GB" sz="2800" i="1" dirty="0" smtClean="0"/>
              <a:t>  high risk / high reward strategy</a:t>
            </a:r>
            <a:endParaRPr lang="en-GB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836FE0-0432-472E-9554-59B12B0B310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Avoiding Dominant Strategies </a:t>
            </a:r>
            <a:r>
              <a:rPr lang="en-US" sz="3200"/>
              <a:t>(Cont.)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Dominant strategies in video games</a:t>
            </a:r>
          </a:p>
          <a:p>
            <a:pPr lvl="1"/>
            <a:r>
              <a:rPr lang="en-US"/>
              <a:t>Transitive relationships among three or more entities</a:t>
            </a:r>
          </a:p>
          <a:p>
            <a:pPr lvl="2"/>
            <a:r>
              <a:rPr lang="en-US"/>
              <a:t>If A &gt; B and B &gt; C, then A &gt; C</a:t>
            </a:r>
          </a:p>
          <a:p>
            <a:pPr lvl="3"/>
            <a:r>
              <a:rPr lang="en-US"/>
              <a:t>Never any reason to choose B or C if A is best</a:t>
            </a:r>
          </a:p>
          <a:p>
            <a:pPr lvl="2"/>
            <a:r>
              <a:rPr lang="en-US"/>
              <a:t>To correct the imbalance, assign costs to each choice</a:t>
            </a:r>
          </a:p>
          <a:p>
            <a:pPr lvl="2"/>
            <a:r>
              <a:rPr lang="en-US"/>
              <a:t>To create a more interesting choice, impose shadow costs for choices</a:t>
            </a:r>
          </a:p>
          <a:p>
            <a:pPr lvl="2"/>
            <a:r>
              <a:rPr lang="en-US"/>
              <a:t>Transitive relationships often used to create upgrades for a player’s abilities</a:t>
            </a:r>
            <a:r>
              <a:rPr lang="en-US">
                <a:cs typeface="Arial" charset="0"/>
              </a:rPr>
              <a:t>—</a:t>
            </a:r>
            <a:r>
              <a:rPr lang="en-US"/>
              <a:t>start with C and earn B, then 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0" y="1143000"/>
            <a:ext cx="6096000" cy="5029200"/>
            <a:chOff x="1524000" y="1143000"/>
            <a:chExt cx="6096000" cy="50292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1524000" y="1143000"/>
              <a:ext cx="6096000" cy="5029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7" name="Diagram 6"/>
            <p:cNvGraphicFramePr/>
            <p:nvPr/>
          </p:nvGraphicFramePr>
          <p:xfrm>
            <a:off x="1524000" y="13970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1CA26-F8B2-44D3-AFB1-D0D1676F312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Avoiding Dominant Strategies</a:t>
            </a:r>
            <a:r>
              <a:rPr lang="en-US" sz="3800"/>
              <a:t> </a:t>
            </a:r>
            <a:r>
              <a:rPr lang="en-US" sz="3200"/>
              <a:t>(Cont.)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Dominant strategies in video games </a:t>
            </a:r>
            <a:r>
              <a:rPr lang="en-US" sz="2400"/>
              <a:t>(cont.)</a:t>
            </a:r>
          </a:p>
          <a:p>
            <a:pPr lvl="1"/>
            <a:r>
              <a:rPr lang="en-US"/>
              <a:t>Intransitive relationships (rock-paper-scissors)</a:t>
            </a:r>
          </a:p>
          <a:p>
            <a:pPr lvl="2"/>
            <a:r>
              <a:rPr lang="en-US"/>
              <a:t>If A beats B and B beats C, you can’t assume A beats C </a:t>
            </a:r>
          </a:p>
          <a:p>
            <a:pPr lvl="2"/>
            <a:r>
              <a:rPr lang="en-US"/>
              <a:t>Rather, A beats B, B beats C, and C beats A</a:t>
            </a:r>
          </a:p>
          <a:p>
            <a:pPr lvl="2"/>
            <a:r>
              <a:rPr lang="en-US"/>
              <a:t>RPS model is simple but can be adjusted by modifying core mechanics</a:t>
            </a:r>
          </a:p>
          <a:p>
            <a:pPr lvl="1"/>
            <a:r>
              <a:rPr lang="en-US"/>
              <a:t>Orthogonal unit differentiation</a:t>
            </a:r>
            <a:r>
              <a:rPr lang="en-US">
                <a:cs typeface="Arial" charset="0"/>
              </a:rPr>
              <a:t>—</a:t>
            </a:r>
            <a:r>
              <a:rPr lang="en-US"/>
              <a:t>each kind of unit should be unlike the others in a different dimension</a:t>
            </a:r>
          </a:p>
          <a:p>
            <a:pPr lvl="2"/>
            <a:r>
              <a:rPr lang="en-US"/>
              <a:t>Guarantees each kind of unit has a unique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11 Game Balancing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BFA3DA-5438-43AF-B073-2F8DE33C4CD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© 2006 by Pearson Education, Inc.</a:t>
            </a:r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Avoiding Dominant Strategies </a:t>
            </a:r>
            <a:r>
              <a:rPr lang="en-US" sz="3200"/>
              <a:t>(Cont.)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Dominant strategies in PvE games </a:t>
            </a:r>
          </a:p>
          <a:p>
            <a:pPr lvl="1"/>
            <a:r>
              <a:rPr lang="en-US"/>
              <a:t>Implementing fewer actions in a game risks creating exploits</a:t>
            </a:r>
            <a:r>
              <a:rPr lang="en-US">
                <a:cs typeface="Arial" charset="0"/>
              </a:rPr>
              <a:t>—</a:t>
            </a:r>
            <a:r>
              <a:rPr lang="en-US"/>
              <a:t>actions that can beat any challenge</a:t>
            </a:r>
          </a:p>
          <a:p>
            <a:pPr lvl="1"/>
            <a:r>
              <a:rPr lang="en-US"/>
              <a:t>Test thoroughly to eliminate exploits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400" y="3886200"/>
            <a:ext cx="660309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 smtClean="0"/>
              <a:t>Unintended Dominant Strategy:</a:t>
            </a:r>
            <a:br>
              <a:rPr lang="en-GB" sz="2400" dirty="0" smtClean="0"/>
            </a:br>
            <a:r>
              <a:rPr lang="en-GB" sz="2400" dirty="0" smtClean="0"/>
              <a:t>One old game allowed the player to win</a:t>
            </a:r>
            <a:br>
              <a:rPr lang="en-GB" sz="2400" dirty="0" smtClean="0"/>
            </a:br>
            <a:r>
              <a:rPr lang="en-GB" sz="2400" dirty="0" smtClean="0"/>
              <a:t>by upgrading a weapon and then just running</a:t>
            </a:r>
            <a:br>
              <a:rPr lang="en-GB" sz="2400" dirty="0" smtClean="0"/>
            </a:br>
            <a:r>
              <a:rPr lang="en-GB" sz="2400" dirty="0" smtClean="0"/>
              <a:t>as low on the screen as possible,</a:t>
            </a:r>
            <a:br>
              <a:rPr lang="en-GB" sz="2400" dirty="0" smtClean="0"/>
            </a:br>
            <a:r>
              <a:rPr lang="en-GB" sz="2400" dirty="0" smtClean="0"/>
              <a:t>keeping finger on the fire button all time.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5112603"/>
            <a:ext cx="717055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 smtClean="0"/>
              <a:t>Another game made normally impossible jumps </a:t>
            </a:r>
            <a:br>
              <a:rPr lang="en-GB" sz="2400" dirty="0" smtClean="0"/>
            </a:br>
            <a:r>
              <a:rPr lang="en-GB" sz="2400" dirty="0" smtClean="0"/>
              <a:t>to be achieved by using a rocket in unintended way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Edge">
  <a:themeElements>
    <a:clrScheme name="1_Edge 2">
      <a:dk1>
        <a:srgbClr val="333333"/>
      </a:dk1>
      <a:lt1>
        <a:srgbClr val="CCCCFF"/>
      </a:lt1>
      <a:dk2>
        <a:srgbClr val="0B0506"/>
      </a:dk2>
      <a:lt2>
        <a:srgbClr val="FFFFFF"/>
      </a:lt2>
      <a:accent1>
        <a:srgbClr val="3366CC"/>
      </a:accent1>
      <a:accent2>
        <a:srgbClr val="3333CC"/>
      </a:accent2>
      <a:accent3>
        <a:srgbClr val="AAAAAA"/>
      </a:accent3>
      <a:accent4>
        <a:srgbClr val="AEAEDA"/>
      </a:accent4>
      <a:accent5>
        <a:srgbClr val="ADB8E2"/>
      </a:accent5>
      <a:accent6>
        <a:srgbClr val="2D2DB9"/>
      </a:accent6>
      <a:hlink>
        <a:srgbClr val="808080"/>
      </a:hlink>
      <a:folHlink>
        <a:srgbClr val="666633"/>
      </a:folHlink>
    </a:clrScheme>
    <a:fontScheme name="1_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10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11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4012</TotalTime>
  <Words>1585</Words>
  <Application>Microsoft Office PowerPoint</Application>
  <PresentationFormat>On-screen Show (4:3)</PresentationFormat>
  <Paragraphs>296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Unicode MS</vt:lpstr>
      <vt:lpstr>Garamond</vt:lpstr>
      <vt:lpstr>Symbol</vt:lpstr>
      <vt:lpstr>Times New Roman</vt:lpstr>
      <vt:lpstr>Wingdings</vt:lpstr>
      <vt:lpstr>1_Edge</vt:lpstr>
      <vt:lpstr>Game Balancing Fundamentals of Game Design</vt:lpstr>
      <vt:lpstr>Objectives</vt:lpstr>
      <vt:lpstr>What Is a Balanced Game? </vt:lpstr>
      <vt:lpstr>What Is a Balanced Game? (Cont.) </vt:lpstr>
      <vt:lpstr>What Is a Balanced Game? (Cont.) </vt:lpstr>
      <vt:lpstr>Avoiding Dominant Strategies</vt:lpstr>
      <vt:lpstr>Avoiding Dominant Strategies (Cont.)</vt:lpstr>
      <vt:lpstr>Avoiding Dominant Strategies (Cont.)</vt:lpstr>
      <vt:lpstr>Avoiding Dominant Strategies (Cont.)</vt:lpstr>
      <vt:lpstr>The Role of Chance</vt:lpstr>
      <vt:lpstr>Making PvP Games Fair </vt:lpstr>
      <vt:lpstr>Making PvP Games Fair </vt:lpstr>
      <vt:lpstr>Making PvP Games Fair (Cont.)</vt:lpstr>
      <vt:lpstr>Making PvE Games Fair</vt:lpstr>
      <vt:lpstr>Csikszentmihalyi’s Flow</vt:lpstr>
      <vt:lpstr>Managing Difficulty</vt:lpstr>
      <vt:lpstr>Managing Difficulty (Cont.)</vt:lpstr>
      <vt:lpstr>Managing Difficulty (Cont.)</vt:lpstr>
      <vt:lpstr>Managing Difficulty (Cont.)</vt:lpstr>
      <vt:lpstr>Managing Difficulty (Cont.)</vt:lpstr>
      <vt:lpstr>Managing Difficulty (Cont.)</vt:lpstr>
      <vt:lpstr>Difficulty Chainsaw Model</vt:lpstr>
      <vt:lpstr>Understanding Positive Feedback</vt:lpstr>
      <vt:lpstr>Understanding Positive Feedback (Cont.)</vt:lpstr>
      <vt:lpstr>Other Balance Considerations</vt:lpstr>
      <vt:lpstr>Design to Make Tuning Easy </vt:lpstr>
      <vt:lpstr>Summary</vt:lpstr>
    </vt:vector>
  </TitlesOfParts>
  <Company>University of Miami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Game Design - Chapter 01</dc:title>
  <dc:creator>Maria Townsley</dc:creator>
  <cp:lastModifiedBy>Simmons, Thomas W</cp:lastModifiedBy>
  <cp:revision>235</cp:revision>
  <dcterms:created xsi:type="dcterms:W3CDTF">2003-03-16T17:22:50Z</dcterms:created>
  <dcterms:modified xsi:type="dcterms:W3CDTF">2019-11-06T15:33:20Z</dcterms:modified>
</cp:coreProperties>
</file>