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76" r:id="rId4"/>
    <p:sldId id="265" r:id="rId5"/>
    <p:sldId id="264" r:id="rId6"/>
    <p:sldId id="267" r:id="rId7"/>
    <p:sldId id="268" r:id="rId8"/>
    <p:sldId id="273" r:id="rId9"/>
    <p:sldId id="271" r:id="rId10"/>
    <p:sldId id="272" r:id="rId11"/>
    <p:sldId id="279" r:id="rId12"/>
    <p:sldId id="274" r:id="rId13"/>
    <p:sldId id="275" r:id="rId14"/>
    <p:sldId id="277" r:id="rId15"/>
    <p:sldId id="278" r:id="rId16"/>
    <p:sldId id="282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0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1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8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4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902C-64F1-46CA-97B8-257D3CC66700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E6F6-A1E6-4E0E-B980-0B70DCC74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8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lzigns.itch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E4707-1BB1-48DF-B2C6-B4ECBB26C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Prototyping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(and beyond)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816E327-3E5D-4A77-8A60-0C3B9847A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Jarek Francik</a:t>
            </a:r>
          </a:p>
          <a:p>
            <a:pPr algn="l"/>
            <a:r>
              <a:rPr lang="en-US" dirty="0"/>
              <a:t>CI7870 Game Science</a:t>
            </a:r>
          </a:p>
        </p:txBody>
      </p:sp>
    </p:spTree>
    <p:extLst>
      <p:ext uri="{BB962C8B-B14F-4D97-AF65-F5344CB8AC3E}">
        <p14:creationId xmlns:p14="http://schemas.microsoft.com/office/powerpoint/2010/main" val="35279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rishiroyama.files.wordpress.com/2011/05/11-05-28_1pagegamedesigndocument.jpg">
            <a:extLst>
              <a:ext uri="{FF2B5EF4-FFF2-40B4-BE49-F238E27FC236}">
                <a16:creationId xmlns:a16="http://schemas.microsoft.com/office/drawing/2014/main" id="{F74817D9-2A87-4B46-9B0E-4B066B80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17" y="0"/>
            <a:ext cx="96395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2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14C2E-C1C4-4E83-9948-03C618CC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D979C-141B-41D8-921C-E0B2D6AC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Homework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581A-ED3B-40A5-96EA-CC147385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Create a 1-Pager for your project</a:t>
            </a:r>
          </a:p>
          <a:p>
            <a:r>
              <a:rPr lang="en-GB" sz="2400" dirty="0"/>
              <a:t>Publish it in your blog</a:t>
            </a:r>
          </a:p>
          <a:p>
            <a:r>
              <a:rPr lang="en-GB" sz="2400" dirty="0"/>
              <a:t>Bring a printout for the next session</a:t>
            </a:r>
          </a:p>
          <a:p>
            <a:r>
              <a:rPr lang="en-GB" sz="2400" dirty="0"/>
              <a:t>This is a formative exercise</a:t>
            </a:r>
          </a:p>
        </p:txBody>
      </p:sp>
    </p:spTree>
    <p:extLst>
      <p:ext uri="{BB962C8B-B14F-4D97-AF65-F5344CB8AC3E}">
        <p14:creationId xmlns:p14="http://schemas.microsoft.com/office/powerpoint/2010/main" val="156409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59AC7-55FB-4191-9B12-F5F7B5C9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Game Pitch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5F68-4C5C-4050-B0BC-A952791B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Vision</a:t>
            </a:r>
          </a:p>
          <a:p>
            <a:pPr lvl="1"/>
            <a:r>
              <a:rPr lang="en-GB" dirty="0"/>
              <a:t>Quick summary</a:t>
            </a:r>
          </a:p>
          <a:p>
            <a:pPr lvl="1"/>
            <a:r>
              <a:rPr lang="en-GB" dirty="0"/>
              <a:t>Sell the idea!</a:t>
            </a:r>
          </a:p>
          <a:p>
            <a:r>
              <a:rPr lang="en-GB" sz="2400" dirty="0"/>
              <a:t>Game Pillars</a:t>
            </a:r>
          </a:p>
          <a:p>
            <a:pPr lvl="1"/>
            <a:r>
              <a:rPr lang="en-GB" dirty="0"/>
              <a:t>Mechanics should support your game pillars</a:t>
            </a:r>
          </a:p>
          <a:p>
            <a:r>
              <a:rPr lang="en-GB" sz="2400" dirty="0"/>
              <a:t>Critical Success Factors</a:t>
            </a:r>
          </a:p>
          <a:p>
            <a:pPr lvl="1"/>
            <a:r>
              <a:rPr lang="en-GB" dirty="0"/>
              <a:t>Feature goals</a:t>
            </a:r>
          </a:p>
          <a:p>
            <a:pPr lvl="1"/>
            <a:r>
              <a:rPr lang="en-GB" dirty="0"/>
              <a:t>What can we not lose?</a:t>
            </a:r>
          </a:p>
          <a:p>
            <a:r>
              <a:rPr lang="en-GB" sz="2400" dirty="0"/>
              <a:t>Reference</a:t>
            </a:r>
          </a:p>
          <a:p>
            <a:pPr lvl="1"/>
            <a:r>
              <a:rPr lang="en-GB" dirty="0"/>
              <a:t>Picture paints a thousand words!</a:t>
            </a:r>
          </a:p>
          <a:p>
            <a:pPr lvl="1"/>
            <a:r>
              <a:rPr lang="en-GB" dirty="0"/>
              <a:t>But a Prototype is even better!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78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18A8-1A5A-490E-AB9E-C6BE522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Prototype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931A-07AD-49EC-AC55-C330163A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Decide what you want to prototype</a:t>
            </a:r>
          </a:p>
          <a:p>
            <a:r>
              <a:rPr lang="en-GB" sz="2400" dirty="0"/>
              <a:t>Find a Theme</a:t>
            </a:r>
          </a:p>
          <a:p>
            <a:r>
              <a:rPr lang="en-GB" sz="2400" dirty="0"/>
              <a:t>Work on Variations</a:t>
            </a:r>
          </a:p>
        </p:txBody>
      </p:sp>
    </p:spTree>
    <p:extLst>
      <p:ext uri="{BB962C8B-B14F-4D97-AF65-F5344CB8AC3E}">
        <p14:creationId xmlns:p14="http://schemas.microsoft.com/office/powerpoint/2010/main" val="136626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9E748-33AE-4939-A808-F8926EA1F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Prototype 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AB923-393C-474F-82A4-D38399B4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Don’t </a:t>
            </a:r>
            <a:br>
              <a:rPr lang="en-GB" dirty="0"/>
            </a:br>
            <a:r>
              <a:rPr lang="en-GB" dirty="0"/>
              <a:t>Design a Prototype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D04B-3008-4FD5-BA0A-20C1B1AA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Prototypes: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Classification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AB8E-A52F-43FF-9CD4-3E2A1828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Low Fidelity</a:t>
            </a:r>
          </a:p>
          <a:p>
            <a:pPr lvl="1"/>
            <a:r>
              <a:rPr lang="en-GB" dirty="0"/>
              <a:t>Paper Prototypes</a:t>
            </a:r>
          </a:p>
          <a:p>
            <a:pPr lvl="1"/>
            <a:r>
              <a:rPr lang="en-GB" dirty="0"/>
              <a:t>Clickable Prototypes</a:t>
            </a:r>
          </a:p>
          <a:p>
            <a:r>
              <a:rPr lang="en-GB" sz="2400" dirty="0"/>
              <a:t>High Fidelity</a:t>
            </a:r>
          </a:p>
          <a:p>
            <a:pPr lvl="1"/>
            <a:r>
              <a:rPr lang="en-GB" dirty="0"/>
              <a:t>Non-Playable</a:t>
            </a:r>
          </a:p>
          <a:p>
            <a:pPr lvl="1"/>
            <a:r>
              <a:rPr lang="en-GB" dirty="0"/>
              <a:t>Playable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1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9BB3F-740C-4590-A4FA-391151B0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Prototypes: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Classification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FCB3-B68A-4629-ADAF-C13BF880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870" y="854820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Vertical </a:t>
            </a:r>
          </a:p>
          <a:p>
            <a:r>
              <a:rPr lang="en-GB" sz="2400" dirty="0"/>
              <a:t>Horizontal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8025D-5FD3-4A5D-9851-794BADA43269}"/>
              </a:ext>
            </a:extLst>
          </p:cNvPr>
          <p:cNvSpPr txBox="1"/>
          <p:nvPr/>
        </p:nvSpPr>
        <p:spPr>
          <a:xfrm>
            <a:off x="6967753" y="5976847"/>
            <a:ext cx="31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…because games are like ogres</a:t>
            </a:r>
          </a:p>
        </p:txBody>
      </p:sp>
      <p:pic>
        <p:nvPicPr>
          <p:cNvPr id="9220" name="Picture 4" descr="Shrek Onions GIF - Shrek Onions Ogres GIFs">
            <a:extLst>
              <a:ext uri="{FF2B5EF4-FFF2-40B4-BE49-F238E27FC236}">
                <a16:creationId xmlns:a16="http://schemas.microsoft.com/office/drawing/2014/main" id="{A19B7010-4514-416C-8535-3745E3B57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53" y="3429000"/>
            <a:ext cx="4553693" cy="257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9BB3F-740C-4590-A4FA-391151B0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Prototypes: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Classification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32C61-BE88-477B-BF74-C8F70832D011}"/>
              </a:ext>
            </a:extLst>
          </p:cNvPr>
          <p:cNvGrpSpPr/>
          <p:nvPr/>
        </p:nvGrpSpPr>
        <p:grpSpPr>
          <a:xfrm>
            <a:off x="7109685" y="1681513"/>
            <a:ext cx="4228036" cy="3203078"/>
            <a:chOff x="7109685" y="1681513"/>
            <a:chExt cx="4228036" cy="320307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332221-8A22-4FA5-98EA-CBE5762729A1}"/>
                </a:ext>
              </a:extLst>
            </p:cNvPr>
            <p:cNvSpPr/>
            <p:nvPr/>
          </p:nvSpPr>
          <p:spPr>
            <a:xfrm>
              <a:off x="7185171" y="1681513"/>
              <a:ext cx="4152550" cy="151797"/>
            </a:xfrm>
            <a:custGeom>
              <a:avLst/>
              <a:gdLst>
                <a:gd name="connsiteX0" fmla="*/ 0 w 4152550"/>
                <a:gd name="connsiteY0" fmla="*/ 311187 h 311187"/>
                <a:gd name="connsiteX1" fmla="*/ 1803633 w 4152550"/>
                <a:gd name="connsiteY1" fmla="*/ 59518 h 311187"/>
                <a:gd name="connsiteX2" fmla="*/ 4152550 w 4152550"/>
                <a:gd name="connsiteY2" fmla="*/ 42740 h 31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2550" h="311187">
                  <a:moveTo>
                    <a:pt x="0" y="311187"/>
                  </a:moveTo>
                  <a:cubicBezTo>
                    <a:pt x="555770" y="207723"/>
                    <a:pt x="1111541" y="104259"/>
                    <a:pt x="1803633" y="59518"/>
                  </a:cubicBezTo>
                  <a:cubicBezTo>
                    <a:pt x="2495725" y="14777"/>
                    <a:pt x="4081244" y="-39752"/>
                    <a:pt x="4152550" y="427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B4D4E1-F2E3-431C-BBD4-857180B2C500}"/>
                </a:ext>
              </a:extLst>
            </p:cNvPr>
            <p:cNvSpPr/>
            <p:nvPr/>
          </p:nvSpPr>
          <p:spPr>
            <a:xfrm>
              <a:off x="7185171" y="2132527"/>
              <a:ext cx="4043494" cy="58722"/>
            </a:xfrm>
            <a:custGeom>
              <a:avLst/>
              <a:gdLst>
                <a:gd name="connsiteX0" fmla="*/ 0 w 4043494"/>
                <a:gd name="connsiteY0" fmla="*/ 0 h 58722"/>
                <a:gd name="connsiteX1" fmla="*/ 2642532 w 4043494"/>
                <a:gd name="connsiteY1" fmla="*/ 41945 h 58722"/>
                <a:gd name="connsiteX2" fmla="*/ 4043494 w 4043494"/>
                <a:gd name="connsiteY2" fmla="*/ 58722 h 5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3494" h="58722">
                  <a:moveTo>
                    <a:pt x="0" y="0"/>
                  </a:moveTo>
                  <a:lnTo>
                    <a:pt x="2642532" y="41945"/>
                  </a:lnTo>
                  <a:cubicBezTo>
                    <a:pt x="3316448" y="51732"/>
                    <a:pt x="4019725" y="-39149"/>
                    <a:pt x="4043494" y="587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3C8F39-0456-4CD1-B7C7-070A6CDCDB40}"/>
                </a:ext>
              </a:extLst>
            </p:cNvPr>
            <p:cNvSpPr/>
            <p:nvPr/>
          </p:nvSpPr>
          <p:spPr>
            <a:xfrm>
              <a:off x="7150539" y="3078763"/>
              <a:ext cx="4018327" cy="99811"/>
            </a:xfrm>
            <a:custGeom>
              <a:avLst/>
              <a:gdLst>
                <a:gd name="connsiteX0" fmla="*/ 0 w 4018327"/>
                <a:gd name="connsiteY0" fmla="*/ 33556 h 99811"/>
                <a:gd name="connsiteX1" fmla="*/ 1291905 w 4018327"/>
                <a:gd name="connsiteY1" fmla="*/ 67112 h 99811"/>
                <a:gd name="connsiteX2" fmla="*/ 4018327 w 4018327"/>
                <a:gd name="connsiteY2" fmla="*/ 0 h 9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8327" h="99811">
                  <a:moveTo>
                    <a:pt x="0" y="33556"/>
                  </a:moveTo>
                  <a:cubicBezTo>
                    <a:pt x="311092" y="53130"/>
                    <a:pt x="622184" y="72705"/>
                    <a:pt x="1291905" y="67112"/>
                  </a:cubicBezTo>
                  <a:cubicBezTo>
                    <a:pt x="1961626" y="61519"/>
                    <a:pt x="3994558" y="178965"/>
                    <a:pt x="40183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034CA50-5070-443F-A866-74D544561BF9}"/>
                </a:ext>
              </a:extLst>
            </p:cNvPr>
            <p:cNvSpPr/>
            <p:nvPr/>
          </p:nvSpPr>
          <p:spPr>
            <a:xfrm>
              <a:off x="7150539" y="4141078"/>
              <a:ext cx="4077050" cy="101409"/>
            </a:xfrm>
            <a:custGeom>
              <a:avLst/>
              <a:gdLst>
                <a:gd name="connsiteX0" fmla="*/ 0 w 4077050"/>
                <a:gd name="connsiteY0" fmla="*/ 0 h 101409"/>
                <a:gd name="connsiteX1" fmla="*/ 1895912 w 4077050"/>
                <a:gd name="connsiteY1" fmla="*/ 100668 h 101409"/>
                <a:gd name="connsiteX2" fmla="*/ 4077050 w 4077050"/>
                <a:gd name="connsiteY2" fmla="*/ 50334 h 10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7050" h="101409">
                  <a:moveTo>
                    <a:pt x="0" y="0"/>
                  </a:moveTo>
                  <a:cubicBezTo>
                    <a:pt x="608202" y="46139"/>
                    <a:pt x="1216404" y="92279"/>
                    <a:pt x="1895912" y="100668"/>
                  </a:cubicBezTo>
                  <a:cubicBezTo>
                    <a:pt x="2575420" y="109057"/>
                    <a:pt x="3724712" y="43343"/>
                    <a:pt x="4077050" y="503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DF911-1A1C-441B-BE87-93EBEB505540}"/>
                </a:ext>
              </a:extLst>
            </p:cNvPr>
            <p:cNvSpPr/>
            <p:nvPr/>
          </p:nvSpPr>
          <p:spPr>
            <a:xfrm>
              <a:off x="7150539" y="4779203"/>
              <a:ext cx="3917659" cy="105388"/>
            </a:xfrm>
            <a:custGeom>
              <a:avLst/>
              <a:gdLst>
                <a:gd name="connsiteX0" fmla="*/ 0 w 3917659"/>
                <a:gd name="connsiteY0" fmla="*/ 0 h 181788"/>
                <a:gd name="connsiteX1" fmla="*/ 2357306 w 3917659"/>
                <a:gd name="connsiteY1" fmla="*/ 0 h 181788"/>
                <a:gd name="connsiteX2" fmla="*/ 3917659 w 3917659"/>
                <a:gd name="connsiteY2" fmla="*/ 67112 h 181788"/>
                <a:gd name="connsiteX0" fmla="*/ 0 w 3917659"/>
                <a:gd name="connsiteY0" fmla="*/ 0 h 105388"/>
                <a:gd name="connsiteX1" fmla="*/ 2357306 w 3917659"/>
                <a:gd name="connsiteY1" fmla="*/ 0 h 105388"/>
                <a:gd name="connsiteX2" fmla="*/ 3917659 w 3917659"/>
                <a:gd name="connsiteY2" fmla="*/ 67112 h 10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7659" h="105388">
                  <a:moveTo>
                    <a:pt x="0" y="0"/>
                  </a:moveTo>
                  <a:lnTo>
                    <a:pt x="2357306" y="0"/>
                  </a:lnTo>
                  <a:cubicBezTo>
                    <a:pt x="3010249" y="11185"/>
                    <a:pt x="3259123" y="178965"/>
                    <a:pt x="3917659" y="67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CA86D48-D4CC-4F60-B518-112BB130C0CA}"/>
                </a:ext>
              </a:extLst>
            </p:cNvPr>
            <p:cNvSpPr/>
            <p:nvPr/>
          </p:nvSpPr>
          <p:spPr>
            <a:xfrm>
              <a:off x="7150539" y="3711423"/>
              <a:ext cx="4077050" cy="50334"/>
            </a:xfrm>
            <a:custGeom>
              <a:avLst/>
              <a:gdLst>
                <a:gd name="connsiteX0" fmla="*/ 0 w 4077050"/>
                <a:gd name="connsiteY0" fmla="*/ 0 h 101409"/>
                <a:gd name="connsiteX1" fmla="*/ 1895912 w 4077050"/>
                <a:gd name="connsiteY1" fmla="*/ 100668 h 101409"/>
                <a:gd name="connsiteX2" fmla="*/ 4077050 w 4077050"/>
                <a:gd name="connsiteY2" fmla="*/ 50334 h 101409"/>
                <a:gd name="connsiteX0" fmla="*/ 0 w 4077050"/>
                <a:gd name="connsiteY0" fmla="*/ 0 h 50334"/>
                <a:gd name="connsiteX1" fmla="*/ 1946246 w 4077050"/>
                <a:gd name="connsiteY1" fmla="*/ 16778 h 50334"/>
                <a:gd name="connsiteX2" fmla="*/ 4077050 w 4077050"/>
                <a:gd name="connsiteY2" fmla="*/ 50334 h 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7050" h="50334">
                  <a:moveTo>
                    <a:pt x="0" y="0"/>
                  </a:moveTo>
                  <a:cubicBezTo>
                    <a:pt x="608202" y="46139"/>
                    <a:pt x="1266738" y="8389"/>
                    <a:pt x="1946246" y="16778"/>
                  </a:cubicBezTo>
                  <a:lnTo>
                    <a:pt x="4077050" y="503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0395A5-04BA-4CD9-B349-71FB29DA59F1}"/>
                </a:ext>
              </a:extLst>
            </p:cNvPr>
            <p:cNvSpPr/>
            <p:nvPr/>
          </p:nvSpPr>
          <p:spPr>
            <a:xfrm>
              <a:off x="7109685" y="2592303"/>
              <a:ext cx="4077050" cy="84457"/>
            </a:xfrm>
            <a:custGeom>
              <a:avLst/>
              <a:gdLst>
                <a:gd name="connsiteX0" fmla="*/ 0 w 4077050"/>
                <a:gd name="connsiteY0" fmla="*/ 0 h 101409"/>
                <a:gd name="connsiteX1" fmla="*/ 1895912 w 4077050"/>
                <a:gd name="connsiteY1" fmla="*/ 100668 h 101409"/>
                <a:gd name="connsiteX2" fmla="*/ 4077050 w 4077050"/>
                <a:gd name="connsiteY2" fmla="*/ 50334 h 101409"/>
                <a:gd name="connsiteX0" fmla="*/ 0 w 4077050"/>
                <a:gd name="connsiteY0" fmla="*/ 0 h 50334"/>
                <a:gd name="connsiteX1" fmla="*/ 1946246 w 4077050"/>
                <a:gd name="connsiteY1" fmla="*/ 16778 h 50334"/>
                <a:gd name="connsiteX2" fmla="*/ 4077050 w 4077050"/>
                <a:gd name="connsiteY2" fmla="*/ 50334 h 50334"/>
                <a:gd name="connsiteX0" fmla="*/ 0 w 4077050"/>
                <a:gd name="connsiteY0" fmla="*/ 34123 h 84457"/>
                <a:gd name="connsiteX1" fmla="*/ 2994870 w 4077050"/>
                <a:gd name="connsiteY1" fmla="*/ 567 h 84457"/>
                <a:gd name="connsiteX2" fmla="*/ 4077050 w 4077050"/>
                <a:gd name="connsiteY2" fmla="*/ 84457 h 8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7050" h="84457">
                  <a:moveTo>
                    <a:pt x="0" y="34123"/>
                  </a:moveTo>
                  <a:cubicBezTo>
                    <a:pt x="608202" y="80262"/>
                    <a:pt x="2315362" y="-7822"/>
                    <a:pt x="2994870" y="567"/>
                  </a:cubicBezTo>
                  <a:lnTo>
                    <a:pt x="4077050" y="8445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1B7356-CA8B-4B01-B49F-08B01FB31C3E}"/>
              </a:ext>
            </a:extLst>
          </p:cNvPr>
          <p:cNvGrpSpPr/>
          <p:nvPr/>
        </p:nvGrpSpPr>
        <p:grpSpPr>
          <a:xfrm>
            <a:off x="7221398" y="1352725"/>
            <a:ext cx="3985358" cy="4152550"/>
            <a:chOff x="7221398" y="1352725"/>
            <a:chExt cx="3985358" cy="415255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A710F7-55A0-4342-AEAB-F7FEAC222C92}"/>
                </a:ext>
              </a:extLst>
            </p:cNvPr>
            <p:cNvSpPr/>
            <p:nvPr/>
          </p:nvSpPr>
          <p:spPr>
            <a:xfrm rot="16200000">
              <a:off x="5221022" y="3353101"/>
              <a:ext cx="4152550" cy="151797"/>
            </a:xfrm>
            <a:custGeom>
              <a:avLst/>
              <a:gdLst>
                <a:gd name="connsiteX0" fmla="*/ 0 w 4152550"/>
                <a:gd name="connsiteY0" fmla="*/ 311187 h 311187"/>
                <a:gd name="connsiteX1" fmla="*/ 1803633 w 4152550"/>
                <a:gd name="connsiteY1" fmla="*/ 59518 h 311187"/>
                <a:gd name="connsiteX2" fmla="*/ 4152550 w 4152550"/>
                <a:gd name="connsiteY2" fmla="*/ 42740 h 31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2550" h="311187">
                  <a:moveTo>
                    <a:pt x="0" y="311187"/>
                  </a:moveTo>
                  <a:cubicBezTo>
                    <a:pt x="555770" y="207723"/>
                    <a:pt x="1111541" y="104259"/>
                    <a:pt x="1803633" y="59518"/>
                  </a:cubicBezTo>
                  <a:cubicBezTo>
                    <a:pt x="2495725" y="14777"/>
                    <a:pt x="4081244" y="-39752"/>
                    <a:pt x="4152550" y="427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15F7BC-0D34-408E-A7B9-3388D0779329}"/>
                </a:ext>
              </a:extLst>
            </p:cNvPr>
            <p:cNvSpPr/>
            <p:nvPr/>
          </p:nvSpPr>
          <p:spPr>
            <a:xfrm rot="16200000">
              <a:off x="6536129" y="3378667"/>
              <a:ext cx="4043494" cy="58722"/>
            </a:xfrm>
            <a:custGeom>
              <a:avLst/>
              <a:gdLst>
                <a:gd name="connsiteX0" fmla="*/ 0 w 4043494"/>
                <a:gd name="connsiteY0" fmla="*/ 0 h 58722"/>
                <a:gd name="connsiteX1" fmla="*/ 2642532 w 4043494"/>
                <a:gd name="connsiteY1" fmla="*/ 41945 h 58722"/>
                <a:gd name="connsiteX2" fmla="*/ 4043494 w 4043494"/>
                <a:gd name="connsiteY2" fmla="*/ 58722 h 5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3494" h="58722">
                  <a:moveTo>
                    <a:pt x="0" y="0"/>
                  </a:moveTo>
                  <a:lnTo>
                    <a:pt x="2642532" y="41945"/>
                  </a:lnTo>
                  <a:cubicBezTo>
                    <a:pt x="3316448" y="51732"/>
                    <a:pt x="4019725" y="-39149"/>
                    <a:pt x="4043494" y="587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393620-925A-4767-9C68-C6D5D42EC96E}"/>
                </a:ext>
              </a:extLst>
            </p:cNvPr>
            <p:cNvSpPr/>
            <p:nvPr/>
          </p:nvSpPr>
          <p:spPr>
            <a:xfrm rot="16200000">
              <a:off x="7224753" y="3379093"/>
              <a:ext cx="4018327" cy="99811"/>
            </a:xfrm>
            <a:custGeom>
              <a:avLst/>
              <a:gdLst>
                <a:gd name="connsiteX0" fmla="*/ 0 w 4018327"/>
                <a:gd name="connsiteY0" fmla="*/ 33556 h 99811"/>
                <a:gd name="connsiteX1" fmla="*/ 1291905 w 4018327"/>
                <a:gd name="connsiteY1" fmla="*/ 67112 h 99811"/>
                <a:gd name="connsiteX2" fmla="*/ 4018327 w 4018327"/>
                <a:gd name="connsiteY2" fmla="*/ 0 h 9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8327" h="99811">
                  <a:moveTo>
                    <a:pt x="0" y="33556"/>
                  </a:moveTo>
                  <a:cubicBezTo>
                    <a:pt x="311092" y="53130"/>
                    <a:pt x="622184" y="72705"/>
                    <a:pt x="1291905" y="67112"/>
                  </a:cubicBezTo>
                  <a:cubicBezTo>
                    <a:pt x="1961626" y="61519"/>
                    <a:pt x="3994558" y="178965"/>
                    <a:pt x="40183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484CA6-E606-4C1A-B338-827AAA16B4A3}"/>
                </a:ext>
              </a:extLst>
            </p:cNvPr>
            <p:cNvSpPr/>
            <p:nvPr/>
          </p:nvSpPr>
          <p:spPr>
            <a:xfrm rot="16200000">
              <a:off x="7868992" y="3357539"/>
              <a:ext cx="4077050" cy="101409"/>
            </a:xfrm>
            <a:custGeom>
              <a:avLst/>
              <a:gdLst>
                <a:gd name="connsiteX0" fmla="*/ 0 w 4077050"/>
                <a:gd name="connsiteY0" fmla="*/ 0 h 101409"/>
                <a:gd name="connsiteX1" fmla="*/ 1895912 w 4077050"/>
                <a:gd name="connsiteY1" fmla="*/ 100668 h 101409"/>
                <a:gd name="connsiteX2" fmla="*/ 4077050 w 4077050"/>
                <a:gd name="connsiteY2" fmla="*/ 50334 h 10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7050" h="101409">
                  <a:moveTo>
                    <a:pt x="0" y="0"/>
                  </a:moveTo>
                  <a:cubicBezTo>
                    <a:pt x="608202" y="46139"/>
                    <a:pt x="1216404" y="92279"/>
                    <a:pt x="1895912" y="100668"/>
                  </a:cubicBezTo>
                  <a:cubicBezTo>
                    <a:pt x="2575420" y="109057"/>
                    <a:pt x="3724712" y="43343"/>
                    <a:pt x="4077050" y="503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5E403F-03F1-43FD-8BBA-D4E4C4A46DF0}"/>
                </a:ext>
              </a:extLst>
            </p:cNvPr>
            <p:cNvSpPr/>
            <p:nvPr/>
          </p:nvSpPr>
          <p:spPr>
            <a:xfrm rot="16200000">
              <a:off x="9195232" y="3493752"/>
              <a:ext cx="3917659" cy="105388"/>
            </a:xfrm>
            <a:custGeom>
              <a:avLst/>
              <a:gdLst>
                <a:gd name="connsiteX0" fmla="*/ 0 w 3917659"/>
                <a:gd name="connsiteY0" fmla="*/ 0 h 181788"/>
                <a:gd name="connsiteX1" fmla="*/ 2357306 w 3917659"/>
                <a:gd name="connsiteY1" fmla="*/ 0 h 181788"/>
                <a:gd name="connsiteX2" fmla="*/ 3917659 w 3917659"/>
                <a:gd name="connsiteY2" fmla="*/ 67112 h 181788"/>
                <a:gd name="connsiteX0" fmla="*/ 0 w 3917659"/>
                <a:gd name="connsiteY0" fmla="*/ 0 h 105388"/>
                <a:gd name="connsiteX1" fmla="*/ 2357306 w 3917659"/>
                <a:gd name="connsiteY1" fmla="*/ 0 h 105388"/>
                <a:gd name="connsiteX2" fmla="*/ 3917659 w 3917659"/>
                <a:gd name="connsiteY2" fmla="*/ 67112 h 10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7659" h="105388">
                  <a:moveTo>
                    <a:pt x="0" y="0"/>
                  </a:moveTo>
                  <a:lnTo>
                    <a:pt x="2357306" y="0"/>
                  </a:lnTo>
                  <a:cubicBezTo>
                    <a:pt x="3010249" y="11185"/>
                    <a:pt x="3259123" y="178965"/>
                    <a:pt x="3917659" y="67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B3F372-F7B8-4342-B1B4-946E80EECE61}"/>
                </a:ext>
              </a:extLst>
            </p:cNvPr>
            <p:cNvSpPr/>
            <p:nvPr/>
          </p:nvSpPr>
          <p:spPr>
            <a:xfrm rot="16200000">
              <a:off x="8497867" y="3414536"/>
              <a:ext cx="4077050" cy="50334"/>
            </a:xfrm>
            <a:custGeom>
              <a:avLst/>
              <a:gdLst>
                <a:gd name="connsiteX0" fmla="*/ 0 w 4077050"/>
                <a:gd name="connsiteY0" fmla="*/ 0 h 101409"/>
                <a:gd name="connsiteX1" fmla="*/ 1895912 w 4077050"/>
                <a:gd name="connsiteY1" fmla="*/ 100668 h 101409"/>
                <a:gd name="connsiteX2" fmla="*/ 4077050 w 4077050"/>
                <a:gd name="connsiteY2" fmla="*/ 50334 h 101409"/>
                <a:gd name="connsiteX0" fmla="*/ 0 w 4077050"/>
                <a:gd name="connsiteY0" fmla="*/ 0 h 50334"/>
                <a:gd name="connsiteX1" fmla="*/ 1946246 w 4077050"/>
                <a:gd name="connsiteY1" fmla="*/ 16778 h 50334"/>
                <a:gd name="connsiteX2" fmla="*/ 4077050 w 4077050"/>
                <a:gd name="connsiteY2" fmla="*/ 50334 h 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7050" h="50334">
                  <a:moveTo>
                    <a:pt x="0" y="0"/>
                  </a:moveTo>
                  <a:cubicBezTo>
                    <a:pt x="608202" y="46139"/>
                    <a:pt x="1266738" y="8389"/>
                    <a:pt x="1946246" y="16778"/>
                  </a:cubicBezTo>
                  <a:lnTo>
                    <a:pt x="4077050" y="503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1D42CB-A414-43D7-8A58-4F0A81B79B1B}"/>
                </a:ext>
              </a:extLst>
            </p:cNvPr>
            <p:cNvSpPr/>
            <p:nvPr/>
          </p:nvSpPr>
          <p:spPr>
            <a:xfrm rot="16200000">
              <a:off x="5853645" y="3349021"/>
              <a:ext cx="4077050" cy="84457"/>
            </a:xfrm>
            <a:custGeom>
              <a:avLst/>
              <a:gdLst>
                <a:gd name="connsiteX0" fmla="*/ 0 w 4077050"/>
                <a:gd name="connsiteY0" fmla="*/ 0 h 101409"/>
                <a:gd name="connsiteX1" fmla="*/ 1895912 w 4077050"/>
                <a:gd name="connsiteY1" fmla="*/ 100668 h 101409"/>
                <a:gd name="connsiteX2" fmla="*/ 4077050 w 4077050"/>
                <a:gd name="connsiteY2" fmla="*/ 50334 h 101409"/>
                <a:gd name="connsiteX0" fmla="*/ 0 w 4077050"/>
                <a:gd name="connsiteY0" fmla="*/ 0 h 50334"/>
                <a:gd name="connsiteX1" fmla="*/ 1946246 w 4077050"/>
                <a:gd name="connsiteY1" fmla="*/ 16778 h 50334"/>
                <a:gd name="connsiteX2" fmla="*/ 4077050 w 4077050"/>
                <a:gd name="connsiteY2" fmla="*/ 50334 h 50334"/>
                <a:gd name="connsiteX0" fmla="*/ 0 w 4077050"/>
                <a:gd name="connsiteY0" fmla="*/ 34123 h 84457"/>
                <a:gd name="connsiteX1" fmla="*/ 2994870 w 4077050"/>
                <a:gd name="connsiteY1" fmla="*/ 567 h 84457"/>
                <a:gd name="connsiteX2" fmla="*/ 4077050 w 4077050"/>
                <a:gd name="connsiteY2" fmla="*/ 84457 h 8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7050" h="84457">
                  <a:moveTo>
                    <a:pt x="0" y="34123"/>
                  </a:moveTo>
                  <a:cubicBezTo>
                    <a:pt x="608202" y="80262"/>
                    <a:pt x="2315362" y="-7822"/>
                    <a:pt x="2994870" y="567"/>
                  </a:cubicBezTo>
                  <a:lnTo>
                    <a:pt x="4077050" y="8445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A7C567-0AFF-4D55-BC35-59F4CA484B5D}"/>
              </a:ext>
            </a:extLst>
          </p:cNvPr>
          <p:cNvGrpSpPr/>
          <p:nvPr/>
        </p:nvGrpSpPr>
        <p:grpSpPr>
          <a:xfrm>
            <a:off x="7309648" y="4831897"/>
            <a:ext cx="3852328" cy="646331"/>
            <a:chOff x="7309648" y="4831897"/>
            <a:chExt cx="3852328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3E9717-C8F4-4FE2-9B5E-192A9CE53A18}"/>
                </a:ext>
              </a:extLst>
            </p:cNvPr>
            <p:cNvSpPr txBox="1"/>
            <p:nvPr/>
          </p:nvSpPr>
          <p:spPr>
            <a:xfrm>
              <a:off x="7309648" y="4831897"/>
              <a:ext cx="62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level</a:t>
              </a:r>
              <a:br>
                <a:rPr lang="en-GB" dirty="0">
                  <a:solidFill>
                    <a:schemeClr val="accent1"/>
                  </a:solidFill>
                </a:rPr>
              </a:br>
              <a:r>
                <a:rPr lang="en-GB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DEDD52-B1E3-4C4A-842A-91DA994EEC62}"/>
                </a:ext>
              </a:extLst>
            </p:cNvPr>
            <p:cNvSpPr txBox="1"/>
            <p:nvPr/>
          </p:nvSpPr>
          <p:spPr>
            <a:xfrm>
              <a:off x="7917753" y="4831897"/>
              <a:ext cx="62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level</a:t>
              </a:r>
              <a:br>
                <a:rPr lang="en-GB" dirty="0">
                  <a:solidFill>
                    <a:schemeClr val="accent1"/>
                  </a:solidFill>
                </a:rPr>
              </a:br>
              <a:r>
                <a:rPr lang="en-GB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27F1A8-5D94-4583-B7D9-A2E44332BC6E}"/>
                </a:ext>
              </a:extLst>
            </p:cNvPr>
            <p:cNvSpPr txBox="1"/>
            <p:nvPr/>
          </p:nvSpPr>
          <p:spPr>
            <a:xfrm>
              <a:off x="8589564" y="4831897"/>
              <a:ext cx="62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level</a:t>
              </a:r>
              <a:br>
                <a:rPr lang="en-GB" dirty="0">
                  <a:solidFill>
                    <a:schemeClr val="accent1"/>
                  </a:solidFill>
                </a:rPr>
              </a:br>
              <a:r>
                <a:rPr lang="en-GB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AB9502-3D29-4051-8CA5-17035E13492B}"/>
                </a:ext>
              </a:extLst>
            </p:cNvPr>
            <p:cNvSpPr txBox="1"/>
            <p:nvPr/>
          </p:nvSpPr>
          <p:spPr>
            <a:xfrm>
              <a:off x="9287110" y="4831897"/>
              <a:ext cx="62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level</a:t>
              </a:r>
              <a:br>
                <a:rPr lang="en-GB" dirty="0">
                  <a:solidFill>
                    <a:schemeClr val="accent1"/>
                  </a:solidFill>
                </a:rPr>
              </a:br>
              <a:r>
                <a:rPr lang="en-GB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0F0510-9D6D-4CD9-A10A-DDA9F68D9F38}"/>
                </a:ext>
              </a:extLst>
            </p:cNvPr>
            <p:cNvSpPr txBox="1"/>
            <p:nvPr/>
          </p:nvSpPr>
          <p:spPr>
            <a:xfrm>
              <a:off x="9917790" y="4831897"/>
              <a:ext cx="62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level</a:t>
              </a:r>
              <a:br>
                <a:rPr lang="en-GB" dirty="0">
                  <a:solidFill>
                    <a:schemeClr val="accent1"/>
                  </a:solidFill>
                </a:rPr>
              </a:br>
              <a:r>
                <a:rPr lang="en-GB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002D4B-296E-4B1B-8924-0FA9242B195E}"/>
                </a:ext>
              </a:extLst>
            </p:cNvPr>
            <p:cNvSpPr txBox="1"/>
            <p:nvPr/>
          </p:nvSpPr>
          <p:spPr>
            <a:xfrm>
              <a:off x="10539883" y="4831897"/>
              <a:ext cx="62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level</a:t>
              </a:r>
              <a:br>
                <a:rPr lang="en-GB" dirty="0">
                  <a:solidFill>
                    <a:schemeClr val="accent1"/>
                  </a:solidFill>
                </a:rPr>
              </a:br>
              <a:r>
                <a:rPr lang="en-GB" dirty="0">
                  <a:solidFill>
                    <a:schemeClr val="accent1"/>
                  </a:solidFill>
                </a:rPr>
                <a:t>6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C4FDE9-A45B-4847-B2E6-AFA23F2C107A}"/>
              </a:ext>
            </a:extLst>
          </p:cNvPr>
          <p:cNvSpPr txBox="1"/>
          <p:nvPr/>
        </p:nvSpPr>
        <p:spPr>
          <a:xfrm>
            <a:off x="8897456" y="4369881"/>
            <a:ext cx="6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84C5B-C224-4A17-A28F-0429B2F1DB67}"/>
              </a:ext>
            </a:extLst>
          </p:cNvPr>
          <p:cNvSpPr txBox="1"/>
          <p:nvPr/>
        </p:nvSpPr>
        <p:spPr>
          <a:xfrm>
            <a:off x="7975440" y="3808579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gameplay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A3AB-41CE-423A-9BC1-EBA7EFD57630}"/>
              </a:ext>
            </a:extLst>
          </p:cNvPr>
          <p:cNvSpPr txBox="1"/>
          <p:nvPr/>
        </p:nvSpPr>
        <p:spPr>
          <a:xfrm>
            <a:off x="8463363" y="3230271"/>
            <a:ext cx="15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 balancing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556EE-C0E2-4C91-98AE-697A11F11FA3}"/>
              </a:ext>
            </a:extLst>
          </p:cNvPr>
          <p:cNvSpPr txBox="1"/>
          <p:nvPr/>
        </p:nvSpPr>
        <p:spPr>
          <a:xfrm>
            <a:off x="8686244" y="2665525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art assets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8D2E7-16D9-42FE-9525-0232188CE081}"/>
              </a:ext>
            </a:extLst>
          </p:cNvPr>
          <p:cNvSpPr txBox="1"/>
          <p:nvPr/>
        </p:nvSpPr>
        <p:spPr>
          <a:xfrm>
            <a:off x="8383052" y="2138338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camera, lighting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52BB3D-480D-4F56-AA23-813DAA88BE9D}"/>
              </a:ext>
            </a:extLst>
          </p:cNvPr>
          <p:cNvSpPr txBox="1"/>
          <p:nvPr/>
        </p:nvSpPr>
        <p:spPr>
          <a:xfrm>
            <a:off x="8555599" y="1688068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 assets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BF46B93-BC4D-42CE-997A-3A0890FF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871" y="854820"/>
            <a:ext cx="3191310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Vertical </a:t>
            </a:r>
          </a:p>
          <a:p>
            <a:r>
              <a:rPr lang="en-GB" sz="2400" dirty="0"/>
              <a:t>Horizontal</a:t>
            </a:r>
          </a:p>
        </p:txBody>
      </p:sp>
    </p:spTree>
    <p:extLst>
      <p:ext uri="{BB962C8B-B14F-4D97-AF65-F5344CB8AC3E}">
        <p14:creationId xmlns:p14="http://schemas.microsoft.com/office/powerpoint/2010/main" val="1674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CF296-CF8B-41F6-879B-0C5CF283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963877"/>
            <a:ext cx="3833797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What kind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of prototype would you use?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C774-470C-49C8-91CB-52B73B46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to explore new ideas or research alternatives?</a:t>
            </a:r>
          </a:p>
          <a:p>
            <a:r>
              <a:rPr lang="en-GB" sz="2400" dirty="0"/>
              <a:t>to validate/balance game mechanics?</a:t>
            </a:r>
          </a:p>
          <a:p>
            <a:r>
              <a:rPr lang="en-GB" sz="2400" dirty="0"/>
              <a:t>to demonstrate a game to a publisher?</a:t>
            </a:r>
          </a:p>
        </p:txBody>
      </p:sp>
    </p:spTree>
    <p:extLst>
      <p:ext uri="{BB962C8B-B14F-4D97-AF65-F5344CB8AC3E}">
        <p14:creationId xmlns:p14="http://schemas.microsoft.com/office/powerpoint/2010/main" val="18947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85141-F323-40B7-9A03-EA6FD8D2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So you have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a game idea?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81D5-A227-49E9-8298-4A43A418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Ideas are cheap</a:t>
            </a:r>
          </a:p>
          <a:p>
            <a:r>
              <a:rPr lang="en-GB" sz="2400" dirty="0"/>
              <a:t>Real challenge: </a:t>
            </a:r>
            <a:r>
              <a:rPr lang="en-GB" sz="2400" dirty="0">
                <a:solidFill>
                  <a:schemeClr val="accent1"/>
                </a:solidFill>
              </a:rPr>
              <a:t>communicate</a:t>
            </a:r>
            <a:r>
              <a:rPr lang="en-GB" sz="2400" dirty="0"/>
              <a:t> your idea</a:t>
            </a:r>
          </a:p>
        </p:txBody>
      </p:sp>
    </p:spTree>
    <p:extLst>
      <p:ext uri="{BB962C8B-B14F-4D97-AF65-F5344CB8AC3E}">
        <p14:creationId xmlns:p14="http://schemas.microsoft.com/office/powerpoint/2010/main" val="4091358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C4E-B24B-4E27-9FA7-7C9E0A91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Prototype</a:t>
            </a:r>
          </a:p>
          <a:p>
            <a:r>
              <a:rPr lang="en-GB" sz="2400" dirty="0"/>
              <a:t>Demo / Trial</a:t>
            </a:r>
          </a:p>
          <a:p>
            <a:r>
              <a:rPr lang="en-GB" sz="2400" dirty="0"/>
              <a:t>Trailer</a:t>
            </a:r>
          </a:p>
          <a:p>
            <a:r>
              <a:rPr lang="en-GB" sz="2400" dirty="0"/>
              <a:t>Alphas, Betas, Release Candidates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2DEC20-A10F-4120-A200-3E2C8FD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963877"/>
            <a:ext cx="3833797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What’s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958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C4E-B24B-4E27-9FA7-7C9E0A91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High fidelity playable prototype</a:t>
            </a:r>
          </a:p>
          <a:p>
            <a:r>
              <a:rPr lang="en-GB" sz="2400" dirty="0" err="1"/>
              <a:t>Greybox</a:t>
            </a:r>
            <a:r>
              <a:rPr lang="en-GB" sz="2400" dirty="0"/>
              <a:t> Prototype:</a:t>
            </a:r>
          </a:p>
          <a:p>
            <a:pPr lvl="1"/>
            <a:r>
              <a:rPr lang="en-GB" sz="2000" dirty="0"/>
              <a:t>ideal for testing mechanics concepts</a:t>
            </a:r>
          </a:p>
          <a:p>
            <a:pPr lvl="1"/>
            <a:r>
              <a:rPr lang="en-GB" sz="2000" dirty="0"/>
              <a:t>useful for Level Design</a:t>
            </a:r>
          </a:p>
          <a:p>
            <a:pPr lvl="1"/>
            <a:r>
              <a:rPr lang="en-GB" sz="2000" dirty="0"/>
              <a:t>great for illustration</a:t>
            </a:r>
          </a:p>
          <a:p>
            <a:r>
              <a:rPr lang="en-GB" sz="2400" dirty="0" err="1"/>
              <a:t>Greybox</a:t>
            </a:r>
            <a:r>
              <a:rPr lang="en-GB" sz="2400" dirty="0"/>
              <a:t> does not have to be bleak!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2DEC20-A10F-4120-A200-3E2C8FD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963877"/>
            <a:ext cx="3833797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What are you up to?</a:t>
            </a:r>
          </a:p>
        </p:txBody>
      </p:sp>
    </p:spTree>
    <p:extLst>
      <p:ext uri="{BB962C8B-B14F-4D97-AF65-F5344CB8AC3E}">
        <p14:creationId xmlns:p14="http://schemas.microsoft.com/office/powerpoint/2010/main" val="792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C4E-B24B-4E27-9FA7-7C9E0A91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Unity as a rapid prototyping tool</a:t>
            </a:r>
          </a:p>
          <a:p>
            <a:r>
              <a:rPr lang="en-GB" sz="2400" dirty="0" err="1"/>
              <a:t>ProBuilder</a:t>
            </a:r>
            <a:endParaRPr lang="en-GB" sz="2400" dirty="0"/>
          </a:p>
          <a:p>
            <a:r>
              <a:rPr lang="en-GB" sz="2400" dirty="0"/>
              <a:t>Snaps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2DEC20-A10F-4120-A200-3E2C8FD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963877"/>
            <a:ext cx="3833797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What are you up to?</a:t>
            </a:r>
          </a:p>
        </p:txBody>
      </p:sp>
    </p:spTree>
    <p:extLst>
      <p:ext uri="{BB962C8B-B14F-4D97-AF65-F5344CB8AC3E}">
        <p14:creationId xmlns:p14="http://schemas.microsoft.com/office/powerpoint/2010/main" val="22834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3C4E-B24B-4E27-9FA7-7C9E0A91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Prototyping:</a:t>
            </a:r>
          </a:p>
          <a:p>
            <a:pPr lvl="1"/>
            <a:r>
              <a:rPr lang="en-GB" sz="2000" dirty="0"/>
              <a:t>Assets</a:t>
            </a:r>
          </a:p>
          <a:p>
            <a:pPr lvl="1"/>
            <a:r>
              <a:rPr lang="en-GB" sz="2000" dirty="0"/>
              <a:t>Outdoor - Terrain</a:t>
            </a:r>
          </a:p>
          <a:p>
            <a:pPr lvl="1"/>
            <a:r>
              <a:rPr lang="en-GB" sz="2000" dirty="0"/>
              <a:t>Buildings, </a:t>
            </a:r>
            <a:r>
              <a:rPr lang="en-GB" sz="2000"/>
              <a:t>Structures and Indoor</a:t>
            </a:r>
            <a:endParaRPr lang="en-GB" sz="2000" dirty="0"/>
          </a:p>
          <a:p>
            <a:pPr lvl="1"/>
            <a:r>
              <a:rPr lang="en-GB" sz="2000" dirty="0"/>
              <a:t>The character – 1</a:t>
            </a:r>
            <a:r>
              <a:rPr lang="en-GB" sz="2000" baseline="30000" dirty="0"/>
              <a:t>st</a:t>
            </a:r>
            <a:r>
              <a:rPr lang="en-GB" sz="2000" dirty="0"/>
              <a:t> person</a:t>
            </a:r>
          </a:p>
          <a:p>
            <a:pPr lvl="1"/>
            <a:r>
              <a:rPr lang="en-GB" sz="2000" dirty="0"/>
              <a:t>The character – 3</a:t>
            </a:r>
            <a:r>
              <a:rPr lang="en-GB" sz="2000" baseline="30000" dirty="0"/>
              <a:t>rd</a:t>
            </a:r>
            <a:r>
              <a:rPr lang="en-GB" sz="2000" dirty="0"/>
              <a:t> person</a:t>
            </a:r>
          </a:p>
          <a:p>
            <a:pPr lvl="1"/>
            <a:r>
              <a:rPr lang="en-GB" sz="2000" dirty="0"/>
              <a:t>NPC/AI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2DEC20-A10F-4120-A200-3E2C8FD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963877"/>
            <a:ext cx="3833797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What are you up to?</a:t>
            </a:r>
          </a:p>
        </p:txBody>
      </p:sp>
    </p:spTree>
    <p:extLst>
      <p:ext uri="{BB962C8B-B14F-4D97-AF65-F5344CB8AC3E}">
        <p14:creationId xmlns:p14="http://schemas.microsoft.com/office/powerpoint/2010/main" val="30198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AE18B-D9F9-4E0E-BA90-B85F4BBF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Credits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20D1-E3BA-4955-8FFB-1CDAE9FE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Kelvin Moore, Sumo Digital</a:t>
            </a:r>
          </a:p>
          <a:p>
            <a:r>
              <a:rPr lang="en-GB" sz="2400" dirty="0"/>
              <a:t>Stone </a:t>
            </a:r>
            <a:r>
              <a:rPr lang="en-GB" sz="2400" dirty="0" err="1"/>
              <a:t>Librande</a:t>
            </a:r>
            <a:r>
              <a:rPr lang="en-GB" sz="2400" dirty="0"/>
              <a:t>, EA/Maxis</a:t>
            </a:r>
          </a:p>
          <a:p>
            <a:r>
              <a:rPr lang="en-GB" sz="2400" dirty="0"/>
              <a:t>Games:</a:t>
            </a:r>
          </a:p>
          <a:p>
            <a:pPr lvl="1"/>
            <a:r>
              <a:rPr lang="en-GB" sz="2000" dirty="0"/>
              <a:t>Leisure Suit Larry (Sierra Entertainment)</a:t>
            </a:r>
          </a:p>
          <a:p>
            <a:pPr lvl="1"/>
            <a:r>
              <a:rPr lang="en-GB" sz="2000" dirty="0"/>
              <a:t>Grim Fandango (Tim Schafer et al. / </a:t>
            </a:r>
            <a:r>
              <a:rPr lang="en-GB" sz="2000" dirty="0" err="1"/>
              <a:t>LucasArts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Journey (</a:t>
            </a:r>
            <a:r>
              <a:rPr lang="en-GB" sz="2000" dirty="0" err="1"/>
              <a:t>thatgamecompany</a:t>
            </a:r>
            <a:r>
              <a:rPr lang="en-GB" sz="2000" dirty="0"/>
              <a:t> / SIE) </a:t>
            </a:r>
          </a:p>
          <a:p>
            <a:r>
              <a:rPr lang="en-GB" sz="2400" dirty="0"/>
              <a:t>Intermediate Game Design – Trinity University, San Antonio TX</a:t>
            </a:r>
          </a:p>
          <a:p>
            <a:r>
              <a:rPr lang="en-GB" sz="2400" dirty="0">
                <a:hlinkClick r:id="rId2"/>
              </a:rPr>
              <a:t>https://vitalzigns.itch.io</a:t>
            </a:r>
            <a:r>
              <a:rPr lang="en-GB" sz="2400" dirty="0"/>
              <a:t> (1-Page GDD Template)</a:t>
            </a:r>
          </a:p>
          <a:p>
            <a:r>
              <a:rPr lang="en-GB" sz="2400" dirty="0"/>
              <a:t>Shrek (DreamWorks)</a:t>
            </a:r>
          </a:p>
        </p:txBody>
      </p:sp>
    </p:spTree>
    <p:extLst>
      <p:ext uri="{BB962C8B-B14F-4D97-AF65-F5344CB8AC3E}">
        <p14:creationId xmlns:p14="http://schemas.microsoft.com/office/powerpoint/2010/main" val="42373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10AA6-789F-433F-B679-8669B3DA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Communicate your 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B6BB-F9E7-441D-A69C-5D8ACB90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Decide upon an Experience:</a:t>
            </a:r>
            <a:br>
              <a:rPr lang="en-GB" sz="2400" dirty="0"/>
            </a:br>
            <a:r>
              <a:rPr lang="en-GB" sz="2400" dirty="0"/>
              <a:t>WHAT DO YOU WANT TO MAKE?</a:t>
            </a:r>
          </a:p>
          <a:p>
            <a:endParaRPr lang="en-GB" sz="2400" dirty="0"/>
          </a:p>
          <a:p>
            <a:r>
              <a:rPr lang="en-GB" sz="2400" dirty="0"/>
              <a:t>What are the goals:</a:t>
            </a:r>
            <a:br>
              <a:rPr lang="en-GB" sz="2400" dirty="0"/>
            </a:br>
            <a:r>
              <a:rPr lang="en-GB" sz="2400" dirty="0"/>
              <a:t>WHY ARE YOU MAKING THIS?</a:t>
            </a:r>
          </a:p>
        </p:txBody>
      </p:sp>
    </p:spTree>
    <p:extLst>
      <p:ext uri="{BB962C8B-B14F-4D97-AF65-F5344CB8AC3E}">
        <p14:creationId xmlns:p14="http://schemas.microsoft.com/office/powerpoint/2010/main" val="20763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561A2-4940-4FDF-9A1D-99835562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Communicate your 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F170-5113-4CD2-A58F-AF712D84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GDD</a:t>
            </a:r>
          </a:p>
          <a:p>
            <a:r>
              <a:rPr lang="en-GB" sz="2400" dirty="0"/>
              <a:t>Pitch</a:t>
            </a:r>
          </a:p>
          <a:p>
            <a:r>
              <a:rPr lang="en-GB" sz="24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1592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21286-516B-4395-84B6-D6D6549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GDD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(Game Design Document)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A697-0710-4FB3-BB48-28932140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Long GDD</a:t>
            </a:r>
          </a:p>
          <a:p>
            <a:r>
              <a:rPr lang="en-GB" sz="2400" dirty="0"/>
              <a:t>10 pager</a:t>
            </a:r>
          </a:p>
          <a:p>
            <a:r>
              <a:rPr lang="en-GB" sz="2400" dirty="0"/>
              <a:t>3 pager</a:t>
            </a:r>
          </a:p>
          <a:p>
            <a:r>
              <a:rPr lang="en-GB" sz="2400" dirty="0"/>
              <a:t>1 pager</a:t>
            </a:r>
          </a:p>
        </p:txBody>
      </p:sp>
    </p:spTree>
    <p:extLst>
      <p:ext uri="{BB962C8B-B14F-4D97-AF65-F5344CB8AC3E}">
        <p14:creationId xmlns:p14="http://schemas.microsoft.com/office/powerpoint/2010/main" val="393494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arry-title">
            <a:extLst>
              <a:ext uri="{FF2B5EF4-FFF2-40B4-BE49-F238E27FC236}">
                <a16:creationId xmlns:a16="http://schemas.microsoft.com/office/drawing/2014/main" id="{8DBE79E0-A0DB-4C55-B4DD-52774DB5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" y="141443"/>
            <a:ext cx="4276725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</p:pic>
      <p:pic>
        <p:nvPicPr>
          <p:cNvPr id="5" name="Picture 7" descr="larry-p1">
            <a:extLst>
              <a:ext uri="{FF2B5EF4-FFF2-40B4-BE49-F238E27FC236}">
                <a16:creationId xmlns:a16="http://schemas.microsoft.com/office/drawing/2014/main" id="{E21C92E8-7BD5-42DE-ADF8-F00D72D18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619" y="380964"/>
            <a:ext cx="4276725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</p:pic>
      <p:pic>
        <p:nvPicPr>
          <p:cNvPr id="6" name="Picture 8" descr="larry-p2">
            <a:extLst>
              <a:ext uri="{FF2B5EF4-FFF2-40B4-BE49-F238E27FC236}">
                <a16:creationId xmlns:a16="http://schemas.microsoft.com/office/drawing/2014/main" id="{38A0FE4D-CDAB-4A95-B4F7-2D2FA5CE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0857" y="612061"/>
            <a:ext cx="4276725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</p:pic>
      <p:pic>
        <p:nvPicPr>
          <p:cNvPr id="7" name="Picture 11" descr="larry-p4">
            <a:extLst>
              <a:ext uri="{FF2B5EF4-FFF2-40B4-BE49-F238E27FC236}">
                <a16:creationId xmlns:a16="http://schemas.microsoft.com/office/drawing/2014/main" id="{9B95BC86-F5CA-4C5F-B1FD-16B2E6E8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8231" y="762036"/>
            <a:ext cx="4276725" cy="57150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</p:pic>
      <p:pic>
        <p:nvPicPr>
          <p:cNvPr id="8" name="Picture 9" descr="larry-p3">
            <a:extLst>
              <a:ext uri="{FF2B5EF4-FFF2-40B4-BE49-F238E27FC236}">
                <a16:creationId xmlns:a16="http://schemas.microsoft.com/office/drawing/2014/main" id="{03EF944E-2B10-49E8-ADA0-CECA6A66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1718" y="474720"/>
            <a:ext cx="4276725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</p:pic>
    </p:spTree>
    <p:extLst>
      <p:ext uri="{BB962C8B-B14F-4D97-AF65-F5344CB8AC3E}">
        <p14:creationId xmlns:p14="http://schemas.microsoft.com/office/powerpoint/2010/main" val="8949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im-title">
            <a:extLst>
              <a:ext uri="{FF2B5EF4-FFF2-40B4-BE49-F238E27FC236}">
                <a16:creationId xmlns:a16="http://schemas.microsoft.com/office/drawing/2014/main" id="{0A7E92AC-88DF-480A-95EA-9868B87C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6" y="347444"/>
            <a:ext cx="4152900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</p:pic>
      <p:pic>
        <p:nvPicPr>
          <p:cNvPr id="5" name="Picture 6" descr="grim-puzzle">
            <a:extLst>
              <a:ext uri="{FF2B5EF4-FFF2-40B4-BE49-F238E27FC236}">
                <a16:creationId xmlns:a16="http://schemas.microsoft.com/office/drawing/2014/main" id="{7B482E63-1B67-46C1-B02E-93E054B0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569" y="505437"/>
            <a:ext cx="4152900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</p:pic>
      <p:pic>
        <p:nvPicPr>
          <p:cNvPr id="6" name="Picture 4" descr="grim-end">
            <a:extLst>
              <a:ext uri="{FF2B5EF4-FFF2-40B4-BE49-F238E27FC236}">
                <a16:creationId xmlns:a16="http://schemas.microsoft.com/office/drawing/2014/main" id="{BF8F5758-C1AA-465E-8854-DE286B50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914400"/>
            <a:ext cx="4152900" cy="5715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</p:pic>
      <p:grpSp>
        <p:nvGrpSpPr>
          <p:cNvPr id="7" name="Group 25">
            <a:extLst>
              <a:ext uri="{FF2B5EF4-FFF2-40B4-BE49-F238E27FC236}">
                <a16:creationId xmlns:a16="http://schemas.microsoft.com/office/drawing/2014/main" id="{2EE7CF2D-51EE-4EBA-A400-38F85D386DD0}"/>
              </a:ext>
            </a:extLst>
          </p:cNvPr>
          <p:cNvGrpSpPr>
            <a:grpSpLocks/>
          </p:cNvGrpSpPr>
          <p:nvPr/>
        </p:nvGrpSpPr>
        <p:grpSpPr bwMode="auto">
          <a:xfrm>
            <a:off x="3827462" y="914400"/>
            <a:ext cx="7716838" cy="5715000"/>
            <a:chOff x="288" y="345"/>
            <a:chExt cx="4861" cy="3600"/>
          </a:xfrm>
        </p:grpSpPr>
        <p:pic>
          <p:nvPicPr>
            <p:cNvPr id="8" name="Picture 21" descr="grim-end-fade">
              <a:extLst>
                <a:ext uri="{FF2B5EF4-FFF2-40B4-BE49-F238E27FC236}">
                  <a16:creationId xmlns:a16="http://schemas.microsoft.com/office/drawing/2014/main" id="{2E7EDCAA-B9EE-442E-B732-EF8E96046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" y="345"/>
              <a:ext cx="2616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grim-protect">
              <a:extLst>
                <a:ext uri="{FF2B5EF4-FFF2-40B4-BE49-F238E27FC236}">
                  <a16:creationId xmlns:a16="http://schemas.microsoft.com/office/drawing/2014/main" id="{8B6973DA-F87E-4DE7-B3C8-A32F93FCA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" y="2442"/>
              <a:ext cx="4662" cy="10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</p:pic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EC6214AA-0DD2-4657-B6A6-48014F119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1728"/>
              <a:ext cx="336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59A111D3-311B-4EBD-BAAC-B23FFF957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01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619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3.googleusercontent.com/PmTyKwN1fO7UD4mCa9vLw9Rp5QgFjlrX-rL7xxaCbGie5oLwV6LEjxcE7HNwQK9Bu7qX6EGNf862DgZgEjzpUIS81oRZiA0znUSeegapJmkorVY_bsicjBwd4LEkHxZ85RAiSItSB04Kgr8tFZSzJvJFL8JJUYtNir52VR2hyMeY8949kIp-VZjZGCf74VtrttL0kL9XYLsYAdM_pK5yC6zKP5v5-E8TKVWMcO0puww7xRhdWca31WzuEfD8NUUpq2UVD5YB99SUkT77hPh3XoJrfxaoPltzyzNXiGo0V7Pflklp2aqUu_wDMwaUtZwKRI6SWnwwYU2i043GuuCKpFoypTipEasmnGeMzJwJTRE5j48E3O7QGJnGwsnR_zWmq37sjl4M1fjyQYu0r5FhaKRzvzj2oiMk4deS0l2szk3J4BlvYYRk-hrCOAuIx3H77rbH8XAaNpcCzmspMi25If7BMmLeWAjzq157oTbljRYlwyB00bprSDqo1s5WSOSLKoxHm98Qr0TxzAX_cs_UAjbWaCS5RrgFR1CNjxWyFZA-oMCLyABGK9eztGlE3sFiJv6fuY2FknXSw_2B6W1VJtMEvuoQEHQjRmZNBTe9t2mrTdr4W1IH7-YY8NQVyDSFVtHfLykp7WFUZ_B0Of4Uq8oJ=w1280-h720-no">
            <a:extLst>
              <a:ext uri="{FF2B5EF4-FFF2-40B4-BE49-F238E27FC236}">
                <a16:creationId xmlns:a16="http://schemas.microsoft.com/office/drawing/2014/main" id="{E4E27DC2-1BE4-4F69-B48C-D7C8EFBF2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8FA06-5891-42A0-9D19-0CFE865AB237}"/>
              </a:ext>
            </a:extLst>
          </p:cNvPr>
          <p:cNvSpPr/>
          <p:nvPr/>
        </p:nvSpPr>
        <p:spPr>
          <a:xfrm>
            <a:off x="298580" y="4413380"/>
            <a:ext cx="7125677" cy="2136710"/>
          </a:xfrm>
          <a:prstGeom prst="ellipse">
            <a:avLst/>
          </a:prstGeom>
          <a:solidFill>
            <a:srgbClr val="000000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B951B-4C40-47CF-A79F-DBE58FD67282}"/>
              </a:ext>
            </a:extLst>
          </p:cNvPr>
          <p:cNvSpPr txBox="1"/>
          <p:nvPr/>
        </p:nvSpPr>
        <p:spPr>
          <a:xfrm>
            <a:off x="671119" y="4924338"/>
            <a:ext cx="633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Not a GDD!</a:t>
            </a:r>
          </a:p>
          <a:p>
            <a:pPr algn="ctr"/>
            <a:r>
              <a:rPr lang="en-GB" dirty="0"/>
              <a:t>These are production notebooks from the game </a:t>
            </a:r>
            <a:r>
              <a:rPr lang="en-GB" i="1" dirty="0"/>
              <a:t>Journey</a:t>
            </a:r>
            <a:r>
              <a:rPr lang="en-GB" dirty="0"/>
              <a:t> </a:t>
            </a:r>
          </a:p>
          <a:p>
            <a:pPr algn="r"/>
            <a:r>
              <a:rPr lang="en-GB" sz="1400" dirty="0"/>
              <a:t>(developed by </a:t>
            </a:r>
            <a:r>
              <a:rPr lang="en-GB" sz="1400" dirty="0" err="1"/>
              <a:t>thatgamecompany</a:t>
            </a:r>
            <a:r>
              <a:rPr lang="en-GB" sz="1400" dirty="0"/>
              <a:t>, </a:t>
            </a:r>
            <a:br>
              <a:rPr lang="en-GB" sz="1400" dirty="0"/>
            </a:br>
            <a:r>
              <a:rPr lang="en-GB" sz="1400" dirty="0"/>
              <a:t>published by Sony Interactive Entertainment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blitwise.com/blog_mikew/crossroadsdx_design_doc_v1.png">
            <a:extLst>
              <a:ext uri="{FF2B5EF4-FFF2-40B4-BE49-F238E27FC236}">
                <a16:creationId xmlns:a16="http://schemas.microsoft.com/office/drawing/2014/main" id="{EC0E0D1B-0C52-4249-9FD3-81E3F53F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0"/>
            <a:ext cx="8840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9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357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Prototyping (and beyond)</vt:lpstr>
      <vt:lpstr>So you have  a game idea?</vt:lpstr>
      <vt:lpstr>Communicate your Design</vt:lpstr>
      <vt:lpstr>Communicate your design</vt:lpstr>
      <vt:lpstr>GDD  (Game Design Document)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Game Pitch</vt:lpstr>
      <vt:lpstr>Prototype</vt:lpstr>
      <vt:lpstr>Prototype a Design</vt:lpstr>
      <vt:lpstr>Prototypes: Classification</vt:lpstr>
      <vt:lpstr>Prototypes: Classification</vt:lpstr>
      <vt:lpstr>Prototypes: Classification</vt:lpstr>
      <vt:lpstr>What kind  of prototype would you use?</vt:lpstr>
      <vt:lpstr>What’s a difference?</vt:lpstr>
      <vt:lpstr>What are you up to?</vt:lpstr>
      <vt:lpstr>What are you up to?</vt:lpstr>
      <vt:lpstr>What are you up to?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Prototyping</dc:title>
  <dc:creator>Francik, Jarek</dc:creator>
  <cp:lastModifiedBy>Simmons, Thomas W</cp:lastModifiedBy>
  <cp:revision>58</cp:revision>
  <dcterms:created xsi:type="dcterms:W3CDTF">2018-10-09T21:50:48Z</dcterms:created>
  <dcterms:modified xsi:type="dcterms:W3CDTF">2019-11-27T11:55:37Z</dcterms:modified>
</cp:coreProperties>
</file>