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8" r:id="rId3"/>
    <p:sldId id="297" r:id="rId4"/>
    <p:sldId id="295" r:id="rId5"/>
    <p:sldId id="307" r:id="rId6"/>
    <p:sldId id="292" r:id="rId7"/>
    <p:sldId id="298" r:id="rId8"/>
    <p:sldId id="303" r:id="rId9"/>
    <p:sldId id="308" r:id="rId10"/>
    <p:sldId id="299" r:id="rId11"/>
    <p:sldId id="309" r:id="rId12"/>
    <p:sldId id="306" r:id="rId13"/>
    <p:sldId id="310" r:id="rId14"/>
    <p:sldId id="302" r:id="rId15"/>
    <p:sldId id="290" r:id="rId16"/>
    <p:sldId id="286" r:id="rId17"/>
    <p:sldId id="304" r:id="rId18"/>
    <p:sldId id="305" r:id="rId19"/>
  </p:sldIdLst>
  <p:sldSz cx="12192000" cy="6858000"/>
  <p:notesSz cx="6797675" cy="9926638"/>
  <p:defaultTextStyle>
    <a:defPPr>
      <a:defRPr lang="en-US"/>
    </a:defPPr>
    <a:lvl1pPr algn="l" rtl="0" fontAlgn="base">
      <a:spcBef>
        <a:spcPct val="0"/>
      </a:spcBef>
      <a:spcAft>
        <a:spcPct val="0"/>
      </a:spcAft>
      <a:defRPr sz="4400" b="1" kern="1200">
        <a:solidFill>
          <a:srgbClr val="FFFFFF"/>
        </a:solidFill>
        <a:latin typeface="Arial" charset="0"/>
        <a:ea typeface="ＭＳ Ｐゴシック" charset="0"/>
        <a:cs typeface="Arial" charset="0"/>
        <a:sym typeface="Arial" charset="0"/>
      </a:defRPr>
    </a:lvl1pPr>
    <a:lvl2pPr algn="l" rtl="0" fontAlgn="base">
      <a:spcBef>
        <a:spcPct val="0"/>
      </a:spcBef>
      <a:spcAft>
        <a:spcPct val="0"/>
      </a:spcAft>
      <a:defRPr sz="4400" b="1" kern="1200">
        <a:solidFill>
          <a:srgbClr val="FFFFFF"/>
        </a:solidFill>
        <a:latin typeface="Arial" charset="0"/>
        <a:ea typeface="ＭＳ Ｐゴシック" charset="0"/>
        <a:cs typeface="Arial" charset="0"/>
        <a:sym typeface="Arial" charset="0"/>
      </a:defRPr>
    </a:lvl2pPr>
    <a:lvl3pPr algn="l" rtl="0" fontAlgn="base">
      <a:spcBef>
        <a:spcPct val="0"/>
      </a:spcBef>
      <a:spcAft>
        <a:spcPct val="0"/>
      </a:spcAft>
      <a:defRPr sz="4400" b="1" kern="1200">
        <a:solidFill>
          <a:srgbClr val="FFFFFF"/>
        </a:solidFill>
        <a:latin typeface="Arial" charset="0"/>
        <a:ea typeface="ＭＳ Ｐゴシック" charset="0"/>
        <a:cs typeface="Arial" charset="0"/>
        <a:sym typeface="Arial" charset="0"/>
      </a:defRPr>
    </a:lvl3pPr>
    <a:lvl4pPr algn="l" rtl="0" fontAlgn="base">
      <a:spcBef>
        <a:spcPct val="0"/>
      </a:spcBef>
      <a:spcAft>
        <a:spcPct val="0"/>
      </a:spcAft>
      <a:defRPr sz="4400" b="1" kern="1200">
        <a:solidFill>
          <a:srgbClr val="FFFFFF"/>
        </a:solidFill>
        <a:latin typeface="Arial" charset="0"/>
        <a:ea typeface="ＭＳ Ｐゴシック" charset="0"/>
        <a:cs typeface="Arial" charset="0"/>
        <a:sym typeface="Arial" charset="0"/>
      </a:defRPr>
    </a:lvl4pPr>
    <a:lvl5pPr algn="l" rtl="0" fontAlgn="base">
      <a:spcBef>
        <a:spcPct val="0"/>
      </a:spcBef>
      <a:spcAft>
        <a:spcPct val="0"/>
      </a:spcAft>
      <a:defRPr sz="4400" b="1" kern="1200">
        <a:solidFill>
          <a:srgbClr val="FFFFFF"/>
        </a:solidFill>
        <a:latin typeface="Arial" charset="0"/>
        <a:ea typeface="ＭＳ Ｐゴシック" charset="0"/>
        <a:cs typeface="Arial" charset="0"/>
        <a:sym typeface="Arial" charset="0"/>
      </a:defRPr>
    </a:lvl5pPr>
    <a:lvl6pPr marL="2286000" algn="l" defTabSz="457200" rtl="0" eaLnBrk="1" latinLnBrk="0" hangingPunct="1">
      <a:defRPr sz="4400" b="1" kern="1200">
        <a:solidFill>
          <a:srgbClr val="FFFFFF"/>
        </a:solidFill>
        <a:latin typeface="Arial" charset="0"/>
        <a:ea typeface="ＭＳ Ｐゴシック" charset="0"/>
        <a:cs typeface="Arial" charset="0"/>
        <a:sym typeface="Arial" charset="0"/>
      </a:defRPr>
    </a:lvl6pPr>
    <a:lvl7pPr marL="2743200" algn="l" defTabSz="457200" rtl="0" eaLnBrk="1" latinLnBrk="0" hangingPunct="1">
      <a:defRPr sz="4400" b="1" kern="1200">
        <a:solidFill>
          <a:srgbClr val="FFFFFF"/>
        </a:solidFill>
        <a:latin typeface="Arial" charset="0"/>
        <a:ea typeface="ＭＳ Ｐゴシック" charset="0"/>
        <a:cs typeface="Arial" charset="0"/>
        <a:sym typeface="Arial" charset="0"/>
      </a:defRPr>
    </a:lvl7pPr>
    <a:lvl8pPr marL="3200400" algn="l" defTabSz="457200" rtl="0" eaLnBrk="1" latinLnBrk="0" hangingPunct="1">
      <a:defRPr sz="4400" b="1" kern="1200">
        <a:solidFill>
          <a:srgbClr val="FFFFFF"/>
        </a:solidFill>
        <a:latin typeface="Arial" charset="0"/>
        <a:ea typeface="ＭＳ Ｐゴシック" charset="0"/>
        <a:cs typeface="Arial" charset="0"/>
        <a:sym typeface="Arial" charset="0"/>
      </a:defRPr>
    </a:lvl8pPr>
    <a:lvl9pPr marL="3657600" algn="l" defTabSz="457200" rtl="0" eaLnBrk="1" latinLnBrk="0" hangingPunct="1">
      <a:defRPr sz="4400" b="1" kern="1200">
        <a:solidFill>
          <a:srgbClr val="FFFFFF"/>
        </a:solidFill>
        <a:latin typeface="Arial" charset="0"/>
        <a:ea typeface="ＭＳ Ｐゴシック" charset="0"/>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F80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71"/>
    <p:restoredTop sz="94672"/>
  </p:normalViewPr>
  <p:slideViewPr>
    <p:cSldViewPr snapToGrid="0" snapToObjects="1">
      <p:cViewPr varScale="1">
        <p:scale>
          <a:sx n="109" d="100"/>
          <a:sy n="109" d="100"/>
        </p:scale>
        <p:origin x="34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A257136-A733-45CF-8CD3-8F8B5811F514}" type="datetimeFigureOut">
              <a:rPr lang="en-GB" smtClean="0"/>
              <a:t>23/10/2019</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7FA09F5-F359-47BC-8838-6EFB16963E9C}" type="slidenum">
              <a:rPr lang="en-GB" smtClean="0"/>
              <a:t>‹#›</a:t>
            </a:fld>
            <a:endParaRPr lang="en-GB"/>
          </a:p>
        </p:txBody>
      </p:sp>
    </p:spTree>
    <p:extLst>
      <p:ext uri="{BB962C8B-B14F-4D97-AF65-F5344CB8AC3E}">
        <p14:creationId xmlns:p14="http://schemas.microsoft.com/office/powerpoint/2010/main" val="959326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Shape 94"/>
          <p:cNvSpPr>
            <a:spLocks noGrp="1" noRot="1" noChangeAspect="1"/>
          </p:cNvSpPr>
          <p:nvPr>
            <p:ph type="sldImg"/>
          </p:nvPr>
        </p:nvSpPr>
        <p:spPr bwMode="auto">
          <a:xfrm>
            <a:off x="90488" y="744538"/>
            <a:ext cx="6616700" cy="372268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7411" name="Shape 95"/>
          <p:cNvSpPr>
            <a:spLocks noGrp="1"/>
          </p:cNvSpPr>
          <p:nvPr>
            <p:ph type="body" sz="quarter" idx="1"/>
          </p:nvPr>
        </p:nvSpPr>
        <p:spPr bwMode="auto">
          <a:xfrm>
            <a:off x="906357" y="4715153"/>
            <a:ext cx="4984962" cy="446698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ym typeface="Calibri" charset="0"/>
            </a:endParaRPr>
          </a:p>
        </p:txBody>
      </p:sp>
    </p:spTree>
    <p:extLst>
      <p:ext uri="{BB962C8B-B14F-4D97-AF65-F5344CB8AC3E}">
        <p14:creationId xmlns:p14="http://schemas.microsoft.com/office/powerpoint/2010/main" val="3818836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n-lt"/>
        <a:ea typeface="ＭＳ Ｐゴシック" charset="0"/>
        <a:cs typeface="+mn-cs"/>
        <a:sym typeface="Calibri" charset="0"/>
      </a:defRPr>
    </a:lvl1pPr>
    <a:lvl2pPr marL="742950" indent="-285750" algn="l" rtl="0" eaLnBrk="0" fontAlgn="base" hangingPunct="0">
      <a:spcBef>
        <a:spcPct val="30000"/>
      </a:spcBef>
      <a:spcAft>
        <a:spcPct val="0"/>
      </a:spcAft>
      <a:defRPr sz="1200">
        <a:solidFill>
          <a:schemeClr val="tx1"/>
        </a:solidFill>
        <a:latin typeface="+mn-lt"/>
        <a:ea typeface="+mn-ea"/>
        <a:cs typeface="+mn-cs"/>
        <a:sym typeface="Calibri" charset="0"/>
      </a:defRPr>
    </a:lvl2pPr>
    <a:lvl3pPr marL="1143000" indent="-228600" algn="l" rtl="0" eaLnBrk="0" fontAlgn="base" hangingPunct="0">
      <a:spcBef>
        <a:spcPct val="30000"/>
      </a:spcBef>
      <a:spcAft>
        <a:spcPct val="0"/>
      </a:spcAft>
      <a:defRPr sz="1200">
        <a:solidFill>
          <a:schemeClr val="tx1"/>
        </a:solidFill>
        <a:latin typeface="+mn-lt"/>
        <a:ea typeface="+mn-ea"/>
        <a:cs typeface="+mn-cs"/>
        <a:sym typeface="Calibri" charset="0"/>
      </a:defRPr>
    </a:lvl3pPr>
    <a:lvl4pPr marL="1600200" indent="-228600" algn="l" rtl="0" eaLnBrk="0" fontAlgn="base" hangingPunct="0">
      <a:spcBef>
        <a:spcPct val="30000"/>
      </a:spcBef>
      <a:spcAft>
        <a:spcPct val="0"/>
      </a:spcAft>
      <a:defRPr sz="1200">
        <a:solidFill>
          <a:schemeClr val="tx1"/>
        </a:solidFill>
        <a:latin typeface="+mn-lt"/>
        <a:ea typeface="+mn-ea"/>
        <a:cs typeface="+mn-cs"/>
        <a:sym typeface="Calibri" charset="0"/>
      </a:defRPr>
    </a:lvl4pPr>
    <a:lvl5pPr marL="2057400" indent="-228600" algn="l" rtl="0" eaLnBrk="0" fontAlgn="base" hangingPunct="0">
      <a:spcBef>
        <a:spcPct val="30000"/>
      </a:spcBef>
      <a:spcAft>
        <a:spcPct val="0"/>
      </a:spcAft>
      <a:defRPr sz="1200">
        <a:solidFill>
          <a:schemeClr val="tx1"/>
        </a:solidFill>
        <a:latin typeface="+mn-lt"/>
        <a:ea typeface="+mn-ea"/>
        <a:cs typeface="+mn-cs"/>
        <a:sym typeface="Calibri" charset="0"/>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1033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8154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0340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46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50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7477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18772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0092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62535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7026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5660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48789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smtClean="0"/>
              <a:t>Have</a:t>
            </a:r>
            <a:r>
              <a:rPr lang="en-GB" baseline="0" dirty="0" smtClean="0"/>
              <a:t> you all familiarised yourself with My Careers &amp; Employability portal? You access this through jobs central and </a:t>
            </a:r>
          </a:p>
          <a:p>
            <a:r>
              <a:rPr lang="en-GB" baseline="0" dirty="0" smtClean="0"/>
              <a:t>Highlight any specific areas?  -CV and applications?  </a:t>
            </a:r>
          </a:p>
          <a:p>
            <a:r>
              <a:rPr lang="en-GB" baseline="0" dirty="0" smtClean="0"/>
              <a:t>Should we demonstrate jobs central – in particular the jobs search function? </a:t>
            </a:r>
            <a:endParaRPr lang="en-GB" dirty="0"/>
          </a:p>
        </p:txBody>
      </p:sp>
    </p:spTree>
    <p:extLst>
      <p:ext uri="{BB962C8B-B14F-4D97-AF65-F5344CB8AC3E}">
        <p14:creationId xmlns:p14="http://schemas.microsoft.com/office/powerpoint/2010/main" val="390670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smtClean="0"/>
              <a:t>Have</a:t>
            </a:r>
            <a:r>
              <a:rPr lang="en-GB" baseline="0" dirty="0" smtClean="0"/>
              <a:t> you all familiarised yourself with My Careers &amp; Employability portal? You access this through jobs central and </a:t>
            </a:r>
          </a:p>
          <a:p>
            <a:r>
              <a:rPr lang="en-GB" baseline="0" dirty="0" smtClean="0"/>
              <a:t>Highlight any specific areas?  -CV and applications?  </a:t>
            </a:r>
          </a:p>
          <a:p>
            <a:r>
              <a:rPr lang="en-GB" baseline="0" dirty="0" smtClean="0"/>
              <a:t>Should we demonstrate jobs central – in particular the jobs search function? </a:t>
            </a:r>
            <a:endParaRPr lang="en-GB" dirty="0"/>
          </a:p>
        </p:txBody>
      </p:sp>
    </p:spTree>
    <p:extLst>
      <p:ext uri="{BB962C8B-B14F-4D97-AF65-F5344CB8AC3E}">
        <p14:creationId xmlns:p14="http://schemas.microsoft.com/office/powerpoint/2010/main" val="140070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838" y="808038"/>
            <a:ext cx="7185026" cy="40417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9041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0810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smtClean="0"/>
              <a:t>.</a:t>
            </a:r>
            <a:endParaRPr lang="en-GB" dirty="0"/>
          </a:p>
          <a:p>
            <a:endParaRPr lang="en-GB" dirty="0"/>
          </a:p>
        </p:txBody>
      </p:sp>
    </p:spTree>
    <p:extLst>
      <p:ext uri="{BB962C8B-B14F-4D97-AF65-F5344CB8AC3E}">
        <p14:creationId xmlns:p14="http://schemas.microsoft.com/office/powerpoint/2010/main" val="22467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4771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sp>
        <p:nvSpPr>
          <p:cNvPr id="3" name="Shape 13"/>
          <p:cNvSpPr>
            <a:spLocks noChangeArrowheads="1"/>
          </p:cNvSpPr>
          <p:nvPr/>
        </p:nvSpPr>
        <p:spPr bwMode="auto">
          <a:xfrm>
            <a:off x="0" y="4260850"/>
            <a:ext cx="284163" cy="703263"/>
          </a:xfrm>
          <a:prstGeom prst="rect">
            <a:avLst/>
          </a:prstGeom>
          <a:solidFill>
            <a:srgbClr val="0F80CA"/>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45718" tIns="45718" rIns="45718" bIns="45718" anchor="ctr"/>
          <a:lstStyle/>
          <a:p>
            <a:pPr algn="ctr" hangingPunct="0"/>
            <a:endParaRPr lang="en-US" sz="1800" b="0">
              <a:latin typeface="Calibri" charset="0"/>
              <a:cs typeface="Calibri" charset="0"/>
              <a:sym typeface="Calibri" charset="0"/>
            </a:endParaRPr>
          </a:p>
        </p:txBody>
      </p:sp>
      <p:pic>
        <p:nvPicPr>
          <p:cNvPr id="4"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auto">
          <a:xfrm>
            <a:off x="284956" y="254000"/>
            <a:ext cx="881063" cy="881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Shape 14"/>
          <p:cNvSpPr>
            <a:spLocks noGrp="1"/>
          </p:cNvSpPr>
          <p:nvPr>
            <p:ph type="body" sz="half" idx="13"/>
          </p:nvPr>
        </p:nvSpPr>
        <p:spPr>
          <a:xfrm>
            <a:off x="444500" y="4257516"/>
            <a:ext cx="10515600" cy="2442689"/>
          </a:xfrm>
          <a:prstGeom prst="rect">
            <a:avLst/>
          </a:prstGeom>
        </p:spPr>
        <p:txBody>
          <a:bodyPr/>
          <a:lstStyle>
            <a:lvl1pPr marL="0" indent="0">
              <a:spcBef>
                <a:spcPts val="0"/>
              </a:spcBef>
              <a:buSzTx/>
              <a:buFontTx/>
              <a:buNone/>
              <a:defRPr sz="4400" b="1"/>
            </a:lvl1pPr>
          </a:lstStyle>
          <a:p>
            <a:pPr lvl="0"/>
            <a:r>
              <a:rPr lang="en-US" smtClean="0"/>
              <a:t>Click to edit Master text styles</a:t>
            </a:r>
          </a:p>
        </p:txBody>
      </p:sp>
      <p:sp>
        <p:nvSpPr>
          <p:cNvPr id="5" name="Shape 15"/>
          <p:cNvSpPr>
            <a:spLocks noGrp="1"/>
          </p:cNvSpPr>
          <p:nvPr>
            <p:ph type="sldNum" sz="quarter" idx="14"/>
          </p:nvPr>
        </p:nvSpPr>
        <p:spPr>
          <a:xfrm>
            <a:off x="11080750" y="6403975"/>
            <a:ext cx="273050" cy="269875"/>
          </a:xfrm>
        </p:spPr>
        <p:txBody>
          <a:bodyPr/>
          <a:lstStyle>
            <a:lvl1pPr>
              <a:defRPr/>
            </a:lvl1pPr>
          </a:lstStyle>
          <a:p>
            <a:fld id="{B0433BAB-71B3-474E-AF2E-350E97F8E76F}" type="slidenum">
              <a:rPr lang="en-US"/>
              <a:pPr/>
              <a:t>‹#›</a:t>
            </a:fld>
            <a:endParaRPr lang="en-US"/>
          </a:p>
        </p:txBody>
      </p:sp>
    </p:spTree>
    <p:extLst>
      <p:ext uri="{BB962C8B-B14F-4D97-AF65-F5344CB8AC3E}">
        <p14:creationId xmlns:p14="http://schemas.microsoft.com/office/powerpoint/2010/main" val="13105079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Copy">
    <p:spTree>
      <p:nvGrpSpPr>
        <p:cNvPr id="1" name=""/>
        <p:cNvGrpSpPr/>
        <p:nvPr/>
      </p:nvGrpSpPr>
      <p:grpSpPr>
        <a:xfrm>
          <a:off x="0" y="0"/>
          <a:ext cx="0" cy="0"/>
          <a:chOff x="0" y="0"/>
          <a:chExt cx="0" cy="0"/>
        </a:xfrm>
      </p:grpSpPr>
      <p:sp>
        <p:nvSpPr>
          <p:cNvPr id="44" name="Shape 44"/>
          <p:cNvSpPr>
            <a:spLocks noGrp="1"/>
          </p:cNvSpPr>
          <p:nvPr>
            <p:ph type="body" sz="quarter" idx="13"/>
          </p:nvPr>
        </p:nvSpPr>
        <p:spPr>
          <a:xfrm>
            <a:off x="444500" y="904715"/>
            <a:ext cx="11303000" cy="754382"/>
          </a:xfrm>
          <a:prstGeom prst="rect">
            <a:avLst/>
          </a:prstGeom>
        </p:spPr>
        <p:txBody>
          <a:bodyPr/>
          <a:lstStyle>
            <a:lvl1pPr marL="0" indent="0">
              <a:spcBef>
                <a:spcPts val="0"/>
              </a:spcBef>
              <a:buSzTx/>
              <a:buFontTx/>
              <a:buNone/>
              <a:defRPr sz="4400" b="1"/>
            </a:lvl1pPr>
          </a:lstStyle>
          <a:p>
            <a:pPr lvl="0"/>
            <a:r>
              <a:rPr lang="en-US" smtClean="0"/>
              <a:t>Click to edit Master text styles</a:t>
            </a:r>
          </a:p>
        </p:txBody>
      </p:sp>
      <p:sp>
        <p:nvSpPr>
          <p:cNvPr id="45" name="Shape 45"/>
          <p:cNvSpPr>
            <a:spLocks noGrp="1"/>
          </p:cNvSpPr>
          <p:nvPr>
            <p:ph type="body" idx="14"/>
          </p:nvPr>
        </p:nvSpPr>
        <p:spPr>
          <a:xfrm>
            <a:off x="444500" y="1901825"/>
            <a:ext cx="11303000" cy="4351338"/>
          </a:xfrm>
          <a:prstGeom prst="rect">
            <a:avLst/>
          </a:prstGeom>
        </p:spPr>
        <p:txBody>
          <a:bodyPr/>
          <a:lstStyle>
            <a:lvl1pPr marL="0" indent="0">
              <a:buSzTx/>
              <a:buFontTx/>
              <a:buNone/>
            </a:lvl1pPr>
          </a:lstStyle>
          <a:p>
            <a:pPr lvl="0"/>
            <a:r>
              <a:rPr lang="en-US" smtClean="0"/>
              <a:t>Click to edit Master text styles</a:t>
            </a:r>
          </a:p>
        </p:txBody>
      </p:sp>
      <p:sp>
        <p:nvSpPr>
          <p:cNvPr id="4" name="Shape 6"/>
          <p:cNvSpPr>
            <a:spLocks noGrp="1"/>
          </p:cNvSpPr>
          <p:nvPr>
            <p:ph type="sldNum" sz="quarter" idx="15"/>
          </p:nvPr>
        </p:nvSpPr>
        <p:spPr>
          <a:ln/>
        </p:spPr>
        <p:txBody>
          <a:bodyPr/>
          <a:lstStyle>
            <a:lvl1pPr>
              <a:defRPr/>
            </a:lvl1pPr>
          </a:lstStyle>
          <a:p>
            <a:fld id="{3BC17109-C522-574A-BE1C-A752EDD30D17}" type="slidenum">
              <a:rPr lang="en-US"/>
              <a:pPr/>
              <a:t>‹#›</a:t>
            </a:fld>
            <a:endParaRPr lang="en-US"/>
          </a:p>
        </p:txBody>
      </p:sp>
    </p:spTree>
    <p:extLst>
      <p:ext uri="{BB962C8B-B14F-4D97-AF65-F5344CB8AC3E}">
        <p14:creationId xmlns:p14="http://schemas.microsoft.com/office/powerpoint/2010/main" val="261225310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Shape 2"/>
          <p:cNvSpPr>
            <a:spLocks noChangeArrowheads="1"/>
          </p:cNvSpPr>
          <p:nvPr/>
        </p:nvSpPr>
        <p:spPr bwMode="auto">
          <a:xfrm>
            <a:off x="0" y="904875"/>
            <a:ext cx="284163" cy="703263"/>
          </a:xfrm>
          <a:prstGeom prst="rect">
            <a:avLst/>
          </a:prstGeom>
          <a:solidFill>
            <a:srgbClr val="0F80CA"/>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45718" tIns="45718" rIns="45718" bIns="45718" anchor="ctr"/>
          <a:lstStyle/>
          <a:p>
            <a:pPr algn="ctr" hangingPunct="0"/>
            <a:endParaRPr lang="en-US" sz="1800" b="0">
              <a:latin typeface="Calibri" charset="0"/>
              <a:cs typeface="Calibri" charset="0"/>
              <a:sym typeface="Calibri" charset="0"/>
            </a:endParaRPr>
          </a:p>
        </p:txBody>
      </p:sp>
      <p:sp>
        <p:nvSpPr>
          <p:cNvPr id="1027" name="Shape 4"/>
          <p:cNvSpPr>
            <a:spLocks noGrp="1"/>
          </p:cNvSpPr>
          <p:nvPr>
            <p:ph type="title"/>
          </p:nvPr>
        </p:nvSpPr>
        <p:spPr bwMode="auto">
          <a:xfrm>
            <a:off x="444500" y="904875"/>
            <a:ext cx="10515600" cy="754063"/>
          </a:xfrm>
          <a:prstGeom prst="rect">
            <a:avLst/>
          </a:prstGeom>
          <a:noFill/>
          <a:ln>
            <a:noFill/>
          </a:ln>
          <a:extLst>
            <a:ext uri="{FAA26D3D-D897-4be2-8F04-BA451C77F1D7}">
              <ma14:placeholderFlag xmlns="" xmlns:ma14="http://schemas.microsoft.com/office/mac/drawingml/2011/main" val="1"/>
            </a:ex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18" tIns="45718" rIns="45718" bIns="45718" numCol="1" anchor="t" anchorCtr="0" compatLnSpc="1">
            <a:prstTxWarp prst="textNoShape">
              <a:avLst/>
            </a:prstTxWarp>
          </a:bodyPr>
          <a:lstStyle/>
          <a:p>
            <a:pPr lvl="0"/>
            <a:r>
              <a:rPr lang="en-US" dirty="0">
                <a:sym typeface="Arial" charset="0"/>
              </a:rPr>
              <a:t>Title Text</a:t>
            </a:r>
          </a:p>
        </p:txBody>
      </p:sp>
      <p:sp>
        <p:nvSpPr>
          <p:cNvPr id="1028" name="Shape 5"/>
          <p:cNvSpPr>
            <a:spLocks noGrp="1"/>
          </p:cNvSpPr>
          <p:nvPr>
            <p:ph type="body" idx="1"/>
          </p:nvPr>
        </p:nvSpPr>
        <p:spPr bwMode="auto">
          <a:xfrm>
            <a:off x="444500" y="1901825"/>
            <a:ext cx="5064125" cy="4351338"/>
          </a:xfrm>
          <a:prstGeom prst="rect">
            <a:avLst/>
          </a:prstGeom>
          <a:noFill/>
          <a:ln>
            <a:noFill/>
          </a:ln>
          <a:extLst>
            <a:ext uri="{FAA26D3D-D897-4be2-8F04-BA451C77F1D7}">
              <ma14:placeholderFlag xmlns="" xmlns:ma14="http://schemas.microsoft.com/office/mac/drawingml/2011/main" val="1"/>
            </a:ex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18" tIns="45718" rIns="45718" bIns="45718" numCol="1" anchor="t" anchorCtr="0" compatLnSpc="1">
            <a:prstTxWarp prst="textNoShape">
              <a:avLst/>
            </a:prstTxWarp>
          </a:bodyPr>
          <a:lstStyle/>
          <a:p>
            <a:pPr lvl="0"/>
            <a:r>
              <a:rPr lang="en-US" dirty="0">
                <a:sym typeface="Arial" charset="0"/>
              </a:rPr>
              <a:t>Body Level One</a:t>
            </a:r>
          </a:p>
          <a:p>
            <a:pPr lvl="1"/>
            <a:r>
              <a:rPr lang="en-US" dirty="0">
                <a:sym typeface="Arial" charset="0"/>
              </a:rPr>
              <a:t>Body Level Two</a:t>
            </a:r>
          </a:p>
          <a:p>
            <a:pPr lvl="2"/>
            <a:r>
              <a:rPr lang="en-US" dirty="0">
                <a:sym typeface="Arial" charset="0"/>
              </a:rPr>
              <a:t>Body Level Three</a:t>
            </a:r>
          </a:p>
          <a:p>
            <a:pPr lvl="3"/>
            <a:r>
              <a:rPr lang="en-US" dirty="0">
                <a:sym typeface="Arial" charset="0"/>
              </a:rPr>
              <a:t>Body Level Four</a:t>
            </a:r>
          </a:p>
          <a:p>
            <a:pPr lvl="4"/>
            <a:r>
              <a:rPr lang="en-US" dirty="0">
                <a:sym typeface="Arial" charset="0"/>
              </a:rPr>
              <a:t>Body Level Five</a:t>
            </a:r>
          </a:p>
        </p:txBody>
      </p:sp>
      <p:sp>
        <p:nvSpPr>
          <p:cNvPr id="1029" name="Shape 6"/>
          <p:cNvSpPr>
            <a:spLocks noGrp="1"/>
          </p:cNvSpPr>
          <p:nvPr>
            <p:ph type="sldNum" sz="quarter" idx="2"/>
          </p:nvPr>
        </p:nvSpPr>
        <p:spPr bwMode="auto">
          <a:xfrm>
            <a:off x="8464550" y="6221413"/>
            <a:ext cx="273050" cy="2698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none" lIns="45718" tIns="45718" rIns="45718" bIns="45718" numCol="1" anchor="ctr" anchorCtr="0" compatLnSpc="1">
            <a:prstTxWarp prst="textNoShape">
              <a:avLst/>
            </a:prstTxWarp>
            <a:spAutoFit/>
          </a:bodyPr>
          <a:lstStyle>
            <a:lvl1pPr algn="r" hangingPunct="0">
              <a:defRPr sz="1200" b="0">
                <a:solidFill>
                  <a:srgbClr val="888888"/>
                </a:solidFill>
                <a:latin typeface="Calibri" charset="0"/>
                <a:cs typeface="Calibri" charset="0"/>
                <a:sym typeface="Calibri" charset="0"/>
              </a:defRPr>
            </a:lvl1pPr>
          </a:lstStyle>
          <a:p>
            <a:fld id="{421CEE38-7211-2049-B4A2-B7F934BB8D5C}" type="slidenum">
              <a:rPr lang="en-US"/>
              <a:pPr/>
              <a:t>‹#›</a:t>
            </a:fld>
            <a:endParaRPr lang="en-US"/>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450399" y="225425"/>
            <a:ext cx="2063062" cy="165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65" r:id="rId1"/>
    <p:sldLayoutId id="2147483663" r:id="rId2"/>
  </p:sldLayoutIdLst>
  <p:transition spd="med"/>
  <p:txStyles>
    <p:titleStyle>
      <a:lvl1pPr algn="l" rtl="0" eaLnBrk="1" fontAlgn="base" hangingPunct="1">
        <a:lnSpc>
          <a:spcPct val="90000"/>
        </a:lnSpc>
        <a:spcBef>
          <a:spcPct val="0"/>
        </a:spcBef>
        <a:spcAft>
          <a:spcPct val="0"/>
        </a:spcAft>
        <a:defRPr sz="4400" b="1">
          <a:solidFill>
            <a:schemeClr val="bg1"/>
          </a:solidFill>
          <a:latin typeface="Arial"/>
          <a:ea typeface="ＭＳ Ｐゴシック" charset="0"/>
          <a:cs typeface="Arial"/>
          <a:sym typeface="Arial" charset="0"/>
        </a:defRPr>
      </a:lvl1pPr>
      <a:lvl2pPr algn="l" rtl="0" eaLnBrk="1" fontAlgn="base" hangingPunct="1">
        <a:lnSpc>
          <a:spcPct val="90000"/>
        </a:lnSpc>
        <a:spcBef>
          <a:spcPct val="0"/>
        </a:spcBef>
        <a:spcAft>
          <a:spcPct val="0"/>
        </a:spcAft>
        <a:defRPr sz="4400" b="1">
          <a:solidFill>
            <a:srgbClr val="FFFFFF"/>
          </a:solidFill>
          <a:latin typeface="Arial"/>
          <a:ea typeface="ＭＳ Ｐゴシック" charset="0"/>
          <a:cs typeface="Arial"/>
          <a:sym typeface="Arial" charset="0"/>
        </a:defRPr>
      </a:lvl2pPr>
      <a:lvl3pPr algn="l" rtl="0" eaLnBrk="1" fontAlgn="base" hangingPunct="1">
        <a:lnSpc>
          <a:spcPct val="90000"/>
        </a:lnSpc>
        <a:spcBef>
          <a:spcPct val="0"/>
        </a:spcBef>
        <a:spcAft>
          <a:spcPct val="0"/>
        </a:spcAft>
        <a:defRPr sz="4400" b="1">
          <a:solidFill>
            <a:srgbClr val="FFFFFF"/>
          </a:solidFill>
          <a:latin typeface="Arial"/>
          <a:ea typeface="ＭＳ Ｐゴシック" charset="0"/>
          <a:cs typeface="Arial"/>
          <a:sym typeface="Arial" charset="0"/>
        </a:defRPr>
      </a:lvl3pPr>
      <a:lvl4pPr algn="l" rtl="0" eaLnBrk="1" fontAlgn="base" hangingPunct="1">
        <a:lnSpc>
          <a:spcPct val="90000"/>
        </a:lnSpc>
        <a:spcBef>
          <a:spcPct val="0"/>
        </a:spcBef>
        <a:spcAft>
          <a:spcPct val="0"/>
        </a:spcAft>
        <a:defRPr sz="4400" b="1">
          <a:solidFill>
            <a:srgbClr val="FFFFFF"/>
          </a:solidFill>
          <a:latin typeface="Arial"/>
          <a:ea typeface="ＭＳ Ｐゴシック" charset="0"/>
          <a:cs typeface="Arial"/>
          <a:sym typeface="Arial" charset="0"/>
        </a:defRPr>
      </a:lvl4pPr>
      <a:lvl5pPr algn="l" rtl="0" eaLnBrk="1" fontAlgn="base" hangingPunct="1">
        <a:lnSpc>
          <a:spcPct val="90000"/>
        </a:lnSpc>
        <a:spcBef>
          <a:spcPct val="0"/>
        </a:spcBef>
        <a:spcAft>
          <a:spcPct val="0"/>
        </a:spcAft>
        <a:defRPr sz="4400" b="1">
          <a:solidFill>
            <a:srgbClr val="FFFFFF"/>
          </a:solidFill>
          <a:latin typeface="Arial"/>
          <a:ea typeface="ＭＳ Ｐゴシック" charset="0"/>
          <a:cs typeface="Arial"/>
          <a:sym typeface="Arial" charset="0"/>
        </a:defRPr>
      </a:lvl5pPr>
      <a:lvl6pPr marL="0" marR="0" indent="0" algn="l" defTabSz="914400" eaLnBrk="1" latinLnBrk="0" hangingPunct="1">
        <a:lnSpc>
          <a:spcPct val="90000"/>
        </a:lnSpc>
        <a:spcBef>
          <a:spcPts val="0"/>
        </a:spcBef>
        <a:spcAft>
          <a:spcPts val="0"/>
        </a:spcAft>
        <a:buClrTx/>
        <a:buSzTx/>
        <a:buFontTx/>
        <a:buNone/>
        <a:tabLst/>
        <a:defRPr sz="4400" b="1" i="0" u="none" strike="noStrike" cap="none" spc="0" baseline="0">
          <a:ln>
            <a:noFill/>
          </a:ln>
          <a:solidFill>
            <a:srgbClr val="FFFFFF"/>
          </a:solidFill>
          <a:uFillTx/>
          <a:latin typeface="Arial"/>
          <a:ea typeface="Arial"/>
          <a:cs typeface="Arial"/>
          <a:sym typeface="Arial"/>
        </a:defRPr>
      </a:lvl6pPr>
      <a:lvl7pPr marL="0" marR="0" indent="0" algn="l" defTabSz="914400" eaLnBrk="1" latinLnBrk="0" hangingPunct="1">
        <a:lnSpc>
          <a:spcPct val="90000"/>
        </a:lnSpc>
        <a:spcBef>
          <a:spcPts val="0"/>
        </a:spcBef>
        <a:spcAft>
          <a:spcPts val="0"/>
        </a:spcAft>
        <a:buClrTx/>
        <a:buSzTx/>
        <a:buFontTx/>
        <a:buNone/>
        <a:tabLst/>
        <a:defRPr sz="4400" b="1" i="0" u="none" strike="noStrike" cap="none" spc="0" baseline="0">
          <a:ln>
            <a:noFill/>
          </a:ln>
          <a:solidFill>
            <a:srgbClr val="FFFFFF"/>
          </a:solidFill>
          <a:uFillTx/>
          <a:latin typeface="Arial"/>
          <a:ea typeface="Arial"/>
          <a:cs typeface="Arial"/>
          <a:sym typeface="Arial"/>
        </a:defRPr>
      </a:lvl7pPr>
      <a:lvl8pPr marL="0" marR="0" indent="0" algn="l" defTabSz="914400" eaLnBrk="1" latinLnBrk="0" hangingPunct="1">
        <a:lnSpc>
          <a:spcPct val="90000"/>
        </a:lnSpc>
        <a:spcBef>
          <a:spcPts val="0"/>
        </a:spcBef>
        <a:spcAft>
          <a:spcPts val="0"/>
        </a:spcAft>
        <a:buClrTx/>
        <a:buSzTx/>
        <a:buFontTx/>
        <a:buNone/>
        <a:tabLst/>
        <a:defRPr sz="4400" b="1" i="0" u="none" strike="noStrike" cap="none" spc="0" baseline="0">
          <a:ln>
            <a:noFill/>
          </a:ln>
          <a:solidFill>
            <a:srgbClr val="FFFFFF"/>
          </a:solidFill>
          <a:uFillTx/>
          <a:latin typeface="Arial"/>
          <a:ea typeface="Arial"/>
          <a:cs typeface="Arial"/>
          <a:sym typeface="Arial"/>
        </a:defRPr>
      </a:lvl8pPr>
      <a:lvl9pPr marL="0" marR="0" indent="0" algn="l" defTabSz="914400" eaLnBrk="1" latinLnBrk="0" hangingPunct="1">
        <a:lnSpc>
          <a:spcPct val="90000"/>
        </a:lnSpc>
        <a:spcBef>
          <a:spcPts val="0"/>
        </a:spcBef>
        <a:spcAft>
          <a:spcPts val="0"/>
        </a:spcAft>
        <a:buClrTx/>
        <a:buSzTx/>
        <a:buFontTx/>
        <a:buNone/>
        <a:tabLst/>
        <a:defRPr sz="4400" b="1" i="0" u="none" strike="noStrike" cap="none" spc="0" baseline="0">
          <a:ln>
            <a:noFill/>
          </a:ln>
          <a:solidFill>
            <a:srgbClr val="FFFFFF"/>
          </a:solidFill>
          <a:uFillTx/>
          <a:latin typeface="Arial"/>
          <a:ea typeface="Arial"/>
          <a:cs typeface="Arial"/>
          <a:sym typeface="Arial"/>
        </a:defRPr>
      </a:lvl9pPr>
    </p:titleStyle>
    <p:bodyStyle>
      <a:lvl1pPr marL="228600" indent="-228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ＭＳ Ｐゴシック" charset="0"/>
          <a:cs typeface="Arial"/>
          <a:sym typeface="Arial" charset="0"/>
        </a:defRPr>
      </a:lvl1pPr>
      <a:lvl2pPr marL="723900" indent="-2667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2pPr>
      <a:lvl3pPr marL="1233488" indent="-319088"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3pPr>
      <a:lvl4pPr marL="17272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4pPr>
      <a:lvl5pPr marL="21844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5pPr>
      <a:lvl6pPr marL="26416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6pPr>
      <a:lvl7pPr marL="30988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7pPr>
      <a:lvl8pPr marL="35560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8pPr>
      <a:lvl9pPr marL="40132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8" Type="http://schemas.openxmlformats.org/officeDocument/2006/relationships/hyperlink" Target="http://www.ratemyplacement.co.uk/" TargetMode="External"/><Relationship Id="rId3" Type="http://schemas.openxmlformats.org/officeDocument/2006/relationships/hyperlink" Target="http://www.gradcracker.co.uk/" TargetMode="External"/><Relationship Id="rId7" Type="http://schemas.openxmlformats.org/officeDocument/2006/relationships/hyperlink" Target="http://www.indeed.co.uk/" TargetMode="External"/><Relationship Id="rId12"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reed.co.uk/" TargetMode="External"/><Relationship Id="rId11" Type="http://schemas.openxmlformats.org/officeDocument/2006/relationships/image" Target="../media/image19.jpg"/><Relationship Id="rId5" Type="http://schemas.openxmlformats.org/officeDocument/2006/relationships/hyperlink" Target="http://www.jobexperts.co.uk/" TargetMode="External"/><Relationship Id="rId10" Type="http://schemas.openxmlformats.org/officeDocument/2006/relationships/hyperlink" Target="http://www.monster.co.uk/" TargetMode="External"/><Relationship Id="rId4" Type="http://schemas.openxmlformats.org/officeDocument/2006/relationships/hyperlink" Target="http://www.totaljobs.co.uk/" TargetMode="External"/><Relationship Id="rId9" Type="http://schemas.openxmlformats.org/officeDocument/2006/relationships/hyperlink" Target="http://www.targetjobs.co.uk/"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ciob.org/" TargetMode="External"/><Relationship Id="rId3" Type="http://schemas.openxmlformats.org/officeDocument/2006/relationships/hyperlink" Target="http://careers.abpi.org.uk/getting-into-the-industry/pharmaceutical-recruiters/Pages/default.aspx" TargetMode="External"/><Relationship Id="rId7" Type="http://schemas.openxmlformats.org/officeDocument/2006/relationships/hyperlink" Target="http://www.bcs.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aerosociety.com/careers-education/" TargetMode="External"/><Relationship Id="rId11" Type="http://schemas.openxmlformats.org/officeDocument/2006/relationships/image" Target="../media/image20.jpg"/><Relationship Id="rId5" Type="http://schemas.openxmlformats.org/officeDocument/2006/relationships/hyperlink" Target="http://www.theimi.org.uk/" TargetMode="External"/><Relationship Id="rId10" Type="http://schemas.openxmlformats.org/officeDocument/2006/relationships/image" Target="../media/image19.jpg"/><Relationship Id="rId4" Type="http://schemas.openxmlformats.org/officeDocument/2006/relationships/hyperlink" Target="http://www.imeche.org/" TargetMode="External"/><Relationship Id="rId9" Type="http://schemas.openxmlformats.org/officeDocument/2006/relationships/hyperlink" Target="https://www.rics.org/u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hyperlink" Target="https://bit.ly/2BlJ14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mailto:careers@kingston.ac.u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mailto:SECPGplacements@Kingston.ac.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obscentral.kingston.ac.u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hyperlink" Target="https://bit.ly/2BlJ14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7"/>
          <p:cNvSpPr>
            <a:spLocks noGrp="1"/>
          </p:cNvSpPr>
          <p:nvPr>
            <p:ph type="body" idx="13"/>
          </p:nvPr>
        </p:nvSpPr>
        <p:spPr>
          <a:xfrm>
            <a:off x="444500" y="3991897"/>
            <a:ext cx="10515600" cy="2708941"/>
          </a:xfrm>
        </p:spPr>
        <p:txBody>
          <a:bodyPr/>
          <a:lstStyle/>
          <a:p>
            <a:pPr>
              <a:spcBef>
                <a:spcPct val="0"/>
              </a:spcBef>
            </a:pPr>
            <a:r>
              <a:rPr lang="en-US" dirty="0" smtClean="0">
                <a:latin typeface="Arial" charset="0"/>
                <a:cs typeface="Arial" charset="0"/>
              </a:rPr>
              <a:t>Professional Placements at Kingston University webinar:</a:t>
            </a:r>
          </a:p>
          <a:p>
            <a:pPr>
              <a:spcBef>
                <a:spcPct val="0"/>
              </a:spcBef>
            </a:pPr>
            <a:r>
              <a:rPr lang="en-US" dirty="0" smtClean="0">
                <a:latin typeface="Arial" charset="0"/>
                <a:cs typeface="Arial" charset="0"/>
              </a:rPr>
              <a:t>Making Connections</a:t>
            </a:r>
            <a:endParaRPr lang="en-US" dirty="0">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676" y="1122160"/>
            <a:ext cx="3531623" cy="2456782"/>
          </a:xfrm>
          <a:prstGeom prst="rect">
            <a:avLst/>
          </a:prstGeom>
        </p:spPr>
      </p:pic>
      <p:pic>
        <p:nvPicPr>
          <p:cNvPr id="6" name="Picture 5"/>
          <p:cNvPicPr>
            <a:picLocks noChangeAspect="1"/>
          </p:cNvPicPr>
          <p:nvPr/>
        </p:nvPicPr>
        <p:blipFill>
          <a:blip r:embed="rId4"/>
          <a:stretch>
            <a:fillRect/>
          </a:stretch>
        </p:blipFill>
        <p:spPr>
          <a:xfrm>
            <a:off x="2762865" y="640379"/>
            <a:ext cx="2969342" cy="2154664"/>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Approaching companies</a:t>
            </a:r>
            <a:endParaRPr lang="en-US" sz="3600" dirty="0">
              <a:latin typeface="Arial" charset="0"/>
              <a:cs typeface="Arial" charset="0"/>
            </a:endParaRPr>
          </a:p>
        </p:txBody>
      </p:sp>
      <p:sp>
        <p:nvSpPr>
          <p:cNvPr id="14338" name="Shape 115"/>
          <p:cNvSpPr>
            <a:spLocks noGrp="1"/>
          </p:cNvSpPr>
          <p:nvPr>
            <p:ph type="body" idx="14"/>
          </p:nvPr>
        </p:nvSpPr>
        <p:spPr>
          <a:xfrm>
            <a:off x="444500" y="1780381"/>
            <a:ext cx="11303000" cy="4472782"/>
          </a:xfrm>
        </p:spPr>
        <p:txBody>
          <a:bodyPr/>
          <a:lstStyle/>
          <a:p>
            <a:pPr fontAlgn="t"/>
            <a:endParaRPr lang="en-GB" sz="1400" b="1" dirty="0" smtClean="0"/>
          </a:p>
          <a:p>
            <a:pPr fontAlgn="t"/>
            <a:r>
              <a:rPr lang="en-GB" sz="1400" b="1" dirty="0" smtClean="0"/>
              <a:t>Basic introduction emails</a:t>
            </a:r>
            <a:r>
              <a:rPr lang="en-GB" sz="1400" dirty="0" smtClean="0"/>
              <a:t>:</a:t>
            </a:r>
          </a:p>
          <a:p>
            <a:pPr fontAlgn="t"/>
            <a:endParaRPr lang="en-GB" sz="1400" dirty="0"/>
          </a:p>
          <a:p>
            <a:pPr marL="228600" indent="-228600" fontAlgn="t">
              <a:lnSpc>
                <a:spcPct val="100000"/>
              </a:lnSpc>
              <a:buFont typeface="+mj-lt"/>
              <a:buAutoNum type="arabicPeriod"/>
            </a:pPr>
            <a:r>
              <a:rPr lang="en-GB" sz="1200" dirty="0"/>
              <a:t>Make sure that any communication is polite and </a:t>
            </a:r>
            <a:r>
              <a:rPr lang="en-GB" sz="1200" dirty="0" smtClean="0"/>
              <a:t>formal </a:t>
            </a:r>
          </a:p>
          <a:p>
            <a:pPr marL="228600" indent="-228600" fontAlgn="t">
              <a:lnSpc>
                <a:spcPct val="100000"/>
              </a:lnSpc>
              <a:buFont typeface="+mj-lt"/>
              <a:buAutoNum type="arabicPeriod"/>
            </a:pPr>
            <a:r>
              <a:rPr lang="en-GB" sz="1200" dirty="0" smtClean="0"/>
              <a:t>Don’t </a:t>
            </a:r>
            <a:r>
              <a:rPr lang="en-GB" sz="1200" dirty="0"/>
              <a:t>use text language </a:t>
            </a:r>
            <a:endParaRPr lang="en-GB" sz="1200" dirty="0" smtClean="0"/>
          </a:p>
          <a:p>
            <a:pPr marL="228600" indent="-228600" fontAlgn="t">
              <a:lnSpc>
                <a:spcPct val="100000"/>
              </a:lnSpc>
              <a:buFont typeface="+mj-lt"/>
              <a:buAutoNum type="arabicPeriod"/>
            </a:pPr>
            <a:r>
              <a:rPr lang="en-GB" sz="1200" dirty="0" smtClean="0"/>
              <a:t>Make sure there are no spelling mistakes </a:t>
            </a:r>
          </a:p>
          <a:p>
            <a:pPr marL="228600" indent="-228600" fontAlgn="t">
              <a:lnSpc>
                <a:spcPct val="100000"/>
              </a:lnSpc>
              <a:buFont typeface="+mj-lt"/>
              <a:buAutoNum type="arabicPeriod"/>
            </a:pPr>
            <a:r>
              <a:rPr lang="en-GB" sz="1200" dirty="0" smtClean="0"/>
              <a:t>Reply </a:t>
            </a:r>
            <a:r>
              <a:rPr lang="en-GB" sz="1200" dirty="0"/>
              <a:t>to all </a:t>
            </a:r>
            <a:r>
              <a:rPr lang="en-GB" sz="1200" dirty="0" smtClean="0"/>
              <a:t>emails </a:t>
            </a:r>
          </a:p>
          <a:p>
            <a:pPr marL="228600" indent="-228600" fontAlgn="t">
              <a:lnSpc>
                <a:spcPct val="100000"/>
              </a:lnSpc>
              <a:buFont typeface="+mj-lt"/>
              <a:buAutoNum type="arabicPeriod"/>
            </a:pPr>
            <a:r>
              <a:rPr lang="en-GB" sz="1200" dirty="0" smtClean="0"/>
              <a:t>Find the name of the person responsible for recruitment. </a:t>
            </a:r>
          </a:p>
          <a:p>
            <a:pPr marL="228600" indent="-228600" fontAlgn="t">
              <a:lnSpc>
                <a:spcPct val="100000"/>
              </a:lnSpc>
              <a:buFont typeface="+mj-lt"/>
              <a:buAutoNum type="arabicPeriod"/>
            </a:pPr>
            <a:r>
              <a:rPr lang="en-GB" sz="1200" dirty="0" smtClean="0"/>
              <a:t>If you are attaching your CV to an email, explain that clearly in your email “please find attached….” </a:t>
            </a:r>
          </a:p>
          <a:p>
            <a:pPr marL="228600" indent="-228600" fontAlgn="t">
              <a:lnSpc>
                <a:spcPct val="100000"/>
              </a:lnSpc>
              <a:buFont typeface="+mj-lt"/>
              <a:buAutoNum type="arabicPeriod"/>
            </a:pPr>
            <a:r>
              <a:rPr lang="en-GB" sz="1200" dirty="0" smtClean="0"/>
              <a:t>Make sure your emails are called something appropriate too e.g. Your Name: Potential Job Opportunity? </a:t>
            </a:r>
            <a:endParaRPr lang="en-GB" sz="1200" dirty="0"/>
          </a:p>
          <a:p>
            <a:pPr fontAlgn="t"/>
            <a:endParaRPr lang="en-GB" sz="1400" dirty="0" smtClean="0"/>
          </a:p>
          <a:p>
            <a:pPr fontAlgn="t"/>
            <a:r>
              <a:rPr lang="en-GB" sz="1800" dirty="0" smtClean="0"/>
              <a:t>				</a:t>
            </a:r>
            <a:endParaRPr lang="en-GB"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73" y="147637"/>
            <a:ext cx="2190750" cy="15144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276" y="144463"/>
            <a:ext cx="2190750" cy="1514475"/>
          </a:xfrm>
          <a:prstGeom prst="rect">
            <a:avLst/>
          </a:prstGeom>
        </p:spPr>
      </p:pic>
    </p:spTree>
    <p:extLst>
      <p:ext uri="{BB962C8B-B14F-4D97-AF65-F5344CB8AC3E}">
        <p14:creationId xmlns:p14="http://schemas.microsoft.com/office/powerpoint/2010/main" val="82635804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Approaching companies</a:t>
            </a:r>
            <a:endParaRPr lang="en-US" sz="3600" dirty="0">
              <a:latin typeface="Arial" charset="0"/>
              <a:cs typeface="Arial" charset="0"/>
            </a:endParaRPr>
          </a:p>
        </p:txBody>
      </p:sp>
      <p:sp>
        <p:nvSpPr>
          <p:cNvPr id="14338" name="Shape 115"/>
          <p:cNvSpPr>
            <a:spLocks noGrp="1"/>
          </p:cNvSpPr>
          <p:nvPr>
            <p:ph type="body" idx="14"/>
          </p:nvPr>
        </p:nvSpPr>
        <p:spPr>
          <a:xfrm>
            <a:off x="444500" y="1780381"/>
            <a:ext cx="11303000" cy="4472782"/>
          </a:xfrm>
        </p:spPr>
        <p:txBody>
          <a:bodyPr/>
          <a:lstStyle/>
          <a:p>
            <a:pPr fontAlgn="t"/>
            <a:endParaRPr lang="en-GB" sz="1400" b="1" dirty="0" smtClean="0"/>
          </a:p>
          <a:p>
            <a:pPr fontAlgn="t"/>
            <a:r>
              <a:rPr lang="en-GB" sz="1400" b="1" dirty="0" smtClean="0"/>
              <a:t>Face to face networking:</a:t>
            </a:r>
          </a:p>
          <a:p>
            <a:pPr fontAlgn="t"/>
            <a:endParaRPr lang="en-GB" sz="1400" b="1" dirty="0" smtClean="0"/>
          </a:p>
          <a:p>
            <a:pPr marL="228600" indent="-228600" fontAlgn="t">
              <a:buFont typeface="+mj-lt"/>
              <a:buAutoNum type="arabicPeriod"/>
            </a:pPr>
            <a:r>
              <a:rPr lang="en-GB" sz="1200" dirty="0" smtClean="0"/>
              <a:t>Most of us </a:t>
            </a:r>
            <a:r>
              <a:rPr lang="en-GB" sz="1200" dirty="0"/>
              <a:t>have formed an opinion of </a:t>
            </a:r>
            <a:r>
              <a:rPr lang="en-GB" sz="1200" dirty="0" smtClean="0"/>
              <a:t>each other before meeting face to face.</a:t>
            </a:r>
            <a:endParaRPr lang="en-GB" sz="1200" dirty="0"/>
          </a:p>
          <a:p>
            <a:pPr marL="228600" indent="-228600" fontAlgn="t">
              <a:buFont typeface="+mj-lt"/>
              <a:buAutoNum type="arabicPeriod"/>
            </a:pPr>
            <a:r>
              <a:rPr lang="en-GB" sz="1200" dirty="0" smtClean="0"/>
              <a:t>Don’t </a:t>
            </a:r>
            <a:r>
              <a:rPr lang="en-GB" sz="1200" dirty="0"/>
              <a:t>stand up people for meetings, or be late </a:t>
            </a:r>
          </a:p>
          <a:p>
            <a:pPr marL="228600" indent="-228600" fontAlgn="t">
              <a:buFont typeface="+mj-lt"/>
              <a:buAutoNum type="arabicPeriod"/>
            </a:pPr>
            <a:r>
              <a:rPr lang="en-GB" sz="1200" dirty="0" smtClean="0"/>
              <a:t>Carry copies of your CV with you.</a:t>
            </a:r>
          </a:p>
          <a:p>
            <a:pPr marL="228600" indent="-228600" fontAlgn="t">
              <a:buFont typeface="+mj-lt"/>
              <a:buAutoNum type="arabicPeriod"/>
            </a:pPr>
            <a:r>
              <a:rPr lang="en-GB" sz="1200" dirty="0" smtClean="0"/>
              <a:t>Research some of the companies in advance and have some questions prepared.</a:t>
            </a:r>
          </a:p>
          <a:p>
            <a:pPr marL="228600" indent="-228600" fontAlgn="t">
              <a:buFont typeface="+mj-lt"/>
              <a:buAutoNum type="arabicPeriod"/>
            </a:pPr>
            <a:r>
              <a:rPr lang="en-GB" sz="1200" dirty="0" smtClean="0"/>
              <a:t>Put your mobile phone on </a:t>
            </a:r>
            <a:r>
              <a:rPr lang="en-GB" sz="1200" dirty="0"/>
              <a:t>silent and check at appropriate break times. </a:t>
            </a:r>
            <a:endParaRPr lang="en-GB" sz="1200" dirty="0" smtClean="0"/>
          </a:p>
          <a:p>
            <a:pPr marL="228600" indent="-228600" fontAlgn="t">
              <a:buFont typeface="+mj-lt"/>
              <a:buAutoNum type="arabicPeriod"/>
            </a:pPr>
            <a:r>
              <a:rPr lang="en-GB" sz="1200" dirty="0" smtClean="0"/>
              <a:t>Prepare what you want to say – practice if necessary at home with friends.</a:t>
            </a:r>
          </a:p>
          <a:p>
            <a:pPr marL="228600" indent="-228600" fontAlgn="t">
              <a:buFont typeface="+mj-lt"/>
              <a:buAutoNum type="arabicPeriod"/>
            </a:pPr>
            <a:r>
              <a:rPr lang="en-GB" sz="1200" dirty="0" smtClean="0"/>
              <a:t>Have a statement about ‘you’ prepared.  This is sometime known as your elevator pitch.</a:t>
            </a:r>
            <a:endParaRPr lang="en-GB" sz="1200" dirty="0"/>
          </a:p>
          <a:p>
            <a:pPr marL="228600" indent="-228600" fontAlgn="t">
              <a:buFont typeface="+mj-lt"/>
              <a:buAutoNum type="arabicPeriod"/>
            </a:pPr>
            <a:endParaRPr lang="en-GB" sz="1400" dirty="0" smtClean="0"/>
          </a:p>
          <a:p>
            <a:pPr fontAlgn="t"/>
            <a:r>
              <a:rPr lang="en-GB" sz="1800" dirty="0" smtClean="0"/>
              <a:t>				</a:t>
            </a:r>
            <a:endParaRPr lang="en-GB"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73" y="147637"/>
            <a:ext cx="2190750" cy="15144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276" y="144463"/>
            <a:ext cx="2190750" cy="1514475"/>
          </a:xfrm>
          <a:prstGeom prst="rect">
            <a:avLst/>
          </a:prstGeom>
        </p:spPr>
      </p:pic>
    </p:spTree>
    <p:extLst>
      <p:ext uri="{BB962C8B-B14F-4D97-AF65-F5344CB8AC3E}">
        <p14:creationId xmlns:p14="http://schemas.microsoft.com/office/powerpoint/2010/main" val="41515732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Business etiquette</a:t>
            </a:r>
            <a:endParaRPr lang="en-US" sz="3600" dirty="0">
              <a:latin typeface="Arial" charset="0"/>
              <a:cs typeface="Arial" charset="0"/>
            </a:endParaRPr>
          </a:p>
        </p:txBody>
      </p:sp>
      <p:sp>
        <p:nvSpPr>
          <p:cNvPr id="14338" name="Shape 115"/>
          <p:cNvSpPr>
            <a:spLocks noGrp="1"/>
          </p:cNvSpPr>
          <p:nvPr>
            <p:ph type="body" idx="14"/>
          </p:nvPr>
        </p:nvSpPr>
        <p:spPr>
          <a:xfrm>
            <a:off x="444500" y="1780380"/>
            <a:ext cx="11303000" cy="4837589"/>
          </a:xfrm>
        </p:spPr>
        <p:txBody>
          <a:bodyPr/>
          <a:lstStyle/>
          <a:p>
            <a:pPr fontAlgn="t"/>
            <a:r>
              <a:rPr lang="en-GB" sz="1400" b="1" dirty="0" smtClean="0"/>
              <a:t>Applying for jobs:</a:t>
            </a:r>
          </a:p>
          <a:p>
            <a:pPr marL="342900" indent="-342900" fontAlgn="t">
              <a:buFont typeface="+mj-lt"/>
              <a:buAutoNum type="arabicPeriod"/>
            </a:pPr>
            <a:r>
              <a:rPr lang="en-GB" sz="1200" dirty="0" smtClean="0"/>
              <a:t>Study the job description and work out the key words/skills they are looking for.</a:t>
            </a:r>
          </a:p>
          <a:p>
            <a:pPr marL="342900" indent="-342900" fontAlgn="t">
              <a:buFont typeface="+mj-lt"/>
              <a:buAutoNum type="arabicPeriod"/>
            </a:pPr>
            <a:r>
              <a:rPr lang="en-GB" sz="1200" dirty="0" smtClean="0"/>
              <a:t>Make sure you use these key words and give 2-3 different examples per skill.  </a:t>
            </a:r>
          </a:p>
          <a:p>
            <a:pPr marL="342900" indent="-342900" fontAlgn="t">
              <a:buFont typeface="+mj-lt"/>
              <a:buAutoNum type="arabicPeriod"/>
            </a:pPr>
            <a:r>
              <a:rPr lang="en-GB" sz="1200" dirty="0" smtClean="0"/>
              <a:t>Some jobs may require you to do psychometric tests</a:t>
            </a:r>
          </a:p>
          <a:p>
            <a:pPr marL="342900" indent="-342900" fontAlgn="t">
              <a:buFont typeface="+mj-lt"/>
              <a:buAutoNum type="arabicPeriod"/>
            </a:pPr>
            <a:r>
              <a:rPr lang="en-GB" sz="1200" dirty="0" smtClean="0"/>
              <a:t>General UK jobsites:-</a:t>
            </a:r>
          </a:p>
          <a:p>
            <a:r>
              <a:rPr lang="en-GB" sz="1000" u="sng" dirty="0">
                <a:solidFill>
                  <a:srgbClr val="3333FF"/>
                </a:solidFill>
                <a:hlinkClick r:id="rId3"/>
              </a:rPr>
              <a:t>www.gradcracker.co.uk</a:t>
            </a:r>
            <a:endParaRPr lang="en-GB" sz="1000" dirty="0">
              <a:solidFill>
                <a:srgbClr val="3333FF"/>
              </a:solidFill>
            </a:endParaRPr>
          </a:p>
          <a:p>
            <a:r>
              <a:rPr lang="en-GB" sz="1000" u="sng" dirty="0">
                <a:solidFill>
                  <a:srgbClr val="3333FF"/>
                </a:solidFill>
              </a:rPr>
              <a:t>www.stemgraduates.co.uk</a:t>
            </a:r>
            <a:endParaRPr lang="en-GB" sz="1000" dirty="0">
              <a:solidFill>
                <a:srgbClr val="3333FF"/>
              </a:solidFill>
            </a:endParaRPr>
          </a:p>
          <a:p>
            <a:r>
              <a:rPr lang="en-GB" sz="1000" u="sng" dirty="0">
                <a:solidFill>
                  <a:srgbClr val="3333FF"/>
                </a:solidFill>
                <a:hlinkClick r:id="rId4"/>
              </a:rPr>
              <a:t>www.totaljobs.co.uk</a:t>
            </a:r>
            <a:endParaRPr lang="en-GB" sz="1000" dirty="0">
              <a:solidFill>
                <a:srgbClr val="3333FF"/>
              </a:solidFill>
            </a:endParaRPr>
          </a:p>
          <a:p>
            <a:r>
              <a:rPr lang="en-GB" sz="1000" u="sng" dirty="0" smtClean="0">
                <a:solidFill>
                  <a:srgbClr val="3333FF"/>
                </a:solidFill>
                <a:hlinkClick r:id="rId5"/>
              </a:rPr>
              <a:t>www.jobexperts.co.uk</a:t>
            </a:r>
            <a:endParaRPr lang="en-GB" sz="1000" dirty="0">
              <a:solidFill>
                <a:srgbClr val="3333FF"/>
              </a:solidFill>
            </a:endParaRPr>
          </a:p>
          <a:p>
            <a:r>
              <a:rPr lang="en-GB" sz="1000" u="sng" dirty="0" smtClean="0">
                <a:solidFill>
                  <a:srgbClr val="3333FF"/>
                </a:solidFill>
                <a:hlinkClick r:id="rId6"/>
              </a:rPr>
              <a:t>www.reed.co.uk</a:t>
            </a:r>
            <a:endParaRPr lang="en-GB" sz="1000" dirty="0">
              <a:solidFill>
                <a:srgbClr val="3333FF"/>
              </a:solidFill>
            </a:endParaRPr>
          </a:p>
          <a:p>
            <a:r>
              <a:rPr lang="en-GB" sz="1000" u="sng" dirty="0">
                <a:solidFill>
                  <a:srgbClr val="3333FF"/>
                </a:solidFill>
                <a:hlinkClick r:id="rId7"/>
              </a:rPr>
              <a:t>www.indeed.co.uk</a:t>
            </a:r>
            <a:endParaRPr lang="en-GB" sz="1000" dirty="0">
              <a:solidFill>
                <a:srgbClr val="3333FF"/>
              </a:solidFill>
            </a:endParaRPr>
          </a:p>
          <a:p>
            <a:r>
              <a:rPr lang="en-GB" sz="1000" u="sng" dirty="0" smtClean="0">
                <a:solidFill>
                  <a:srgbClr val="3333FF"/>
                </a:solidFill>
                <a:hlinkClick r:id="rId8"/>
              </a:rPr>
              <a:t>www.ratemyplacement.co.uk</a:t>
            </a:r>
            <a:endParaRPr lang="en-GB" sz="1000" dirty="0">
              <a:solidFill>
                <a:srgbClr val="3333FF"/>
              </a:solidFill>
            </a:endParaRPr>
          </a:p>
          <a:p>
            <a:r>
              <a:rPr lang="en-GB" sz="1000" u="sng" dirty="0">
                <a:solidFill>
                  <a:srgbClr val="3333FF"/>
                </a:solidFill>
                <a:hlinkClick r:id="rId9"/>
              </a:rPr>
              <a:t>www.targetjobs.co.uk</a:t>
            </a:r>
            <a:endParaRPr lang="en-GB" sz="1000" dirty="0">
              <a:solidFill>
                <a:srgbClr val="3333FF"/>
              </a:solidFill>
            </a:endParaRPr>
          </a:p>
          <a:p>
            <a:r>
              <a:rPr lang="en-GB" sz="1000" u="sng" dirty="0" smtClean="0">
                <a:solidFill>
                  <a:srgbClr val="3333FF"/>
                </a:solidFill>
                <a:hlinkClick r:id="rId10"/>
              </a:rPr>
              <a:t>www.monster.co.uk</a:t>
            </a:r>
            <a:endParaRPr lang="en-GB" sz="1000" dirty="0">
              <a:solidFill>
                <a:srgbClr val="3333FF"/>
              </a:solidFill>
            </a:endParaRPr>
          </a:p>
          <a:p>
            <a:r>
              <a:rPr lang="en-GB" sz="1200" dirty="0" smtClean="0"/>
              <a:t>5. Join Professional bodies</a:t>
            </a:r>
          </a:p>
          <a:p>
            <a:r>
              <a:rPr lang="en-GB" sz="1200" dirty="0" smtClean="0"/>
              <a:t>6. Company websites</a:t>
            </a:r>
          </a:p>
          <a:p>
            <a:pPr fontAlgn="t"/>
            <a:r>
              <a:rPr lang="en-GB" sz="1400" b="1" dirty="0" smtClean="0"/>
              <a:t/>
            </a:r>
            <a:br>
              <a:rPr lang="en-GB" sz="1400" b="1" dirty="0" smtClean="0"/>
            </a:br>
            <a:endParaRPr lang="en-GB" sz="1200" dirty="0" smtClean="0"/>
          </a:p>
          <a:p>
            <a:pPr fontAlgn="t"/>
            <a:endParaRPr lang="en-GB" sz="1200" dirty="0"/>
          </a:p>
          <a:p>
            <a:pPr fontAlgn="t"/>
            <a:endParaRPr lang="en-GB" sz="1000" dirty="0" smtClean="0"/>
          </a:p>
          <a:p>
            <a:pPr fontAlgn="t"/>
            <a:r>
              <a:rPr lang="en-GB" sz="1800" dirty="0" smtClean="0"/>
              <a:t>				</a:t>
            </a:r>
            <a:endParaRPr lang="en-GB" sz="1800"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96573" y="147637"/>
            <a:ext cx="2190750" cy="1514475"/>
          </a:xfrm>
          <a:prstGeom prst="rect">
            <a:avLst/>
          </a:prstGeom>
        </p:spPr>
      </p:pic>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10276" y="144463"/>
            <a:ext cx="2190750" cy="1514475"/>
          </a:xfrm>
          <a:prstGeom prst="rect">
            <a:avLst/>
          </a:prstGeom>
        </p:spPr>
      </p:pic>
    </p:spTree>
    <p:extLst>
      <p:ext uri="{BB962C8B-B14F-4D97-AF65-F5344CB8AC3E}">
        <p14:creationId xmlns:p14="http://schemas.microsoft.com/office/powerpoint/2010/main" val="357232149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Professional bodies</a:t>
            </a:r>
            <a:endParaRPr lang="en-US" sz="3600" dirty="0">
              <a:latin typeface="Arial" charset="0"/>
              <a:cs typeface="Arial" charset="0"/>
            </a:endParaRPr>
          </a:p>
        </p:txBody>
      </p:sp>
      <p:sp>
        <p:nvSpPr>
          <p:cNvPr id="14338" name="Shape 115"/>
          <p:cNvSpPr>
            <a:spLocks noGrp="1"/>
          </p:cNvSpPr>
          <p:nvPr>
            <p:ph type="body" idx="14"/>
          </p:nvPr>
        </p:nvSpPr>
        <p:spPr>
          <a:xfrm>
            <a:off x="444500" y="2070525"/>
            <a:ext cx="11303000" cy="4837589"/>
          </a:xfrm>
        </p:spPr>
        <p:txBody>
          <a:bodyPr/>
          <a:lstStyle/>
          <a:p>
            <a:pPr>
              <a:lnSpc>
                <a:spcPct val="107000"/>
              </a:lnSpc>
              <a:spcAft>
                <a:spcPts val="800"/>
              </a:spcAft>
            </a:pPr>
            <a:r>
              <a:rPr lang="en-GB" sz="1200" dirty="0" smtClean="0">
                <a:latin typeface="Arial" panose="020B0604020202020204" pitchFamily="34" charset="0"/>
                <a:cs typeface="Arial" panose="020B0604020202020204" pitchFamily="34" charset="0"/>
              </a:rPr>
              <a:t>Some suggested organisations to contact (there will be others):</a:t>
            </a:r>
          </a:p>
          <a:p>
            <a:pPr>
              <a:lnSpc>
                <a:spcPct val="107000"/>
              </a:lnSpc>
              <a:spcAft>
                <a:spcPts val="800"/>
              </a:spcAft>
            </a:pPr>
            <a:r>
              <a:rPr lang="en-GB" sz="1200" b="1" dirty="0" smtClean="0">
                <a:latin typeface="Arial" panose="020B0604020202020204" pitchFamily="34" charset="0"/>
                <a:cs typeface="Arial" panose="020B0604020202020204" pitchFamily="34" charset="0"/>
              </a:rPr>
              <a:t>Pharmacy: </a:t>
            </a:r>
            <a:r>
              <a:rPr lang="en-GB" sz="12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a:t>
            </a:r>
            <a:r>
              <a:rPr lang="en-GB" sz="1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a:t>
            </a:r>
            <a:r>
              <a:rPr lang="en-GB" sz="12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3"/>
              </a:rPr>
              <a:t>careers.abpi.org.uk/getting-into-the-industry/pharmaceutical-recruiters/Pages/default.aspx</a:t>
            </a:r>
            <a:r>
              <a:rPr lang="en-GB" sz="1200" u="sng" dirty="0" smtClean="0">
                <a:solidFill>
                  <a:srgbClr val="0563C1"/>
                </a:solidFill>
                <a:latin typeface="Arial" panose="020B0604020202020204" pitchFamily="34" charset="0"/>
                <a:ea typeface="Calibri" panose="020F0502020204030204" pitchFamily="34" charset="0"/>
                <a:cs typeface="Arial" panose="020B0604020202020204" pitchFamily="34" charset="0"/>
              </a:rPr>
              <a:t> (</a:t>
            </a:r>
            <a:r>
              <a:rPr lang="en-GB" sz="1200" b="1" dirty="0" smtClean="0">
                <a:latin typeface="Arial" panose="020B0604020202020204" pitchFamily="34" charset="0"/>
                <a:cs typeface="Arial" panose="020B0604020202020204" pitchFamily="34" charset="0"/>
              </a:rPr>
              <a:t>ABPI</a:t>
            </a:r>
            <a:r>
              <a:rPr lang="en-GB" sz="1200" b="1" dirty="0">
                <a:latin typeface="Arial" panose="020B0604020202020204" pitchFamily="34" charset="0"/>
                <a:cs typeface="Arial" panose="020B0604020202020204" pitchFamily="34" charset="0"/>
              </a:rPr>
              <a:t>)</a:t>
            </a:r>
            <a:endParaRPr lang="en-GB" sz="12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rPr>
              <a:t>Mechanical and Automotive Engineering</a:t>
            </a:r>
            <a:r>
              <a:rPr lang="en-GB" sz="1200" b="1" dirty="0">
                <a:latin typeface="Arial" panose="020B0604020202020204" pitchFamily="34" charset="0"/>
                <a:ea typeface="Calibri" panose="020F0502020204030204" pitchFamily="34" charset="0"/>
                <a:cs typeface="Arial" panose="020B0604020202020204" pitchFamily="34" charset="0"/>
              </a:rPr>
              <a:t>: </a:t>
            </a:r>
            <a:endParaRPr lang="en-GB" sz="1200" b="1"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hlinkClick r:id="rId4"/>
              </a:rPr>
              <a:t>www.imeche.org/</a:t>
            </a:r>
            <a:endParaRPr lang="en-GB" sz="1200" b="1"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hlinkClick r:id="rId5"/>
              </a:rPr>
              <a:t>www.theimi.org.uk/</a:t>
            </a:r>
            <a:r>
              <a:rPr lang="en-GB" sz="1200" b="1" dirty="0" smtClean="0">
                <a:latin typeface="Arial" panose="020B0604020202020204" pitchFamily="34" charset="0"/>
                <a:ea typeface="Calibri" panose="020F0502020204030204" pitchFamily="34" charset="0"/>
                <a:cs typeface="Arial" panose="020B0604020202020204" pitchFamily="34" charset="0"/>
              </a:rPr>
              <a:t> </a:t>
            </a:r>
            <a:endParaRPr lang="en-GB" sz="12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rPr>
              <a:t>Aerospace Engineering</a:t>
            </a:r>
            <a:r>
              <a:rPr lang="en-GB" sz="1200" b="1" dirty="0">
                <a:latin typeface="Arial" panose="020B0604020202020204" pitchFamily="34" charset="0"/>
                <a:ea typeface="Calibri" panose="020F0502020204030204" pitchFamily="34" charset="0"/>
                <a:cs typeface="Arial" panose="020B0604020202020204" pitchFamily="34" charset="0"/>
              </a:rPr>
              <a:t>: </a:t>
            </a:r>
            <a:r>
              <a:rPr lang="en-GB" sz="1200" b="1" dirty="0">
                <a:latin typeface="Arial" panose="020B0604020202020204" pitchFamily="34" charset="0"/>
                <a:ea typeface="Calibri" panose="020F0502020204030204" pitchFamily="34" charset="0"/>
                <a:cs typeface="Arial" panose="020B0604020202020204" pitchFamily="34" charset="0"/>
                <a:hlinkClick r:id="rId6"/>
              </a:rPr>
              <a:t>https://www.aerosociety.com/careers-education</a:t>
            </a:r>
            <a:r>
              <a:rPr lang="en-GB" sz="1200" b="1" dirty="0" smtClean="0">
                <a:latin typeface="Arial" panose="020B0604020202020204" pitchFamily="34" charset="0"/>
                <a:ea typeface="Calibri" panose="020F0502020204030204" pitchFamily="34" charset="0"/>
                <a:cs typeface="Arial" panose="020B0604020202020204" pitchFamily="34" charset="0"/>
                <a:hlinkClick r:id="rId6"/>
              </a:rPr>
              <a:t>/</a:t>
            </a:r>
            <a:r>
              <a:rPr lang="en-GB" sz="1200" b="1"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rPr>
              <a:t>Computer Science: </a:t>
            </a:r>
            <a:r>
              <a:rPr lang="en-GB" sz="1200" dirty="0" smtClean="0">
                <a:latin typeface="Arial" panose="020B0604020202020204" pitchFamily="34" charset="0"/>
                <a:ea typeface="Calibri" panose="020F0502020204030204" pitchFamily="34" charset="0"/>
                <a:cs typeface="Arial" panose="020B0604020202020204" pitchFamily="34" charset="0"/>
                <a:hlinkClick r:id="rId7"/>
              </a:rPr>
              <a:t>http://www.bcs.org</a:t>
            </a:r>
            <a:r>
              <a:rPr lang="en-GB" sz="1200" dirty="0" smtClean="0">
                <a:latin typeface="Arial" panose="020B0604020202020204" pitchFamily="34" charset="0"/>
                <a:ea typeface="Calibri" panose="020F0502020204030204" pitchFamily="34" charset="0"/>
                <a:cs typeface="Arial" panose="020B0604020202020204" pitchFamily="34" charset="0"/>
              </a:rPr>
              <a:t> (Chartered Institute for IT)</a:t>
            </a: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rPr>
              <a:t>Construction management</a:t>
            </a:r>
            <a:r>
              <a:rPr lang="en-GB" sz="1200" b="1" dirty="0">
                <a:latin typeface="Arial" panose="020B0604020202020204" pitchFamily="34" charset="0"/>
                <a:ea typeface="Calibri" panose="020F0502020204030204" pitchFamily="34" charset="0"/>
                <a:cs typeface="Arial" panose="020B0604020202020204" pitchFamily="34" charset="0"/>
              </a:rPr>
              <a:t>: </a:t>
            </a:r>
            <a:r>
              <a:rPr lang="en-GB" sz="1200" b="1" dirty="0">
                <a:solidFill>
                  <a:srgbClr val="3333FF"/>
                </a:solidFill>
                <a:latin typeface="Arial" panose="020B0604020202020204" pitchFamily="34" charset="0"/>
                <a:ea typeface="Calibri" panose="020F0502020204030204" pitchFamily="34" charset="0"/>
                <a:cs typeface="Arial" panose="020B0604020202020204" pitchFamily="34" charset="0"/>
                <a:hlinkClick r:id="rId8"/>
              </a:rPr>
              <a:t>www.ciob.org/</a:t>
            </a:r>
            <a:endParaRPr lang="en-GB" sz="1200" b="1" dirty="0" smtClean="0">
              <a:solidFill>
                <a:srgbClr val="3333FF"/>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smtClean="0">
                <a:latin typeface="Arial" panose="020B0604020202020204" pitchFamily="34" charset="0"/>
                <a:ea typeface="Calibri" panose="020F0502020204030204" pitchFamily="34" charset="0"/>
                <a:cs typeface="Arial" panose="020B0604020202020204" pitchFamily="34" charset="0"/>
              </a:rPr>
              <a:t>Building Surveying: </a:t>
            </a:r>
            <a:r>
              <a:rPr lang="en-GB" sz="1200" dirty="0" smtClean="0">
                <a:solidFill>
                  <a:srgbClr val="3333FF"/>
                </a:solidFill>
                <a:latin typeface="Arial" panose="020B0604020202020204" pitchFamily="34" charset="0"/>
                <a:ea typeface="Calibri" panose="020F0502020204030204" pitchFamily="34" charset="0"/>
                <a:cs typeface="Arial" panose="020B0604020202020204" pitchFamily="34" charset="0"/>
                <a:hlinkClick r:id="rId9"/>
              </a:rPr>
              <a:t>https</a:t>
            </a:r>
            <a:r>
              <a:rPr lang="en-GB" sz="1200" dirty="0">
                <a:solidFill>
                  <a:srgbClr val="3333FF"/>
                </a:solidFill>
                <a:latin typeface="Arial" panose="020B0604020202020204" pitchFamily="34" charset="0"/>
                <a:ea typeface="Calibri" panose="020F0502020204030204" pitchFamily="34" charset="0"/>
                <a:cs typeface="Arial" panose="020B0604020202020204" pitchFamily="34" charset="0"/>
                <a:hlinkClick r:id="rId9"/>
              </a:rPr>
              <a:t>://www.rics.org/uk/</a:t>
            </a:r>
            <a:endParaRPr lang="en-GB" sz="1200" dirty="0" smtClean="0">
              <a:solidFill>
                <a:srgbClr val="3333FF"/>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40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400" b="1" dirty="0" smtClean="0">
              <a:latin typeface="Arial" panose="020B0604020202020204" pitchFamily="34" charset="0"/>
              <a:ea typeface="Calibri" panose="020F0502020204030204" pitchFamily="34" charset="0"/>
              <a:cs typeface="Arial" panose="020B0604020202020204" pitchFamily="34" charset="0"/>
            </a:endParaRPr>
          </a:p>
          <a:p>
            <a:pPr fontAlgn="t"/>
            <a:r>
              <a:rPr lang="en-GB" sz="1400" b="1" dirty="0" smtClean="0"/>
              <a:t/>
            </a:r>
            <a:br>
              <a:rPr lang="en-GB" sz="1400" b="1" dirty="0" smtClean="0"/>
            </a:br>
            <a:endParaRPr lang="en-GB" sz="1200" dirty="0" smtClean="0"/>
          </a:p>
          <a:p>
            <a:pPr fontAlgn="t"/>
            <a:endParaRPr lang="en-GB" sz="1200" dirty="0"/>
          </a:p>
          <a:p>
            <a:pPr fontAlgn="t"/>
            <a:endParaRPr lang="en-GB" sz="1000" dirty="0" smtClean="0"/>
          </a:p>
          <a:p>
            <a:pPr fontAlgn="t"/>
            <a:r>
              <a:rPr lang="en-GB" sz="1800" dirty="0" smtClean="0"/>
              <a:t>				</a:t>
            </a:r>
            <a:endParaRPr lang="en-GB" sz="1800"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6573" y="147637"/>
            <a:ext cx="2190750" cy="1514475"/>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10276" y="144463"/>
            <a:ext cx="2190750" cy="1514475"/>
          </a:xfrm>
          <a:prstGeom prst="rect">
            <a:avLst/>
          </a:prstGeom>
        </p:spPr>
      </p:pic>
    </p:spTree>
    <p:extLst>
      <p:ext uri="{BB962C8B-B14F-4D97-AF65-F5344CB8AC3E}">
        <p14:creationId xmlns:p14="http://schemas.microsoft.com/office/powerpoint/2010/main" val="120031546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E-</a:t>
            </a:r>
            <a:r>
              <a:rPr lang="en-US" sz="3600" dirty="0" err="1" smtClean="0">
                <a:latin typeface="Arial" charset="0"/>
                <a:cs typeface="Arial" charset="0"/>
              </a:rPr>
              <a:t>hireability</a:t>
            </a:r>
            <a:endParaRPr lang="en-US" sz="3600" dirty="0">
              <a:latin typeface="Arial" charset="0"/>
              <a:cs typeface="Arial" charset="0"/>
            </a:endParaRPr>
          </a:p>
        </p:txBody>
      </p:sp>
      <p:sp>
        <p:nvSpPr>
          <p:cNvPr id="14338" name="Shape 115"/>
          <p:cNvSpPr>
            <a:spLocks noGrp="1"/>
          </p:cNvSpPr>
          <p:nvPr>
            <p:ph type="body" idx="14"/>
          </p:nvPr>
        </p:nvSpPr>
        <p:spPr/>
        <p:txBody>
          <a:bodyPr/>
          <a:lstStyle/>
          <a:p>
            <a:pPr marL="342900" indent="-342900" fontAlgn="t">
              <a:buFont typeface="+mj-lt"/>
              <a:buAutoNum type="arabicPeriod"/>
            </a:pPr>
            <a:endParaRPr lang="en-GB" sz="1200" dirty="0" smtClean="0"/>
          </a:p>
          <a:p>
            <a:pPr marL="342900" indent="-342900" fontAlgn="t">
              <a:buFont typeface="+mj-lt"/>
              <a:buAutoNum type="arabicPeriod"/>
            </a:pPr>
            <a:r>
              <a:rPr lang="en-GB" sz="1200" dirty="0" smtClean="0"/>
              <a:t>Your </a:t>
            </a:r>
            <a:r>
              <a:rPr lang="en-GB" sz="1200" dirty="0"/>
              <a:t>online footprint is all the information you can find about yourself online</a:t>
            </a:r>
            <a:r>
              <a:rPr lang="en-GB" sz="1200" dirty="0" smtClean="0"/>
              <a:t>.</a:t>
            </a:r>
          </a:p>
          <a:p>
            <a:pPr marL="342900" indent="-342900" fontAlgn="t">
              <a:buFont typeface="+mj-lt"/>
              <a:buAutoNum type="arabicPeriod"/>
            </a:pPr>
            <a:r>
              <a:rPr lang="en-GB" sz="1200" dirty="0" smtClean="0"/>
              <a:t> If </a:t>
            </a:r>
            <a:r>
              <a:rPr lang="en-GB" sz="1200" dirty="0"/>
              <a:t>you haven’t searched Google for your own name already, you should.  </a:t>
            </a:r>
          </a:p>
          <a:p>
            <a:pPr marL="342900" indent="-342900" fontAlgn="t">
              <a:buFont typeface="+mj-lt"/>
              <a:buAutoNum type="arabicPeriod"/>
            </a:pPr>
            <a:r>
              <a:rPr lang="en-GB" sz="1200" dirty="0" smtClean="0"/>
              <a:t>You </a:t>
            </a:r>
            <a:r>
              <a:rPr lang="en-GB" sz="1200" dirty="0"/>
              <a:t>are going to need to write about things that you want people to associate with </a:t>
            </a:r>
            <a:r>
              <a:rPr lang="en-GB" sz="1200" dirty="0" smtClean="0"/>
              <a:t>you. </a:t>
            </a:r>
          </a:p>
          <a:p>
            <a:pPr marL="342900" indent="-342900" fontAlgn="t">
              <a:buFont typeface="+mj-lt"/>
              <a:buAutoNum type="arabicPeriod"/>
            </a:pPr>
            <a:r>
              <a:rPr lang="en-GB" sz="1200" dirty="0"/>
              <a:t>For new career opportunities take a look at employees at companies you’d like to work for and how they present themselves.</a:t>
            </a:r>
          </a:p>
          <a:p>
            <a:pPr marL="342900" indent="-342900" fontAlgn="t">
              <a:buFont typeface="+mj-lt"/>
              <a:buAutoNum type="arabicPeriod"/>
            </a:pPr>
            <a:r>
              <a:rPr lang="en-GB" sz="1200" dirty="0" smtClean="0"/>
              <a:t>Sharing </a:t>
            </a:r>
            <a:r>
              <a:rPr lang="en-GB" sz="1200" dirty="0"/>
              <a:t>content and commenting on group posts is an easy way to keep your brand visible and </a:t>
            </a:r>
            <a:r>
              <a:rPr lang="en-GB" sz="1200" dirty="0" smtClean="0"/>
              <a:t>relevant</a:t>
            </a:r>
            <a:endParaRPr lang="en-GB" sz="1000" dirty="0"/>
          </a:p>
          <a:p>
            <a:pPr marL="342900" indent="-342900" fontAlgn="t">
              <a:buFont typeface="+mj-lt"/>
              <a:buAutoNum type="arabicPeriod"/>
            </a:pPr>
            <a:r>
              <a:rPr lang="en-GB" sz="1200" dirty="0" smtClean="0"/>
              <a:t>Make </a:t>
            </a:r>
            <a:r>
              <a:rPr lang="en-GB" sz="1200" dirty="0"/>
              <a:t>sure your theme is consistent throughout the various platforms that you </a:t>
            </a:r>
            <a:r>
              <a:rPr lang="en-GB" sz="1200" dirty="0" smtClean="0"/>
              <a:t>use.</a:t>
            </a:r>
            <a:endParaRPr lang="en-GB" sz="1200" dirty="0"/>
          </a:p>
          <a:p>
            <a:pPr marL="342900" indent="-342900" fontAlgn="t">
              <a:buFont typeface="+mj-lt"/>
              <a:buAutoNum type="arabicPeriod"/>
            </a:pPr>
            <a:r>
              <a:rPr lang="en-GB" sz="1200" dirty="0" smtClean="0"/>
              <a:t>E-portfolio </a:t>
            </a:r>
            <a:r>
              <a:rPr lang="en-GB" sz="1200" dirty="0"/>
              <a:t>– an electronic portfolio showing your what you can do and what you offer visually .  If your industry uses these – make sure you have one.</a:t>
            </a:r>
            <a:endParaRPr lang="en-GB" sz="1200" dirty="0" smtClean="0"/>
          </a:p>
          <a:p>
            <a:pPr marL="342900" indent="-342900" fontAlgn="t">
              <a:buFont typeface="+mj-lt"/>
              <a:buAutoNum type="arabicPeriod"/>
            </a:pPr>
            <a:endParaRPr lang="en-GB" sz="1200" dirty="0" smtClean="0"/>
          </a:p>
          <a:p>
            <a:pPr marL="342900" indent="-342900" fontAlgn="t">
              <a:buFont typeface="+mj-lt"/>
              <a:buAutoNum type="arabicPeriod"/>
            </a:pPr>
            <a:endParaRPr lang="en-GB" sz="1200" dirty="0"/>
          </a:p>
          <a:p>
            <a:pPr marL="342900" indent="-342900" fontAlgn="t">
              <a:buFont typeface="+mj-lt"/>
              <a:buAutoNum type="arabicPeriod"/>
            </a:pPr>
            <a:endParaRPr lang="en-GB" sz="1200" dirty="0" smtClean="0"/>
          </a:p>
          <a:p>
            <a:pPr fontAlgn="t"/>
            <a:endParaRPr lang="en-GB" sz="1200" dirty="0"/>
          </a:p>
          <a:p>
            <a:pPr marL="342900" indent="-342900" fontAlgn="t">
              <a:buFont typeface="+mj-lt"/>
              <a:buAutoNum type="arabicPeriod"/>
            </a:pPr>
            <a:endParaRPr lang="en-GB" sz="1000" dirty="0" smtClean="0"/>
          </a:p>
          <a:p>
            <a:pPr fontAlgn="t"/>
            <a:r>
              <a:rPr lang="en-GB" sz="1800" dirty="0" smtClean="0"/>
              <a:t>				</a:t>
            </a:r>
            <a:endParaRPr lang="en-GB" sz="1800" dirty="0"/>
          </a:p>
        </p:txBody>
      </p:sp>
      <p:pic>
        <p:nvPicPr>
          <p:cNvPr id="3" name="Picture 2"/>
          <p:cNvPicPr>
            <a:picLocks noChangeAspect="1"/>
          </p:cNvPicPr>
          <p:nvPr/>
        </p:nvPicPr>
        <p:blipFill>
          <a:blip r:embed="rId3"/>
          <a:stretch>
            <a:fillRect/>
          </a:stretch>
        </p:blipFill>
        <p:spPr>
          <a:xfrm>
            <a:off x="9062666" y="375975"/>
            <a:ext cx="2234598" cy="1632975"/>
          </a:xfrm>
          <a:prstGeom prst="rect">
            <a:avLst/>
          </a:prstGeom>
        </p:spPr>
      </p:pic>
      <p:pic>
        <p:nvPicPr>
          <p:cNvPr id="5" name="Picture 4"/>
          <p:cNvPicPr>
            <a:picLocks noChangeAspect="1"/>
          </p:cNvPicPr>
          <p:nvPr/>
        </p:nvPicPr>
        <p:blipFill>
          <a:blip r:embed="rId4"/>
          <a:stretch>
            <a:fillRect/>
          </a:stretch>
        </p:blipFill>
        <p:spPr>
          <a:xfrm>
            <a:off x="6428946" y="365500"/>
            <a:ext cx="1977050" cy="1364977"/>
          </a:xfrm>
          <a:prstGeom prst="rect">
            <a:avLst/>
          </a:prstGeom>
        </p:spPr>
      </p:pic>
    </p:spTree>
    <p:extLst>
      <p:ext uri="{BB962C8B-B14F-4D97-AF65-F5344CB8AC3E}">
        <p14:creationId xmlns:p14="http://schemas.microsoft.com/office/powerpoint/2010/main" val="375277234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Business language support</a:t>
            </a: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sz="1800" dirty="0" smtClean="0"/>
              <a:t/>
            </a:r>
            <a:br>
              <a:rPr lang="en-GB" sz="1800" dirty="0" smtClean="0"/>
            </a:br>
            <a:endParaRPr lang="en-GB" sz="1800" b="1" dirty="0"/>
          </a:p>
        </p:txBody>
      </p:sp>
      <p:sp>
        <p:nvSpPr>
          <p:cNvPr id="4" name="Shape 115"/>
          <p:cNvSpPr txBox="1">
            <a:spLocks/>
          </p:cNvSpPr>
          <p:nvPr/>
        </p:nvSpPr>
        <p:spPr bwMode="auto">
          <a:xfrm>
            <a:off x="538680" y="2054225"/>
            <a:ext cx="11303000" cy="4351338"/>
          </a:xfrm>
          <a:prstGeom prst="rect">
            <a:avLst/>
          </a:prstGeom>
          <a:noFill/>
          <a:ln>
            <a:noFill/>
          </a:ln>
          <a:extLst>
            <a:ext uri="{FAA26D3D-D897-4be2-8F04-BA451C77F1D7}">
              <ma14:placeholderFlag xmlns="" xmlns:ma14="http://schemas.microsoft.com/office/mac/drawingml/2011/main" val="1"/>
            </a:ex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18" tIns="45718" rIns="45718" bIns="45718" numCol="1" anchor="t" anchorCtr="0" compatLnSpc="1">
            <a:prstTxWarp prst="textNoShape">
              <a:avLst/>
            </a:prstTxWarp>
          </a:bodyPr>
          <a:lstStyle>
            <a:lvl1pPr marL="0" indent="0" algn="l" rtl="0" eaLnBrk="1" fontAlgn="base" hangingPunct="1">
              <a:lnSpc>
                <a:spcPct val="90000"/>
              </a:lnSpc>
              <a:spcBef>
                <a:spcPts val="1000"/>
              </a:spcBef>
              <a:spcAft>
                <a:spcPct val="0"/>
              </a:spcAft>
              <a:buSzTx/>
              <a:buFontTx/>
              <a:buNone/>
              <a:defRPr sz="2800">
                <a:solidFill>
                  <a:schemeClr val="bg1"/>
                </a:solidFill>
                <a:latin typeface="Arial"/>
                <a:ea typeface="ＭＳ Ｐゴシック" charset="0"/>
                <a:cs typeface="Arial"/>
                <a:sym typeface="Arial" charset="0"/>
              </a:defRPr>
            </a:lvl1pPr>
            <a:lvl2pPr marL="723900" indent="-2667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2pPr>
            <a:lvl3pPr marL="1233488" indent="-319088"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3pPr>
            <a:lvl4pPr marL="17272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4pPr>
            <a:lvl5pPr marL="21844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5pPr>
            <a:lvl6pPr marL="26416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6pPr>
            <a:lvl7pPr marL="30988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7pPr>
            <a:lvl8pPr marL="35560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8pPr>
            <a:lvl9pPr marL="40132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9pPr>
          </a:lstStyle>
          <a:p>
            <a:pPr marL="285750" indent="-285750" fontAlgn="t">
              <a:buFont typeface="Arial" panose="020B0604020202020204" pitchFamily="34" charset="0"/>
              <a:buChar char="•"/>
            </a:pPr>
            <a:r>
              <a:rPr lang="en-GB" sz="1400" b="0" kern="0" dirty="0" smtClean="0"/>
              <a:t>Business language resources are available on Canvas under ‘Key information’ on the home page</a:t>
            </a:r>
          </a:p>
          <a:p>
            <a:pPr marL="285750" indent="-285750" fontAlgn="t">
              <a:buFont typeface="Arial" panose="020B0604020202020204" pitchFamily="34" charset="0"/>
              <a:buChar char="•"/>
            </a:pPr>
            <a:r>
              <a:rPr lang="en-GB" sz="1400" b="0" kern="0" dirty="0" smtClean="0"/>
              <a:t>There are open courses available for you on Employability Communication Skills (writing, speaking skills and language for the work place e.g. interviews, CV, cover letters and more). </a:t>
            </a:r>
          </a:p>
          <a:p>
            <a:pPr marL="285750" indent="-285750" fontAlgn="t">
              <a:buFont typeface="Arial" panose="020B0604020202020204" pitchFamily="34" charset="0"/>
              <a:buChar char="•"/>
            </a:pPr>
            <a:r>
              <a:rPr lang="en-GB" sz="1400" b="0" kern="0" dirty="0"/>
              <a:t>Go to https://</a:t>
            </a:r>
            <a:r>
              <a:rPr lang="en-GB" sz="1400" b="0" kern="0" dirty="0" smtClean="0"/>
              <a:t>kuplus.Kingston.ac.auk/ and enter EAPD </a:t>
            </a:r>
            <a:r>
              <a:rPr lang="en-GB" sz="1400" b="0" kern="0" dirty="0"/>
              <a:t>and select Employability Communication </a:t>
            </a:r>
            <a:r>
              <a:rPr lang="en-GB" sz="1400" b="0" kern="0" dirty="0" smtClean="0"/>
              <a:t>Skills to enrol </a:t>
            </a:r>
          </a:p>
          <a:p>
            <a:pPr marL="285750" indent="-285750" fontAlgn="t">
              <a:buFont typeface="Arial" panose="020B0604020202020204" pitchFamily="34" charset="0"/>
              <a:buChar char="•"/>
            </a:pPr>
            <a:r>
              <a:rPr lang="en-GB" sz="1400" b="0" kern="0" dirty="0" smtClean="0"/>
              <a:t>These take place:</a:t>
            </a:r>
          </a:p>
        </p:txBody>
      </p:sp>
      <p:graphicFrame>
        <p:nvGraphicFramePr>
          <p:cNvPr id="2" name="Table 1"/>
          <p:cNvGraphicFramePr>
            <a:graphicFrameLocks noGrp="1"/>
          </p:cNvGraphicFramePr>
          <p:nvPr>
            <p:extLst>
              <p:ext uri="{D42A27DB-BD31-4B8C-83A1-F6EECF244321}">
                <p14:modId xmlns:p14="http://schemas.microsoft.com/office/powerpoint/2010/main" val="4127262408"/>
              </p:ext>
            </p:extLst>
          </p:nvPr>
        </p:nvGraphicFramePr>
        <p:xfrm>
          <a:off x="1172252" y="4077494"/>
          <a:ext cx="8128000" cy="828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19912679"/>
                    </a:ext>
                  </a:extLst>
                </a:gridCol>
                <a:gridCol w="2032000">
                  <a:extLst>
                    <a:ext uri="{9D8B030D-6E8A-4147-A177-3AD203B41FA5}">
                      <a16:colId xmlns:a16="http://schemas.microsoft.com/office/drawing/2014/main" val="1581474145"/>
                    </a:ext>
                  </a:extLst>
                </a:gridCol>
                <a:gridCol w="2032000">
                  <a:extLst>
                    <a:ext uri="{9D8B030D-6E8A-4147-A177-3AD203B41FA5}">
                      <a16:colId xmlns:a16="http://schemas.microsoft.com/office/drawing/2014/main" val="2939691779"/>
                    </a:ext>
                  </a:extLst>
                </a:gridCol>
                <a:gridCol w="2032000">
                  <a:extLst>
                    <a:ext uri="{9D8B030D-6E8A-4147-A177-3AD203B41FA5}">
                      <a16:colId xmlns:a16="http://schemas.microsoft.com/office/drawing/2014/main" val="3298373075"/>
                    </a:ext>
                  </a:extLst>
                </a:gridCol>
              </a:tblGrid>
              <a:tr h="370840">
                <a:tc>
                  <a:txBody>
                    <a:bodyPr/>
                    <a:lstStyle/>
                    <a:p>
                      <a:r>
                        <a:rPr lang="en-GB" b="1" dirty="0" smtClean="0">
                          <a:solidFill>
                            <a:schemeClr val="bg1"/>
                          </a:solidFill>
                        </a:rPr>
                        <a:t>Weeks</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b="1" dirty="0" smtClean="0">
                          <a:solidFill>
                            <a:schemeClr val="bg1"/>
                          </a:solidFill>
                        </a:rPr>
                        <a:t>DAY</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b="1" dirty="0" smtClean="0">
                          <a:solidFill>
                            <a:schemeClr val="bg1"/>
                          </a:solidFill>
                        </a:rPr>
                        <a:t>TIME</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b="1" dirty="0" smtClean="0">
                          <a:solidFill>
                            <a:schemeClr val="bg1"/>
                          </a:solidFill>
                        </a:rPr>
                        <a:t>ROOM</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11953914"/>
                  </a:ext>
                </a:extLst>
              </a:tr>
              <a:tr h="370840">
                <a:tc>
                  <a:txBody>
                    <a:bodyPr/>
                    <a:lstStyle/>
                    <a:p>
                      <a:r>
                        <a:rPr lang="en-GB" dirty="0" smtClean="0">
                          <a:solidFill>
                            <a:schemeClr val="bg1"/>
                          </a:solidFill>
                        </a:rPr>
                        <a:t>Weeks 2-10 </a:t>
                      </a:r>
                    </a:p>
                    <a:p>
                      <a:r>
                        <a:rPr lang="en-GB" dirty="0" smtClean="0">
                          <a:solidFill>
                            <a:schemeClr val="bg1"/>
                          </a:solidFill>
                        </a:rPr>
                        <a:t>17 Jan – 13 March</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dirty="0" smtClean="0">
                          <a:solidFill>
                            <a:schemeClr val="bg1"/>
                          </a:solidFill>
                        </a:rPr>
                        <a:t>Friday</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dirty="0" smtClean="0">
                          <a:solidFill>
                            <a:schemeClr val="bg1"/>
                          </a:solidFill>
                        </a:rPr>
                        <a:t>2-4 pm</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GB" dirty="0" smtClean="0">
                          <a:solidFill>
                            <a:schemeClr val="bg1"/>
                          </a:solidFill>
                        </a:rPr>
                        <a:t>PRJG3014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32780625"/>
                  </a:ext>
                </a:extLst>
              </a:tr>
            </a:tbl>
          </a:graphicData>
        </a:graphic>
      </p:graphicFrame>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558800" y="5041737"/>
            <a:ext cx="2103723" cy="14543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310" y="446651"/>
            <a:ext cx="2190750" cy="1514475"/>
          </a:xfrm>
          <a:prstGeom prst="rect">
            <a:avLst/>
          </a:prstGeom>
        </p:spPr>
      </p:pic>
    </p:spTree>
    <p:extLst>
      <p:ext uri="{BB962C8B-B14F-4D97-AF65-F5344CB8AC3E}">
        <p14:creationId xmlns:p14="http://schemas.microsoft.com/office/powerpoint/2010/main" val="40111699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Resilience</a:t>
            </a: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sz="1400" dirty="0" smtClean="0"/>
              <a:t>Tips to build resilience:-</a:t>
            </a:r>
            <a:br>
              <a:rPr lang="en-GB" sz="1400" dirty="0" smtClean="0"/>
            </a:br>
            <a:endParaRPr lang="en-GB" sz="1400" dirty="0" smtClean="0"/>
          </a:p>
          <a:p>
            <a:pPr marL="342900" indent="-342900" fontAlgn="t">
              <a:buAutoNum type="arabicPeriod"/>
            </a:pPr>
            <a:r>
              <a:rPr lang="en-GB" sz="1400" dirty="0" smtClean="0"/>
              <a:t>Look after yourself  </a:t>
            </a:r>
          </a:p>
          <a:p>
            <a:pPr marL="342900" indent="-342900" fontAlgn="t">
              <a:buAutoNum type="arabicPeriod"/>
            </a:pPr>
            <a:r>
              <a:rPr lang="en-GB" sz="1400" dirty="0" smtClean="0"/>
              <a:t>Seek advice/help from CL, careers team, placement co-ordinators.</a:t>
            </a:r>
          </a:p>
          <a:p>
            <a:pPr marL="342900" indent="-342900" fontAlgn="t">
              <a:buAutoNum type="arabicPeriod"/>
            </a:pPr>
            <a:r>
              <a:rPr lang="en-GB" sz="1400" dirty="0" smtClean="0"/>
              <a:t>Learn from each knock back.  </a:t>
            </a:r>
            <a:endParaRPr lang="en-GB" sz="1400" dirty="0"/>
          </a:p>
          <a:p>
            <a:pPr marL="342900" indent="-342900" fontAlgn="t">
              <a:buAutoNum type="arabicPeriod"/>
            </a:pPr>
            <a:r>
              <a:rPr lang="en-GB" sz="1400" dirty="0" smtClean="0"/>
              <a:t>Student </a:t>
            </a:r>
            <a:r>
              <a:rPr lang="en-GB" sz="1400" dirty="0"/>
              <a:t>Wellbeing can offer support if you are having difficulties or issues. They offer NHS services along with counselling sessions and self help </a:t>
            </a:r>
            <a:r>
              <a:rPr lang="en-GB" sz="1400" dirty="0" smtClean="0"/>
              <a:t>guides.</a:t>
            </a:r>
          </a:p>
          <a:p>
            <a:pPr marL="342900" indent="-342900" fontAlgn="t">
              <a:buAutoNum type="arabicPeriod"/>
            </a:pPr>
            <a:r>
              <a:rPr lang="en-GB" sz="1400" dirty="0" smtClean="0"/>
              <a:t>Further </a:t>
            </a:r>
            <a:r>
              <a:rPr lang="en-GB" sz="1400" dirty="0"/>
              <a:t>information can be found on studenthub.Kingston.ac.uk / 020 8417 2172</a:t>
            </a:r>
            <a:r>
              <a:rPr lang="en-GB" sz="1800" dirty="0" smtClean="0"/>
              <a:t/>
            </a:r>
            <a:br>
              <a:rPr lang="en-GB" sz="1800" dirty="0" smtClean="0"/>
            </a:br>
            <a:r>
              <a:rPr lang="en-GB" sz="1800" dirty="0" smtClean="0"/>
              <a:t/>
            </a:r>
            <a:br>
              <a:rPr lang="en-GB" sz="1800" dirty="0" smtClean="0"/>
            </a:br>
            <a:endParaRPr lang="en-GB" sz="1800" b="1" dirty="0"/>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47997" y="4460518"/>
            <a:ext cx="2593134" cy="17926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01" y="625137"/>
            <a:ext cx="2725730" cy="2165204"/>
          </a:xfrm>
          <a:prstGeom prst="rect">
            <a:avLst/>
          </a:prstGeom>
        </p:spPr>
      </p:pic>
    </p:spTree>
    <p:extLst>
      <p:ext uri="{BB962C8B-B14F-4D97-AF65-F5344CB8AC3E}">
        <p14:creationId xmlns:p14="http://schemas.microsoft.com/office/powerpoint/2010/main" val="140253338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Assignment</a:t>
            </a:r>
            <a:endParaRPr lang="en-US" sz="3600" dirty="0">
              <a:latin typeface="Arial" charset="0"/>
              <a:cs typeface="Arial" charset="0"/>
            </a:endParaRPr>
          </a:p>
        </p:txBody>
      </p:sp>
      <p:sp>
        <p:nvSpPr>
          <p:cNvPr id="14338" name="Shape 115"/>
          <p:cNvSpPr>
            <a:spLocks noGrp="1"/>
          </p:cNvSpPr>
          <p:nvPr>
            <p:ph type="body" idx="14"/>
          </p:nvPr>
        </p:nvSpPr>
        <p:spPr/>
        <p:txBody>
          <a:bodyPr/>
          <a:lstStyle/>
          <a:p>
            <a:endParaRPr lang="en-GB" sz="2000" b="1" dirty="0" smtClean="0"/>
          </a:p>
          <a:p>
            <a:r>
              <a:rPr lang="en-GB" sz="1400" b="1" dirty="0" smtClean="0"/>
              <a:t>Attend:			Using </a:t>
            </a:r>
            <a:r>
              <a:rPr lang="en-GB" sz="1400" b="1" dirty="0"/>
              <a:t>LinkedIn to Find a Job </a:t>
            </a:r>
            <a:r>
              <a:rPr lang="en-GB" sz="1400" b="1" dirty="0" smtClean="0"/>
              <a:t>workshop</a:t>
            </a:r>
          </a:p>
          <a:p>
            <a:r>
              <a:rPr lang="en-GB" sz="1400" b="1" dirty="0" smtClean="0"/>
              <a:t>When:			Recorded </a:t>
            </a:r>
            <a:r>
              <a:rPr lang="en-GB" sz="1400" b="1" dirty="0"/>
              <a:t>session: </a:t>
            </a:r>
            <a:r>
              <a:rPr lang="en-GB" sz="1400" u="sng" dirty="0">
                <a:solidFill>
                  <a:srgbClr val="000000"/>
                </a:solidFill>
                <a:latin typeface="Calibri" panose="020F0502020204030204" pitchFamily="34" charset="0"/>
                <a:ea typeface="Times New Roman" panose="02020603050405020304" pitchFamily="18" charset="0"/>
                <a:hlinkClick r:id="rId3"/>
              </a:rPr>
              <a:t>https://bit.ly/2BlJ14k</a:t>
            </a:r>
            <a:endParaRPr lang="en-GB" sz="1400" b="1" dirty="0"/>
          </a:p>
          <a:p>
            <a:r>
              <a:rPr lang="en-GB" sz="1400" b="1" dirty="0" smtClean="0"/>
              <a:t>Assignment</a:t>
            </a:r>
            <a:r>
              <a:rPr lang="en-GB" sz="1400" b="1" dirty="0"/>
              <a:t>:		Upload evidence of LinkedIn profile </a:t>
            </a:r>
            <a:r>
              <a:rPr lang="en-GB" sz="1400" b="1" dirty="0" smtClean="0"/>
              <a:t>made by 1 November</a:t>
            </a:r>
            <a:endParaRPr lang="en-GB" sz="1400" dirty="0" smtClean="0"/>
          </a:p>
          <a:p>
            <a:r>
              <a:rPr lang="en-GB" sz="1800" dirty="0" smtClean="0"/>
              <a:t/>
            </a:r>
            <a:br>
              <a:rPr lang="en-GB" sz="1800" dirty="0" smtClean="0"/>
            </a:br>
            <a:r>
              <a:rPr lang="en-GB" sz="1800" dirty="0" smtClean="0"/>
              <a:t/>
            </a:r>
            <a:br>
              <a:rPr lang="en-GB" sz="1800" dirty="0" smtClean="0"/>
            </a:br>
            <a:endParaRPr lang="en-GB" sz="1800" b="1" dirty="0"/>
          </a:p>
        </p:txBody>
      </p:sp>
      <p:pic>
        <p:nvPicPr>
          <p:cNvPr id="3" name="Picture 2"/>
          <p:cNvPicPr>
            <a:picLocks noChangeAspect="1"/>
          </p:cNvPicPr>
          <p:nvPr/>
        </p:nvPicPr>
        <p:blipFill>
          <a:blip r:embed="rId4"/>
          <a:stretch>
            <a:fillRect/>
          </a:stretch>
        </p:blipFill>
        <p:spPr>
          <a:xfrm>
            <a:off x="8024844" y="748460"/>
            <a:ext cx="3359187" cy="106689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6619" y="4782999"/>
            <a:ext cx="2170881" cy="1667754"/>
          </a:xfrm>
          <a:prstGeom prst="rect">
            <a:avLst/>
          </a:prstGeom>
        </p:spPr>
      </p:pic>
    </p:spTree>
    <p:extLst>
      <p:ext uri="{BB962C8B-B14F-4D97-AF65-F5344CB8AC3E}">
        <p14:creationId xmlns:p14="http://schemas.microsoft.com/office/powerpoint/2010/main" val="10229204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Contacts</a:t>
            </a:r>
          </a:p>
          <a:p>
            <a:pPr>
              <a:spcBef>
                <a:spcPct val="0"/>
              </a:spcBef>
            </a:pPr>
            <a:endParaRPr lang="en-US" sz="3600" dirty="0">
              <a:latin typeface="Arial" charset="0"/>
              <a:cs typeface="Arial" charset="0"/>
            </a:endParaRPr>
          </a:p>
        </p:txBody>
      </p:sp>
      <p:sp>
        <p:nvSpPr>
          <p:cNvPr id="14338" name="Shape 115"/>
          <p:cNvSpPr>
            <a:spLocks noGrp="1"/>
          </p:cNvSpPr>
          <p:nvPr>
            <p:ph type="body" idx="14"/>
          </p:nvPr>
        </p:nvSpPr>
        <p:spPr/>
        <p:txBody>
          <a:bodyPr/>
          <a:lstStyle/>
          <a:p>
            <a:pPr marL="285750" indent="-285750" fontAlgn="t">
              <a:buFont typeface="Arial" panose="020B0604020202020204" pitchFamily="34" charset="0"/>
              <a:buChar char="•"/>
            </a:pPr>
            <a:r>
              <a:rPr lang="en-GB" sz="1400" dirty="0" smtClean="0"/>
              <a:t>Your </a:t>
            </a:r>
            <a:r>
              <a:rPr lang="en-GB" sz="1400" dirty="0"/>
              <a:t>individual Course Leader can provide specific information and support about your chosen career </a:t>
            </a:r>
            <a:r>
              <a:rPr lang="en-GB" sz="1400" dirty="0" smtClean="0"/>
              <a:t>path.</a:t>
            </a:r>
            <a:endParaRPr lang="en-GB" sz="1400" dirty="0">
              <a:solidFill>
                <a:srgbClr val="3333FF"/>
              </a:solidFill>
            </a:endParaRPr>
          </a:p>
          <a:p>
            <a:pPr marL="285750" indent="-285750" fontAlgn="t">
              <a:buFont typeface="Arial" panose="020B0604020202020204" pitchFamily="34" charset="0"/>
              <a:buChar char="•"/>
            </a:pPr>
            <a:r>
              <a:rPr lang="en-GB" sz="1400" dirty="0" smtClean="0"/>
              <a:t>The Careers </a:t>
            </a:r>
            <a:r>
              <a:rPr lang="en-GB" sz="1400" dirty="0"/>
              <a:t>and Employability team offer a wide range of workshops/events and drop in sessions. </a:t>
            </a:r>
            <a:br>
              <a:rPr lang="en-GB" sz="1400" dirty="0"/>
            </a:br>
            <a:r>
              <a:rPr lang="en-GB" sz="1400" dirty="0">
                <a:hlinkClick r:id="rId3"/>
              </a:rPr>
              <a:t>careers@kingston.ac.uk</a:t>
            </a:r>
            <a:r>
              <a:rPr lang="en-GB" sz="1400" dirty="0"/>
              <a:t> T: 0208 417 7745</a:t>
            </a:r>
          </a:p>
          <a:p>
            <a:pPr marL="285750" indent="-285750" fontAlgn="t">
              <a:buFont typeface="Arial" panose="020B0604020202020204" pitchFamily="34" charset="0"/>
              <a:buChar char="•"/>
            </a:pPr>
            <a:r>
              <a:rPr lang="en-GB" sz="1400" dirty="0" smtClean="0"/>
              <a:t>Come and see us</a:t>
            </a:r>
            <a:r>
              <a:rPr lang="en-GB" sz="1400" dirty="0"/>
              <a:t>. We are based in the SEC Student Office.</a:t>
            </a:r>
            <a:br>
              <a:rPr lang="en-GB" sz="1400" dirty="0"/>
            </a:br>
            <a:r>
              <a:rPr lang="en-GB" sz="1400" dirty="0" smtClean="0">
                <a:solidFill>
                  <a:srgbClr val="3333FF"/>
                </a:solidFill>
                <a:hlinkClick r:id="rId4"/>
              </a:rPr>
              <a:t>SECPGplacements@Kingston.ac.uk</a:t>
            </a:r>
            <a:r>
              <a:rPr lang="en-GB" sz="1400" dirty="0" smtClean="0">
                <a:solidFill>
                  <a:srgbClr val="3333FF"/>
                </a:solidFill>
              </a:rPr>
              <a:t> </a:t>
            </a:r>
            <a:r>
              <a:rPr lang="en-GB" sz="1400" dirty="0" smtClean="0"/>
              <a:t>T</a:t>
            </a:r>
            <a:r>
              <a:rPr lang="en-GB" sz="1400" dirty="0"/>
              <a:t>: 0208 417 2453 or 0208 417 4319</a:t>
            </a:r>
            <a:r>
              <a:rPr lang="en-GB" sz="1800" dirty="0" smtClean="0"/>
              <a:t/>
            </a:r>
            <a:br>
              <a:rPr lang="en-GB" sz="1800" dirty="0" smtClean="0"/>
            </a:br>
            <a:r>
              <a:rPr lang="en-GB" sz="1800" dirty="0" smtClean="0"/>
              <a:t/>
            </a:r>
            <a:br>
              <a:rPr lang="en-GB" sz="1800" dirty="0" smtClean="0"/>
            </a:br>
            <a:endParaRPr lang="en-GB" sz="1800" b="1" dirty="0"/>
          </a:p>
        </p:txBody>
      </p:sp>
      <p:pic>
        <p:nvPicPr>
          <p:cNvPr id="2" name="Picture 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28127" y="3819288"/>
            <a:ext cx="2530159" cy="1749110"/>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2314022" y="3819288"/>
            <a:ext cx="2543114" cy="1791410"/>
          </a:xfrm>
          <a:prstGeom prst="rect">
            <a:avLst/>
          </a:prstGeom>
        </p:spPr>
      </p:pic>
    </p:spTree>
    <p:extLst>
      <p:ext uri="{BB962C8B-B14F-4D97-AF65-F5344CB8AC3E}">
        <p14:creationId xmlns:p14="http://schemas.microsoft.com/office/powerpoint/2010/main" val="424539554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Assignment 3: Webinar: ‘Making connections</a:t>
            </a:r>
            <a:r>
              <a:rPr lang="en-US" dirty="0" smtClean="0">
                <a:latin typeface="Arial" charset="0"/>
                <a:cs typeface="Arial" charset="0"/>
              </a:rPr>
              <a:t>’</a:t>
            </a:r>
            <a:endParaRPr lang="en-US" dirty="0">
              <a:latin typeface="Arial" charset="0"/>
              <a:cs typeface="Arial" charset="0"/>
            </a:endParaRPr>
          </a:p>
        </p:txBody>
      </p:sp>
      <p:sp>
        <p:nvSpPr>
          <p:cNvPr id="14338" name="Shape 115"/>
          <p:cNvSpPr>
            <a:spLocks noGrp="1"/>
          </p:cNvSpPr>
          <p:nvPr>
            <p:ph type="body" idx="14"/>
          </p:nvPr>
        </p:nvSpPr>
        <p:spPr/>
        <p:txBody>
          <a:bodyPr/>
          <a:lstStyle/>
          <a:p>
            <a:pPr fontAlgn="t"/>
            <a:endParaRPr lang="en-GB" sz="2300" dirty="0" smtClean="0"/>
          </a:p>
          <a:p>
            <a:pPr marL="342900" indent="-342900" fontAlgn="t">
              <a:buFont typeface="Arial" panose="020B0604020202020204" pitchFamily="34" charset="0"/>
              <a:buChar char="•"/>
            </a:pPr>
            <a:r>
              <a:rPr lang="en-GB" sz="1800" dirty="0" smtClean="0"/>
              <a:t>Induction update</a:t>
            </a:r>
            <a:endParaRPr lang="en-GB" sz="1800" dirty="0"/>
          </a:p>
          <a:p>
            <a:pPr marL="342900" indent="-342900" fontAlgn="t">
              <a:buFont typeface="Arial" panose="020B0604020202020204" pitchFamily="34" charset="0"/>
              <a:buChar char="•"/>
            </a:pPr>
            <a:r>
              <a:rPr lang="en-GB" sz="1800" dirty="0" smtClean="0"/>
              <a:t>How to create your Linked in profile</a:t>
            </a:r>
          </a:p>
          <a:p>
            <a:pPr marL="342900" indent="-342900" fontAlgn="t">
              <a:buFont typeface="Arial" panose="020B0604020202020204" pitchFamily="34" charset="0"/>
              <a:buChar char="•"/>
            </a:pPr>
            <a:r>
              <a:rPr lang="en-GB" sz="1800" dirty="0" smtClean="0"/>
              <a:t>Business etiquette </a:t>
            </a:r>
          </a:p>
          <a:p>
            <a:pPr marL="342900" indent="-342900" fontAlgn="t">
              <a:buFont typeface="Arial" panose="020B0604020202020204" pitchFamily="34" charset="0"/>
              <a:buChar char="•"/>
            </a:pPr>
            <a:r>
              <a:rPr lang="en-GB" sz="1800" dirty="0" smtClean="0"/>
              <a:t>E-</a:t>
            </a:r>
            <a:r>
              <a:rPr lang="en-GB" sz="1800" dirty="0" err="1" smtClean="0"/>
              <a:t>hireability</a:t>
            </a:r>
            <a:r>
              <a:rPr lang="en-GB" sz="1800" dirty="0" smtClean="0"/>
              <a:t> and your brand</a:t>
            </a:r>
          </a:p>
          <a:p>
            <a:pPr marL="342900" indent="-342900" fontAlgn="t">
              <a:buFont typeface="Arial" panose="020B0604020202020204" pitchFamily="34" charset="0"/>
              <a:buChar char="•"/>
            </a:pPr>
            <a:r>
              <a:rPr lang="en-GB" sz="1800" dirty="0"/>
              <a:t>Business language support</a:t>
            </a:r>
          </a:p>
          <a:p>
            <a:pPr marL="342900" indent="-342900" fontAlgn="t">
              <a:buFont typeface="Arial" panose="020B0604020202020204" pitchFamily="34" charset="0"/>
              <a:buChar char="•"/>
            </a:pPr>
            <a:r>
              <a:rPr lang="en-GB" sz="1800" dirty="0" smtClean="0"/>
              <a:t>Resilience </a:t>
            </a:r>
            <a:br>
              <a:rPr lang="en-GB" sz="1800" dirty="0" smtClean="0"/>
            </a:br>
            <a:endParaRPr lang="en-GB" sz="1800" dirty="0" smtClean="0"/>
          </a:p>
          <a:p>
            <a:pPr fontAlgn="t"/>
            <a:r>
              <a:rPr lang="en-GB" sz="1800" dirty="0" smtClean="0"/>
              <a:t>Assignment:  Attendance of LinkedIn workshop</a:t>
            </a:r>
          </a:p>
          <a:p>
            <a:pPr fontAlgn="t"/>
            <a:r>
              <a:rPr lang="en-GB" sz="1800" dirty="0" smtClean="0"/>
              <a:t>Upload evidence of your LinkedIn profile and connections made</a:t>
            </a:r>
            <a:r>
              <a:rPr lang="en-GB" sz="2300" dirty="0" smtClean="0"/>
              <a:t/>
            </a:r>
            <a:br>
              <a:rPr lang="en-GB" sz="2300" dirty="0" smtClean="0"/>
            </a:br>
            <a:endParaRPr lang="en-GB" sz="2300" dirty="0"/>
          </a:p>
          <a:p>
            <a:pPr fontAlgn="t"/>
            <a:r>
              <a:rPr lang="en-GB" sz="2400" dirty="0" smtClean="0"/>
              <a:t/>
            </a:r>
            <a:br>
              <a:rPr lang="en-GB" sz="2400" dirty="0" smtClean="0"/>
            </a:br>
            <a:endParaRPr lang="en-GB" sz="2400" dirty="0" smtClean="0"/>
          </a:p>
          <a:p>
            <a:pPr fontAlgn="t"/>
            <a:r>
              <a:rPr lang="en-GB" sz="2400" dirty="0" smtClean="0"/>
              <a:t/>
            </a:r>
            <a:br>
              <a:rPr lang="en-GB" sz="2400" dirty="0" smtClean="0"/>
            </a:br>
            <a:endParaRPr lang="en-GB" sz="2400" b="1"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val="0"/>
              </a:ext>
            </a:extLst>
          </a:blip>
          <a:srcRect t="24698" b="33014"/>
          <a:stretch/>
        </p:blipFill>
        <p:spPr>
          <a:xfrm>
            <a:off x="7946510" y="1717103"/>
            <a:ext cx="3360586" cy="1065839"/>
          </a:xfrm>
          <a:prstGeom prst="rect">
            <a:avLst/>
          </a:prstGeom>
        </p:spPr>
      </p:pic>
      <p:pic>
        <p:nvPicPr>
          <p:cNvPr id="3" name="Picture 2"/>
          <p:cNvPicPr>
            <a:picLocks noChangeAspect="1"/>
          </p:cNvPicPr>
          <p:nvPr/>
        </p:nvPicPr>
        <p:blipFill>
          <a:blip r:embed="rId4"/>
          <a:stretch>
            <a:fillRect/>
          </a:stretch>
        </p:blipFill>
        <p:spPr>
          <a:xfrm>
            <a:off x="8896146" y="3105214"/>
            <a:ext cx="2851354" cy="1965779"/>
          </a:xfrm>
          <a:prstGeom prst="rect">
            <a:avLst/>
          </a:prstGeom>
        </p:spPr>
      </p:pic>
    </p:spTree>
    <p:extLst>
      <p:ext uri="{BB962C8B-B14F-4D97-AF65-F5344CB8AC3E}">
        <p14:creationId xmlns:p14="http://schemas.microsoft.com/office/powerpoint/2010/main" val="289718130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Induction update</a:t>
            </a: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sz="1800" dirty="0" smtClean="0"/>
              <a:t>To give quick update on the following:-</a:t>
            </a:r>
          </a:p>
          <a:p>
            <a:pPr marL="342900" indent="-342900" fontAlgn="t">
              <a:buFont typeface="+mj-lt"/>
              <a:buAutoNum type="arabicPeriod"/>
            </a:pPr>
            <a:r>
              <a:rPr lang="en-GB" sz="1800" dirty="0" smtClean="0"/>
              <a:t>Key information we covered in induction</a:t>
            </a:r>
          </a:p>
          <a:p>
            <a:pPr marL="342900" indent="-342900" fontAlgn="t">
              <a:buFont typeface="+mj-lt"/>
              <a:buAutoNum type="arabicPeriod"/>
            </a:pPr>
            <a:r>
              <a:rPr lang="en-GB" sz="1800" dirty="0" smtClean="0"/>
              <a:t>Access to Jobs Central &amp; My Careers &amp; Employability</a:t>
            </a:r>
          </a:p>
          <a:p>
            <a:pPr marL="342900" indent="-342900" fontAlgn="t">
              <a:buFont typeface="+mj-lt"/>
              <a:buAutoNum type="arabicPeriod"/>
            </a:pPr>
            <a:r>
              <a:rPr lang="en-GB" sz="1800" dirty="0" smtClean="0"/>
              <a:t>CV workshops / drop in sessions</a:t>
            </a:r>
          </a:p>
          <a:p>
            <a:pPr marL="342900" indent="-342900" fontAlgn="t">
              <a:buFont typeface="+mj-lt"/>
              <a:buAutoNum type="arabicPeriod"/>
            </a:pPr>
            <a:endParaRPr lang="en-GB" sz="1800" dirty="0" smtClean="0"/>
          </a:p>
          <a:p>
            <a:pPr marL="342900" indent="-342900" fontAlgn="t">
              <a:buFont typeface="+mj-lt"/>
              <a:buAutoNum type="arabicPeriod"/>
            </a:pPr>
            <a:endParaRPr lang="en-GB" sz="1800" dirty="0" smtClean="0"/>
          </a:p>
          <a:p>
            <a:pPr fontAlgn="t"/>
            <a:r>
              <a:rPr lang="en-GB" sz="1800" dirty="0" smtClean="0"/>
              <a:t>				</a:t>
            </a:r>
            <a:endParaRPr lang="en-GB"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592" y="1281906"/>
            <a:ext cx="2190750" cy="15144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150" y="2800349"/>
            <a:ext cx="2200275" cy="15144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544" y="4456112"/>
            <a:ext cx="2190750" cy="1514475"/>
          </a:xfrm>
          <a:prstGeom prst="rect">
            <a:avLst/>
          </a:prstGeom>
        </p:spPr>
      </p:pic>
    </p:spTree>
    <p:extLst>
      <p:ext uri="{BB962C8B-B14F-4D97-AF65-F5344CB8AC3E}">
        <p14:creationId xmlns:p14="http://schemas.microsoft.com/office/powerpoint/2010/main" val="353343042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a:t>
            </a:r>
            <a:r>
              <a:rPr lang="en-GB" sz="3600" dirty="0" smtClean="0"/>
              <a:t>Jobs Central </a:t>
            </a:r>
            <a:endParaRPr lang="en-GB" sz="3600" dirty="0"/>
          </a:p>
          <a:p>
            <a:pPr>
              <a:spcBef>
                <a:spcPct val="0"/>
              </a:spcBef>
            </a:pP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u="sng" dirty="0" smtClean="0"/>
              <a:t/>
            </a:r>
            <a:br>
              <a:rPr lang="en-GB" u="sng" dirty="0" smtClean="0"/>
            </a:br>
            <a:endParaRPr lang="en-GB" u="sng" dirty="0" smtClean="0"/>
          </a:p>
          <a:p>
            <a:pPr marL="457200" indent="-457200" fontAlgn="t">
              <a:buFont typeface="Arial" panose="020B0604020202020204" pitchFamily="34" charset="0"/>
              <a:buChar char="•"/>
            </a:pPr>
            <a:endParaRPr lang="en-GB" sz="1800" dirty="0" smtClean="0"/>
          </a:p>
          <a:p>
            <a:pPr fontAlgn="t"/>
            <a:r>
              <a:rPr lang="en-GB" sz="1800" dirty="0" smtClean="0"/>
              <a:t/>
            </a:r>
            <a:br>
              <a:rPr lang="en-GB" sz="1800" dirty="0" smtClean="0"/>
            </a:br>
            <a:endParaRPr lang="en-GB" sz="1800" b="1" dirty="0"/>
          </a:p>
        </p:txBody>
      </p:sp>
      <p:sp>
        <p:nvSpPr>
          <p:cNvPr id="4" name="Shape 115"/>
          <p:cNvSpPr txBox="1">
            <a:spLocks/>
          </p:cNvSpPr>
          <p:nvPr/>
        </p:nvSpPr>
        <p:spPr bwMode="auto">
          <a:xfrm>
            <a:off x="444500" y="1599406"/>
            <a:ext cx="11303000" cy="4956175"/>
          </a:xfrm>
          <a:prstGeom prst="rect">
            <a:avLst/>
          </a:prstGeom>
          <a:noFill/>
          <a:ln>
            <a:noFill/>
          </a:ln>
          <a:extLst>
            <a:ext uri="{FAA26D3D-D897-4be2-8F04-BA451C77F1D7}">
              <ma14:placeholderFlag xmlns="" xmlns:ma14="http://schemas.microsoft.com/office/mac/drawingml/2011/main" val="1"/>
            </a:ex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18" tIns="45718" rIns="45718" bIns="45718" numCol="1" anchor="t" anchorCtr="0" compatLnSpc="1">
            <a:prstTxWarp prst="textNoShape">
              <a:avLst/>
            </a:prstTxWarp>
          </a:bodyPr>
          <a:lstStyle>
            <a:lvl1pPr marL="0" indent="0" algn="l" rtl="0" eaLnBrk="1" fontAlgn="base" hangingPunct="1">
              <a:lnSpc>
                <a:spcPct val="90000"/>
              </a:lnSpc>
              <a:spcBef>
                <a:spcPts val="1000"/>
              </a:spcBef>
              <a:spcAft>
                <a:spcPct val="0"/>
              </a:spcAft>
              <a:buSzTx/>
              <a:buFontTx/>
              <a:buNone/>
              <a:defRPr sz="2800">
                <a:solidFill>
                  <a:schemeClr val="bg1"/>
                </a:solidFill>
                <a:latin typeface="Arial"/>
                <a:ea typeface="ＭＳ Ｐゴシック" charset="0"/>
                <a:cs typeface="Arial"/>
                <a:sym typeface="Arial" charset="0"/>
              </a:defRPr>
            </a:lvl1pPr>
            <a:lvl2pPr marL="723900" indent="-2667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2pPr>
            <a:lvl3pPr marL="1233488" indent="-319088"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3pPr>
            <a:lvl4pPr marL="17272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4pPr>
            <a:lvl5pPr marL="21844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5pPr>
            <a:lvl6pPr marL="26416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6pPr>
            <a:lvl7pPr marL="30988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7pPr>
            <a:lvl8pPr marL="35560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8pPr>
            <a:lvl9pPr marL="40132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9pPr>
          </a:lstStyle>
          <a:p>
            <a:pPr marL="457200" indent="-457200" fontAlgn="t">
              <a:buFont typeface="Arial" panose="020B0604020202020204" pitchFamily="34" charset="0"/>
              <a:buChar char="•"/>
            </a:pPr>
            <a:r>
              <a:rPr lang="en-GB" sz="1800" b="0" kern="0" dirty="0" smtClean="0"/>
              <a:t>Online KU job portal. </a:t>
            </a:r>
            <a:endParaRPr lang="en-GB" sz="2000" b="0" kern="0" dirty="0" smtClean="0"/>
          </a:p>
          <a:p>
            <a:pPr marL="457200" indent="-457200" fontAlgn="t">
              <a:buFont typeface="Arial" panose="020B0604020202020204" pitchFamily="34" charset="0"/>
              <a:buChar char="•"/>
            </a:pPr>
            <a:endParaRPr lang="en-GB" sz="2000" b="0" kern="0" dirty="0"/>
          </a:p>
          <a:p>
            <a:pPr marL="457200" indent="-457200" fontAlgn="t">
              <a:buFont typeface="Arial" panose="020B0604020202020204" pitchFamily="34" charset="0"/>
              <a:buChar char="•"/>
            </a:pPr>
            <a:endParaRPr lang="en-GB" sz="2000" b="0" kern="0" dirty="0" smtClean="0"/>
          </a:p>
          <a:p>
            <a:pPr marL="457200" indent="-457200" fontAlgn="t">
              <a:buFont typeface="Arial" panose="020B0604020202020204" pitchFamily="34" charset="0"/>
              <a:buChar char="•"/>
            </a:pPr>
            <a:endParaRPr lang="en-GB" sz="2000" b="0" kern="0" dirty="0" smtClean="0"/>
          </a:p>
          <a:p>
            <a:pPr fontAlgn="t"/>
            <a:r>
              <a:rPr lang="en-GB" sz="2000" b="0" kern="0" dirty="0" smtClean="0"/>
              <a:t>					</a:t>
            </a:r>
            <a:endParaRPr lang="en-GB" sz="1800" b="0" kern="0" dirty="0" smtClean="0"/>
          </a:p>
          <a:p>
            <a:pPr fontAlgn="t"/>
            <a:r>
              <a:rPr lang="en-GB" sz="1800" b="0" kern="0" dirty="0" smtClean="0"/>
              <a:t/>
            </a:r>
            <a:br>
              <a:rPr lang="en-GB" sz="1800" b="0" kern="0" dirty="0" smtClean="0"/>
            </a:br>
            <a:endParaRPr lang="en-GB" sz="1800" b="1" kern="0" dirty="0"/>
          </a:p>
        </p:txBody>
      </p:sp>
      <p:pic>
        <p:nvPicPr>
          <p:cNvPr id="3" name="Picture 2"/>
          <p:cNvPicPr>
            <a:picLocks noChangeAspect="1"/>
          </p:cNvPicPr>
          <p:nvPr/>
        </p:nvPicPr>
        <p:blipFill>
          <a:blip r:embed="rId3"/>
          <a:stretch>
            <a:fillRect/>
          </a:stretch>
        </p:blipFill>
        <p:spPr>
          <a:xfrm>
            <a:off x="1675855" y="2219325"/>
            <a:ext cx="8334920" cy="4638675"/>
          </a:xfrm>
          <a:prstGeom prst="rect">
            <a:avLst/>
          </a:prstGeom>
        </p:spPr>
      </p:pic>
    </p:spTree>
    <p:extLst>
      <p:ext uri="{BB962C8B-B14F-4D97-AF65-F5344CB8AC3E}">
        <p14:creationId xmlns:p14="http://schemas.microsoft.com/office/powerpoint/2010/main" val="317891955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a:t>
            </a:r>
            <a:r>
              <a:rPr lang="en-GB" sz="3600" dirty="0"/>
              <a:t>My Careers and Employability website</a:t>
            </a:r>
          </a:p>
          <a:p>
            <a:pPr>
              <a:spcBef>
                <a:spcPct val="0"/>
              </a:spcBef>
            </a:pP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u="sng" dirty="0" smtClean="0"/>
              <a:t/>
            </a:r>
            <a:br>
              <a:rPr lang="en-GB" u="sng" dirty="0" smtClean="0"/>
            </a:br>
            <a:endParaRPr lang="en-GB" u="sng" dirty="0" smtClean="0"/>
          </a:p>
          <a:p>
            <a:pPr marL="457200" indent="-457200" fontAlgn="t">
              <a:buFont typeface="Arial" panose="020B0604020202020204" pitchFamily="34" charset="0"/>
              <a:buChar char="•"/>
            </a:pPr>
            <a:endParaRPr lang="en-GB" sz="1800" dirty="0" smtClean="0"/>
          </a:p>
          <a:p>
            <a:pPr fontAlgn="t"/>
            <a:r>
              <a:rPr lang="en-GB" sz="1800" dirty="0" smtClean="0"/>
              <a:t/>
            </a:r>
            <a:br>
              <a:rPr lang="en-GB" sz="1800" dirty="0" smtClean="0"/>
            </a:br>
            <a:endParaRPr lang="en-GB" sz="1800" b="1" dirty="0"/>
          </a:p>
        </p:txBody>
      </p:sp>
      <p:sp>
        <p:nvSpPr>
          <p:cNvPr id="4" name="Shape 115"/>
          <p:cNvSpPr txBox="1">
            <a:spLocks/>
          </p:cNvSpPr>
          <p:nvPr/>
        </p:nvSpPr>
        <p:spPr bwMode="auto">
          <a:xfrm>
            <a:off x="444500" y="1599406"/>
            <a:ext cx="11303000" cy="4956175"/>
          </a:xfrm>
          <a:prstGeom prst="rect">
            <a:avLst/>
          </a:prstGeom>
          <a:noFill/>
          <a:ln>
            <a:noFill/>
          </a:ln>
          <a:extLst>
            <a:ext uri="{FAA26D3D-D897-4be2-8F04-BA451C77F1D7}">
              <ma14:placeholderFlag xmlns="" xmlns:ma14="http://schemas.microsoft.com/office/mac/drawingml/2011/main" val="1"/>
            </a:ex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18" tIns="45718" rIns="45718" bIns="45718" numCol="1" anchor="t" anchorCtr="0" compatLnSpc="1">
            <a:prstTxWarp prst="textNoShape">
              <a:avLst/>
            </a:prstTxWarp>
          </a:bodyPr>
          <a:lstStyle>
            <a:lvl1pPr marL="0" indent="0" algn="l" rtl="0" eaLnBrk="1" fontAlgn="base" hangingPunct="1">
              <a:lnSpc>
                <a:spcPct val="90000"/>
              </a:lnSpc>
              <a:spcBef>
                <a:spcPts val="1000"/>
              </a:spcBef>
              <a:spcAft>
                <a:spcPct val="0"/>
              </a:spcAft>
              <a:buSzTx/>
              <a:buFontTx/>
              <a:buNone/>
              <a:defRPr sz="2800">
                <a:solidFill>
                  <a:schemeClr val="bg1"/>
                </a:solidFill>
                <a:latin typeface="Arial"/>
                <a:ea typeface="ＭＳ Ｐゴシック" charset="0"/>
                <a:cs typeface="Arial"/>
                <a:sym typeface="Arial" charset="0"/>
              </a:defRPr>
            </a:lvl1pPr>
            <a:lvl2pPr marL="723900" indent="-2667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2pPr>
            <a:lvl3pPr marL="1233488" indent="-319088"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3pPr>
            <a:lvl4pPr marL="17272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4pPr>
            <a:lvl5pPr marL="2184400" indent="-355600" algn="l" rtl="0" eaLnBrk="1" fontAlgn="base" hangingPunct="1">
              <a:lnSpc>
                <a:spcPct val="90000"/>
              </a:lnSpc>
              <a:spcBef>
                <a:spcPts val="1000"/>
              </a:spcBef>
              <a:spcAft>
                <a:spcPct val="0"/>
              </a:spcAft>
              <a:buSzPct val="100000"/>
              <a:buFont typeface="Helvetica" charset="0"/>
              <a:buChar char="•"/>
              <a:defRPr sz="2800">
                <a:solidFill>
                  <a:schemeClr val="bg1"/>
                </a:solidFill>
                <a:latin typeface="Arial"/>
                <a:ea typeface="Arial"/>
                <a:cs typeface="Arial"/>
                <a:sym typeface="Arial" charset="0"/>
              </a:defRPr>
            </a:lvl5pPr>
            <a:lvl6pPr marL="26416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6pPr>
            <a:lvl7pPr marL="30988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7pPr>
            <a:lvl8pPr marL="35560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8pPr>
            <a:lvl9pPr marL="4013200" marR="0" indent="-355600" algn="l" defTabSz="91440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FFFFFF"/>
                </a:solidFill>
                <a:uFillTx/>
                <a:latin typeface="Arial"/>
                <a:ea typeface="Arial"/>
                <a:cs typeface="Arial"/>
                <a:sym typeface="Arial"/>
              </a:defRPr>
            </a:lvl9pPr>
          </a:lstStyle>
          <a:p>
            <a:pPr marL="457200" indent="-457200" fontAlgn="t">
              <a:buFont typeface="Arial" panose="020B0604020202020204" pitchFamily="34" charset="0"/>
              <a:buChar char="•"/>
            </a:pPr>
            <a:r>
              <a:rPr lang="en-GB" sz="1800" b="0" kern="0" dirty="0" smtClean="0"/>
              <a:t>There </a:t>
            </a:r>
            <a:r>
              <a:rPr lang="en-GB" sz="1800" b="0" kern="0" dirty="0"/>
              <a:t>is a wealth of online tools available here.  </a:t>
            </a:r>
            <a:endParaRPr lang="en-GB" sz="2000" b="0" kern="0" dirty="0" smtClean="0"/>
          </a:p>
          <a:p>
            <a:pPr fontAlgn="t"/>
            <a:r>
              <a:rPr lang="en-GB" sz="2000" b="0" kern="0" dirty="0" smtClean="0"/>
              <a:t>					</a:t>
            </a:r>
            <a:endParaRPr lang="en-GB" sz="1800" b="0" kern="0" dirty="0" smtClean="0"/>
          </a:p>
          <a:p>
            <a:pPr fontAlgn="t"/>
            <a:r>
              <a:rPr lang="en-GB" sz="1800" b="0" kern="0" dirty="0" smtClean="0"/>
              <a:t/>
            </a:r>
            <a:br>
              <a:rPr lang="en-GB" sz="1800" b="0" kern="0" dirty="0" smtClean="0"/>
            </a:br>
            <a:endParaRPr lang="en-GB" sz="1800" b="1" kern="0" dirty="0"/>
          </a:p>
        </p:txBody>
      </p:sp>
      <p:pic>
        <p:nvPicPr>
          <p:cNvPr id="8" name="Picture 7"/>
          <p:cNvPicPr/>
          <p:nvPr/>
        </p:nvPicPr>
        <p:blipFill>
          <a:blip r:embed="rId3"/>
          <a:stretch>
            <a:fillRect/>
          </a:stretch>
        </p:blipFill>
        <p:spPr>
          <a:xfrm>
            <a:off x="2938409" y="2353469"/>
            <a:ext cx="5406897" cy="4423025"/>
          </a:xfrm>
          <a:prstGeom prst="rect">
            <a:avLst/>
          </a:prstGeom>
        </p:spPr>
      </p:pic>
    </p:spTree>
    <p:extLst>
      <p:ext uri="{BB962C8B-B14F-4D97-AF65-F5344CB8AC3E}">
        <p14:creationId xmlns:p14="http://schemas.microsoft.com/office/powerpoint/2010/main" val="1003833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dirty="0" smtClean="0">
                <a:latin typeface="Arial" charset="0"/>
                <a:cs typeface="Arial" charset="0"/>
              </a:rPr>
              <a:t>Workshops</a:t>
            </a:r>
            <a:endParaRPr lang="en-US" dirty="0">
              <a:latin typeface="Arial" charset="0"/>
              <a:cs typeface="Arial" charset="0"/>
            </a:endParaRPr>
          </a:p>
        </p:txBody>
      </p:sp>
      <p:sp>
        <p:nvSpPr>
          <p:cNvPr id="14338" name="Shape 115"/>
          <p:cNvSpPr>
            <a:spLocks noGrp="1"/>
          </p:cNvSpPr>
          <p:nvPr>
            <p:ph type="body" idx="14"/>
          </p:nvPr>
        </p:nvSpPr>
        <p:spPr>
          <a:xfrm>
            <a:off x="444500" y="1658938"/>
            <a:ext cx="11303000" cy="5094401"/>
          </a:xfrm>
        </p:spPr>
        <p:txBody>
          <a:bodyPr/>
          <a:lstStyle/>
          <a:p>
            <a:pPr>
              <a:spcAft>
                <a:spcPts val="600"/>
              </a:spcAft>
              <a:defRPr/>
            </a:pPr>
            <a:r>
              <a:rPr lang="en-GB" sz="1800" dirty="0" smtClean="0"/>
              <a:t>Dates and booking available on</a:t>
            </a:r>
            <a:r>
              <a:rPr lang="en-GB" sz="1800" dirty="0"/>
              <a:t> </a:t>
            </a:r>
            <a:r>
              <a:rPr lang="en-GB" sz="1800" u="sng" dirty="0">
                <a:hlinkClick r:id="rId3"/>
              </a:rPr>
              <a:t>https://jobscentral.kingston.ac.uk/</a:t>
            </a:r>
            <a:r>
              <a:rPr lang="en-GB" sz="1800" dirty="0"/>
              <a:t> </a:t>
            </a:r>
            <a:r>
              <a:rPr lang="en-GB" sz="1800" dirty="0" smtClean="0"/>
              <a:t>Follow the workshop tab…</a:t>
            </a:r>
            <a:r>
              <a:rPr lang="en-GB" sz="2400" dirty="0" smtClean="0"/>
              <a:t/>
            </a:r>
            <a:br>
              <a:rPr lang="en-GB" sz="2400" dirty="0" smtClean="0"/>
            </a:br>
            <a:endParaRPr lang="en-GB" sz="2400" dirty="0" smtClean="0"/>
          </a:p>
          <a:p>
            <a:pPr>
              <a:spcAft>
                <a:spcPts val="600"/>
              </a:spcAft>
              <a:defRPr/>
            </a:pPr>
            <a:r>
              <a:rPr lang="en-GB" sz="2400" dirty="0" smtClean="0"/>
              <a:t/>
            </a:r>
            <a:br>
              <a:rPr lang="en-GB" sz="2400" dirty="0" smtClean="0"/>
            </a:br>
            <a:endParaRPr lang="en-GB" sz="2400" dirty="0" smtClean="0"/>
          </a:p>
          <a:p>
            <a:pPr>
              <a:spcAft>
                <a:spcPts val="600"/>
              </a:spcAft>
              <a:defRPr/>
            </a:pPr>
            <a:endParaRPr lang="en-GB" sz="2400" dirty="0" smtClean="0"/>
          </a:p>
          <a:p>
            <a:pPr>
              <a:spcAft>
                <a:spcPts val="600"/>
              </a:spcAft>
              <a:defRPr/>
            </a:pPr>
            <a:r>
              <a:rPr lang="en-GB" sz="2400" dirty="0" smtClean="0"/>
              <a:t/>
            </a:r>
            <a:br>
              <a:rPr lang="en-GB" sz="2400" dirty="0" smtClean="0"/>
            </a:br>
            <a:r>
              <a:rPr lang="en-GB" sz="2400" dirty="0" smtClean="0"/>
              <a:t/>
            </a:r>
            <a:br>
              <a:rPr lang="en-GB" sz="2400" dirty="0" smtClean="0"/>
            </a:br>
            <a:endParaRPr lang="en-GB" sz="2400" b="1" dirty="0"/>
          </a:p>
        </p:txBody>
      </p:sp>
      <p:pic>
        <p:nvPicPr>
          <p:cNvPr id="2" name="Picture 1"/>
          <p:cNvPicPr>
            <a:picLocks noChangeAspect="1"/>
          </p:cNvPicPr>
          <p:nvPr/>
        </p:nvPicPr>
        <p:blipFill rotWithShape="1">
          <a:blip r:embed="rId4"/>
          <a:srcRect r="-898" b="28106"/>
          <a:stretch/>
        </p:blipFill>
        <p:spPr>
          <a:xfrm>
            <a:off x="1725289" y="2888365"/>
            <a:ext cx="8001684" cy="3553529"/>
          </a:xfrm>
          <a:prstGeom prst="rect">
            <a:avLst/>
          </a:prstGeom>
        </p:spPr>
      </p:pic>
      <p:sp>
        <p:nvSpPr>
          <p:cNvPr id="4" name="Oval 3"/>
          <p:cNvSpPr/>
          <p:nvPr/>
        </p:nvSpPr>
        <p:spPr>
          <a:xfrm>
            <a:off x="3133619" y="3626776"/>
            <a:ext cx="986319" cy="657546"/>
          </a:xfrm>
          <a:prstGeom prst="ellipse">
            <a:avLst/>
          </a:prstGeom>
          <a:noFill/>
          <a:ln w="5715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85237010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GB" sz="3600" dirty="0" smtClean="0"/>
              <a:t>CV drop in sessions</a:t>
            </a:r>
            <a:endParaRPr lang="en-US" sz="3600" dirty="0">
              <a:latin typeface="Arial" charset="0"/>
              <a:cs typeface="Arial" charset="0"/>
            </a:endParaRPr>
          </a:p>
        </p:txBody>
      </p:sp>
      <p:sp>
        <p:nvSpPr>
          <p:cNvPr id="14338" name="Shape 115"/>
          <p:cNvSpPr>
            <a:spLocks noGrp="1"/>
          </p:cNvSpPr>
          <p:nvPr>
            <p:ph type="body" idx="14"/>
          </p:nvPr>
        </p:nvSpPr>
        <p:spPr/>
        <p:txBody>
          <a:bodyPr/>
          <a:lstStyle/>
          <a:p>
            <a:pPr fontAlgn="t"/>
            <a:r>
              <a:rPr lang="en-GB" u="sng" dirty="0" smtClean="0"/>
              <a:t/>
            </a:r>
            <a:br>
              <a:rPr lang="en-GB" u="sng" dirty="0" smtClean="0"/>
            </a:br>
            <a:endParaRPr lang="en-GB" u="sng" dirty="0" smtClean="0"/>
          </a:p>
          <a:p>
            <a:pPr marL="457200" indent="-457200" fontAlgn="t">
              <a:buFont typeface="Arial" panose="020B0604020202020204" pitchFamily="34" charset="0"/>
              <a:buChar char="•"/>
            </a:pPr>
            <a:endParaRPr lang="en-GB" sz="1800" dirty="0" smtClean="0"/>
          </a:p>
          <a:p>
            <a:pPr fontAlgn="t"/>
            <a:r>
              <a:rPr lang="en-GB" sz="1800" dirty="0" smtClean="0"/>
              <a:t/>
            </a:r>
            <a:br>
              <a:rPr lang="en-GB" sz="1800" dirty="0" smtClean="0"/>
            </a:br>
            <a:endParaRPr lang="en-GB" sz="1800" b="1" dirty="0"/>
          </a:p>
        </p:txBody>
      </p:sp>
      <p:pic>
        <p:nvPicPr>
          <p:cNvPr id="1027" name="Picture 1" descr="image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9098" y="1658938"/>
            <a:ext cx="10285684" cy="500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80783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How to create your LinkedIn profile</a:t>
            </a:r>
            <a:endParaRPr lang="en-US" sz="3600" dirty="0">
              <a:latin typeface="Arial" charset="0"/>
              <a:cs typeface="Arial" charset="0"/>
            </a:endParaRPr>
          </a:p>
        </p:txBody>
      </p:sp>
      <p:sp>
        <p:nvSpPr>
          <p:cNvPr id="14338" name="Shape 115"/>
          <p:cNvSpPr>
            <a:spLocks noGrp="1"/>
          </p:cNvSpPr>
          <p:nvPr>
            <p:ph type="body" idx="14"/>
          </p:nvPr>
        </p:nvSpPr>
        <p:spPr>
          <a:xfrm>
            <a:off x="444500" y="1658938"/>
            <a:ext cx="11303000" cy="4594225"/>
          </a:xfrm>
        </p:spPr>
        <p:txBody>
          <a:bodyPr/>
          <a:lstStyle/>
          <a:p>
            <a:r>
              <a:rPr lang="en-GB" sz="1400" dirty="0" smtClean="0"/>
              <a:t>94% of recruiters used social media in their recruitment efforts so it’s important to be present online.</a:t>
            </a:r>
          </a:p>
          <a:p>
            <a:pPr marL="228600" indent="-228600">
              <a:buAutoNum type="arabicPeriod"/>
            </a:pPr>
            <a:r>
              <a:rPr lang="en-GB" sz="1400" dirty="0" smtClean="0"/>
              <a:t>Your picture</a:t>
            </a:r>
          </a:p>
          <a:p>
            <a:pPr marL="228600" indent="-228600">
              <a:buAutoNum type="arabicPeriod"/>
            </a:pPr>
            <a:r>
              <a:rPr lang="en-GB" sz="1400" dirty="0" smtClean="0"/>
              <a:t>Your headline</a:t>
            </a:r>
          </a:p>
          <a:p>
            <a:pPr marL="228600" indent="-228600">
              <a:buAutoNum type="arabicPeriod"/>
            </a:pPr>
            <a:r>
              <a:rPr lang="en-GB" sz="1400" dirty="0" smtClean="0"/>
              <a:t>About </a:t>
            </a:r>
          </a:p>
          <a:p>
            <a:pPr marL="228600" indent="-228600">
              <a:buAutoNum type="arabicPeriod"/>
            </a:pPr>
            <a:r>
              <a:rPr lang="en-GB" sz="1400" dirty="0" smtClean="0"/>
              <a:t>Your experience</a:t>
            </a:r>
            <a:endParaRPr lang="en-GB" sz="1400" dirty="0"/>
          </a:p>
          <a:p>
            <a:pPr marL="228600" indent="-228600">
              <a:buAutoNum type="arabicPeriod"/>
            </a:pPr>
            <a:r>
              <a:rPr lang="en-GB" sz="1400" dirty="0" smtClean="0"/>
              <a:t>Recommendations</a:t>
            </a:r>
          </a:p>
          <a:p>
            <a:pPr marL="228600" indent="-228600">
              <a:buAutoNum type="arabicPeriod"/>
            </a:pPr>
            <a:r>
              <a:rPr lang="en-GB" sz="1400" dirty="0" smtClean="0"/>
              <a:t>Interests</a:t>
            </a:r>
          </a:p>
          <a:p>
            <a:pPr marL="228600" indent="-228600">
              <a:buAutoNum type="arabicPeriod"/>
            </a:pPr>
            <a:r>
              <a:rPr lang="en-GB" sz="1400" dirty="0" smtClean="0"/>
              <a:t>Focus </a:t>
            </a:r>
            <a:r>
              <a:rPr lang="en-GB" sz="1400" dirty="0"/>
              <a:t>on filling out what you have. </a:t>
            </a:r>
            <a:endParaRPr lang="en-GB" sz="1800" dirty="0" smtClean="0"/>
          </a:p>
          <a:p>
            <a:pPr fontAlgn="t"/>
            <a:r>
              <a:rPr lang="en-GB" sz="1800" dirty="0" smtClean="0"/>
              <a:t>				</a:t>
            </a:r>
            <a:endParaRPr lang="en-GB" sz="18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14204" y="4426359"/>
            <a:ext cx="2493338" cy="159282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23523" y="4426359"/>
            <a:ext cx="2464822" cy="1592825"/>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189888" y="4426359"/>
            <a:ext cx="2558713" cy="1592826"/>
          </a:xfrm>
          <a:prstGeom prst="rect">
            <a:avLst/>
          </a:prstGeom>
        </p:spPr>
      </p:pic>
    </p:spTree>
    <p:extLst>
      <p:ext uri="{BB962C8B-B14F-4D97-AF65-F5344CB8AC3E}">
        <p14:creationId xmlns:p14="http://schemas.microsoft.com/office/powerpoint/2010/main" val="17304350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a:spLocks noGrp="1"/>
          </p:cNvSpPr>
          <p:nvPr>
            <p:ph type="body" idx="13"/>
          </p:nvPr>
        </p:nvSpPr>
        <p:spPr>
          <a:xfrm>
            <a:off x="444500" y="904875"/>
            <a:ext cx="11303000" cy="754063"/>
          </a:xfrm>
        </p:spPr>
        <p:txBody>
          <a:bodyPr/>
          <a:lstStyle/>
          <a:p>
            <a:pPr>
              <a:spcBef>
                <a:spcPct val="0"/>
              </a:spcBef>
            </a:pPr>
            <a:r>
              <a:rPr lang="en-US" sz="3600" dirty="0" smtClean="0">
                <a:latin typeface="Arial" charset="0"/>
                <a:cs typeface="Arial" charset="0"/>
              </a:rPr>
              <a:t> Assignment</a:t>
            </a:r>
            <a:endParaRPr lang="en-US" sz="3600" dirty="0">
              <a:latin typeface="Arial" charset="0"/>
              <a:cs typeface="Arial" charset="0"/>
            </a:endParaRPr>
          </a:p>
        </p:txBody>
      </p:sp>
      <p:sp>
        <p:nvSpPr>
          <p:cNvPr id="14338" name="Shape 115"/>
          <p:cNvSpPr>
            <a:spLocks noGrp="1"/>
          </p:cNvSpPr>
          <p:nvPr>
            <p:ph type="body" idx="14"/>
          </p:nvPr>
        </p:nvSpPr>
        <p:spPr>
          <a:xfrm>
            <a:off x="444500" y="1568450"/>
            <a:ext cx="11303000" cy="4351338"/>
          </a:xfrm>
        </p:spPr>
        <p:txBody>
          <a:bodyPr/>
          <a:lstStyle/>
          <a:p>
            <a:endParaRPr lang="en-GB" sz="2000" b="1" dirty="0" smtClean="0"/>
          </a:p>
          <a:p>
            <a:r>
              <a:rPr lang="en-GB" sz="2000" b="1" dirty="0" smtClean="0"/>
              <a:t>Attend:			“Using </a:t>
            </a:r>
            <a:r>
              <a:rPr lang="en-GB" sz="2000" b="1" dirty="0"/>
              <a:t>LinkedIn to Find a Job </a:t>
            </a:r>
            <a:r>
              <a:rPr lang="en-GB" sz="2000" b="1" dirty="0" smtClean="0"/>
              <a:t>workshop”</a:t>
            </a:r>
          </a:p>
          <a:p>
            <a:r>
              <a:rPr lang="en-GB" sz="2000" b="1" dirty="0" smtClean="0"/>
              <a:t>When:			 recorded session: </a:t>
            </a:r>
            <a:r>
              <a:rPr lang="en-GB" sz="2000" u="sng" dirty="0" smtClean="0">
                <a:solidFill>
                  <a:srgbClr val="000000"/>
                </a:solidFill>
                <a:latin typeface="Calibri" panose="020F0502020204030204" pitchFamily="34" charset="0"/>
                <a:ea typeface="Times New Roman" panose="02020603050405020304" pitchFamily="18" charset="0"/>
                <a:hlinkClick r:id="rId3"/>
              </a:rPr>
              <a:t>https</a:t>
            </a:r>
            <a:r>
              <a:rPr lang="en-GB" sz="2000" u="sng" dirty="0">
                <a:solidFill>
                  <a:srgbClr val="000000"/>
                </a:solidFill>
                <a:latin typeface="Calibri" panose="020F0502020204030204" pitchFamily="34" charset="0"/>
                <a:ea typeface="Times New Roman" panose="02020603050405020304" pitchFamily="18" charset="0"/>
                <a:hlinkClick r:id="rId3"/>
              </a:rPr>
              <a:t>://</a:t>
            </a:r>
            <a:r>
              <a:rPr lang="en-GB" sz="2000" u="sng" dirty="0" smtClean="0">
                <a:solidFill>
                  <a:srgbClr val="000000"/>
                </a:solidFill>
                <a:latin typeface="Calibri" panose="020F0502020204030204" pitchFamily="34" charset="0"/>
                <a:ea typeface="Times New Roman" panose="02020603050405020304" pitchFamily="18" charset="0"/>
                <a:hlinkClick r:id="rId3"/>
              </a:rPr>
              <a:t>bit.ly/2BlJ14k</a:t>
            </a:r>
            <a:endParaRPr lang="en-GB" sz="2000" b="1" dirty="0" smtClean="0"/>
          </a:p>
          <a:p>
            <a:r>
              <a:rPr lang="en-GB" sz="2000" b="1" dirty="0" smtClean="0"/>
              <a:t>Assignment</a:t>
            </a:r>
            <a:r>
              <a:rPr lang="en-GB" sz="2000" b="1" dirty="0"/>
              <a:t>:		Upload </a:t>
            </a:r>
            <a:r>
              <a:rPr lang="en-GB" sz="2000" b="1" dirty="0" smtClean="0"/>
              <a:t>LinkedIn </a:t>
            </a:r>
            <a:r>
              <a:rPr lang="en-GB" sz="2000" b="1" dirty="0"/>
              <a:t>profile </a:t>
            </a:r>
            <a:r>
              <a:rPr lang="en-GB" sz="2000" b="1" dirty="0" smtClean="0"/>
              <a:t>by 1 November</a:t>
            </a:r>
          </a:p>
          <a:p>
            <a:endParaRPr lang="en-GB" sz="1400" dirty="0" smtClean="0"/>
          </a:p>
          <a:p>
            <a:r>
              <a:rPr lang="en-GB" sz="1400" dirty="0" smtClean="0"/>
              <a:t>By </a:t>
            </a:r>
            <a:r>
              <a:rPr lang="en-GB" sz="1400" dirty="0"/>
              <a:t>attending this workshop we'll show you how to use the functionality of LinkedIn to help you find and apply to both advertised and hidden jobs, and show you how to build your brand online. </a:t>
            </a:r>
          </a:p>
          <a:p>
            <a:r>
              <a:rPr lang="en-GB" sz="1400" b="1" dirty="0"/>
              <a:t>By the end of the session you will be able to: </a:t>
            </a:r>
            <a:endParaRPr lang="en-GB" sz="1400" dirty="0"/>
          </a:p>
          <a:p>
            <a:r>
              <a:rPr lang="en-GB" sz="1400" dirty="0"/>
              <a:t>Identify the value of using LinkedIn in your job search versus other social media sites</a:t>
            </a:r>
          </a:p>
          <a:p>
            <a:r>
              <a:rPr lang="en-GB" sz="1400" dirty="0"/>
              <a:t>Explain the different aspects of the Job Search tool and how it can be used in your job search</a:t>
            </a:r>
          </a:p>
          <a:p>
            <a:r>
              <a:rPr lang="en-GB" sz="1400" dirty="0"/>
              <a:t>Describe the range of ways that using LinkedIn can support you in a speculative approach to employers </a:t>
            </a:r>
          </a:p>
          <a:p>
            <a:r>
              <a:rPr lang="en-GB" sz="1400" dirty="0"/>
              <a:t>Construct your LinkedIn profile to increase visibility to employers and recruiters </a:t>
            </a:r>
          </a:p>
          <a:p>
            <a:r>
              <a:rPr lang="en-GB" sz="1400" dirty="0"/>
              <a:t>Demonstrate competence in your field of expertise through the use of LinkedIn </a:t>
            </a:r>
            <a:r>
              <a:rPr lang="en-GB" sz="1800" dirty="0" smtClean="0"/>
              <a:t/>
            </a:r>
            <a:br>
              <a:rPr lang="en-GB" sz="1800" dirty="0" smtClean="0"/>
            </a:br>
            <a:r>
              <a:rPr lang="en-GB" sz="1800" dirty="0" smtClean="0"/>
              <a:t/>
            </a:r>
            <a:br>
              <a:rPr lang="en-GB" sz="1800" dirty="0" smtClean="0"/>
            </a:br>
            <a:endParaRPr lang="en-GB" sz="1800" b="1" dirty="0"/>
          </a:p>
        </p:txBody>
      </p:sp>
      <p:pic>
        <p:nvPicPr>
          <p:cNvPr id="3" name="Picture 2"/>
          <p:cNvPicPr>
            <a:picLocks noChangeAspect="1"/>
          </p:cNvPicPr>
          <p:nvPr/>
        </p:nvPicPr>
        <p:blipFill>
          <a:blip r:embed="rId4"/>
          <a:stretch>
            <a:fillRect/>
          </a:stretch>
        </p:blipFill>
        <p:spPr>
          <a:xfrm>
            <a:off x="8024844" y="748460"/>
            <a:ext cx="3359187" cy="106689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6619" y="4782999"/>
            <a:ext cx="2170881" cy="1667754"/>
          </a:xfrm>
          <a:prstGeom prst="rect">
            <a:avLst/>
          </a:prstGeom>
        </p:spPr>
      </p:pic>
    </p:spTree>
    <p:extLst>
      <p:ext uri="{BB962C8B-B14F-4D97-AF65-F5344CB8AC3E}">
        <p14:creationId xmlns:p14="http://schemas.microsoft.com/office/powerpoint/2010/main" val="792994532"/>
      </p:ext>
    </p:extLst>
  </p:cSld>
  <p:clrMapOvr>
    <a:masterClrMapping/>
  </p:clrMapOvr>
  <p:transition spd="slow"/>
</p:sld>
</file>

<file path=ppt/theme/theme1.xml><?xml version="1.0" encoding="utf-8"?>
<a:theme xmlns:a="http://schemas.openxmlformats.org/drawingml/2006/main" name="KU Powerpoint templat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normAutofit/>
      </a:bodyPr>
      <a:lstStyle>
        <a:defPPr marL="0" marR="0" indent="0" algn="l" defTabSz="914400" rtl="0" fontAlgn="auto" latinLnBrk="0" hangingPunct="0">
          <a:lnSpc>
            <a:spcPct val="9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normAutofit/>
      </a:bodyPr>
      <a:lstStyle>
        <a:defPPr marL="0" marR="0" indent="0" algn="l" defTabSz="914400" rtl="0" fontAlgn="auto" latinLnBrk="0" hangingPunct="0">
          <a:lnSpc>
            <a:spcPct val="9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Powerpoint template</Template>
  <TotalTime>3495</TotalTime>
  <Words>712</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Helvetica</vt:lpstr>
      <vt:lpstr>Times New Roman</vt:lpstr>
      <vt:lpstr>KU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1608108 CARR</dc:creator>
  <cp:lastModifiedBy>Simmons, Thomas W</cp:lastModifiedBy>
  <cp:revision>135</cp:revision>
  <cp:lastPrinted>2019-10-22T10:39:01Z</cp:lastPrinted>
  <dcterms:created xsi:type="dcterms:W3CDTF">2017-08-29T16:01:24Z</dcterms:created>
  <dcterms:modified xsi:type="dcterms:W3CDTF">2019-10-23T15:02:50Z</dcterms:modified>
</cp:coreProperties>
</file>