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86B01D3-195C-4975-B19C-607D819BA733}" type="datetimeFigureOut">
              <a:rPr lang="fr-FR" smtClean="0"/>
              <a:t>06/11/2022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250177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6B01D3-195C-4975-B19C-607D819BA733}" type="datetimeFigureOut">
              <a:rPr lang="fr-FR" smtClean="0"/>
              <a:t>06/11/2022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119779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6B01D3-195C-4975-B19C-607D819BA733}" type="datetimeFigureOut">
              <a:rPr lang="fr-FR" smtClean="0"/>
              <a:t>06/11/2022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279080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6B01D3-195C-4975-B19C-607D819BA733}" type="datetimeFigureOut">
              <a:rPr lang="fr-FR" smtClean="0"/>
              <a:t>06/11/2022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311543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86B01D3-195C-4975-B19C-607D819BA733}" type="datetimeFigureOut">
              <a:rPr lang="fr-FR" smtClean="0"/>
              <a:t>06/11/2022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18094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86B01D3-195C-4975-B19C-607D819BA733}" type="datetimeFigureOut">
              <a:rPr lang="fr-FR" smtClean="0"/>
              <a:t>06/11/2022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186025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86B01D3-195C-4975-B19C-607D819BA733}" type="datetimeFigureOut">
              <a:rPr lang="fr-FR" smtClean="0"/>
              <a:t>06/11/2022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270515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86B01D3-195C-4975-B19C-607D819BA733}" type="datetimeFigureOut">
              <a:rPr lang="fr-FR" smtClean="0"/>
              <a:t>06/11/2022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783443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86B01D3-195C-4975-B19C-607D819BA733}" type="datetimeFigureOut">
              <a:rPr lang="fr-FR" smtClean="0"/>
              <a:t>06/11/2022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412155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86B01D3-195C-4975-B19C-607D819BA733}" type="datetimeFigureOut">
              <a:rPr lang="fr-FR" smtClean="0"/>
              <a:t>06/11/2022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400899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86B01D3-195C-4975-B19C-607D819BA733}" type="datetimeFigureOut">
              <a:rPr lang="fr-FR" smtClean="0"/>
              <a:t>06/11/2022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6EE6C4-E18F-4B9D-B4C5-9916A00CC704}" type="slidenum">
              <a:rPr lang="fr-FR" smtClean="0"/>
              <a:t>‹N°›</a:t>
            </a:fld>
            <a:endParaRPr lang="fr-FR"/>
          </a:p>
        </p:txBody>
      </p:sp>
    </p:spTree>
    <p:extLst>
      <p:ext uri="{BB962C8B-B14F-4D97-AF65-F5344CB8AC3E}">
        <p14:creationId xmlns:p14="http://schemas.microsoft.com/office/powerpoint/2010/main" val="193381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B01D3-195C-4975-B19C-607D819BA733}" type="datetimeFigureOut">
              <a:rPr lang="fr-FR" smtClean="0"/>
              <a:t>06/11/2022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EE6C4-E18F-4B9D-B4C5-9916A00CC704}" type="slidenum">
              <a:rPr lang="fr-FR" smtClean="0"/>
              <a:t>‹N°›</a:t>
            </a:fld>
            <a:endParaRPr lang="fr-FR"/>
          </a:p>
        </p:txBody>
      </p:sp>
    </p:spTree>
    <p:extLst>
      <p:ext uri="{BB962C8B-B14F-4D97-AF65-F5344CB8AC3E}">
        <p14:creationId xmlns:p14="http://schemas.microsoft.com/office/powerpoint/2010/main" val="41081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DELEGATION DE POUVOIR</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474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La délégation de pouvoir est un mode d’organisation de l’entreprise qui permet à l’employeur de confier à des salariés le soin de veiller, au respect de la réglementation applicable.</a:t>
            </a:r>
          </a:p>
          <a:p>
            <a:pPr marL="0" indent="0">
              <a:buNone/>
            </a:pPr>
            <a:endParaRPr lang="fr-FR" dirty="0"/>
          </a:p>
          <a:p>
            <a:r>
              <a:rPr lang="fr-FR" dirty="0"/>
              <a:t>L’employeur qui délègue une partie de ses pouvoirs à un ou plusieurs salariés transfère corrélativement la responsabilité pénale qui y est attachée.</a:t>
            </a:r>
            <a:r>
              <a:rPr lang="fr-FR" b="1" dirty="0"/>
              <a:t> </a:t>
            </a:r>
            <a:endParaRPr lang="fr-FR" dirty="0"/>
          </a:p>
          <a:p>
            <a:pPr marL="0" indent="0">
              <a:buNone/>
            </a:pPr>
            <a:endParaRPr lang="fr-FR" dirty="0"/>
          </a:p>
          <a:p>
            <a:r>
              <a:rPr lang="fr-FR" dirty="0"/>
              <a:t>Aucun texte légal ne réglemente la délégation de pouvoir. Celle-ci trouve son origine dans la jurisprudence qui précise les conditions de sa validité tenant à la fois à l’entreprise, à la personne du délégant et du délégataire, à la délégation.</a:t>
            </a:r>
          </a:p>
          <a:p>
            <a:endParaRPr lang="fr-FR" dirty="0"/>
          </a:p>
        </p:txBody>
      </p:sp>
    </p:spTree>
    <p:extLst>
      <p:ext uri="{BB962C8B-B14F-4D97-AF65-F5344CB8AC3E}">
        <p14:creationId xmlns:p14="http://schemas.microsoft.com/office/powerpoint/2010/main" val="319535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Quelles entreprises sont concernées?</a:t>
            </a:r>
            <a:endParaRPr lang="fr-FR" dirty="0"/>
          </a:p>
        </p:txBody>
      </p:sp>
      <p:sp>
        <p:nvSpPr>
          <p:cNvPr id="3" name="Espace réservé du contenu 2"/>
          <p:cNvSpPr>
            <a:spLocks noGrp="1"/>
          </p:cNvSpPr>
          <p:nvPr>
            <p:ph idx="1"/>
          </p:nvPr>
        </p:nvSpPr>
        <p:spPr/>
        <p:txBody>
          <a:bodyPr/>
          <a:lstStyle/>
          <a:p>
            <a:r>
              <a:rPr lang="fr-FR" dirty="0"/>
              <a:t>La jurisprudence n’autorise l’employeur à transférer ses pouvoirs que s’il ne peut les assurer personnellement en raison des dimensions de l’entreprise ou de la complexité de l’activité dans l’exploitation (</a:t>
            </a:r>
            <a:r>
              <a:rPr lang="fr-FR" dirty="0" err="1"/>
              <a:t>Cass.crim</a:t>
            </a:r>
            <a:r>
              <a:rPr lang="fr-FR" dirty="0"/>
              <a:t>, 3 janvier 1964, Gaz. Pal.1964, 1313 ; </a:t>
            </a:r>
            <a:r>
              <a:rPr lang="fr-FR" dirty="0" err="1"/>
              <a:t>Cass.crim</a:t>
            </a:r>
            <a:r>
              <a:rPr lang="fr-FR" dirty="0"/>
              <a:t>, 11 mars 1993, </a:t>
            </a:r>
            <a:r>
              <a:rPr lang="fr-FR" dirty="0" err="1"/>
              <a:t>Bull.crim</a:t>
            </a:r>
            <a:r>
              <a:rPr lang="fr-FR" dirty="0"/>
              <a:t>, n° 112 ; </a:t>
            </a:r>
            <a:r>
              <a:rPr lang="fr-FR" dirty="0" err="1"/>
              <a:t>Cass.crim</a:t>
            </a:r>
            <a:r>
              <a:rPr lang="fr-FR" dirty="0"/>
              <a:t>, 22 mars 1995, pourvoi n° 94-80117).</a:t>
            </a:r>
          </a:p>
          <a:p>
            <a:pPr marL="0" indent="0">
              <a:buNone/>
            </a:pPr>
            <a:endParaRPr lang="fr-FR" dirty="0"/>
          </a:p>
        </p:txBody>
      </p:sp>
    </p:spTree>
    <p:extLst>
      <p:ext uri="{BB962C8B-B14F-4D97-AF65-F5344CB8AC3E}">
        <p14:creationId xmlns:p14="http://schemas.microsoft.com/office/powerpoint/2010/main" val="1413781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Qui peut déléguer?</a:t>
            </a:r>
            <a:endParaRPr lang="fr-FR" dirty="0"/>
          </a:p>
        </p:txBody>
      </p:sp>
      <p:sp>
        <p:nvSpPr>
          <p:cNvPr id="3" name="Espace réservé du contenu 2"/>
          <p:cNvSpPr>
            <a:spLocks noGrp="1"/>
          </p:cNvSpPr>
          <p:nvPr>
            <p:ph idx="1"/>
          </p:nvPr>
        </p:nvSpPr>
        <p:spPr/>
        <p:txBody>
          <a:bodyPr>
            <a:normAutofit fontScale="92500"/>
          </a:bodyPr>
          <a:lstStyle/>
          <a:p>
            <a:r>
              <a:rPr lang="fr-FR" dirty="0"/>
              <a:t>Seul l’employeur, qui assume la gestion et la direction de l’entreprise peut déléguer ses pouvoirs dont il conserve la maîtrise. Il dispose de la faculté de retirer à tout moment le pouvoir au délégataire, de l’exercer concurremment ou de donner des instructions sur ses modalités d’exercice.</a:t>
            </a:r>
          </a:p>
          <a:p>
            <a:pPr marL="0" indent="0">
              <a:buNone/>
            </a:pPr>
            <a:r>
              <a:rPr lang="fr-FR" dirty="0"/>
              <a:t> </a:t>
            </a:r>
          </a:p>
          <a:p>
            <a:r>
              <a:rPr lang="fr-FR" dirty="0"/>
              <a:t>Toutefois, la jurisprudence a admis qu’un salarié régulièrement investi d’une délégation de pouvoir, puisse subdéléguer ces mêmes pouvoirs à l’un de ses subordonnés sans qu’il soit besoin de justifier de l’autorisation de l’employeur et dès lors que cette subdélégation a été librement consentie (</a:t>
            </a:r>
            <a:r>
              <a:rPr lang="fr-FR" dirty="0" err="1"/>
              <a:t>Cass.crim</a:t>
            </a:r>
            <a:r>
              <a:rPr lang="fr-FR" dirty="0"/>
              <a:t>, 30 oct. 1996, n° 94-83.650; </a:t>
            </a:r>
            <a:r>
              <a:rPr lang="fr-FR" dirty="0" err="1"/>
              <a:t>Cass.crim</a:t>
            </a:r>
            <a:r>
              <a:rPr lang="fr-FR" dirty="0"/>
              <a:t>, 21 nov. 2000, n° 00-80991).</a:t>
            </a:r>
          </a:p>
          <a:p>
            <a:endParaRPr lang="fr-FR" dirty="0"/>
          </a:p>
        </p:txBody>
      </p:sp>
    </p:spTree>
    <p:extLst>
      <p:ext uri="{BB962C8B-B14F-4D97-AF65-F5344CB8AC3E}">
        <p14:creationId xmlns:p14="http://schemas.microsoft.com/office/powerpoint/2010/main" val="383416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qui le pouvoir peut-il être délégué?</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Le délégataire doit en principe appartenir à la même entreprise que le délégant et il doit exister un rapport d’autorité  direct entre le délégant et le délégataire. </a:t>
            </a:r>
          </a:p>
          <a:p>
            <a:pPr marL="0" indent="0">
              <a:buNone/>
            </a:pPr>
            <a:endParaRPr lang="fr-FR" dirty="0"/>
          </a:p>
          <a:p>
            <a:r>
              <a:rPr lang="fr-FR" dirty="0"/>
              <a:t>Néanmoins la jurisprudence a, par exemple, admis la validité de la délégation de pouvoir à l’intérieur d’un groupe, en considérant  que l’exercice d’un pouvoir hiérarchique du dirigeant de la société mère sur le responsable de la filiale, était déterminant en l’espèce  (</a:t>
            </a:r>
            <a:r>
              <a:rPr lang="fr-FR" dirty="0" err="1"/>
              <a:t>Cass.crim</a:t>
            </a:r>
            <a:r>
              <a:rPr lang="fr-FR" dirty="0"/>
              <a:t>, 26 mai 1994, n° 93-83.180, n° 93-83.213 ; </a:t>
            </a:r>
            <a:r>
              <a:rPr lang="fr-FR" dirty="0" err="1"/>
              <a:t>Cass.crim</a:t>
            </a:r>
            <a:r>
              <a:rPr lang="fr-FR" dirty="0"/>
              <a:t>, 7 fév.1995, n° 94-81.832). </a:t>
            </a:r>
          </a:p>
          <a:p>
            <a:pPr marL="0" indent="0">
              <a:buNone/>
            </a:pPr>
            <a:endParaRPr lang="fr-FR" dirty="0"/>
          </a:p>
          <a:p>
            <a:r>
              <a:rPr lang="fr-FR" dirty="0"/>
              <a:t>La jurisprudence a très tôt affirmé, pour reconnaître la validité de la délégation de pouvoir, le principe selon lequel le délégataire doit être pourvu de </a:t>
            </a:r>
            <a:r>
              <a:rPr lang="fr-FR" b="1" u="sng" dirty="0">
                <a:solidFill>
                  <a:srgbClr val="FF0000"/>
                </a:solidFill>
              </a:rPr>
              <a:t>la compétence, de l’autorité et des moyens propres à l’accomplissement de sa mission.</a:t>
            </a:r>
          </a:p>
          <a:p>
            <a:endParaRPr lang="fr-FR" dirty="0"/>
          </a:p>
        </p:txBody>
      </p:sp>
    </p:spTree>
    <p:extLst>
      <p:ext uri="{BB962C8B-B14F-4D97-AF65-F5344CB8AC3E}">
        <p14:creationId xmlns:p14="http://schemas.microsoft.com/office/powerpoint/2010/main" val="265577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66057" y="478971"/>
            <a:ext cx="10787743" cy="5697992"/>
          </a:xfrm>
        </p:spPr>
        <p:txBody>
          <a:bodyPr>
            <a:normAutofit fontScale="85000" lnSpcReduction="20000"/>
          </a:bodyPr>
          <a:lstStyle/>
          <a:p>
            <a:r>
              <a:rPr lang="fr-FR" dirty="0"/>
              <a:t>Ces conditions étant cumulatives, il importe donc de vérifier la réalité de ces trois éléments :</a:t>
            </a:r>
          </a:p>
          <a:p>
            <a:pPr marL="0" indent="0">
              <a:buNone/>
            </a:pPr>
            <a:endParaRPr lang="fr-FR" dirty="0"/>
          </a:p>
          <a:p>
            <a:pPr lvl="0"/>
            <a:r>
              <a:rPr lang="fr-FR" dirty="0"/>
              <a:t>L’autorité résulte du droit reconnu à l’intéressé de donner des ordres, et des moyens qui lui sont attribués pour les faire respecter. Celui-ci doit disposer d’un pouvoir hiérarchique et d’un pouvoir disciplinaire en lien avec les fonctions assignées ;</a:t>
            </a:r>
          </a:p>
          <a:p>
            <a:pPr marL="0" indent="0">
              <a:buNone/>
            </a:pPr>
            <a:endParaRPr lang="fr-FR" dirty="0"/>
          </a:p>
          <a:p>
            <a:pPr lvl="0"/>
            <a:r>
              <a:rPr lang="fr-FR" dirty="0"/>
              <a:t>L’exercice de ces prérogatives suppose que le délégataire jouisse d’une autonomie dans l’organisation du travail. La délégation de pouvoir doit en effet opérer un véritable transfert des pouvoirs qui ne saurait s’accommoder d’un contrôle étroit de l’employeur </a:t>
            </a:r>
            <a:r>
              <a:rPr lang="fr-FR" dirty="0" smtClean="0"/>
              <a:t>;</a:t>
            </a:r>
          </a:p>
          <a:p>
            <a:pPr marL="0" lvl="0" indent="0">
              <a:buNone/>
            </a:pPr>
            <a:r>
              <a:rPr lang="fr-FR" dirty="0"/>
              <a:t> </a:t>
            </a:r>
          </a:p>
          <a:p>
            <a:pPr lvl="0"/>
            <a:r>
              <a:rPr lang="fr-FR" dirty="0"/>
              <a:t>La compétence du délégataire réside dans son aptitude à exercer les fonctions qui lui sont confiées. Pour apprécier celle-ci, il convient de tenir compte des connaissances techniques de l’intéressé, de sa qualification, de son ancienneté mais aussi de ses connaissances juridiques, c’est-à-dire du contenu de la réglementation applicable et des conséquences de tout manquement à celle-ci.</a:t>
            </a:r>
          </a:p>
          <a:p>
            <a:endParaRPr lang="fr-FR" dirty="0"/>
          </a:p>
        </p:txBody>
      </p:sp>
    </p:spTree>
    <p:extLst>
      <p:ext uri="{BB962C8B-B14F-4D97-AF65-F5344CB8AC3E}">
        <p14:creationId xmlns:p14="http://schemas.microsoft.com/office/powerpoint/2010/main" val="367217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délégation</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La validité de la délégation de pouvoir n’est subordonnée à aucun formalisme et n’impose pas l’établissement d’un écrit.</a:t>
            </a:r>
          </a:p>
          <a:p>
            <a:pPr marL="0" indent="0">
              <a:buNone/>
            </a:pPr>
            <a:r>
              <a:rPr lang="fr-FR" dirty="0"/>
              <a:t> </a:t>
            </a:r>
          </a:p>
          <a:p>
            <a:r>
              <a:rPr lang="fr-FR" dirty="0"/>
              <a:t>Toutefois même écrite, une délégation de pouvoir peut être écartée si elle ne remplit pas les conditions précitées.</a:t>
            </a:r>
          </a:p>
          <a:p>
            <a:pPr marL="0" indent="0">
              <a:buNone/>
            </a:pPr>
            <a:endParaRPr lang="fr-FR" dirty="0"/>
          </a:p>
          <a:p>
            <a:r>
              <a:rPr lang="fr-FR" dirty="0"/>
              <a:t>Il convient en effet de rechercher l’effectivité de la délégation en appréciant si les conditions requises permettant de démontrer que le délégataire a été en mesure d’exercer les missions qui lui ont été confiées sont réunies, c’est-à-dire si le délégant a réellement transmis ses pouvoirs. </a:t>
            </a:r>
          </a:p>
          <a:p>
            <a:pPr marL="0" indent="0">
              <a:buNone/>
            </a:pPr>
            <a:endParaRPr lang="fr-FR" dirty="0"/>
          </a:p>
          <a:p>
            <a:r>
              <a:rPr lang="fr-FR" dirty="0"/>
              <a:t>La délégation doit porter sur un objet précis, celle-ci n’entrainant un transfert de responsabilité que dans la limite des pouvoirs transférés et des prérogatives expressément et précisément attribuées.</a:t>
            </a:r>
          </a:p>
          <a:p>
            <a:pPr marL="0" indent="0">
              <a:buNone/>
            </a:pPr>
            <a:endParaRPr lang="fr-FR" dirty="0"/>
          </a:p>
          <a:p>
            <a:r>
              <a:rPr lang="fr-FR" dirty="0"/>
              <a:t>Il importe donc que la délégation de pouvoir informe le délégataire de la nature des pouvoirs transférés, l’objet et l’étendue de la mission confiée, la réglementation applicable, ses obligations et la responsabilité pénale qu’il encourt éventuellement. </a:t>
            </a:r>
          </a:p>
          <a:p>
            <a:endParaRPr lang="fr-FR" dirty="0"/>
          </a:p>
        </p:txBody>
      </p:sp>
    </p:spTree>
    <p:extLst>
      <p:ext uri="{BB962C8B-B14F-4D97-AF65-F5344CB8AC3E}">
        <p14:creationId xmlns:p14="http://schemas.microsoft.com/office/powerpoint/2010/main" val="24029992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765</Words>
  <Application>Microsoft Office PowerPoint</Application>
  <PresentationFormat>Grand écran</PresentationFormat>
  <Paragraphs>36</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LA DELEGATION DE POUVOIR</vt:lpstr>
      <vt:lpstr>Définition</vt:lpstr>
      <vt:lpstr>Quelles entreprises sont concernées?</vt:lpstr>
      <vt:lpstr>Qui peut déléguer?</vt:lpstr>
      <vt:lpstr>A qui le pouvoir peut-il être délégué?</vt:lpstr>
      <vt:lpstr>Présentation PowerPoint</vt:lpstr>
      <vt:lpstr>La délégation</vt:lpstr>
    </vt:vector>
  </TitlesOfParts>
  <Company>DSIC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DELEGATION DE POUVOIR</dc:title>
  <dc:creator>LEFEBVRE Vincent</dc:creator>
  <cp:lastModifiedBy>LEFEBVRE Vincent</cp:lastModifiedBy>
  <cp:revision>2</cp:revision>
  <dcterms:created xsi:type="dcterms:W3CDTF">2022-11-06T14:59:40Z</dcterms:created>
  <dcterms:modified xsi:type="dcterms:W3CDTF">2022-11-06T15:15:02Z</dcterms:modified>
</cp:coreProperties>
</file>