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7"/>
  </p:notesMasterIdLst>
  <p:sldIdLst>
    <p:sldId id="259" r:id="rId3"/>
    <p:sldId id="260" r:id="rId4"/>
    <p:sldId id="257" r:id="rId5"/>
    <p:sldId id="261" r:id="rId6"/>
    <p:sldId id="262" r:id="rId7"/>
    <p:sldId id="258" r:id="rId8"/>
    <p:sldId id="263" r:id="rId9"/>
    <p:sldId id="270" r:id="rId10"/>
    <p:sldId id="264" r:id="rId11"/>
    <p:sldId id="265" r:id="rId12"/>
    <p:sldId id="269" r:id="rId13"/>
    <p:sldId id="267" r:id="rId14"/>
    <p:sldId id="273" r:id="rId15"/>
    <p:sldId id="272" r:id="rId16"/>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showGuides="1">
      <p:cViewPr varScale="1">
        <p:scale>
          <a:sx n="88" d="100"/>
          <a:sy n="88" d="100"/>
        </p:scale>
        <p:origin x="451" y="62"/>
      </p:cViewPr>
      <p:guideLst>
        <p:guide orient="horz" pos="2160"/>
        <p:guide pos="384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7A6515-7DF7-41EA-A85C-52551FA0FA8E}" type="datetimeFigureOut">
              <a:rPr lang="fr-FR" smtClean="0"/>
              <a:t>14/11/2022</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758004F-5273-4978-AFFF-AD92C31FB7DA}" type="slidenum">
              <a:rPr lang="fr-FR" smtClean="0"/>
              <a:t>‹N°›</a:t>
            </a:fld>
            <a:endParaRPr lang="fr-FR"/>
          </a:p>
        </p:txBody>
      </p:sp>
    </p:spTree>
    <p:extLst>
      <p:ext uri="{BB962C8B-B14F-4D97-AF65-F5344CB8AC3E}">
        <p14:creationId xmlns:p14="http://schemas.microsoft.com/office/powerpoint/2010/main" val="28934499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6865" name="Text Box 1"/>
          <p:cNvSpPr txBox="1">
            <a:spLocks noChangeArrowheads="1"/>
          </p:cNvSpPr>
          <p:nvPr/>
        </p:nvSpPr>
        <p:spPr bwMode="auto">
          <a:xfrm>
            <a:off x="715963" y="957263"/>
            <a:ext cx="5302250" cy="3976687"/>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a:p>
        </p:txBody>
      </p:sp>
      <p:sp>
        <p:nvSpPr>
          <p:cNvPr id="36866" name="Rectangle 2"/>
          <p:cNvSpPr txBox="1">
            <a:spLocks noGrp="1" noChangeArrowheads="1"/>
          </p:cNvSpPr>
          <p:nvPr>
            <p:ph type="body"/>
          </p:nvPr>
        </p:nvSpPr>
        <p:spPr bwMode="auto">
          <a:xfrm>
            <a:off x="601663" y="5078413"/>
            <a:ext cx="5500687" cy="4083050"/>
          </a:xfrm>
          <a:prstGeom prst="rect">
            <a:avLst/>
          </a:prstGeom>
          <a:noFill/>
          <a:ln w="9360">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altLang="fr-FR"/>
          </a:p>
        </p:txBody>
      </p:sp>
    </p:spTree>
    <p:extLst>
      <p:ext uri="{BB962C8B-B14F-4D97-AF65-F5344CB8AC3E}">
        <p14:creationId xmlns:p14="http://schemas.microsoft.com/office/powerpoint/2010/main" val="39239832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9393" name="Text Box 1"/>
          <p:cNvSpPr txBox="1">
            <a:spLocks noChangeArrowheads="1"/>
          </p:cNvSpPr>
          <p:nvPr/>
        </p:nvSpPr>
        <p:spPr bwMode="auto">
          <a:xfrm>
            <a:off x="715963" y="957263"/>
            <a:ext cx="5302250" cy="3976687"/>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a:p>
        </p:txBody>
      </p:sp>
      <p:sp>
        <p:nvSpPr>
          <p:cNvPr id="59394" name="Rectangle 2"/>
          <p:cNvSpPr txBox="1">
            <a:spLocks noGrp="1" noChangeArrowheads="1"/>
          </p:cNvSpPr>
          <p:nvPr>
            <p:ph type="body"/>
          </p:nvPr>
        </p:nvSpPr>
        <p:spPr bwMode="auto">
          <a:xfrm>
            <a:off x="601663" y="5078413"/>
            <a:ext cx="5500687" cy="4083050"/>
          </a:xfrm>
          <a:prstGeom prst="rect">
            <a:avLst/>
          </a:prstGeom>
          <a:noFill/>
          <a:ln w="9360">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altLang="fr-FR"/>
          </a:p>
        </p:txBody>
      </p:sp>
    </p:spTree>
    <p:extLst>
      <p:ext uri="{BB962C8B-B14F-4D97-AF65-F5344CB8AC3E}">
        <p14:creationId xmlns:p14="http://schemas.microsoft.com/office/powerpoint/2010/main" val="6128635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smtClean="0"/>
              <a:t>Modifiez le style du titre</a:t>
            </a:r>
            <a:endParaRPr lang="fr-F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Modifier le style des sous-titres du masque</a:t>
            </a:r>
            <a:endParaRPr lang="fr-FR"/>
          </a:p>
        </p:txBody>
      </p:sp>
      <p:sp>
        <p:nvSpPr>
          <p:cNvPr id="4" name="Espace réservé de la date 3"/>
          <p:cNvSpPr>
            <a:spLocks noGrp="1"/>
          </p:cNvSpPr>
          <p:nvPr>
            <p:ph type="dt" sz="half" idx="10"/>
          </p:nvPr>
        </p:nvSpPr>
        <p:spPr/>
        <p:txBody>
          <a:bodyPr/>
          <a:lstStyle/>
          <a:p>
            <a:fld id="{B57C6E35-FA24-4D2F-8E1C-53D72DD56717}" type="datetimeFigureOut">
              <a:rPr lang="fr-FR" smtClean="0"/>
              <a:t>14/11/2022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0E2EE2DE-7D32-47E3-8983-BC32DBC73691}" type="slidenum">
              <a:rPr lang="fr-FR" smtClean="0"/>
              <a:t>‹N°›</a:t>
            </a:fld>
            <a:endParaRPr lang="fr-FR"/>
          </a:p>
        </p:txBody>
      </p:sp>
    </p:spTree>
    <p:extLst>
      <p:ext uri="{BB962C8B-B14F-4D97-AF65-F5344CB8AC3E}">
        <p14:creationId xmlns:p14="http://schemas.microsoft.com/office/powerpoint/2010/main" val="13724308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B57C6E35-FA24-4D2F-8E1C-53D72DD56717}" type="datetimeFigureOut">
              <a:rPr lang="fr-FR" smtClean="0"/>
              <a:t>14/11/2022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0E2EE2DE-7D32-47E3-8983-BC32DBC73691}" type="slidenum">
              <a:rPr lang="fr-FR" smtClean="0"/>
              <a:t>‹N°›</a:t>
            </a:fld>
            <a:endParaRPr lang="fr-FR"/>
          </a:p>
        </p:txBody>
      </p:sp>
    </p:spTree>
    <p:extLst>
      <p:ext uri="{BB962C8B-B14F-4D97-AF65-F5344CB8AC3E}">
        <p14:creationId xmlns:p14="http://schemas.microsoft.com/office/powerpoint/2010/main" val="8980924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B57C6E35-FA24-4D2F-8E1C-53D72DD56717}" type="datetimeFigureOut">
              <a:rPr lang="fr-FR" smtClean="0"/>
              <a:t>14/11/2022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0E2EE2DE-7D32-47E3-8983-BC32DBC73691}" type="slidenum">
              <a:rPr lang="fr-FR" smtClean="0"/>
              <a:t>‹N°›</a:t>
            </a:fld>
            <a:endParaRPr lang="fr-FR"/>
          </a:p>
        </p:txBody>
      </p:sp>
    </p:spTree>
    <p:extLst>
      <p:ext uri="{BB962C8B-B14F-4D97-AF65-F5344CB8AC3E}">
        <p14:creationId xmlns:p14="http://schemas.microsoft.com/office/powerpoint/2010/main" val="28995244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smtClean="0"/>
              <a:t>Modifiez le style du titre</a:t>
            </a:r>
            <a:endParaRPr lang="fr-F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Modifier le style des sous-titres du masque</a:t>
            </a:r>
            <a:endParaRPr lang="fr-FR"/>
          </a:p>
        </p:txBody>
      </p:sp>
      <p:sp>
        <p:nvSpPr>
          <p:cNvPr id="4" name="Espace réservé de la date 3"/>
          <p:cNvSpPr>
            <a:spLocks noGrp="1"/>
          </p:cNvSpPr>
          <p:nvPr>
            <p:ph type="dt" sz="half" idx="10"/>
          </p:nvPr>
        </p:nvSpPr>
        <p:spPr/>
        <p:txBody>
          <a:bodyPr/>
          <a:lstStyle/>
          <a:p>
            <a:fld id="{15D75979-FBE2-49BB-BB02-A5C5C29DB1E8}" type="datetime1">
              <a:rPr lang="fr-FR" smtClean="0"/>
              <a:t>14/11/2022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5447057C-AB98-4662-B07C-2E1786B6C360}" type="slidenum">
              <a:rPr lang="fr-FR" smtClean="0"/>
              <a:t>‹N°›</a:t>
            </a:fld>
            <a:endParaRPr lang="fr-FR"/>
          </a:p>
        </p:txBody>
      </p:sp>
    </p:spTree>
    <p:extLst>
      <p:ext uri="{BB962C8B-B14F-4D97-AF65-F5344CB8AC3E}">
        <p14:creationId xmlns:p14="http://schemas.microsoft.com/office/powerpoint/2010/main" val="15355263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idx="1"/>
          </p:nvPr>
        </p:nvSpPr>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6A8B1257-F811-4321-AA87-6069AF67F9A1}" type="datetime1">
              <a:rPr lang="fr-FR" smtClean="0"/>
              <a:t>14/11/2022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5447057C-AB98-4662-B07C-2E1786B6C360}" type="slidenum">
              <a:rPr lang="fr-FR" smtClean="0"/>
              <a:t>‹N°›</a:t>
            </a:fld>
            <a:endParaRPr lang="fr-FR"/>
          </a:p>
        </p:txBody>
      </p:sp>
    </p:spTree>
    <p:extLst>
      <p:ext uri="{BB962C8B-B14F-4D97-AF65-F5344CB8AC3E}">
        <p14:creationId xmlns:p14="http://schemas.microsoft.com/office/powerpoint/2010/main" val="12665491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smtClean="0"/>
              <a:t>Modifiez le style du titre</a:t>
            </a:r>
            <a:endParaRPr lang="fr-F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Modifier les styles du texte du masque</a:t>
            </a:r>
          </a:p>
        </p:txBody>
      </p:sp>
      <p:sp>
        <p:nvSpPr>
          <p:cNvPr id="4" name="Espace réservé de la date 3"/>
          <p:cNvSpPr>
            <a:spLocks noGrp="1"/>
          </p:cNvSpPr>
          <p:nvPr>
            <p:ph type="dt" sz="half" idx="10"/>
          </p:nvPr>
        </p:nvSpPr>
        <p:spPr/>
        <p:txBody>
          <a:bodyPr/>
          <a:lstStyle/>
          <a:p>
            <a:fld id="{141BE1F9-CB62-4222-BA85-7362E4F855F2}" type="datetime1">
              <a:rPr lang="fr-FR" smtClean="0"/>
              <a:t>14/11/2022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5447057C-AB98-4662-B07C-2E1786B6C360}" type="slidenum">
              <a:rPr lang="fr-FR" smtClean="0"/>
              <a:t>‹N°›</a:t>
            </a:fld>
            <a:endParaRPr lang="fr-FR"/>
          </a:p>
        </p:txBody>
      </p:sp>
    </p:spTree>
    <p:extLst>
      <p:ext uri="{BB962C8B-B14F-4D97-AF65-F5344CB8AC3E}">
        <p14:creationId xmlns:p14="http://schemas.microsoft.com/office/powerpoint/2010/main" val="6470579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sz="half" idx="1"/>
          </p:nvPr>
        </p:nvSpPr>
        <p:spPr>
          <a:xfrm>
            <a:off x="838200" y="1825625"/>
            <a:ext cx="5181600" cy="435133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6172200" y="1825625"/>
            <a:ext cx="5181600" cy="435133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CBC83551-1E8E-45BB-96F1-68666B2DA9D0}" type="datetime1">
              <a:rPr lang="fr-FR" smtClean="0"/>
              <a:t>14/11/2022</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5447057C-AB98-4662-B07C-2E1786B6C360}" type="slidenum">
              <a:rPr lang="fr-FR" smtClean="0"/>
              <a:t>‹N°›</a:t>
            </a:fld>
            <a:endParaRPr lang="fr-FR"/>
          </a:p>
        </p:txBody>
      </p:sp>
    </p:spTree>
    <p:extLst>
      <p:ext uri="{BB962C8B-B14F-4D97-AF65-F5344CB8AC3E}">
        <p14:creationId xmlns:p14="http://schemas.microsoft.com/office/powerpoint/2010/main" val="5259374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smtClean="0"/>
              <a:t>Modifiez le style du titre</a:t>
            </a:r>
            <a:endParaRPr lang="fr-F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540112C6-01E2-4114-BCBF-BA4B1F3FD94A}" type="datetime1">
              <a:rPr lang="fr-FR" smtClean="0"/>
              <a:t>14/11/2022</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5447057C-AB98-4662-B07C-2E1786B6C360}" type="slidenum">
              <a:rPr lang="fr-FR" smtClean="0"/>
              <a:t>‹N°›</a:t>
            </a:fld>
            <a:endParaRPr lang="fr-FR"/>
          </a:p>
        </p:txBody>
      </p:sp>
    </p:spTree>
    <p:extLst>
      <p:ext uri="{BB962C8B-B14F-4D97-AF65-F5344CB8AC3E}">
        <p14:creationId xmlns:p14="http://schemas.microsoft.com/office/powerpoint/2010/main" val="21153757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e la date 2"/>
          <p:cNvSpPr>
            <a:spLocks noGrp="1"/>
          </p:cNvSpPr>
          <p:nvPr>
            <p:ph type="dt" sz="half" idx="10"/>
          </p:nvPr>
        </p:nvSpPr>
        <p:spPr/>
        <p:txBody>
          <a:bodyPr/>
          <a:lstStyle/>
          <a:p>
            <a:fld id="{FC3591F6-841E-4FA7-9F04-57565C3F45D7}" type="datetime1">
              <a:rPr lang="fr-FR" smtClean="0"/>
              <a:t>14/11/2022</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5447057C-AB98-4662-B07C-2E1786B6C360}" type="slidenum">
              <a:rPr lang="fr-FR" smtClean="0"/>
              <a:t>‹N°›</a:t>
            </a:fld>
            <a:endParaRPr lang="fr-FR"/>
          </a:p>
        </p:txBody>
      </p:sp>
    </p:spTree>
    <p:extLst>
      <p:ext uri="{BB962C8B-B14F-4D97-AF65-F5344CB8AC3E}">
        <p14:creationId xmlns:p14="http://schemas.microsoft.com/office/powerpoint/2010/main" val="384275350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E977F237-981C-4E60-BDCF-E8050DDC644A}" type="datetime1">
              <a:rPr lang="fr-FR" smtClean="0"/>
              <a:t>14/11/2022</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5447057C-AB98-4662-B07C-2E1786B6C360}" type="slidenum">
              <a:rPr lang="fr-FR" smtClean="0"/>
              <a:t>‹N°›</a:t>
            </a:fld>
            <a:endParaRPr lang="fr-FR"/>
          </a:p>
        </p:txBody>
      </p:sp>
    </p:spTree>
    <p:extLst>
      <p:ext uri="{BB962C8B-B14F-4D97-AF65-F5344CB8AC3E}">
        <p14:creationId xmlns:p14="http://schemas.microsoft.com/office/powerpoint/2010/main" val="331209326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Espace réservé de la date 4"/>
          <p:cNvSpPr>
            <a:spLocks noGrp="1"/>
          </p:cNvSpPr>
          <p:nvPr>
            <p:ph type="dt" sz="half" idx="10"/>
          </p:nvPr>
        </p:nvSpPr>
        <p:spPr/>
        <p:txBody>
          <a:bodyPr/>
          <a:lstStyle/>
          <a:p>
            <a:fld id="{35F3A4D9-3DB3-4AEB-BF62-B7AA425E952C}" type="datetime1">
              <a:rPr lang="fr-FR" smtClean="0"/>
              <a:t>14/11/2022</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5447057C-AB98-4662-B07C-2E1786B6C360}" type="slidenum">
              <a:rPr lang="fr-FR" smtClean="0"/>
              <a:t>‹N°›</a:t>
            </a:fld>
            <a:endParaRPr lang="fr-FR"/>
          </a:p>
        </p:txBody>
      </p:sp>
    </p:spTree>
    <p:extLst>
      <p:ext uri="{BB962C8B-B14F-4D97-AF65-F5344CB8AC3E}">
        <p14:creationId xmlns:p14="http://schemas.microsoft.com/office/powerpoint/2010/main" val="39238535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idx="1"/>
          </p:nvPr>
        </p:nvSpPr>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B57C6E35-FA24-4D2F-8E1C-53D72DD56717}" type="datetimeFigureOut">
              <a:rPr lang="fr-FR" smtClean="0"/>
              <a:t>14/11/2022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0E2EE2DE-7D32-47E3-8983-BC32DBC73691}" type="slidenum">
              <a:rPr lang="fr-FR" smtClean="0"/>
              <a:t>‹N°›</a:t>
            </a:fld>
            <a:endParaRPr lang="fr-FR"/>
          </a:p>
        </p:txBody>
      </p:sp>
    </p:spTree>
    <p:extLst>
      <p:ext uri="{BB962C8B-B14F-4D97-AF65-F5344CB8AC3E}">
        <p14:creationId xmlns:p14="http://schemas.microsoft.com/office/powerpoint/2010/main" val="36642873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Espace réservé de la date 4"/>
          <p:cNvSpPr>
            <a:spLocks noGrp="1"/>
          </p:cNvSpPr>
          <p:nvPr>
            <p:ph type="dt" sz="half" idx="10"/>
          </p:nvPr>
        </p:nvSpPr>
        <p:spPr/>
        <p:txBody>
          <a:bodyPr/>
          <a:lstStyle/>
          <a:p>
            <a:fld id="{A445A7CF-8AF3-474C-B6F8-25A5DE6D29AB}" type="datetime1">
              <a:rPr lang="fr-FR" smtClean="0"/>
              <a:t>14/11/2022</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5447057C-AB98-4662-B07C-2E1786B6C360}" type="slidenum">
              <a:rPr lang="fr-FR" smtClean="0"/>
              <a:t>‹N°›</a:t>
            </a:fld>
            <a:endParaRPr lang="fr-FR"/>
          </a:p>
        </p:txBody>
      </p:sp>
    </p:spTree>
    <p:extLst>
      <p:ext uri="{BB962C8B-B14F-4D97-AF65-F5344CB8AC3E}">
        <p14:creationId xmlns:p14="http://schemas.microsoft.com/office/powerpoint/2010/main" val="324024803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605350C4-67A6-4A7E-BE9E-8E2ABEDC6409}" type="datetime1">
              <a:rPr lang="fr-FR" smtClean="0"/>
              <a:t>14/11/2022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5447057C-AB98-4662-B07C-2E1786B6C360}" type="slidenum">
              <a:rPr lang="fr-FR" smtClean="0"/>
              <a:t>‹N°›</a:t>
            </a:fld>
            <a:endParaRPr lang="fr-FR"/>
          </a:p>
        </p:txBody>
      </p:sp>
    </p:spTree>
    <p:extLst>
      <p:ext uri="{BB962C8B-B14F-4D97-AF65-F5344CB8AC3E}">
        <p14:creationId xmlns:p14="http://schemas.microsoft.com/office/powerpoint/2010/main" val="38571683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39F1B987-D297-4AE2-AFBD-C522BD8D98FF}" type="datetime1">
              <a:rPr lang="fr-FR" smtClean="0"/>
              <a:t>14/11/2022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5447057C-AB98-4662-B07C-2E1786B6C360}" type="slidenum">
              <a:rPr lang="fr-FR" smtClean="0"/>
              <a:t>‹N°›</a:t>
            </a:fld>
            <a:endParaRPr lang="fr-FR"/>
          </a:p>
        </p:txBody>
      </p:sp>
    </p:spTree>
    <p:extLst>
      <p:ext uri="{BB962C8B-B14F-4D97-AF65-F5344CB8AC3E}">
        <p14:creationId xmlns:p14="http://schemas.microsoft.com/office/powerpoint/2010/main" val="39870543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smtClean="0"/>
              <a:t>Modifiez le style du titre</a:t>
            </a:r>
            <a:endParaRPr lang="fr-F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Modifier les styles du texte du masque</a:t>
            </a:r>
          </a:p>
        </p:txBody>
      </p:sp>
      <p:sp>
        <p:nvSpPr>
          <p:cNvPr id="4" name="Espace réservé de la date 3"/>
          <p:cNvSpPr>
            <a:spLocks noGrp="1"/>
          </p:cNvSpPr>
          <p:nvPr>
            <p:ph type="dt" sz="half" idx="10"/>
          </p:nvPr>
        </p:nvSpPr>
        <p:spPr/>
        <p:txBody>
          <a:bodyPr/>
          <a:lstStyle/>
          <a:p>
            <a:fld id="{B57C6E35-FA24-4D2F-8E1C-53D72DD56717}" type="datetimeFigureOut">
              <a:rPr lang="fr-FR" smtClean="0"/>
              <a:t>14/11/2022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0E2EE2DE-7D32-47E3-8983-BC32DBC73691}" type="slidenum">
              <a:rPr lang="fr-FR" smtClean="0"/>
              <a:t>‹N°›</a:t>
            </a:fld>
            <a:endParaRPr lang="fr-FR"/>
          </a:p>
        </p:txBody>
      </p:sp>
    </p:spTree>
    <p:extLst>
      <p:ext uri="{BB962C8B-B14F-4D97-AF65-F5344CB8AC3E}">
        <p14:creationId xmlns:p14="http://schemas.microsoft.com/office/powerpoint/2010/main" val="1484338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sz="half" idx="1"/>
          </p:nvPr>
        </p:nvSpPr>
        <p:spPr>
          <a:xfrm>
            <a:off x="838200" y="1825625"/>
            <a:ext cx="5181600" cy="435133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6172200" y="1825625"/>
            <a:ext cx="5181600" cy="435133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B57C6E35-FA24-4D2F-8E1C-53D72DD56717}" type="datetimeFigureOut">
              <a:rPr lang="fr-FR" smtClean="0"/>
              <a:t>14/11/2022</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0E2EE2DE-7D32-47E3-8983-BC32DBC73691}" type="slidenum">
              <a:rPr lang="fr-FR" smtClean="0"/>
              <a:t>‹N°›</a:t>
            </a:fld>
            <a:endParaRPr lang="fr-FR"/>
          </a:p>
        </p:txBody>
      </p:sp>
    </p:spTree>
    <p:extLst>
      <p:ext uri="{BB962C8B-B14F-4D97-AF65-F5344CB8AC3E}">
        <p14:creationId xmlns:p14="http://schemas.microsoft.com/office/powerpoint/2010/main" val="9358447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smtClean="0"/>
              <a:t>Modifiez le style du titre</a:t>
            </a:r>
            <a:endParaRPr lang="fr-F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B57C6E35-FA24-4D2F-8E1C-53D72DD56717}" type="datetimeFigureOut">
              <a:rPr lang="fr-FR" smtClean="0"/>
              <a:t>14/11/2022</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0E2EE2DE-7D32-47E3-8983-BC32DBC73691}" type="slidenum">
              <a:rPr lang="fr-FR" smtClean="0"/>
              <a:t>‹N°›</a:t>
            </a:fld>
            <a:endParaRPr lang="fr-FR"/>
          </a:p>
        </p:txBody>
      </p:sp>
    </p:spTree>
    <p:extLst>
      <p:ext uri="{BB962C8B-B14F-4D97-AF65-F5344CB8AC3E}">
        <p14:creationId xmlns:p14="http://schemas.microsoft.com/office/powerpoint/2010/main" val="13243345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e la date 2"/>
          <p:cNvSpPr>
            <a:spLocks noGrp="1"/>
          </p:cNvSpPr>
          <p:nvPr>
            <p:ph type="dt" sz="half" idx="10"/>
          </p:nvPr>
        </p:nvSpPr>
        <p:spPr/>
        <p:txBody>
          <a:bodyPr/>
          <a:lstStyle/>
          <a:p>
            <a:fld id="{B57C6E35-FA24-4D2F-8E1C-53D72DD56717}" type="datetimeFigureOut">
              <a:rPr lang="fr-FR" smtClean="0"/>
              <a:t>14/11/2022</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0E2EE2DE-7D32-47E3-8983-BC32DBC73691}" type="slidenum">
              <a:rPr lang="fr-FR" smtClean="0"/>
              <a:t>‹N°›</a:t>
            </a:fld>
            <a:endParaRPr lang="fr-FR"/>
          </a:p>
        </p:txBody>
      </p:sp>
    </p:spTree>
    <p:extLst>
      <p:ext uri="{BB962C8B-B14F-4D97-AF65-F5344CB8AC3E}">
        <p14:creationId xmlns:p14="http://schemas.microsoft.com/office/powerpoint/2010/main" val="1955936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B57C6E35-FA24-4D2F-8E1C-53D72DD56717}" type="datetimeFigureOut">
              <a:rPr lang="fr-FR" smtClean="0"/>
              <a:t>14/11/2022</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0E2EE2DE-7D32-47E3-8983-BC32DBC73691}" type="slidenum">
              <a:rPr lang="fr-FR" smtClean="0"/>
              <a:t>‹N°›</a:t>
            </a:fld>
            <a:endParaRPr lang="fr-FR"/>
          </a:p>
        </p:txBody>
      </p:sp>
    </p:spTree>
    <p:extLst>
      <p:ext uri="{BB962C8B-B14F-4D97-AF65-F5344CB8AC3E}">
        <p14:creationId xmlns:p14="http://schemas.microsoft.com/office/powerpoint/2010/main" val="17144022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Espace réservé de la date 4"/>
          <p:cNvSpPr>
            <a:spLocks noGrp="1"/>
          </p:cNvSpPr>
          <p:nvPr>
            <p:ph type="dt" sz="half" idx="10"/>
          </p:nvPr>
        </p:nvSpPr>
        <p:spPr/>
        <p:txBody>
          <a:bodyPr/>
          <a:lstStyle/>
          <a:p>
            <a:fld id="{B57C6E35-FA24-4D2F-8E1C-53D72DD56717}" type="datetimeFigureOut">
              <a:rPr lang="fr-FR" smtClean="0"/>
              <a:t>14/11/2022</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0E2EE2DE-7D32-47E3-8983-BC32DBC73691}" type="slidenum">
              <a:rPr lang="fr-FR" smtClean="0"/>
              <a:t>‹N°›</a:t>
            </a:fld>
            <a:endParaRPr lang="fr-FR"/>
          </a:p>
        </p:txBody>
      </p:sp>
    </p:spTree>
    <p:extLst>
      <p:ext uri="{BB962C8B-B14F-4D97-AF65-F5344CB8AC3E}">
        <p14:creationId xmlns:p14="http://schemas.microsoft.com/office/powerpoint/2010/main" val="34523281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Espace réservé de la date 4"/>
          <p:cNvSpPr>
            <a:spLocks noGrp="1"/>
          </p:cNvSpPr>
          <p:nvPr>
            <p:ph type="dt" sz="half" idx="10"/>
          </p:nvPr>
        </p:nvSpPr>
        <p:spPr/>
        <p:txBody>
          <a:bodyPr/>
          <a:lstStyle/>
          <a:p>
            <a:fld id="{B57C6E35-FA24-4D2F-8E1C-53D72DD56717}" type="datetimeFigureOut">
              <a:rPr lang="fr-FR" smtClean="0"/>
              <a:t>14/11/2022</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0E2EE2DE-7D32-47E3-8983-BC32DBC73691}" type="slidenum">
              <a:rPr lang="fr-FR" smtClean="0"/>
              <a:t>‹N°›</a:t>
            </a:fld>
            <a:endParaRPr lang="fr-FR"/>
          </a:p>
        </p:txBody>
      </p:sp>
    </p:spTree>
    <p:extLst>
      <p:ext uri="{BB962C8B-B14F-4D97-AF65-F5344CB8AC3E}">
        <p14:creationId xmlns:p14="http://schemas.microsoft.com/office/powerpoint/2010/main" val="7390856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smtClean="0"/>
              <a:t>Modifiez le style du titre</a:t>
            </a:r>
            <a:endParaRPr lang="fr-F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57C6E35-FA24-4D2F-8E1C-53D72DD56717}" type="datetimeFigureOut">
              <a:rPr lang="fr-FR" smtClean="0"/>
              <a:t>14/11/2022</a:t>
            </a:fld>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2EE2DE-7D32-47E3-8983-BC32DBC73691}" type="slidenum">
              <a:rPr lang="fr-FR" smtClean="0"/>
              <a:t>‹N°›</a:t>
            </a:fld>
            <a:endParaRPr lang="fr-FR"/>
          </a:p>
        </p:txBody>
      </p:sp>
    </p:spTree>
    <p:extLst>
      <p:ext uri="{BB962C8B-B14F-4D97-AF65-F5344CB8AC3E}">
        <p14:creationId xmlns:p14="http://schemas.microsoft.com/office/powerpoint/2010/main" val="11965056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smtClean="0"/>
              <a:t>Modifiez le style du titre</a:t>
            </a:r>
            <a:endParaRPr lang="fr-F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1947E6-0509-41D1-8AA4-564B17FA26DE}" type="datetime1">
              <a:rPr lang="fr-FR" smtClean="0"/>
              <a:t>14/11/2022</a:t>
            </a:fld>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47057C-AB98-4662-B07C-2E1786B6C360}" type="slidenum">
              <a:rPr lang="fr-FR" smtClean="0"/>
              <a:t>‹N°›</a:t>
            </a:fld>
            <a:endParaRPr lang="fr-FR"/>
          </a:p>
        </p:txBody>
      </p:sp>
    </p:spTree>
    <p:extLst>
      <p:ext uri="{BB962C8B-B14F-4D97-AF65-F5344CB8AC3E}">
        <p14:creationId xmlns:p14="http://schemas.microsoft.com/office/powerpoint/2010/main" val="188679440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hyperlink" Target="https://www.polesantetravail.fr/notre-demarche-globale-prevention/"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google.com/imgres?imgurl=https://i0.wp.com/explicationdefilm.com/wp-content/uploads/2018/08/ghostbusters-1984-harold-ramis-dan-aykroyd-bill-murray-ernie-hudson-e1446269406109.jpg?resize%3D970%2C405%26ssl%3D1&amp;imgrefurl=https://explicationdefilm.com/2018/08/04/sos-fantomes/&amp;tbnid=oELJUMwTpq8CrM&amp;vet=10CFsQMyiOAWoXChMI-O3woa6o-QIVAAAAAB0AAAAAEAI..i&amp;docid=vVr41gdkOPl7EM&amp;w=970&amp;h=405&amp;q=gostbuster&amp;client=firefox-b-e&amp;ved=0CFsQMyiOAWoXChMI-O3woa6o-QIVAAAAAB0AAAAAEAI"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legifrance.gouv.fr/loda/id/LEGIARTI000035609301/2017-09-24/" TargetMode="External"/><Relationship Id="rId2" Type="http://schemas.openxmlformats.org/officeDocument/2006/relationships/hyperlink" Target="https://www.legifrance.gouv.fr/codes/article_lc/LEGIARTI000035640828" TargetMode="External"/><Relationship Id="rId1" Type="http://schemas.openxmlformats.org/officeDocument/2006/relationships/slideLayout" Target="../slideLayouts/slideLayout2.xml"/><Relationship Id="rId4" Type="http://schemas.openxmlformats.org/officeDocument/2006/relationships/hyperlink" Target="https://www.legifrance.gouv.fr/affichCodeArticle.do?cidTexte=LEGITEXT000006072050&amp;idArticle=LEGIARTI000028495726&amp;dateTexte=&amp;categorieLien=cid"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www.legifrance.gouv.fr/loda/id/LEGIARTI000033001002/2016-08-10/" TargetMode="External"/><Relationship Id="rId7" Type="http://schemas.openxmlformats.org/officeDocument/2006/relationships/hyperlink" Target="https://www.legifrance.gouv.fr/affichCodeArticle.do?cidTexte=LEGITEXT000006072050&amp;idArticle=LEGIARTI000031072444&amp;dateTexte=&amp;categorieLien=cid" TargetMode="External"/><Relationship Id="rId2" Type="http://schemas.openxmlformats.org/officeDocument/2006/relationships/hyperlink" Target="https://www.legifrance.gouv.fr/codes/article_lc/LEGIARTI000033019913" TargetMode="External"/><Relationship Id="rId1" Type="http://schemas.openxmlformats.org/officeDocument/2006/relationships/slideLayout" Target="../slideLayouts/slideLayout2.xml"/><Relationship Id="rId6" Type="http://schemas.openxmlformats.org/officeDocument/2006/relationships/hyperlink" Target="https://www.legifrance.gouv.fr/affichCodeArticle.do?cidTexte=LEGITEXT000006072050&amp;idArticle=LEGIARTI000006900824&amp;dateTexte=&amp;categorieLien=cid" TargetMode="External"/><Relationship Id="rId5" Type="http://schemas.openxmlformats.org/officeDocument/2006/relationships/hyperlink" Target="https://www.legifrance.gouv.fr/affichCodeArticle.do?cidTexte=LEGITEXT000006072050&amp;idArticle=LEGIARTI000006900818&amp;dateTexte=&amp;categorieLien=cid" TargetMode="External"/><Relationship Id="rId4" Type="http://schemas.openxmlformats.org/officeDocument/2006/relationships/hyperlink" Target="https://www.legifrance.gouv.fr/affichCodeArticle.do?cidTexte=LEGITEXT000006072050&amp;idArticle=LEGIARTI000006903147&amp;dateTexte=&amp;categorieLien=cid" TargetMode="External"/></Relationships>
</file>

<file path=ppt/slides/_rels/slide6.xml.rels><?xml version="1.0" encoding="UTF-8" standalone="yes"?>
<Relationships xmlns="http://schemas.openxmlformats.org/package/2006/relationships"><Relationship Id="rId2" Type="http://schemas.openxmlformats.org/officeDocument/2006/relationships/hyperlink" Target="https://www.legifrance.gouv.fr/loda/id/LEGIARTI000043886737/2022-03-31/"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3.emf"/></Relationships>
</file>

<file path=ppt/slides/_rels/slide9.xml.rels><?xml version="1.0" encoding="UTF-8" standalone="yes"?>
<Relationships xmlns="http://schemas.openxmlformats.org/package/2006/relationships"><Relationship Id="rId3" Type="http://schemas.openxmlformats.org/officeDocument/2006/relationships/hyperlink" Target="https://www.legifrance.gouv.fr/loda/id/LEGIARTI000043886737/2022-03-31/" TargetMode="External"/><Relationship Id="rId2" Type="http://schemas.openxmlformats.org/officeDocument/2006/relationships/hyperlink" Target="https://www.legifrance.gouv.fr/codes/article_lc/LEGIARTI000043893919"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smtClean="0"/>
              <a:t>SANTE ET SECURITE AU TRAVAIL</a:t>
            </a:r>
            <a:endParaRPr lang="fr-FR" dirty="0"/>
          </a:p>
        </p:txBody>
      </p:sp>
      <p:sp>
        <p:nvSpPr>
          <p:cNvPr id="3" name="Sous-titre 2"/>
          <p:cNvSpPr>
            <a:spLocks noGrp="1"/>
          </p:cNvSpPr>
          <p:nvPr>
            <p:ph type="subTitle" idx="1"/>
          </p:nvPr>
        </p:nvSpPr>
        <p:spPr/>
        <p:txBody>
          <a:bodyPr>
            <a:normAutofit fontScale="92500" lnSpcReduction="10000"/>
          </a:bodyPr>
          <a:lstStyle/>
          <a:p>
            <a:r>
              <a:rPr lang="fr-FR" dirty="0" smtClean="0"/>
              <a:t>UNIVERSITE PARIS XIII SORBONNE PARIS NORD</a:t>
            </a:r>
          </a:p>
          <a:p>
            <a:r>
              <a:rPr lang="fr-FR" dirty="0" smtClean="0"/>
              <a:t>INSTITUT GALILLEE</a:t>
            </a:r>
          </a:p>
          <a:p>
            <a:endParaRPr lang="fr-FR" dirty="0"/>
          </a:p>
          <a:p>
            <a:r>
              <a:rPr lang="fr-FR" dirty="0" smtClean="0"/>
              <a:t>Vincent LEFEBVRE</a:t>
            </a:r>
          </a:p>
          <a:p>
            <a:endParaRPr lang="fr-FR" dirty="0"/>
          </a:p>
        </p:txBody>
      </p:sp>
    </p:spTree>
    <p:extLst>
      <p:ext uri="{BB962C8B-B14F-4D97-AF65-F5344CB8AC3E}">
        <p14:creationId xmlns:p14="http://schemas.microsoft.com/office/powerpoint/2010/main" val="82586556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640080" y="980902"/>
            <a:ext cx="10713720" cy="5196061"/>
          </a:xfrm>
        </p:spPr>
        <p:txBody>
          <a:bodyPr/>
          <a:lstStyle/>
          <a:p>
            <a:r>
              <a:rPr lang="fr-FR" dirty="0">
                <a:solidFill>
                  <a:srgbClr val="F29105"/>
                </a:solidFill>
              </a:rPr>
              <a:t>LE DOCUMENT </a:t>
            </a:r>
            <a:r>
              <a:rPr lang="fr-FR" dirty="0" smtClean="0">
                <a:solidFill>
                  <a:srgbClr val="F29105"/>
                </a:solidFill>
              </a:rPr>
              <a:t>UNIQUE EST </a:t>
            </a:r>
            <a:r>
              <a:rPr lang="fr-FR" dirty="0">
                <a:solidFill>
                  <a:srgbClr val="F29105"/>
                </a:solidFill>
              </a:rPr>
              <a:t>UN OUTIL </a:t>
            </a:r>
            <a:r>
              <a:rPr lang="fr-FR" dirty="0" smtClean="0">
                <a:solidFill>
                  <a:srgbClr val="F29105"/>
                </a:solidFill>
              </a:rPr>
              <a:t>OBLIGATOIRE</a:t>
            </a:r>
          </a:p>
          <a:p>
            <a:pPr marL="0" indent="0">
              <a:buNone/>
            </a:pPr>
            <a:endParaRPr lang="fr-FR" dirty="0">
              <a:solidFill>
                <a:srgbClr val="F29105"/>
              </a:solidFill>
            </a:endParaRPr>
          </a:p>
          <a:p>
            <a:r>
              <a:rPr lang="fr-FR" dirty="0">
                <a:solidFill>
                  <a:srgbClr val="000000"/>
                </a:solidFill>
              </a:rPr>
              <a:t>Les résultats de </a:t>
            </a:r>
            <a:r>
              <a:rPr lang="fr-FR" dirty="0" smtClean="0">
                <a:solidFill>
                  <a:srgbClr val="000000"/>
                </a:solidFill>
              </a:rPr>
              <a:t>l’ERP </a:t>
            </a:r>
            <a:r>
              <a:rPr lang="fr-FR" dirty="0">
                <a:solidFill>
                  <a:srgbClr val="000000"/>
                </a:solidFill>
              </a:rPr>
              <a:t>sont formalisés dans le Document Unique, et mis à la disposition des salariés, </a:t>
            </a:r>
            <a:r>
              <a:rPr lang="fr-FR" dirty="0" smtClean="0">
                <a:solidFill>
                  <a:srgbClr val="000000"/>
                </a:solidFill>
              </a:rPr>
              <a:t>du médecin du travail et </a:t>
            </a:r>
            <a:r>
              <a:rPr lang="fr-FR" dirty="0">
                <a:solidFill>
                  <a:srgbClr val="000000"/>
                </a:solidFill>
              </a:rPr>
              <a:t>de l’inspecteur du travail sur demande</a:t>
            </a:r>
            <a:r>
              <a:rPr lang="fr-FR" dirty="0" smtClean="0">
                <a:solidFill>
                  <a:srgbClr val="000000"/>
                </a:solidFill>
              </a:rPr>
              <a:t>.</a:t>
            </a:r>
          </a:p>
          <a:p>
            <a:pPr marL="0" indent="0">
              <a:buNone/>
            </a:pPr>
            <a:endParaRPr lang="fr-FR" dirty="0"/>
          </a:p>
          <a:p>
            <a:r>
              <a:rPr lang="fr-FR" dirty="0">
                <a:solidFill>
                  <a:srgbClr val="000000"/>
                </a:solidFill>
              </a:rPr>
              <a:t>Sa </a:t>
            </a:r>
            <a:r>
              <a:rPr lang="fr-FR" b="1" dirty="0">
                <a:solidFill>
                  <a:srgbClr val="000000"/>
                </a:solidFill>
              </a:rPr>
              <a:t>mise à jour est annuelle</a:t>
            </a:r>
            <a:r>
              <a:rPr lang="fr-FR" dirty="0" smtClean="0">
                <a:solidFill>
                  <a:srgbClr val="000000"/>
                </a:solidFill>
              </a:rPr>
              <a:t>.</a:t>
            </a:r>
          </a:p>
          <a:p>
            <a:pPr marL="0" indent="0">
              <a:buNone/>
            </a:pPr>
            <a:endParaRPr lang="fr-FR" dirty="0"/>
          </a:p>
          <a:p>
            <a:r>
              <a:rPr lang="fr-FR" dirty="0">
                <a:solidFill>
                  <a:srgbClr val="000000"/>
                </a:solidFill>
              </a:rPr>
              <a:t>Il permet de </a:t>
            </a:r>
            <a:r>
              <a:rPr lang="fr-FR" b="1" dirty="0">
                <a:solidFill>
                  <a:srgbClr val="000000"/>
                </a:solidFill>
              </a:rPr>
              <a:t>tracer des plans d’actions pour la santé de votre entreprise</a:t>
            </a:r>
            <a:r>
              <a:rPr lang="fr-FR" dirty="0">
                <a:solidFill>
                  <a:srgbClr val="000000"/>
                </a:solidFill>
              </a:rPr>
              <a:t> et de vérifier la stabilité dans le temps des </a:t>
            </a:r>
            <a:r>
              <a:rPr lang="fr-FR" dirty="0">
                <a:solidFill>
                  <a:srgbClr val="000000"/>
                </a:solidFill>
                <a:hlinkClick r:id="rId2"/>
              </a:rPr>
              <a:t>mesures de prévention</a:t>
            </a:r>
            <a:r>
              <a:rPr lang="fr-FR" dirty="0">
                <a:solidFill>
                  <a:srgbClr val="000000"/>
                </a:solidFill>
              </a:rPr>
              <a:t>.</a:t>
            </a:r>
            <a:endParaRPr lang="fr-FR" dirty="0"/>
          </a:p>
          <a:p>
            <a:pPr marL="0" indent="0">
              <a:buNone/>
            </a:pPr>
            <a:endParaRPr lang="fr-FR" dirty="0"/>
          </a:p>
        </p:txBody>
      </p:sp>
    </p:spTree>
    <p:extLst>
      <p:ext uri="{BB962C8B-B14F-4D97-AF65-F5344CB8AC3E}">
        <p14:creationId xmlns:p14="http://schemas.microsoft.com/office/powerpoint/2010/main" val="34357528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ext Box 3"/>
          <p:cNvSpPr txBox="1">
            <a:spLocks noChangeArrowheads="1"/>
          </p:cNvSpPr>
          <p:nvPr/>
        </p:nvSpPr>
        <p:spPr bwMode="auto">
          <a:xfrm>
            <a:off x="3862388" y="1363663"/>
            <a:ext cx="4502150" cy="792162"/>
          </a:xfrm>
          <a:prstGeom prst="rect">
            <a:avLst/>
          </a:prstGeom>
          <a:solidFill>
            <a:srgbClr val="A50021"/>
          </a:solidFill>
          <a:ln w="12600">
            <a:solidFill>
              <a:srgbClr val="A5002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39725" indent="-339725">
              <a:lnSpc>
                <a:spcPct val="108000"/>
              </a:lnSpc>
              <a:buClr>
                <a:srgbClr val="000000"/>
              </a:buClr>
              <a:buSzPct val="100000"/>
              <a:buFont typeface="Trebuchet MS" panose="020B0603020202020204" pitchFamily="34"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solidFill>
                  <a:srgbClr val="000000"/>
                </a:solidFill>
                <a:latin typeface="Trebuchet MS" panose="020B0603020202020204" pitchFamily="34" charset="0"/>
              </a:defRPr>
            </a:lvl1pPr>
            <a:lvl2pPr>
              <a:lnSpc>
                <a:spcPct val="108000"/>
              </a:lnSpc>
              <a:buClr>
                <a:srgbClr val="000000"/>
              </a:buClr>
              <a:buSzPct val="100000"/>
              <a:buFont typeface="Trebuchet MS" panose="020B0603020202020204" pitchFamily="34"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solidFill>
                  <a:srgbClr val="000000"/>
                </a:solidFill>
                <a:latin typeface="Trebuchet MS" panose="020B0603020202020204" pitchFamily="34" charset="0"/>
              </a:defRPr>
            </a:lvl2pPr>
            <a:lvl3pPr>
              <a:lnSpc>
                <a:spcPct val="108000"/>
              </a:lnSpc>
              <a:buClr>
                <a:srgbClr val="000000"/>
              </a:buClr>
              <a:buSzPct val="100000"/>
              <a:buFont typeface="Trebuchet MS" panose="020B0603020202020204" pitchFamily="34"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solidFill>
                  <a:srgbClr val="000000"/>
                </a:solidFill>
                <a:latin typeface="Trebuchet MS" panose="020B0603020202020204" pitchFamily="34" charset="0"/>
              </a:defRPr>
            </a:lvl3pPr>
            <a:lvl4pPr>
              <a:lnSpc>
                <a:spcPct val="108000"/>
              </a:lnSpc>
              <a:buClr>
                <a:srgbClr val="000000"/>
              </a:buClr>
              <a:buSzPct val="100000"/>
              <a:buFont typeface="Trebuchet MS" panose="020B0603020202020204" pitchFamily="34"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solidFill>
                  <a:srgbClr val="000000"/>
                </a:solidFill>
                <a:latin typeface="Trebuchet MS" panose="020B0603020202020204" pitchFamily="34" charset="0"/>
              </a:defRPr>
            </a:lvl4pPr>
            <a:lvl5pPr>
              <a:lnSpc>
                <a:spcPct val="108000"/>
              </a:lnSpc>
              <a:buClr>
                <a:srgbClr val="000000"/>
              </a:buClr>
              <a:buSzPct val="100000"/>
              <a:buFont typeface="Trebuchet MS" panose="020B0603020202020204" pitchFamily="34"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solidFill>
                  <a:srgbClr val="000000"/>
                </a:solidFill>
                <a:latin typeface="Trebuchet MS" panose="020B0603020202020204" pitchFamily="34" charset="0"/>
              </a:defRPr>
            </a:lvl5pPr>
            <a:lvl6pPr defTabSz="449263" fontAlgn="base">
              <a:lnSpc>
                <a:spcPct val="108000"/>
              </a:lnSpc>
              <a:spcBef>
                <a:spcPct val="0"/>
              </a:spcBef>
              <a:spcAft>
                <a:spcPct val="0"/>
              </a:spcAft>
              <a:buClr>
                <a:srgbClr val="000000"/>
              </a:buClr>
              <a:buSzPct val="100000"/>
              <a:buFont typeface="Trebuchet MS" panose="020B0603020202020204" pitchFamily="34"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solidFill>
                  <a:srgbClr val="000000"/>
                </a:solidFill>
                <a:latin typeface="Trebuchet MS" panose="020B0603020202020204" pitchFamily="34" charset="0"/>
              </a:defRPr>
            </a:lvl6pPr>
            <a:lvl7pPr defTabSz="449263" fontAlgn="base">
              <a:lnSpc>
                <a:spcPct val="108000"/>
              </a:lnSpc>
              <a:spcBef>
                <a:spcPct val="0"/>
              </a:spcBef>
              <a:spcAft>
                <a:spcPct val="0"/>
              </a:spcAft>
              <a:buClr>
                <a:srgbClr val="000000"/>
              </a:buClr>
              <a:buSzPct val="100000"/>
              <a:buFont typeface="Trebuchet MS" panose="020B0603020202020204" pitchFamily="34"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solidFill>
                  <a:srgbClr val="000000"/>
                </a:solidFill>
                <a:latin typeface="Trebuchet MS" panose="020B0603020202020204" pitchFamily="34" charset="0"/>
              </a:defRPr>
            </a:lvl7pPr>
            <a:lvl8pPr defTabSz="449263" fontAlgn="base">
              <a:lnSpc>
                <a:spcPct val="108000"/>
              </a:lnSpc>
              <a:spcBef>
                <a:spcPct val="0"/>
              </a:spcBef>
              <a:spcAft>
                <a:spcPct val="0"/>
              </a:spcAft>
              <a:buClr>
                <a:srgbClr val="000000"/>
              </a:buClr>
              <a:buSzPct val="100000"/>
              <a:buFont typeface="Trebuchet MS" panose="020B0603020202020204" pitchFamily="34"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solidFill>
                  <a:srgbClr val="000000"/>
                </a:solidFill>
                <a:latin typeface="Trebuchet MS" panose="020B0603020202020204" pitchFamily="34" charset="0"/>
              </a:defRPr>
            </a:lvl8pPr>
            <a:lvl9pPr defTabSz="449263" fontAlgn="base">
              <a:lnSpc>
                <a:spcPct val="108000"/>
              </a:lnSpc>
              <a:spcBef>
                <a:spcPct val="0"/>
              </a:spcBef>
              <a:spcAft>
                <a:spcPct val="0"/>
              </a:spcAft>
              <a:buClr>
                <a:srgbClr val="000000"/>
              </a:buClr>
              <a:buSzPct val="100000"/>
              <a:buFont typeface="Trebuchet MS" panose="020B0603020202020204" pitchFamily="34"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solidFill>
                  <a:srgbClr val="000000"/>
                </a:solidFill>
                <a:latin typeface="Trebuchet MS" panose="020B0603020202020204" pitchFamily="34" charset="0"/>
              </a:defRPr>
            </a:lvl9pPr>
          </a:lstStyle>
          <a:p>
            <a:pPr algn="ctr">
              <a:lnSpc>
                <a:spcPct val="90000"/>
              </a:lnSpc>
              <a:buClr>
                <a:srgbClr val="FFFFFF"/>
              </a:buClr>
            </a:pPr>
            <a:r>
              <a:rPr lang="en-GB" altLang="fr-FR" sz="2200" b="1" dirty="0" err="1">
                <a:solidFill>
                  <a:srgbClr val="FFFFFF"/>
                </a:solidFill>
                <a:latin typeface="Tahoma" panose="020B0604030504040204" pitchFamily="34" charset="0"/>
              </a:rPr>
              <a:t>Résultat</a:t>
            </a:r>
            <a:r>
              <a:rPr lang="en-GB" altLang="fr-FR" sz="2200" b="1" dirty="0">
                <a:solidFill>
                  <a:srgbClr val="FFFFFF"/>
                </a:solidFill>
                <a:latin typeface="Tahoma" panose="020B0604030504040204" pitchFamily="34" charset="0"/>
              </a:rPr>
              <a:t> de </a:t>
            </a:r>
            <a:r>
              <a:rPr lang="en-GB" altLang="fr-FR" sz="2200" b="1" dirty="0" err="1">
                <a:solidFill>
                  <a:srgbClr val="FFFFFF"/>
                </a:solidFill>
                <a:latin typeface="Tahoma" panose="020B0604030504040204" pitchFamily="34" charset="0"/>
              </a:rPr>
              <a:t>l’évaluation</a:t>
            </a:r>
            <a:r>
              <a:rPr lang="en-GB" altLang="fr-FR" sz="2200" b="1" dirty="0">
                <a:solidFill>
                  <a:srgbClr val="FFFFFF"/>
                </a:solidFill>
                <a:latin typeface="Tahoma" panose="020B0604030504040204" pitchFamily="34" charset="0"/>
              </a:rPr>
              <a:t> des </a:t>
            </a:r>
            <a:r>
              <a:rPr lang="en-GB" altLang="fr-FR" sz="2200" b="1" dirty="0" err="1">
                <a:solidFill>
                  <a:srgbClr val="FFFFFF"/>
                </a:solidFill>
                <a:latin typeface="Tahoma" panose="020B0604030504040204" pitchFamily="34" charset="0"/>
              </a:rPr>
              <a:t>risques</a:t>
            </a:r>
            <a:r>
              <a:rPr lang="en-GB" altLang="fr-FR" sz="2200" b="1" dirty="0">
                <a:solidFill>
                  <a:srgbClr val="FFFFFF"/>
                </a:solidFill>
                <a:latin typeface="Tahoma" panose="020B0604030504040204" pitchFamily="34" charset="0"/>
              </a:rPr>
              <a:t> par </a:t>
            </a:r>
            <a:r>
              <a:rPr lang="en-GB" altLang="fr-FR" sz="2200" b="1" dirty="0" err="1">
                <a:solidFill>
                  <a:srgbClr val="FFFFFF"/>
                </a:solidFill>
                <a:latin typeface="Tahoma" panose="020B0604030504040204" pitchFamily="34" charset="0"/>
              </a:rPr>
              <a:t>unité</a:t>
            </a:r>
            <a:r>
              <a:rPr lang="en-GB" altLang="fr-FR" sz="2200" b="1" dirty="0">
                <a:solidFill>
                  <a:srgbClr val="FFFFFF"/>
                </a:solidFill>
                <a:latin typeface="Tahoma" panose="020B0604030504040204" pitchFamily="34" charset="0"/>
              </a:rPr>
              <a:t> de travail</a:t>
            </a:r>
          </a:p>
        </p:txBody>
      </p:sp>
      <p:sp>
        <p:nvSpPr>
          <p:cNvPr id="5124" name="Rectangle 4"/>
          <p:cNvSpPr>
            <a:spLocks noChangeArrowheads="1"/>
          </p:cNvSpPr>
          <p:nvPr/>
        </p:nvSpPr>
        <p:spPr bwMode="auto">
          <a:xfrm>
            <a:off x="6600825" y="3789364"/>
            <a:ext cx="3613150" cy="1476375"/>
          </a:xfrm>
          <a:prstGeom prst="rect">
            <a:avLst/>
          </a:prstGeom>
          <a:solidFill>
            <a:srgbClr val="66CC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lnSpc>
                <a:spcPct val="108000"/>
              </a:lnSpc>
              <a:buClr>
                <a:srgbClr val="000000"/>
              </a:buClr>
              <a:buSzPct val="100000"/>
              <a:buFont typeface="Trebuchet MS" panose="020B0603020202020204" pitchFamily="34"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Trebuchet MS" panose="020B0603020202020204" pitchFamily="34" charset="0"/>
              </a:defRPr>
            </a:lvl1pPr>
            <a:lvl2pPr>
              <a:lnSpc>
                <a:spcPct val="108000"/>
              </a:lnSpc>
              <a:buClr>
                <a:srgbClr val="000000"/>
              </a:buClr>
              <a:buSzPct val="100000"/>
              <a:buFont typeface="Trebuchet MS" panose="020B0603020202020204" pitchFamily="34"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Trebuchet MS" panose="020B0603020202020204" pitchFamily="34" charset="0"/>
              </a:defRPr>
            </a:lvl2pPr>
            <a:lvl3pPr>
              <a:lnSpc>
                <a:spcPct val="108000"/>
              </a:lnSpc>
              <a:buClr>
                <a:srgbClr val="000000"/>
              </a:buClr>
              <a:buSzPct val="100000"/>
              <a:buFont typeface="Trebuchet MS" panose="020B0603020202020204" pitchFamily="34"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Trebuchet MS" panose="020B0603020202020204" pitchFamily="34" charset="0"/>
              </a:defRPr>
            </a:lvl3pPr>
            <a:lvl4pPr>
              <a:lnSpc>
                <a:spcPct val="108000"/>
              </a:lnSpc>
              <a:buClr>
                <a:srgbClr val="000000"/>
              </a:buClr>
              <a:buSzPct val="100000"/>
              <a:buFont typeface="Trebuchet MS" panose="020B0603020202020204" pitchFamily="34"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Trebuchet MS" panose="020B0603020202020204" pitchFamily="34" charset="0"/>
              </a:defRPr>
            </a:lvl4pPr>
            <a:lvl5pPr>
              <a:lnSpc>
                <a:spcPct val="108000"/>
              </a:lnSpc>
              <a:buClr>
                <a:srgbClr val="000000"/>
              </a:buClr>
              <a:buSzPct val="100000"/>
              <a:buFont typeface="Trebuchet MS" panose="020B0603020202020204" pitchFamily="34"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Trebuchet MS" panose="020B0603020202020204" pitchFamily="34" charset="0"/>
              </a:defRPr>
            </a:lvl5pPr>
            <a:lvl6pPr defTabSz="449263" fontAlgn="base">
              <a:lnSpc>
                <a:spcPct val="108000"/>
              </a:lnSpc>
              <a:spcBef>
                <a:spcPct val="0"/>
              </a:spcBef>
              <a:spcAft>
                <a:spcPct val="0"/>
              </a:spcAft>
              <a:buClr>
                <a:srgbClr val="000000"/>
              </a:buClr>
              <a:buSzPct val="100000"/>
              <a:buFont typeface="Trebuchet MS" panose="020B0603020202020204" pitchFamily="34"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Trebuchet MS" panose="020B0603020202020204" pitchFamily="34" charset="0"/>
              </a:defRPr>
            </a:lvl6pPr>
            <a:lvl7pPr defTabSz="449263" fontAlgn="base">
              <a:lnSpc>
                <a:spcPct val="108000"/>
              </a:lnSpc>
              <a:spcBef>
                <a:spcPct val="0"/>
              </a:spcBef>
              <a:spcAft>
                <a:spcPct val="0"/>
              </a:spcAft>
              <a:buClr>
                <a:srgbClr val="000000"/>
              </a:buClr>
              <a:buSzPct val="100000"/>
              <a:buFont typeface="Trebuchet MS" panose="020B0603020202020204" pitchFamily="34"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Trebuchet MS" panose="020B0603020202020204" pitchFamily="34" charset="0"/>
              </a:defRPr>
            </a:lvl7pPr>
            <a:lvl8pPr defTabSz="449263" fontAlgn="base">
              <a:lnSpc>
                <a:spcPct val="108000"/>
              </a:lnSpc>
              <a:spcBef>
                <a:spcPct val="0"/>
              </a:spcBef>
              <a:spcAft>
                <a:spcPct val="0"/>
              </a:spcAft>
              <a:buClr>
                <a:srgbClr val="000000"/>
              </a:buClr>
              <a:buSzPct val="100000"/>
              <a:buFont typeface="Trebuchet MS" panose="020B0603020202020204" pitchFamily="34"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Trebuchet MS" panose="020B0603020202020204" pitchFamily="34" charset="0"/>
              </a:defRPr>
            </a:lvl8pPr>
            <a:lvl9pPr defTabSz="449263" fontAlgn="base">
              <a:lnSpc>
                <a:spcPct val="108000"/>
              </a:lnSpc>
              <a:spcBef>
                <a:spcPct val="0"/>
              </a:spcBef>
              <a:spcAft>
                <a:spcPct val="0"/>
              </a:spcAft>
              <a:buClr>
                <a:srgbClr val="000000"/>
              </a:buClr>
              <a:buSzPct val="100000"/>
              <a:buFont typeface="Trebuchet MS" panose="020B0603020202020204" pitchFamily="34"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Trebuchet MS" panose="020B0603020202020204" pitchFamily="34" charset="0"/>
              </a:defRPr>
            </a:lvl9pPr>
          </a:lstStyle>
          <a:p>
            <a:pPr algn="ctr">
              <a:lnSpc>
                <a:spcPct val="100000"/>
              </a:lnSpc>
            </a:pPr>
            <a:r>
              <a:rPr lang="en-GB" altLang="fr-FR" sz="2200">
                <a:latin typeface="Tahoma" panose="020B0604030504040204" pitchFamily="34" charset="0"/>
              </a:rPr>
              <a:t>Sert notamment à l’élaboration du programme et du bilan annuels de prévention</a:t>
            </a:r>
          </a:p>
        </p:txBody>
      </p:sp>
      <p:sp>
        <p:nvSpPr>
          <p:cNvPr id="5125" name="Rectangle 5"/>
          <p:cNvSpPr>
            <a:spLocks noChangeArrowheads="1"/>
          </p:cNvSpPr>
          <p:nvPr/>
        </p:nvSpPr>
        <p:spPr bwMode="auto">
          <a:xfrm>
            <a:off x="2411414" y="2960688"/>
            <a:ext cx="3900487" cy="3205162"/>
          </a:xfrm>
          <a:prstGeom prst="rect">
            <a:avLst/>
          </a:prstGeom>
          <a:solidFill>
            <a:srgbClr val="FF9FC6"/>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lnSpc>
                <a:spcPct val="108000"/>
              </a:lnSpc>
              <a:buClr>
                <a:srgbClr val="000000"/>
              </a:buClr>
              <a:buSzPct val="100000"/>
              <a:buFont typeface="Trebuchet MS" panose="020B0603020202020204" pitchFamily="34"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Trebuchet MS" panose="020B0603020202020204" pitchFamily="34" charset="0"/>
              </a:defRPr>
            </a:lvl1pPr>
            <a:lvl2pPr marL="354013" indent="-177800">
              <a:lnSpc>
                <a:spcPct val="108000"/>
              </a:lnSpc>
              <a:buClr>
                <a:srgbClr val="000000"/>
              </a:buClr>
              <a:buSzPct val="100000"/>
              <a:buFont typeface="Trebuchet MS" panose="020B0603020202020204" pitchFamily="34"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Trebuchet MS" panose="020B0603020202020204" pitchFamily="34" charset="0"/>
              </a:defRPr>
            </a:lvl2pPr>
            <a:lvl3pPr>
              <a:lnSpc>
                <a:spcPct val="108000"/>
              </a:lnSpc>
              <a:buClr>
                <a:srgbClr val="000000"/>
              </a:buClr>
              <a:buSzPct val="100000"/>
              <a:buFont typeface="Trebuchet MS" panose="020B0603020202020204" pitchFamily="34"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Trebuchet MS" panose="020B0603020202020204" pitchFamily="34" charset="0"/>
              </a:defRPr>
            </a:lvl3pPr>
            <a:lvl4pPr>
              <a:lnSpc>
                <a:spcPct val="108000"/>
              </a:lnSpc>
              <a:buClr>
                <a:srgbClr val="000000"/>
              </a:buClr>
              <a:buSzPct val="100000"/>
              <a:buFont typeface="Trebuchet MS" panose="020B0603020202020204" pitchFamily="34"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Trebuchet MS" panose="020B0603020202020204" pitchFamily="34" charset="0"/>
              </a:defRPr>
            </a:lvl4pPr>
            <a:lvl5pPr>
              <a:lnSpc>
                <a:spcPct val="108000"/>
              </a:lnSpc>
              <a:buClr>
                <a:srgbClr val="000000"/>
              </a:buClr>
              <a:buSzPct val="100000"/>
              <a:buFont typeface="Trebuchet MS" panose="020B0603020202020204" pitchFamily="34"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Trebuchet MS" panose="020B0603020202020204" pitchFamily="34" charset="0"/>
              </a:defRPr>
            </a:lvl5pPr>
            <a:lvl6pPr defTabSz="449263" fontAlgn="base">
              <a:lnSpc>
                <a:spcPct val="108000"/>
              </a:lnSpc>
              <a:spcBef>
                <a:spcPct val="0"/>
              </a:spcBef>
              <a:spcAft>
                <a:spcPct val="0"/>
              </a:spcAft>
              <a:buClr>
                <a:srgbClr val="000000"/>
              </a:buClr>
              <a:buSzPct val="100000"/>
              <a:buFont typeface="Trebuchet MS" panose="020B0603020202020204" pitchFamily="34"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Trebuchet MS" panose="020B0603020202020204" pitchFamily="34" charset="0"/>
              </a:defRPr>
            </a:lvl6pPr>
            <a:lvl7pPr defTabSz="449263" fontAlgn="base">
              <a:lnSpc>
                <a:spcPct val="108000"/>
              </a:lnSpc>
              <a:spcBef>
                <a:spcPct val="0"/>
              </a:spcBef>
              <a:spcAft>
                <a:spcPct val="0"/>
              </a:spcAft>
              <a:buClr>
                <a:srgbClr val="000000"/>
              </a:buClr>
              <a:buSzPct val="100000"/>
              <a:buFont typeface="Trebuchet MS" panose="020B0603020202020204" pitchFamily="34"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Trebuchet MS" panose="020B0603020202020204" pitchFamily="34" charset="0"/>
              </a:defRPr>
            </a:lvl7pPr>
            <a:lvl8pPr defTabSz="449263" fontAlgn="base">
              <a:lnSpc>
                <a:spcPct val="108000"/>
              </a:lnSpc>
              <a:spcBef>
                <a:spcPct val="0"/>
              </a:spcBef>
              <a:spcAft>
                <a:spcPct val="0"/>
              </a:spcAft>
              <a:buClr>
                <a:srgbClr val="000000"/>
              </a:buClr>
              <a:buSzPct val="100000"/>
              <a:buFont typeface="Trebuchet MS" panose="020B0603020202020204" pitchFamily="34"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Trebuchet MS" panose="020B0603020202020204" pitchFamily="34" charset="0"/>
              </a:defRPr>
            </a:lvl8pPr>
            <a:lvl9pPr defTabSz="449263" fontAlgn="base">
              <a:lnSpc>
                <a:spcPct val="108000"/>
              </a:lnSpc>
              <a:spcBef>
                <a:spcPct val="0"/>
              </a:spcBef>
              <a:spcAft>
                <a:spcPct val="0"/>
              </a:spcAft>
              <a:buClr>
                <a:srgbClr val="000000"/>
              </a:buClr>
              <a:buSzPct val="100000"/>
              <a:buFont typeface="Trebuchet MS" panose="020B0603020202020204" pitchFamily="34"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Trebuchet MS" panose="020B0603020202020204" pitchFamily="34" charset="0"/>
              </a:defRPr>
            </a:lvl9pPr>
          </a:lstStyle>
          <a:p>
            <a:pPr>
              <a:lnSpc>
                <a:spcPct val="100000"/>
              </a:lnSpc>
              <a:spcBef>
                <a:spcPts val="550"/>
              </a:spcBef>
            </a:pPr>
            <a:r>
              <a:rPr lang="en-GB" altLang="fr-FR" sz="2200" dirty="0" err="1">
                <a:latin typeface="Tahoma" panose="020B0604030504040204" pitchFamily="34" charset="0"/>
              </a:rPr>
              <a:t>Tenu</a:t>
            </a:r>
            <a:r>
              <a:rPr lang="en-GB" altLang="fr-FR" sz="2200" dirty="0">
                <a:latin typeface="Tahoma" panose="020B0604030504040204" pitchFamily="34" charset="0"/>
              </a:rPr>
              <a:t> à disposition :</a:t>
            </a:r>
          </a:p>
          <a:p>
            <a:pPr lvl="1">
              <a:lnSpc>
                <a:spcPct val="100000"/>
              </a:lnSpc>
              <a:spcBef>
                <a:spcPts val="825"/>
              </a:spcBef>
              <a:buFont typeface="Wingdings" panose="05000000000000000000" pitchFamily="2" charset="2"/>
              <a:buChar char=""/>
            </a:pPr>
            <a:r>
              <a:rPr lang="en-GB" altLang="fr-FR" sz="2200" dirty="0">
                <a:latin typeface="Tahoma" panose="020B0604030504040204" pitchFamily="34" charset="0"/>
              </a:rPr>
              <a:t>des </a:t>
            </a:r>
            <a:r>
              <a:rPr lang="en-GB" altLang="fr-FR" sz="2200" dirty="0" err="1">
                <a:latin typeface="Tahoma" panose="020B0604030504040204" pitchFamily="34" charset="0"/>
              </a:rPr>
              <a:t>membres</a:t>
            </a:r>
            <a:r>
              <a:rPr lang="en-GB" altLang="fr-FR" sz="2200" dirty="0">
                <a:latin typeface="Tahoma" panose="020B0604030504040204" pitchFamily="34" charset="0"/>
              </a:rPr>
              <a:t> du </a:t>
            </a:r>
            <a:r>
              <a:rPr lang="en-GB" altLang="fr-FR" sz="2200" dirty="0" smtClean="0">
                <a:latin typeface="Tahoma" panose="020B0604030504040204" pitchFamily="34" charset="0"/>
              </a:rPr>
              <a:t>CSE,</a:t>
            </a:r>
            <a:endParaRPr lang="en-GB" altLang="fr-FR" sz="2200" dirty="0">
              <a:latin typeface="Tahoma" panose="020B0604030504040204" pitchFamily="34" charset="0"/>
            </a:endParaRPr>
          </a:p>
          <a:p>
            <a:pPr lvl="1">
              <a:lnSpc>
                <a:spcPct val="100000"/>
              </a:lnSpc>
              <a:spcBef>
                <a:spcPts val="825"/>
              </a:spcBef>
              <a:buFont typeface="Wingdings" panose="05000000000000000000" pitchFamily="2" charset="2"/>
              <a:buChar char=""/>
            </a:pPr>
            <a:r>
              <a:rPr lang="en-GB" altLang="fr-FR" sz="2200" dirty="0">
                <a:latin typeface="Tahoma" panose="020B0604030504040204" pitchFamily="34" charset="0"/>
              </a:rPr>
              <a:t>des </a:t>
            </a:r>
            <a:r>
              <a:rPr lang="en-GB" altLang="fr-FR" sz="2200" dirty="0" err="1">
                <a:latin typeface="Tahoma" panose="020B0604030504040204" pitchFamily="34" charset="0"/>
              </a:rPr>
              <a:t>salariés</a:t>
            </a:r>
            <a:r>
              <a:rPr lang="en-GB" altLang="fr-FR" sz="2200" dirty="0">
                <a:latin typeface="Tahoma" panose="020B0604030504040204" pitchFamily="34" charset="0"/>
              </a:rPr>
              <a:t> </a:t>
            </a:r>
            <a:r>
              <a:rPr lang="en-GB" altLang="fr-FR" sz="2200" dirty="0" err="1">
                <a:latin typeface="Tahoma" panose="020B0604030504040204" pitchFamily="34" charset="0"/>
              </a:rPr>
              <a:t>concernés</a:t>
            </a:r>
            <a:r>
              <a:rPr lang="en-GB" altLang="fr-FR" sz="2200" dirty="0">
                <a:latin typeface="Tahoma" panose="020B0604030504040204" pitchFamily="34" charset="0"/>
              </a:rPr>
              <a:t>, (information)</a:t>
            </a:r>
          </a:p>
          <a:p>
            <a:pPr lvl="1">
              <a:lnSpc>
                <a:spcPct val="100000"/>
              </a:lnSpc>
              <a:spcBef>
                <a:spcPts val="825"/>
              </a:spcBef>
              <a:buFont typeface="Wingdings" panose="05000000000000000000" pitchFamily="2" charset="2"/>
              <a:buChar char=""/>
            </a:pPr>
            <a:r>
              <a:rPr lang="en-GB" altLang="fr-FR" sz="2200" dirty="0">
                <a:latin typeface="Tahoma" panose="020B0604030504040204" pitchFamily="34" charset="0"/>
              </a:rPr>
              <a:t>du </a:t>
            </a:r>
            <a:r>
              <a:rPr lang="en-GB" altLang="fr-FR" sz="2200" dirty="0" err="1">
                <a:latin typeface="Tahoma" panose="020B0604030504040204" pitchFamily="34" charset="0"/>
              </a:rPr>
              <a:t>médecin</a:t>
            </a:r>
            <a:r>
              <a:rPr lang="en-GB" altLang="fr-FR" sz="2200" dirty="0">
                <a:latin typeface="Tahoma" panose="020B0604030504040204" pitchFamily="34" charset="0"/>
              </a:rPr>
              <a:t> du travail,</a:t>
            </a:r>
          </a:p>
          <a:p>
            <a:pPr lvl="1">
              <a:lnSpc>
                <a:spcPct val="100000"/>
              </a:lnSpc>
              <a:spcBef>
                <a:spcPts val="825"/>
              </a:spcBef>
              <a:buFont typeface="Wingdings" panose="05000000000000000000" pitchFamily="2" charset="2"/>
              <a:buChar char=""/>
            </a:pPr>
            <a:r>
              <a:rPr lang="en-GB" altLang="fr-FR" sz="2200" dirty="0">
                <a:latin typeface="Tahoma" panose="020B0604030504040204" pitchFamily="34" charset="0"/>
              </a:rPr>
              <a:t>de </a:t>
            </a:r>
            <a:r>
              <a:rPr lang="en-GB" altLang="fr-FR" sz="2200" dirty="0" err="1">
                <a:latin typeface="Tahoma" panose="020B0604030504040204" pitchFamily="34" charset="0"/>
              </a:rPr>
              <a:t>l’inspecteur</a:t>
            </a:r>
            <a:r>
              <a:rPr lang="en-GB" altLang="fr-FR" sz="2200" dirty="0">
                <a:latin typeface="Tahoma" panose="020B0604030504040204" pitchFamily="34" charset="0"/>
              </a:rPr>
              <a:t> du travail,</a:t>
            </a:r>
          </a:p>
          <a:p>
            <a:pPr lvl="1">
              <a:lnSpc>
                <a:spcPct val="100000"/>
              </a:lnSpc>
              <a:spcBef>
                <a:spcPts val="825"/>
              </a:spcBef>
              <a:buFont typeface="Wingdings" panose="05000000000000000000" pitchFamily="2" charset="2"/>
              <a:buChar char=""/>
            </a:pPr>
            <a:r>
              <a:rPr lang="en-GB" altLang="fr-FR" sz="2200" dirty="0">
                <a:latin typeface="Tahoma" panose="020B0604030504040204" pitchFamily="34" charset="0"/>
              </a:rPr>
              <a:t>de </a:t>
            </a:r>
            <a:r>
              <a:rPr lang="en-GB" altLang="fr-FR" sz="2200" dirty="0" err="1">
                <a:latin typeface="Tahoma" panose="020B0604030504040204" pitchFamily="34" charset="0"/>
              </a:rPr>
              <a:t>l’agent</a:t>
            </a:r>
            <a:r>
              <a:rPr lang="en-GB" altLang="fr-FR" sz="2200" dirty="0">
                <a:latin typeface="Tahoma" panose="020B0604030504040204" pitchFamily="34" charset="0"/>
              </a:rPr>
              <a:t> de la </a:t>
            </a:r>
            <a:r>
              <a:rPr lang="en-GB" altLang="fr-FR" sz="2200" dirty="0" smtClean="0">
                <a:latin typeface="Tahoma" panose="020B0604030504040204" pitchFamily="34" charset="0"/>
              </a:rPr>
              <a:t>CRAMIF </a:t>
            </a:r>
            <a:r>
              <a:rPr lang="en-GB" altLang="fr-FR" sz="2200" dirty="0" err="1" smtClean="0">
                <a:latin typeface="Tahoma" panose="020B0604030504040204" pitchFamily="34" charset="0"/>
              </a:rPr>
              <a:t>ou</a:t>
            </a:r>
            <a:r>
              <a:rPr lang="en-GB" altLang="fr-FR" sz="2200" dirty="0" smtClean="0">
                <a:latin typeface="Tahoma" panose="020B0604030504040204" pitchFamily="34" charset="0"/>
              </a:rPr>
              <a:t> CARSAT.</a:t>
            </a:r>
            <a:endParaRPr lang="en-GB" altLang="fr-FR" sz="2200" dirty="0">
              <a:latin typeface="Tahoma" panose="020B0604030504040204" pitchFamily="34" charset="0"/>
            </a:endParaRPr>
          </a:p>
          <a:p>
            <a:pPr lvl="1">
              <a:lnSpc>
                <a:spcPct val="100000"/>
              </a:lnSpc>
              <a:spcBef>
                <a:spcPts val="825"/>
              </a:spcBef>
            </a:pPr>
            <a:endParaRPr lang="en-GB" altLang="fr-FR" sz="2200" dirty="0">
              <a:latin typeface="Tahoma" panose="020B0604030504040204" pitchFamily="34" charset="0"/>
            </a:endParaRPr>
          </a:p>
          <a:p>
            <a:pPr lvl="1">
              <a:lnSpc>
                <a:spcPct val="100000"/>
              </a:lnSpc>
              <a:spcBef>
                <a:spcPts val="825"/>
              </a:spcBef>
              <a:buFont typeface="Wingdings" panose="05000000000000000000" pitchFamily="2" charset="2"/>
              <a:buChar char=""/>
            </a:pPr>
            <a:endParaRPr lang="en-GB" altLang="fr-FR" sz="2200" dirty="0">
              <a:latin typeface="Tahoma" panose="020B0604030504040204" pitchFamily="34" charset="0"/>
            </a:endParaRPr>
          </a:p>
        </p:txBody>
      </p:sp>
      <p:sp>
        <p:nvSpPr>
          <p:cNvPr id="5126" name="Line 6"/>
          <p:cNvSpPr>
            <a:spLocks noChangeShapeType="1"/>
          </p:cNvSpPr>
          <p:nvPr/>
        </p:nvSpPr>
        <p:spPr bwMode="auto">
          <a:xfrm flipH="1">
            <a:off x="4476750" y="2151064"/>
            <a:ext cx="425450" cy="814387"/>
          </a:xfrm>
          <a:prstGeom prst="line">
            <a:avLst/>
          </a:prstGeom>
          <a:noFill/>
          <a:ln w="57240">
            <a:solidFill>
              <a:srgbClr val="003399"/>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fr-FR"/>
          </a:p>
        </p:txBody>
      </p:sp>
      <p:sp>
        <p:nvSpPr>
          <p:cNvPr id="5127" name="Line 7"/>
          <p:cNvSpPr>
            <a:spLocks noChangeShapeType="1"/>
          </p:cNvSpPr>
          <p:nvPr/>
        </p:nvSpPr>
        <p:spPr bwMode="auto">
          <a:xfrm>
            <a:off x="7219950" y="2149476"/>
            <a:ext cx="820738" cy="1495425"/>
          </a:xfrm>
          <a:prstGeom prst="line">
            <a:avLst/>
          </a:prstGeom>
          <a:noFill/>
          <a:ln w="57240">
            <a:solidFill>
              <a:srgbClr val="003399"/>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fr-FR"/>
          </a:p>
        </p:txBody>
      </p:sp>
    </p:spTree>
    <p:extLst>
      <p:ext uri="{BB962C8B-B14F-4D97-AF65-F5344CB8AC3E}">
        <p14:creationId xmlns:p14="http://schemas.microsoft.com/office/powerpoint/2010/main" val="1002776386"/>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fill="hold" nodeType="clickEffect">
                                  <p:stCondLst>
                                    <p:cond delay="0"/>
                                  </p:stCondLst>
                                  <p:childTnLst>
                                    <p:set>
                                      <p:cBhvr>
                                        <p:cTn id="6" dur="1" fill="hold">
                                          <p:stCondLst>
                                            <p:cond delay="0"/>
                                          </p:stCondLst>
                                        </p:cTn>
                                        <p:tgtEl>
                                          <p:spTgt spid="512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fill="hold" nodeType="clickEffect">
                                  <p:stCondLst>
                                    <p:cond delay="0"/>
                                  </p:stCondLst>
                                  <p:childTnLst>
                                    <p:set>
                                      <p:cBhvr>
                                        <p:cTn id="10" dur="1" fill="hold">
                                          <p:stCondLst>
                                            <p:cond delay="0"/>
                                          </p:stCondLst>
                                        </p:cTn>
                                        <p:tgtEl>
                                          <p:spTgt spid="5123">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fill="hold" nodeType="clickEffect">
                                  <p:stCondLst>
                                    <p:cond delay="0"/>
                                  </p:stCondLst>
                                  <p:childTnLst>
                                    <p:set>
                                      <p:cBhvr>
                                        <p:cTn id="14" dur="1" fill="hold">
                                          <p:stCondLst>
                                            <p:cond delay="0"/>
                                          </p:stCondLst>
                                        </p:cTn>
                                        <p:tgtEl>
                                          <p:spTgt spid="5126"/>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fill="hold" nodeType="clickEffect">
                                  <p:stCondLst>
                                    <p:cond delay="0"/>
                                  </p:stCondLst>
                                  <p:childTnLst>
                                    <p:set>
                                      <p:cBhvr>
                                        <p:cTn id="18" dur="1" fill="hold">
                                          <p:stCondLst>
                                            <p:cond delay="0"/>
                                          </p:stCondLst>
                                        </p:cTn>
                                        <p:tgtEl>
                                          <p:spTgt spid="5125"/>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fill="hold" nodeType="clickEffect">
                                  <p:stCondLst>
                                    <p:cond delay="0"/>
                                  </p:stCondLst>
                                  <p:childTnLst>
                                    <p:set>
                                      <p:cBhvr>
                                        <p:cTn id="22" dur="1" fill="hold">
                                          <p:stCondLst>
                                            <p:cond delay="0"/>
                                          </p:stCondLst>
                                        </p:cTn>
                                        <p:tgtEl>
                                          <p:spTgt spid="5127"/>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fill="hold" nodeType="clickEffect">
                                  <p:stCondLst>
                                    <p:cond delay="0"/>
                                  </p:stCondLst>
                                  <p:childTnLst>
                                    <p:set>
                                      <p:cBhvr>
                                        <p:cTn id="26" dur="1" fill="hold">
                                          <p:stCondLst>
                                            <p:cond delay="0"/>
                                          </p:stCondLst>
                                        </p:cTn>
                                        <p:tgtEl>
                                          <p:spTgt spid="51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Une évaluation qui concerne tous les risques</a:t>
            </a:r>
            <a:endParaRPr lang="fr-FR" dirty="0"/>
          </a:p>
        </p:txBody>
      </p:sp>
      <p:pic>
        <p:nvPicPr>
          <p:cNvPr id="4" name="Espace réservé du contenu 3"/>
          <p:cNvPicPr>
            <a:picLocks noGrp="1" noChangeAspect="1"/>
          </p:cNvPicPr>
          <p:nvPr>
            <p:ph idx="1"/>
          </p:nvPr>
        </p:nvPicPr>
        <p:blipFill rotWithShape="1">
          <a:blip r:embed="rId2"/>
          <a:srcRect l="1608" t="27392" r="27362" b="5363"/>
          <a:stretch/>
        </p:blipFill>
        <p:spPr>
          <a:xfrm>
            <a:off x="1105594" y="1397331"/>
            <a:ext cx="9784080" cy="5210281"/>
          </a:xfrm>
          <a:prstGeom prst="rect">
            <a:avLst/>
          </a:prstGeom>
        </p:spPr>
      </p:pic>
    </p:spTree>
    <p:extLst>
      <p:ext uri="{BB962C8B-B14F-4D97-AF65-F5344CB8AC3E}">
        <p14:creationId xmlns:p14="http://schemas.microsoft.com/office/powerpoint/2010/main" val="65422411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ce réservé du contenu 3"/>
          <p:cNvPicPr>
            <a:picLocks noGrp="1" noChangeAspect="1"/>
          </p:cNvPicPr>
          <p:nvPr>
            <p:ph idx="1"/>
          </p:nvPr>
        </p:nvPicPr>
        <p:blipFill rotWithShape="1">
          <a:blip r:embed="rId2"/>
          <a:srcRect t="22828" r="55583" b="5313"/>
          <a:stretch/>
        </p:blipFill>
        <p:spPr>
          <a:xfrm>
            <a:off x="995538" y="35163"/>
            <a:ext cx="7508382" cy="6832940"/>
          </a:xfrm>
          <a:prstGeom prst="rect">
            <a:avLst/>
          </a:prstGeom>
        </p:spPr>
      </p:pic>
    </p:spTree>
    <p:extLst>
      <p:ext uri="{BB962C8B-B14F-4D97-AF65-F5344CB8AC3E}">
        <p14:creationId xmlns:p14="http://schemas.microsoft.com/office/powerpoint/2010/main" val="372718792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1"/>
          <p:cNvSpPr>
            <a:spLocks noChangeArrowheads="1"/>
          </p:cNvSpPr>
          <p:nvPr/>
        </p:nvSpPr>
        <p:spPr bwMode="auto">
          <a:xfrm>
            <a:off x="1806576" y="1524000"/>
            <a:ext cx="4289425" cy="2514600"/>
          </a:xfrm>
          <a:prstGeom prst="rect">
            <a:avLst/>
          </a:prstGeom>
          <a:solidFill>
            <a:srgbClr val="006666"/>
          </a:solidFill>
          <a:ln w="2844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a:p>
        </p:txBody>
      </p:sp>
      <p:sp>
        <p:nvSpPr>
          <p:cNvPr id="27650" name="Rectangle 2"/>
          <p:cNvSpPr>
            <a:spLocks noChangeArrowheads="1"/>
          </p:cNvSpPr>
          <p:nvPr/>
        </p:nvSpPr>
        <p:spPr bwMode="auto">
          <a:xfrm>
            <a:off x="6096001" y="1524000"/>
            <a:ext cx="4291013" cy="2514600"/>
          </a:xfrm>
          <a:prstGeom prst="rect">
            <a:avLst/>
          </a:prstGeom>
          <a:solidFill>
            <a:srgbClr val="CC3300"/>
          </a:solidFill>
          <a:ln w="2844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a:p>
        </p:txBody>
      </p:sp>
      <p:sp>
        <p:nvSpPr>
          <p:cNvPr id="27651" name="Rectangle 3"/>
          <p:cNvSpPr>
            <a:spLocks noChangeArrowheads="1"/>
          </p:cNvSpPr>
          <p:nvPr/>
        </p:nvSpPr>
        <p:spPr bwMode="auto">
          <a:xfrm>
            <a:off x="4689475" y="2971800"/>
            <a:ext cx="2743200" cy="3200400"/>
          </a:xfrm>
          <a:prstGeom prst="rect">
            <a:avLst/>
          </a:prstGeom>
          <a:solidFill>
            <a:srgbClr val="003399"/>
          </a:solidFill>
          <a:ln w="2844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a:p>
        </p:txBody>
      </p:sp>
      <p:sp>
        <p:nvSpPr>
          <p:cNvPr id="27652" name="Rectangle 4"/>
          <p:cNvSpPr>
            <a:spLocks noChangeArrowheads="1"/>
          </p:cNvSpPr>
          <p:nvPr/>
        </p:nvSpPr>
        <p:spPr bwMode="auto">
          <a:xfrm>
            <a:off x="4689475" y="2971800"/>
            <a:ext cx="2743200" cy="1066800"/>
          </a:xfrm>
          <a:prstGeom prst="rect">
            <a:avLst/>
          </a:prstGeom>
          <a:solidFill>
            <a:srgbClr val="FFFFFF"/>
          </a:solidFill>
          <a:ln w="2844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a:p>
        </p:txBody>
      </p:sp>
      <p:sp>
        <p:nvSpPr>
          <p:cNvPr id="27653" name="Rectangle 5"/>
          <p:cNvSpPr>
            <a:spLocks noGrp="1" noChangeArrowheads="1"/>
          </p:cNvSpPr>
          <p:nvPr>
            <p:ph type="title"/>
          </p:nvPr>
        </p:nvSpPr>
        <p:spPr>
          <a:xfrm>
            <a:off x="2894014" y="301626"/>
            <a:ext cx="7316787" cy="1146175"/>
          </a:xfrm>
          <a:ln/>
          <a:extLst>
            <a:ext uri="{91240B29-F687-4F45-9708-019B960494DF}">
              <a14:hiddenLine xmlns:a14="http://schemas.microsoft.com/office/drawing/2010/main" w="9525">
                <a:solidFill>
                  <a:srgbClr val="000000"/>
                </a:solidFill>
                <a:round/>
                <a:headEnd/>
                <a:tailEnd/>
              </a14:hiddenLine>
            </a:ext>
          </a:extLst>
        </p:spPr>
        <p:txBody>
          <a:bodyPr vert="horz" lIns="90000" tIns="46800" rIns="90000" bIns="46800" rtlCol="0" anchor="ctr">
            <a:normAutofit/>
          </a:bodyPr>
          <a:lstStyle/>
          <a:p>
            <a: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fr-FR" sz="2800"/>
              <a:t>Facteurs à prendre en compte dans la démarche d’évaluation des risques</a:t>
            </a:r>
          </a:p>
        </p:txBody>
      </p:sp>
      <p:sp>
        <p:nvSpPr>
          <p:cNvPr id="27654" name="Text Box 6"/>
          <p:cNvSpPr txBox="1">
            <a:spLocks noChangeArrowheads="1"/>
          </p:cNvSpPr>
          <p:nvPr/>
        </p:nvSpPr>
        <p:spPr bwMode="auto">
          <a:xfrm>
            <a:off x="8220076" y="1676400"/>
            <a:ext cx="2181225" cy="2209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marL="339725" indent="-339725">
              <a:lnSpc>
                <a:spcPct val="108000"/>
              </a:lnSpc>
              <a:buClr>
                <a:srgbClr val="000000"/>
              </a:buClr>
              <a:buSzPct val="100000"/>
              <a:buFont typeface="Trebuchet MS" panose="020B0603020202020204" pitchFamily="34"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solidFill>
                  <a:srgbClr val="000000"/>
                </a:solidFill>
                <a:latin typeface="Trebuchet MS" panose="020B0603020202020204" pitchFamily="34" charset="0"/>
              </a:defRPr>
            </a:lvl1pPr>
            <a:lvl2pPr>
              <a:lnSpc>
                <a:spcPct val="108000"/>
              </a:lnSpc>
              <a:buClr>
                <a:srgbClr val="000000"/>
              </a:buClr>
              <a:buSzPct val="100000"/>
              <a:buFont typeface="Trebuchet MS" panose="020B0603020202020204" pitchFamily="34"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solidFill>
                  <a:srgbClr val="000000"/>
                </a:solidFill>
                <a:latin typeface="Trebuchet MS" panose="020B0603020202020204" pitchFamily="34" charset="0"/>
              </a:defRPr>
            </a:lvl2pPr>
            <a:lvl3pPr>
              <a:lnSpc>
                <a:spcPct val="108000"/>
              </a:lnSpc>
              <a:buClr>
                <a:srgbClr val="000000"/>
              </a:buClr>
              <a:buSzPct val="100000"/>
              <a:buFont typeface="Trebuchet MS" panose="020B0603020202020204" pitchFamily="34"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solidFill>
                  <a:srgbClr val="000000"/>
                </a:solidFill>
                <a:latin typeface="Trebuchet MS" panose="020B0603020202020204" pitchFamily="34" charset="0"/>
              </a:defRPr>
            </a:lvl3pPr>
            <a:lvl4pPr>
              <a:lnSpc>
                <a:spcPct val="108000"/>
              </a:lnSpc>
              <a:buClr>
                <a:srgbClr val="000000"/>
              </a:buClr>
              <a:buSzPct val="100000"/>
              <a:buFont typeface="Trebuchet MS" panose="020B0603020202020204" pitchFamily="34"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solidFill>
                  <a:srgbClr val="000000"/>
                </a:solidFill>
                <a:latin typeface="Trebuchet MS" panose="020B0603020202020204" pitchFamily="34" charset="0"/>
              </a:defRPr>
            </a:lvl4pPr>
            <a:lvl5pPr>
              <a:lnSpc>
                <a:spcPct val="108000"/>
              </a:lnSpc>
              <a:buClr>
                <a:srgbClr val="000000"/>
              </a:buClr>
              <a:buSzPct val="100000"/>
              <a:buFont typeface="Trebuchet MS" panose="020B0603020202020204" pitchFamily="34"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solidFill>
                  <a:srgbClr val="000000"/>
                </a:solidFill>
                <a:latin typeface="Trebuchet MS" panose="020B0603020202020204" pitchFamily="34" charset="0"/>
              </a:defRPr>
            </a:lvl5pPr>
            <a:lvl6pPr defTabSz="449263" fontAlgn="base">
              <a:lnSpc>
                <a:spcPct val="108000"/>
              </a:lnSpc>
              <a:spcBef>
                <a:spcPct val="0"/>
              </a:spcBef>
              <a:spcAft>
                <a:spcPct val="0"/>
              </a:spcAft>
              <a:buClr>
                <a:srgbClr val="000000"/>
              </a:buClr>
              <a:buSzPct val="100000"/>
              <a:buFont typeface="Trebuchet MS" panose="020B0603020202020204" pitchFamily="34"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solidFill>
                  <a:srgbClr val="000000"/>
                </a:solidFill>
                <a:latin typeface="Trebuchet MS" panose="020B0603020202020204" pitchFamily="34" charset="0"/>
              </a:defRPr>
            </a:lvl6pPr>
            <a:lvl7pPr defTabSz="449263" fontAlgn="base">
              <a:lnSpc>
                <a:spcPct val="108000"/>
              </a:lnSpc>
              <a:spcBef>
                <a:spcPct val="0"/>
              </a:spcBef>
              <a:spcAft>
                <a:spcPct val="0"/>
              </a:spcAft>
              <a:buClr>
                <a:srgbClr val="000000"/>
              </a:buClr>
              <a:buSzPct val="100000"/>
              <a:buFont typeface="Trebuchet MS" panose="020B0603020202020204" pitchFamily="34"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solidFill>
                  <a:srgbClr val="000000"/>
                </a:solidFill>
                <a:latin typeface="Trebuchet MS" panose="020B0603020202020204" pitchFamily="34" charset="0"/>
              </a:defRPr>
            </a:lvl7pPr>
            <a:lvl8pPr defTabSz="449263" fontAlgn="base">
              <a:lnSpc>
                <a:spcPct val="108000"/>
              </a:lnSpc>
              <a:spcBef>
                <a:spcPct val="0"/>
              </a:spcBef>
              <a:spcAft>
                <a:spcPct val="0"/>
              </a:spcAft>
              <a:buClr>
                <a:srgbClr val="000000"/>
              </a:buClr>
              <a:buSzPct val="100000"/>
              <a:buFont typeface="Trebuchet MS" panose="020B0603020202020204" pitchFamily="34"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solidFill>
                  <a:srgbClr val="000000"/>
                </a:solidFill>
                <a:latin typeface="Trebuchet MS" panose="020B0603020202020204" pitchFamily="34" charset="0"/>
              </a:defRPr>
            </a:lvl8pPr>
            <a:lvl9pPr defTabSz="449263" fontAlgn="base">
              <a:lnSpc>
                <a:spcPct val="108000"/>
              </a:lnSpc>
              <a:spcBef>
                <a:spcPct val="0"/>
              </a:spcBef>
              <a:spcAft>
                <a:spcPct val="0"/>
              </a:spcAft>
              <a:buClr>
                <a:srgbClr val="000000"/>
              </a:buClr>
              <a:buSzPct val="100000"/>
              <a:buFont typeface="Trebuchet MS" panose="020B0603020202020204" pitchFamily="34"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solidFill>
                  <a:srgbClr val="000000"/>
                </a:solidFill>
                <a:latin typeface="Trebuchet MS" panose="020B0603020202020204" pitchFamily="34" charset="0"/>
              </a:defRPr>
            </a:lvl9pPr>
          </a:lstStyle>
          <a:p>
            <a:pPr>
              <a:lnSpc>
                <a:spcPct val="80000"/>
              </a:lnSpc>
              <a:spcBef>
                <a:spcPts val="350"/>
              </a:spcBef>
              <a:buClr>
                <a:srgbClr val="FFFFFF"/>
              </a:buClr>
            </a:pPr>
            <a:r>
              <a:rPr lang="en-GB" altLang="fr-FR" sz="1400">
                <a:solidFill>
                  <a:srgbClr val="FFFFFF"/>
                </a:solidFill>
                <a:latin typeface="Arial" panose="020B0604020202020204" pitchFamily="34" charset="0"/>
              </a:rPr>
              <a:t>Management, gestion</a:t>
            </a:r>
          </a:p>
          <a:p>
            <a:pPr>
              <a:lnSpc>
                <a:spcPct val="80000"/>
              </a:lnSpc>
              <a:spcBef>
                <a:spcPts val="350"/>
              </a:spcBef>
              <a:buClr>
                <a:srgbClr val="FFFFFF"/>
              </a:buClr>
            </a:pPr>
            <a:r>
              <a:rPr lang="en-GB" altLang="fr-FR" sz="1400">
                <a:solidFill>
                  <a:srgbClr val="FFFFFF"/>
                </a:solidFill>
                <a:latin typeface="Arial" panose="020B0604020202020204" pitchFamily="34" charset="0"/>
              </a:rPr>
              <a:t>financière, organisation</a:t>
            </a:r>
          </a:p>
          <a:p>
            <a:pPr>
              <a:lnSpc>
                <a:spcPct val="80000"/>
              </a:lnSpc>
              <a:spcBef>
                <a:spcPts val="350"/>
              </a:spcBef>
              <a:buClr>
                <a:srgbClr val="FFFFFF"/>
              </a:buClr>
            </a:pPr>
            <a:r>
              <a:rPr lang="en-GB" altLang="fr-FR" sz="1400">
                <a:solidFill>
                  <a:srgbClr val="FFFFFF"/>
                </a:solidFill>
                <a:latin typeface="Arial" panose="020B0604020202020204" pitchFamily="34" charset="0"/>
              </a:rPr>
              <a:t>du travail, politique et</a:t>
            </a:r>
          </a:p>
          <a:p>
            <a:pPr>
              <a:lnSpc>
                <a:spcPct val="80000"/>
              </a:lnSpc>
              <a:spcBef>
                <a:spcPts val="350"/>
              </a:spcBef>
              <a:buClr>
                <a:srgbClr val="FFFFFF"/>
              </a:buClr>
            </a:pPr>
            <a:r>
              <a:rPr lang="en-GB" altLang="fr-FR" sz="1400">
                <a:solidFill>
                  <a:srgbClr val="FFFFFF"/>
                </a:solidFill>
                <a:latin typeface="Arial" panose="020B0604020202020204" pitchFamily="34" charset="0"/>
              </a:rPr>
              <a:t>service de prévention,</a:t>
            </a:r>
          </a:p>
          <a:p>
            <a:pPr>
              <a:lnSpc>
                <a:spcPct val="80000"/>
              </a:lnSpc>
              <a:spcBef>
                <a:spcPts val="350"/>
              </a:spcBef>
              <a:buClr>
                <a:srgbClr val="FFFFFF"/>
              </a:buClr>
            </a:pPr>
            <a:r>
              <a:rPr lang="en-GB" altLang="fr-FR" sz="1400">
                <a:solidFill>
                  <a:srgbClr val="FFFFFF"/>
                </a:solidFill>
                <a:latin typeface="Arial" panose="020B0604020202020204" pitchFamily="34" charset="0"/>
              </a:rPr>
              <a:t>gestion des entreprises</a:t>
            </a:r>
          </a:p>
          <a:p>
            <a:pPr>
              <a:lnSpc>
                <a:spcPct val="80000"/>
              </a:lnSpc>
              <a:spcBef>
                <a:spcPts val="350"/>
              </a:spcBef>
              <a:buClr>
                <a:srgbClr val="FFFFFF"/>
              </a:buClr>
            </a:pPr>
            <a:r>
              <a:rPr lang="en-GB" altLang="fr-FR" sz="1400">
                <a:solidFill>
                  <a:srgbClr val="FFFFFF"/>
                </a:solidFill>
                <a:latin typeface="Arial" panose="020B0604020202020204" pitchFamily="34" charset="0"/>
              </a:rPr>
              <a:t>intervenantes, effectifs, </a:t>
            </a:r>
          </a:p>
          <a:p>
            <a:pPr>
              <a:lnSpc>
                <a:spcPct val="80000"/>
              </a:lnSpc>
              <a:spcBef>
                <a:spcPts val="350"/>
              </a:spcBef>
              <a:buClr>
                <a:srgbClr val="FFFFFF"/>
              </a:buClr>
            </a:pPr>
            <a:r>
              <a:rPr lang="en-GB" altLang="fr-FR" sz="1400">
                <a:solidFill>
                  <a:srgbClr val="FFFFFF"/>
                </a:solidFill>
                <a:latin typeface="Arial" panose="020B0604020202020204" pitchFamily="34" charset="0"/>
              </a:rPr>
              <a:t>durée du travail, relations</a:t>
            </a:r>
          </a:p>
          <a:p>
            <a:pPr>
              <a:lnSpc>
                <a:spcPct val="80000"/>
              </a:lnSpc>
              <a:spcBef>
                <a:spcPts val="350"/>
              </a:spcBef>
              <a:buClr>
                <a:srgbClr val="FFFFFF"/>
              </a:buClr>
            </a:pPr>
            <a:r>
              <a:rPr lang="en-GB" altLang="fr-FR" sz="1400">
                <a:solidFill>
                  <a:srgbClr val="FFFFFF"/>
                </a:solidFill>
                <a:latin typeface="Arial" panose="020B0604020202020204" pitchFamily="34" charset="0"/>
              </a:rPr>
              <a:t>sociales.</a:t>
            </a:r>
          </a:p>
        </p:txBody>
      </p:sp>
      <p:sp>
        <p:nvSpPr>
          <p:cNvPr id="27655" name="Rectangle 7"/>
          <p:cNvSpPr>
            <a:spLocks noChangeArrowheads="1"/>
          </p:cNvSpPr>
          <p:nvPr/>
        </p:nvSpPr>
        <p:spPr bwMode="auto">
          <a:xfrm>
            <a:off x="6256339" y="2003425"/>
            <a:ext cx="2179637"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marL="339725" indent="-339725">
              <a:lnSpc>
                <a:spcPct val="108000"/>
              </a:lnSpc>
              <a:buClr>
                <a:srgbClr val="000000"/>
              </a:buClr>
              <a:buSzPct val="100000"/>
              <a:buFont typeface="Trebuchet MS" panose="020B0603020202020204" pitchFamily="34"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solidFill>
                  <a:srgbClr val="000000"/>
                </a:solidFill>
                <a:latin typeface="Trebuchet MS" panose="020B0603020202020204" pitchFamily="34" charset="0"/>
              </a:defRPr>
            </a:lvl1pPr>
            <a:lvl2pPr>
              <a:lnSpc>
                <a:spcPct val="108000"/>
              </a:lnSpc>
              <a:buClr>
                <a:srgbClr val="000000"/>
              </a:buClr>
              <a:buSzPct val="100000"/>
              <a:buFont typeface="Trebuchet MS" panose="020B0603020202020204" pitchFamily="34"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solidFill>
                  <a:srgbClr val="000000"/>
                </a:solidFill>
                <a:latin typeface="Trebuchet MS" panose="020B0603020202020204" pitchFamily="34" charset="0"/>
              </a:defRPr>
            </a:lvl2pPr>
            <a:lvl3pPr>
              <a:lnSpc>
                <a:spcPct val="108000"/>
              </a:lnSpc>
              <a:buClr>
                <a:srgbClr val="000000"/>
              </a:buClr>
              <a:buSzPct val="100000"/>
              <a:buFont typeface="Trebuchet MS" panose="020B0603020202020204" pitchFamily="34"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solidFill>
                  <a:srgbClr val="000000"/>
                </a:solidFill>
                <a:latin typeface="Trebuchet MS" panose="020B0603020202020204" pitchFamily="34" charset="0"/>
              </a:defRPr>
            </a:lvl3pPr>
            <a:lvl4pPr>
              <a:lnSpc>
                <a:spcPct val="108000"/>
              </a:lnSpc>
              <a:buClr>
                <a:srgbClr val="000000"/>
              </a:buClr>
              <a:buSzPct val="100000"/>
              <a:buFont typeface="Trebuchet MS" panose="020B0603020202020204" pitchFamily="34"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solidFill>
                  <a:srgbClr val="000000"/>
                </a:solidFill>
                <a:latin typeface="Trebuchet MS" panose="020B0603020202020204" pitchFamily="34" charset="0"/>
              </a:defRPr>
            </a:lvl4pPr>
            <a:lvl5pPr>
              <a:lnSpc>
                <a:spcPct val="108000"/>
              </a:lnSpc>
              <a:buClr>
                <a:srgbClr val="000000"/>
              </a:buClr>
              <a:buSzPct val="100000"/>
              <a:buFont typeface="Trebuchet MS" panose="020B0603020202020204" pitchFamily="34"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solidFill>
                  <a:srgbClr val="000000"/>
                </a:solidFill>
                <a:latin typeface="Trebuchet MS" panose="020B0603020202020204" pitchFamily="34" charset="0"/>
              </a:defRPr>
            </a:lvl5pPr>
            <a:lvl6pPr defTabSz="449263" fontAlgn="base">
              <a:lnSpc>
                <a:spcPct val="108000"/>
              </a:lnSpc>
              <a:spcBef>
                <a:spcPct val="0"/>
              </a:spcBef>
              <a:spcAft>
                <a:spcPct val="0"/>
              </a:spcAft>
              <a:buClr>
                <a:srgbClr val="000000"/>
              </a:buClr>
              <a:buSzPct val="100000"/>
              <a:buFont typeface="Trebuchet MS" panose="020B0603020202020204" pitchFamily="34"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solidFill>
                  <a:srgbClr val="000000"/>
                </a:solidFill>
                <a:latin typeface="Trebuchet MS" panose="020B0603020202020204" pitchFamily="34" charset="0"/>
              </a:defRPr>
            </a:lvl6pPr>
            <a:lvl7pPr defTabSz="449263" fontAlgn="base">
              <a:lnSpc>
                <a:spcPct val="108000"/>
              </a:lnSpc>
              <a:spcBef>
                <a:spcPct val="0"/>
              </a:spcBef>
              <a:spcAft>
                <a:spcPct val="0"/>
              </a:spcAft>
              <a:buClr>
                <a:srgbClr val="000000"/>
              </a:buClr>
              <a:buSzPct val="100000"/>
              <a:buFont typeface="Trebuchet MS" panose="020B0603020202020204" pitchFamily="34"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solidFill>
                  <a:srgbClr val="000000"/>
                </a:solidFill>
                <a:latin typeface="Trebuchet MS" panose="020B0603020202020204" pitchFamily="34" charset="0"/>
              </a:defRPr>
            </a:lvl7pPr>
            <a:lvl8pPr defTabSz="449263" fontAlgn="base">
              <a:lnSpc>
                <a:spcPct val="108000"/>
              </a:lnSpc>
              <a:spcBef>
                <a:spcPct val="0"/>
              </a:spcBef>
              <a:spcAft>
                <a:spcPct val="0"/>
              </a:spcAft>
              <a:buClr>
                <a:srgbClr val="000000"/>
              </a:buClr>
              <a:buSzPct val="100000"/>
              <a:buFont typeface="Trebuchet MS" panose="020B0603020202020204" pitchFamily="34"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solidFill>
                  <a:srgbClr val="000000"/>
                </a:solidFill>
                <a:latin typeface="Trebuchet MS" panose="020B0603020202020204" pitchFamily="34" charset="0"/>
              </a:defRPr>
            </a:lvl8pPr>
            <a:lvl9pPr defTabSz="449263" fontAlgn="base">
              <a:lnSpc>
                <a:spcPct val="108000"/>
              </a:lnSpc>
              <a:spcBef>
                <a:spcPct val="0"/>
              </a:spcBef>
              <a:spcAft>
                <a:spcPct val="0"/>
              </a:spcAft>
              <a:buClr>
                <a:srgbClr val="000000"/>
              </a:buClr>
              <a:buSzPct val="100000"/>
              <a:buFont typeface="Trebuchet MS" panose="020B0603020202020204" pitchFamily="34"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solidFill>
                  <a:srgbClr val="000000"/>
                </a:solidFill>
                <a:latin typeface="Trebuchet MS" panose="020B0603020202020204" pitchFamily="34" charset="0"/>
              </a:defRPr>
            </a:lvl9pPr>
          </a:lstStyle>
          <a:p>
            <a:pPr>
              <a:lnSpc>
                <a:spcPct val="80000"/>
              </a:lnSpc>
              <a:spcBef>
                <a:spcPts val="450"/>
              </a:spcBef>
              <a:buClr>
                <a:srgbClr val="FFFFFF"/>
              </a:buClr>
            </a:pPr>
            <a:r>
              <a:rPr lang="en-GB" altLang="fr-FR" b="1">
                <a:solidFill>
                  <a:srgbClr val="FFFFFF"/>
                </a:solidFill>
                <a:latin typeface="Arial" panose="020B0604020202020204" pitchFamily="34" charset="0"/>
              </a:rPr>
              <a:t>ORGANISATION</a:t>
            </a:r>
          </a:p>
        </p:txBody>
      </p:sp>
      <p:sp>
        <p:nvSpPr>
          <p:cNvPr id="27656" name="Rectangle 8"/>
          <p:cNvSpPr>
            <a:spLocks noChangeArrowheads="1"/>
          </p:cNvSpPr>
          <p:nvPr/>
        </p:nvSpPr>
        <p:spPr bwMode="auto">
          <a:xfrm>
            <a:off x="4151313" y="2003425"/>
            <a:ext cx="1936750"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marL="339725" indent="-339725">
              <a:lnSpc>
                <a:spcPct val="108000"/>
              </a:lnSpc>
              <a:buClr>
                <a:srgbClr val="000000"/>
              </a:buClr>
              <a:buSzPct val="100000"/>
              <a:buFont typeface="Trebuchet MS" panose="020B0603020202020204" pitchFamily="34"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solidFill>
                  <a:srgbClr val="000000"/>
                </a:solidFill>
                <a:latin typeface="Trebuchet MS" panose="020B0603020202020204" pitchFamily="34" charset="0"/>
              </a:defRPr>
            </a:lvl1pPr>
            <a:lvl2pPr>
              <a:lnSpc>
                <a:spcPct val="108000"/>
              </a:lnSpc>
              <a:buClr>
                <a:srgbClr val="000000"/>
              </a:buClr>
              <a:buSzPct val="100000"/>
              <a:buFont typeface="Trebuchet MS" panose="020B0603020202020204" pitchFamily="34"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solidFill>
                  <a:srgbClr val="000000"/>
                </a:solidFill>
                <a:latin typeface="Trebuchet MS" panose="020B0603020202020204" pitchFamily="34" charset="0"/>
              </a:defRPr>
            </a:lvl2pPr>
            <a:lvl3pPr>
              <a:lnSpc>
                <a:spcPct val="108000"/>
              </a:lnSpc>
              <a:buClr>
                <a:srgbClr val="000000"/>
              </a:buClr>
              <a:buSzPct val="100000"/>
              <a:buFont typeface="Trebuchet MS" panose="020B0603020202020204" pitchFamily="34"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solidFill>
                  <a:srgbClr val="000000"/>
                </a:solidFill>
                <a:latin typeface="Trebuchet MS" panose="020B0603020202020204" pitchFamily="34" charset="0"/>
              </a:defRPr>
            </a:lvl3pPr>
            <a:lvl4pPr>
              <a:lnSpc>
                <a:spcPct val="108000"/>
              </a:lnSpc>
              <a:buClr>
                <a:srgbClr val="000000"/>
              </a:buClr>
              <a:buSzPct val="100000"/>
              <a:buFont typeface="Trebuchet MS" panose="020B0603020202020204" pitchFamily="34"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solidFill>
                  <a:srgbClr val="000000"/>
                </a:solidFill>
                <a:latin typeface="Trebuchet MS" panose="020B0603020202020204" pitchFamily="34" charset="0"/>
              </a:defRPr>
            </a:lvl4pPr>
            <a:lvl5pPr>
              <a:lnSpc>
                <a:spcPct val="108000"/>
              </a:lnSpc>
              <a:buClr>
                <a:srgbClr val="000000"/>
              </a:buClr>
              <a:buSzPct val="100000"/>
              <a:buFont typeface="Trebuchet MS" panose="020B0603020202020204" pitchFamily="34"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solidFill>
                  <a:srgbClr val="000000"/>
                </a:solidFill>
                <a:latin typeface="Trebuchet MS" panose="020B0603020202020204" pitchFamily="34" charset="0"/>
              </a:defRPr>
            </a:lvl5pPr>
            <a:lvl6pPr defTabSz="449263" fontAlgn="base">
              <a:lnSpc>
                <a:spcPct val="108000"/>
              </a:lnSpc>
              <a:spcBef>
                <a:spcPct val="0"/>
              </a:spcBef>
              <a:spcAft>
                <a:spcPct val="0"/>
              </a:spcAft>
              <a:buClr>
                <a:srgbClr val="000000"/>
              </a:buClr>
              <a:buSzPct val="100000"/>
              <a:buFont typeface="Trebuchet MS" panose="020B0603020202020204" pitchFamily="34"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solidFill>
                  <a:srgbClr val="000000"/>
                </a:solidFill>
                <a:latin typeface="Trebuchet MS" panose="020B0603020202020204" pitchFamily="34" charset="0"/>
              </a:defRPr>
            </a:lvl6pPr>
            <a:lvl7pPr defTabSz="449263" fontAlgn="base">
              <a:lnSpc>
                <a:spcPct val="108000"/>
              </a:lnSpc>
              <a:spcBef>
                <a:spcPct val="0"/>
              </a:spcBef>
              <a:spcAft>
                <a:spcPct val="0"/>
              </a:spcAft>
              <a:buClr>
                <a:srgbClr val="000000"/>
              </a:buClr>
              <a:buSzPct val="100000"/>
              <a:buFont typeface="Trebuchet MS" panose="020B0603020202020204" pitchFamily="34"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solidFill>
                  <a:srgbClr val="000000"/>
                </a:solidFill>
                <a:latin typeface="Trebuchet MS" panose="020B0603020202020204" pitchFamily="34" charset="0"/>
              </a:defRPr>
            </a:lvl7pPr>
            <a:lvl8pPr defTabSz="449263" fontAlgn="base">
              <a:lnSpc>
                <a:spcPct val="108000"/>
              </a:lnSpc>
              <a:spcBef>
                <a:spcPct val="0"/>
              </a:spcBef>
              <a:spcAft>
                <a:spcPct val="0"/>
              </a:spcAft>
              <a:buClr>
                <a:srgbClr val="000000"/>
              </a:buClr>
              <a:buSzPct val="100000"/>
              <a:buFont typeface="Trebuchet MS" panose="020B0603020202020204" pitchFamily="34"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solidFill>
                  <a:srgbClr val="000000"/>
                </a:solidFill>
                <a:latin typeface="Trebuchet MS" panose="020B0603020202020204" pitchFamily="34" charset="0"/>
              </a:defRPr>
            </a:lvl8pPr>
            <a:lvl9pPr defTabSz="449263" fontAlgn="base">
              <a:lnSpc>
                <a:spcPct val="108000"/>
              </a:lnSpc>
              <a:spcBef>
                <a:spcPct val="0"/>
              </a:spcBef>
              <a:spcAft>
                <a:spcPct val="0"/>
              </a:spcAft>
              <a:buClr>
                <a:srgbClr val="000000"/>
              </a:buClr>
              <a:buSzPct val="100000"/>
              <a:buFont typeface="Trebuchet MS" panose="020B0603020202020204" pitchFamily="34"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solidFill>
                  <a:srgbClr val="000000"/>
                </a:solidFill>
                <a:latin typeface="Trebuchet MS" panose="020B0603020202020204" pitchFamily="34" charset="0"/>
              </a:defRPr>
            </a:lvl9pPr>
          </a:lstStyle>
          <a:p>
            <a:pPr>
              <a:lnSpc>
                <a:spcPct val="80000"/>
              </a:lnSpc>
              <a:spcBef>
                <a:spcPts val="450"/>
              </a:spcBef>
              <a:buClr>
                <a:srgbClr val="FFFFFF"/>
              </a:buClr>
            </a:pPr>
            <a:r>
              <a:rPr lang="en-GB" altLang="fr-FR" b="1">
                <a:solidFill>
                  <a:srgbClr val="FFFFFF"/>
                </a:solidFill>
                <a:latin typeface="Arial" panose="020B0604020202020204" pitchFamily="34" charset="0"/>
              </a:rPr>
              <a:t>TECHNIQUE</a:t>
            </a:r>
          </a:p>
        </p:txBody>
      </p:sp>
      <p:sp>
        <p:nvSpPr>
          <p:cNvPr id="27657" name="Rectangle 9"/>
          <p:cNvSpPr>
            <a:spLocks noChangeArrowheads="1"/>
          </p:cNvSpPr>
          <p:nvPr/>
        </p:nvSpPr>
        <p:spPr bwMode="auto">
          <a:xfrm>
            <a:off x="1992314" y="1752600"/>
            <a:ext cx="2179637" cy="2209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marL="339725" indent="-339725">
              <a:lnSpc>
                <a:spcPct val="108000"/>
              </a:lnSpc>
              <a:buClr>
                <a:srgbClr val="000000"/>
              </a:buClr>
              <a:buSzPct val="100000"/>
              <a:buFont typeface="Trebuchet MS" panose="020B0603020202020204" pitchFamily="34"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solidFill>
                  <a:srgbClr val="000000"/>
                </a:solidFill>
                <a:latin typeface="Trebuchet MS" panose="020B0603020202020204" pitchFamily="34" charset="0"/>
              </a:defRPr>
            </a:lvl1pPr>
            <a:lvl2pPr>
              <a:lnSpc>
                <a:spcPct val="108000"/>
              </a:lnSpc>
              <a:buClr>
                <a:srgbClr val="000000"/>
              </a:buClr>
              <a:buSzPct val="100000"/>
              <a:buFont typeface="Trebuchet MS" panose="020B0603020202020204" pitchFamily="34"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solidFill>
                  <a:srgbClr val="000000"/>
                </a:solidFill>
                <a:latin typeface="Trebuchet MS" panose="020B0603020202020204" pitchFamily="34" charset="0"/>
              </a:defRPr>
            </a:lvl2pPr>
            <a:lvl3pPr>
              <a:lnSpc>
                <a:spcPct val="108000"/>
              </a:lnSpc>
              <a:buClr>
                <a:srgbClr val="000000"/>
              </a:buClr>
              <a:buSzPct val="100000"/>
              <a:buFont typeface="Trebuchet MS" panose="020B0603020202020204" pitchFamily="34"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solidFill>
                  <a:srgbClr val="000000"/>
                </a:solidFill>
                <a:latin typeface="Trebuchet MS" panose="020B0603020202020204" pitchFamily="34" charset="0"/>
              </a:defRPr>
            </a:lvl3pPr>
            <a:lvl4pPr>
              <a:lnSpc>
                <a:spcPct val="108000"/>
              </a:lnSpc>
              <a:buClr>
                <a:srgbClr val="000000"/>
              </a:buClr>
              <a:buSzPct val="100000"/>
              <a:buFont typeface="Trebuchet MS" panose="020B0603020202020204" pitchFamily="34"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solidFill>
                  <a:srgbClr val="000000"/>
                </a:solidFill>
                <a:latin typeface="Trebuchet MS" panose="020B0603020202020204" pitchFamily="34" charset="0"/>
              </a:defRPr>
            </a:lvl4pPr>
            <a:lvl5pPr>
              <a:lnSpc>
                <a:spcPct val="108000"/>
              </a:lnSpc>
              <a:buClr>
                <a:srgbClr val="000000"/>
              </a:buClr>
              <a:buSzPct val="100000"/>
              <a:buFont typeface="Trebuchet MS" panose="020B0603020202020204" pitchFamily="34"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solidFill>
                  <a:srgbClr val="000000"/>
                </a:solidFill>
                <a:latin typeface="Trebuchet MS" panose="020B0603020202020204" pitchFamily="34" charset="0"/>
              </a:defRPr>
            </a:lvl5pPr>
            <a:lvl6pPr defTabSz="449263" fontAlgn="base">
              <a:lnSpc>
                <a:spcPct val="108000"/>
              </a:lnSpc>
              <a:spcBef>
                <a:spcPct val="0"/>
              </a:spcBef>
              <a:spcAft>
                <a:spcPct val="0"/>
              </a:spcAft>
              <a:buClr>
                <a:srgbClr val="000000"/>
              </a:buClr>
              <a:buSzPct val="100000"/>
              <a:buFont typeface="Trebuchet MS" panose="020B0603020202020204" pitchFamily="34"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solidFill>
                  <a:srgbClr val="000000"/>
                </a:solidFill>
                <a:latin typeface="Trebuchet MS" panose="020B0603020202020204" pitchFamily="34" charset="0"/>
              </a:defRPr>
            </a:lvl6pPr>
            <a:lvl7pPr defTabSz="449263" fontAlgn="base">
              <a:lnSpc>
                <a:spcPct val="108000"/>
              </a:lnSpc>
              <a:spcBef>
                <a:spcPct val="0"/>
              </a:spcBef>
              <a:spcAft>
                <a:spcPct val="0"/>
              </a:spcAft>
              <a:buClr>
                <a:srgbClr val="000000"/>
              </a:buClr>
              <a:buSzPct val="100000"/>
              <a:buFont typeface="Trebuchet MS" panose="020B0603020202020204" pitchFamily="34"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solidFill>
                  <a:srgbClr val="000000"/>
                </a:solidFill>
                <a:latin typeface="Trebuchet MS" panose="020B0603020202020204" pitchFamily="34" charset="0"/>
              </a:defRPr>
            </a:lvl7pPr>
            <a:lvl8pPr defTabSz="449263" fontAlgn="base">
              <a:lnSpc>
                <a:spcPct val="108000"/>
              </a:lnSpc>
              <a:spcBef>
                <a:spcPct val="0"/>
              </a:spcBef>
              <a:spcAft>
                <a:spcPct val="0"/>
              </a:spcAft>
              <a:buClr>
                <a:srgbClr val="000000"/>
              </a:buClr>
              <a:buSzPct val="100000"/>
              <a:buFont typeface="Trebuchet MS" panose="020B0603020202020204" pitchFamily="34"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solidFill>
                  <a:srgbClr val="000000"/>
                </a:solidFill>
                <a:latin typeface="Trebuchet MS" panose="020B0603020202020204" pitchFamily="34" charset="0"/>
              </a:defRPr>
            </a:lvl8pPr>
            <a:lvl9pPr defTabSz="449263" fontAlgn="base">
              <a:lnSpc>
                <a:spcPct val="108000"/>
              </a:lnSpc>
              <a:spcBef>
                <a:spcPct val="0"/>
              </a:spcBef>
              <a:spcAft>
                <a:spcPct val="0"/>
              </a:spcAft>
              <a:buClr>
                <a:srgbClr val="000000"/>
              </a:buClr>
              <a:buSzPct val="100000"/>
              <a:buFont typeface="Trebuchet MS" panose="020B0603020202020204" pitchFamily="34"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solidFill>
                  <a:srgbClr val="000000"/>
                </a:solidFill>
                <a:latin typeface="Trebuchet MS" panose="020B0603020202020204" pitchFamily="34" charset="0"/>
              </a:defRPr>
            </a:lvl9pPr>
          </a:lstStyle>
          <a:p>
            <a:pPr>
              <a:lnSpc>
                <a:spcPct val="80000"/>
              </a:lnSpc>
              <a:spcBef>
                <a:spcPts val="350"/>
              </a:spcBef>
              <a:buClr>
                <a:srgbClr val="FFFFFF"/>
              </a:buClr>
            </a:pPr>
            <a:r>
              <a:rPr lang="en-GB" altLang="fr-FR" sz="1400">
                <a:solidFill>
                  <a:srgbClr val="FFFFFF"/>
                </a:solidFill>
                <a:latin typeface="Arial" panose="020B0604020202020204" pitchFamily="34" charset="0"/>
              </a:rPr>
              <a:t>Matériel, technologie, </a:t>
            </a:r>
          </a:p>
          <a:p>
            <a:pPr>
              <a:lnSpc>
                <a:spcPct val="80000"/>
              </a:lnSpc>
              <a:spcBef>
                <a:spcPts val="350"/>
              </a:spcBef>
              <a:buClr>
                <a:srgbClr val="FFFFFF"/>
              </a:buClr>
            </a:pPr>
            <a:r>
              <a:rPr lang="en-GB" altLang="fr-FR" sz="1400">
                <a:solidFill>
                  <a:srgbClr val="FFFFFF"/>
                </a:solidFill>
                <a:latin typeface="Arial" panose="020B0604020202020204" pitchFamily="34" charset="0"/>
              </a:rPr>
              <a:t>Flux matière/produit, </a:t>
            </a:r>
          </a:p>
          <a:p>
            <a:pPr>
              <a:lnSpc>
                <a:spcPct val="80000"/>
              </a:lnSpc>
              <a:spcBef>
                <a:spcPts val="350"/>
              </a:spcBef>
              <a:buClr>
                <a:srgbClr val="FFFFFF"/>
              </a:buClr>
            </a:pPr>
            <a:r>
              <a:rPr lang="en-GB" altLang="fr-FR" sz="1400">
                <a:solidFill>
                  <a:srgbClr val="FFFFFF"/>
                </a:solidFill>
                <a:latin typeface="Arial" panose="020B0604020202020204" pitchFamily="34" charset="0"/>
              </a:rPr>
              <a:t>Locaux et installations, </a:t>
            </a:r>
          </a:p>
          <a:p>
            <a:pPr>
              <a:lnSpc>
                <a:spcPct val="80000"/>
              </a:lnSpc>
              <a:spcBef>
                <a:spcPts val="350"/>
              </a:spcBef>
              <a:buClr>
                <a:srgbClr val="FFFFFF"/>
              </a:buClr>
            </a:pPr>
            <a:r>
              <a:rPr lang="en-GB" altLang="fr-FR" sz="1400">
                <a:solidFill>
                  <a:srgbClr val="FFFFFF"/>
                </a:solidFill>
                <a:latin typeface="Arial" panose="020B0604020202020204" pitchFamily="34" charset="0"/>
              </a:rPr>
              <a:t>Environnement.</a:t>
            </a:r>
          </a:p>
          <a:p>
            <a:pPr>
              <a:lnSpc>
                <a:spcPct val="80000"/>
              </a:lnSpc>
              <a:spcBef>
                <a:spcPts val="350"/>
              </a:spcBef>
              <a:buClr>
                <a:srgbClr val="FFFFFF"/>
              </a:buClr>
            </a:pPr>
            <a:endParaRPr lang="en-GB" altLang="fr-FR" sz="1400">
              <a:solidFill>
                <a:srgbClr val="FFFFFF"/>
              </a:solidFill>
              <a:latin typeface="Arial" panose="020B0604020202020204" pitchFamily="34" charset="0"/>
            </a:endParaRPr>
          </a:p>
        </p:txBody>
      </p:sp>
      <p:sp>
        <p:nvSpPr>
          <p:cNvPr id="27658" name="Rectangle 10"/>
          <p:cNvSpPr>
            <a:spLocks noChangeArrowheads="1"/>
          </p:cNvSpPr>
          <p:nvPr/>
        </p:nvSpPr>
        <p:spPr bwMode="auto">
          <a:xfrm>
            <a:off x="5322889" y="4668838"/>
            <a:ext cx="2033587"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marL="339725" indent="-339725">
              <a:lnSpc>
                <a:spcPct val="108000"/>
              </a:lnSpc>
              <a:buClr>
                <a:srgbClr val="000000"/>
              </a:buClr>
              <a:buSzPct val="100000"/>
              <a:buFont typeface="Trebuchet MS" panose="020B0603020202020204" pitchFamily="34"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solidFill>
                  <a:srgbClr val="000000"/>
                </a:solidFill>
                <a:latin typeface="Trebuchet MS" panose="020B0603020202020204" pitchFamily="34" charset="0"/>
              </a:defRPr>
            </a:lvl1pPr>
            <a:lvl2pPr>
              <a:lnSpc>
                <a:spcPct val="108000"/>
              </a:lnSpc>
              <a:buClr>
                <a:srgbClr val="000000"/>
              </a:buClr>
              <a:buSzPct val="100000"/>
              <a:buFont typeface="Trebuchet MS" panose="020B0603020202020204" pitchFamily="34"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solidFill>
                  <a:srgbClr val="000000"/>
                </a:solidFill>
                <a:latin typeface="Trebuchet MS" panose="020B0603020202020204" pitchFamily="34" charset="0"/>
              </a:defRPr>
            </a:lvl2pPr>
            <a:lvl3pPr>
              <a:lnSpc>
                <a:spcPct val="108000"/>
              </a:lnSpc>
              <a:buClr>
                <a:srgbClr val="000000"/>
              </a:buClr>
              <a:buSzPct val="100000"/>
              <a:buFont typeface="Trebuchet MS" panose="020B0603020202020204" pitchFamily="34"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solidFill>
                  <a:srgbClr val="000000"/>
                </a:solidFill>
                <a:latin typeface="Trebuchet MS" panose="020B0603020202020204" pitchFamily="34" charset="0"/>
              </a:defRPr>
            </a:lvl3pPr>
            <a:lvl4pPr>
              <a:lnSpc>
                <a:spcPct val="108000"/>
              </a:lnSpc>
              <a:buClr>
                <a:srgbClr val="000000"/>
              </a:buClr>
              <a:buSzPct val="100000"/>
              <a:buFont typeface="Trebuchet MS" panose="020B0603020202020204" pitchFamily="34"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solidFill>
                  <a:srgbClr val="000000"/>
                </a:solidFill>
                <a:latin typeface="Trebuchet MS" panose="020B0603020202020204" pitchFamily="34" charset="0"/>
              </a:defRPr>
            </a:lvl4pPr>
            <a:lvl5pPr>
              <a:lnSpc>
                <a:spcPct val="108000"/>
              </a:lnSpc>
              <a:buClr>
                <a:srgbClr val="000000"/>
              </a:buClr>
              <a:buSzPct val="100000"/>
              <a:buFont typeface="Trebuchet MS" panose="020B0603020202020204" pitchFamily="34"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solidFill>
                  <a:srgbClr val="000000"/>
                </a:solidFill>
                <a:latin typeface="Trebuchet MS" panose="020B0603020202020204" pitchFamily="34" charset="0"/>
              </a:defRPr>
            </a:lvl5pPr>
            <a:lvl6pPr defTabSz="449263" fontAlgn="base">
              <a:lnSpc>
                <a:spcPct val="108000"/>
              </a:lnSpc>
              <a:spcBef>
                <a:spcPct val="0"/>
              </a:spcBef>
              <a:spcAft>
                <a:spcPct val="0"/>
              </a:spcAft>
              <a:buClr>
                <a:srgbClr val="000000"/>
              </a:buClr>
              <a:buSzPct val="100000"/>
              <a:buFont typeface="Trebuchet MS" panose="020B0603020202020204" pitchFamily="34"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solidFill>
                  <a:srgbClr val="000000"/>
                </a:solidFill>
                <a:latin typeface="Trebuchet MS" panose="020B0603020202020204" pitchFamily="34" charset="0"/>
              </a:defRPr>
            </a:lvl6pPr>
            <a:lvl7pPr defTabSz="449263" fontAlgn="base">
              <a:lnSpc>
                <a:spcPct val="108000"/>
              </a:lnSpc>
              <a:spcBef>
                <a:spcPct val="0"/>
              </a:spcBef>
              <a:spcAft>
                <a:spcPct val="0"/>
              </a:spcAft>
              <a:buClr>
                <a:srgbClr val="000000"/>
              </a:buClr>
              <a:buSzPct val="100000"/>
              <a:buFont typeface="Trebuchet MS" panose="020B0603020202020204" pitchFamily="34"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solidFill>
                  <a:srgbClr val="000000"/>
                </a:solidFill>
                <a:latin typeface="Trebuchet MS" panose="020B0603020202020204" pitchFamily="34" charset="0"/>
              </a:defRPr>
            </a:lvl7pPr>
            <a:lvl8pPr defTabSz="449263" fontAlgn="base">
              <a:lnSpc>
                <a:spcPct val="108000"/>
              </a:lnSpc>
              <a:spcBef>
                <a:spcPct val="0"/>
              </a:spcBef>
              <a:spcAft>
                <a:spcPct val="0"/>
              </a:spcAft>
              <a:buClr>
                <a:srgbClr val="000000"/>
              </a:buClr>
              <a:buSzPct val="100000"/>
              <a:buFont typeface="Trebuchet MS" panose="020B0603020202020204" pitchFamily="34"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solidFill>
                  <a:srgbClr val="000000"/>
                </a:solidFill>
                <a:latin typeface="Trebuchet MS" panose="020B0603020202020204" pitchFamily="34" charset="0"/>
              </a:defRPr>
            </a:lvl8pPr>
            <a:lvl9pPr defTabSz="449263" fontAlgn="base">
              <a:lnSpc>
                <a:spcPct val="108000"/>
              </a:lnSpc>
              <a:spcBef>
                <a:spcPct val="0"/>
              </a:spcBef>
              <a:spcAft>
                <a:spcPct val="0"/>
              </a:spcAft>
              <a:buClr>
                <a:srgbClr val="000000"/>
              </a:buClr>
              <a:buSzPct val="100000"/>
              <a:buFont typeface="Trebuchet MS" panose="020B0603020202020204" pitchFamily="34"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solidFill>
                  <a:srgbClr val="000000"/>
                </a:solidFill>
                <a:latin typeface="Trebuchet MS" panose="020B0603020202020204" pitchFamily="34" charset="0"/>
              </a:defRPr>
            </a:lvl9pPr>
          </a:lstStyle>
          <a:p>
            <a:pPr>
              <a:lnSpc>
                <a:spcPct val="80000"/>
              </a:lnSpc>
              <a:spcBef>
                <a:spcPts val="450"/>
              </a:spcBef>
              <a:buClr>
                <a:srgbClr val="FFFFFF"/>
              </a:buClr>
            </a:pPr>
            <a:r>
              <a:rPr lang="en-GB" altLang="fr-FR" b="1">
                <a:solidFill>
                  <a:srgbClr val="FFFFFF"/>
                </a:solidFill>
                <a:latin typeface="Arial" panose="020B0604020202020204" pitchFamily="34" charset="0"/>
              </a:rPr>
              <a:t>PERSONNEL</a:t>
            </a:r>
          </a:p>
        </p:txBody>
      </p:sp>
      <p:sp>
        <p:nvSpPr>
          <p:cNvPr id="27659" name="Rectangle 11"/>
          <p:cNvSpPr>
            <a:spLocks noChangeArrowheads="1"/>
          </p:cNvSpPr>
          <p:nvPr/>
        </p:nvSpPr>
        <p:spPr bwMode="auto">
          <a:xfrm>
            <a:off x="4697414" y="5029200"/>
            <a:ext cx="2797175"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marL="339725" indent="-339725">
              <a:lnSpc>
                <a:spcPct val="108000"/>
              </a:lnSpc>
              <a:buClr>
                <a:srgbClr val="000000"/>
              </a:buClr>
              <a:buSzPct val="100000"/>
              <a:buFont typeface="Trebuchet MS" panose="020B0603020202020204" pitchFamily="34"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solidFill>
                  <a:srgbClr val="000000"/>
                </a:solidFill>
                <a:latin typeface="Trebuchet MS" panose="020B0603020202020204" pitchFamily="34" charset="0"/>
              </a:defRPr>
            </a:lvl1pPr>
            <a:lvl2pPr>
              <a:lnSpc>
                <a:spcPct val="108000"/>
              </a:lnSpc>
              <a:buClr>
                <a:srgbClr val="000000"/>
              </a:buClr>
              <a:buSzPct val="100000"/>
              <a:buFont typeface="Trebuchet MS" panose="020B0603020202020204" pitchFamily="34"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solidFill>
                  <a:srgbClr val="000000"/>
                </a:solidFill>
                <a:latin typeface="Trebuchet MS" panose="020B0603020202020204" pitchFamily="34" charset="0"/>
              </a:defRPr>
            </a:lvl2pPr>
            <a:lvl3pPr>
              <a:lnSpc>
                <a:spcPct val="108000"/>
              </a:lnSpc>
              <a:buClr>
                <a:srgbClr val="000000"/>
              </a:buClr>
              <a:buSzPct val="100000"/>
              <a:buFont typeface="Trebuchet MS" panose="020B0603020202020204" pitchFamily="34"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solidFill>
                  <a:srgbClr val="000000"/>
                </a:solidFill>
                <a:latin typeface="Trebuchet MS" panose="020B0603020202020204" pitchFamily="34" charset="0"/>
              </a:defRPr>
            </a:lvl3pPr>
            <a:lvl4pPr>
              <a:lnSpc>
                <a:spcPct val="108000"/>
              </a:lnSpc>
              <a:buClr>
                <a:srgbClr val="000000"/>
              </a:buClr>
              <a:buSzPct val="100000"/>
              <a:buFont typeface="Trebuchet MS" panose="020B0603020202020204" pitchFamily="34"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solidFill>
                  <a:srgbClr val="000000"/>
                </a:solidFill>
                <a:latin typeface="Trebuchet MS" panose="020B0603020202020204" pitchFamily="34" charset="0"/>
              </a:defRPr>
            </a:lvl4pPr>
            <a:lvl5pPr>
              <a:lnSpc>
                <a:spcPct val="108000"/>
              </a:lnSpc>
              <a:buClr>
                <a:srgbClr val="000000"/>
              </a:buClr>
              <a:buSzPct val="100000"/>
              <a:buFont typeface="Trebuchet MS" panose="020B0603020202020204" pitchFamily="34"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solidFill>
                  <a:srgbClr val="000000"/>
                </a:solidFill>
                <a:latin typeface="Trebuchet MS" panose="020B0603020202020204" pitchFamily="34" charset="0"/>
              </a:defRPr>
            </a:lvl5pPr>
            <a:lvl6pPr defTabSz="449263" fontAlgn="base">
              <a:lnSpc>
                <a:spcPct val="108000"/>
              </a:lnSpc>
              <a:spcBef>
                <a:spcPct val="0"/>
              </a:spcBef>
              <a:spcAft>
                <a:spcPct val="0"/>
              </a:spcAft>
              <a:buClr>
                <a:srgbClr val="000000"/>
              </a:buClr>
              <a:buSzPct val="100000"/>
              <a:buFont typeface="Trebuchet MS" panose="020B0603020202020204" pitchFamily="34"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solidFill>
                  <a:srgbClr val="000000"/>
                </a:solidFill>
                <a:latin typeface="Trebuchet MS" panose="020B0603020202020204" pitchFamily="34" charset="0"/>
              </a:defRPr>
            </a:lvl6pPr>
            <a:lvl7pPr defTabSz="449263" fontAlgn="base">
              <a:lnSpc>
                <a:spcPct val="108000"/>
              </a:lnSpc>
              <a:spcBef>
                <a:spcPct val="0"/>
              </a:spcBef>
              <a:spcAft>
                <a:spcPct val="0"/>
              </a:spcAft>
              <a:buClr>
                <a:srgbClr val="000000"/>
              </a:buClr>
              <a:buSzPct val="100000"/>
              <a:buFont typeface="Trebuchet MS" panose="020B0603020202020204" pitchFamily="34"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solidFill>
                  <a:srgbClr val="000000"/>
                </a:solidFill>
                <a:latin typeface="Trebuchet MS" panose="020B0603020202020204" pitchFamily="34" charset="0"/>
              </a:defRPr>
            </a:lvl7pPr>
            <a:lvl8pPr defTabSz="449263" fontAlgn="base">
              <a:lnSpc>
                <a:spcPct val="108000"/>
              </a:lnSpc>
              <a:spcBef>
                <a:spcPct val="0"/>
              </a:spcBef>
              <a:spcAft>
                <a:spcPct val="0"/>
              </a:spcAft>
              <a:buClr>
                <a:srgbClr val="000000"/>
              </a:buClr>
              <a:buSzPct val="100000"/>
              <a:buFont typeface="Trebuchet MS" panose="020B0603020202020204" pitchFamily="34"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solidFill>
                  <a:srgbClr val="000000"/>
                </a:solidFill>
                <a:latin typeface="Trebuchet MS" panose="020B0603020202020204" pitchFamily="34" charset="0"/>
              </a:defRPr>
            </a:lvl8pPr>
            <a:lvl9pPr defTabSz="449263" fontAlgn="base">
              <a:lnSpc>
                <a:spcPct val="108000"/>
              </a:lnSpc>
              <a:spcBef>
                <a:spcPct val="0"/>
              </a:spcBef>
              <a:spcAft>
                <a:spcPct val="0"/>
              </a:spcAft>
              <a:buClr>
                <a:srgbClr val="000000"/>
              </a:buClr>
              <a:buSzPct val="100000"/>
              <a:buFont typeface="Trebuchet MS" panose="020B0603020202020204" pitchFamily="34"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solidFill>
                  <a:srgbClr val="000000"/>
                </a:solidFill>
                <a:latin typeface="Trebuchet MS" panose="020B0603020202020204" pitchFamily="34" charset="0"/>
              </a:defRPr>
            </a:lvl9pPr>
          </a:lstStyle>
          <a:p>
            <a:pPr>
              <a:lnSpc>
                <a:spcPct val="80000"/>
              </a:lnSpc>
              <a:spcBef>
                <a:spcPts val="350"/>
              </a:spcBef>
              <a:buClr>
                <a:srgbClr val="FFFFFF"/>
              </a:buClr>
            </a:pPr>
            <a:r>
              <a:rPr lang="en-GB" altLang="fr-FR" sz="1400">
                <a:solidFill>
                  <a:srgbClr val="FFFFFF"/>
                </a:solidFill>
                <a:latin typeface="Arial" panose="020B0604020202020204" pitchFamily="34" charset="0"/>
              </a:rPr>
              <a:t>Qualification, statuts (CDI, CDD, </a:t>
            </a:r>
          </a:p>
          <a:p>
            <a:pPr>
              <a:lnSpc>
                <a:spcPct val="80000"/>
              </a:lnSpc>
              <a:spcBef>
                <a:spcPts val="350"/>
              </a:spcBef>
              <a:buClr>
                <a:srgbClr val="FFFFFF"/>
              </a:buClr>
            </a:pPr>
            <a:r>
              <a:rPr lang="en-GB" altLang="fr-FR" sz="1400">
                <a:solidFill>
                  <a:srgbClr val="FFFFFF"/>
                </a:solidFill>
                <a:latin typeface="Arial" panose="020B0604020202020204" pitchFamily="34" charset="0"/>
              </a:rPr>
              <a:t>Intérimaire,…), compétences, </a:t>
            </a:r>
          </a:p>
          <a:p>
            <a:pPr>
              <a:lnSpc>
                <a:spcPct val="80000"/>
              </a:lnSpc>
              <a:spcBef>
                <a:spcPts val="350"/>
              </a:spcBef>
              <a:buClr>
                <a:srgbClr val="FFFFFF"/>
              </a:buClr>
            </a:pPr>
            <a:r>
              <a:rPr lang="en-GB" altLang="fr-FR" sz="1400">
                <a:solidFill>
                  <a:srgbClr val="FFFFFF"/>
                </a:solidFill>
                <a:latin typeface="Arial" panose="020B0604020202020204" pitchFamily="34" charset="0"/>
              </a:rPr>
              <a:t>aptitude médicale, formation, </a:t>
            </a:r>
          </a:p>
          <a:p>
            <a:pPr>
              <a:lnSpc>
                <a:spcPct val="80000"/>
              </a:lnSpc>
              <a:spcBef>
                <a:spcPts val="350"/>
              </a:spcBef>
              <a:buClr>
                <a:srgbClr val="FFFFFF"/>
              </a:buClr>
            </a:pPr>
            <a:r>
              <a:rPr lang="en-GB" altLang="fr-FR" sz="1400">
                <a:solidFill>
                  <a:srgbClr val="FFFFFF"/>
                </a:solidFill>
                <a:latin typeface="Arial" panose="020B0604020202020204" pitchFamily="34" charset="0"/>
              </a:rPr>
              <a:t>information et instruction.</a:t>
            </a:r>
          </a:p>
          <a:p>
            <a:pPr>
              <a:lnSpc>
                <a:spcPct val="80000"/>
              </a:lnSpc>
              <a:spcBef>
                <a:spcPts val="350"/>
              </a:spcBef>
              <a:buClr>
                <a:srgbClr val="FFFFFF"/>
              </a:buClr>
            </a:pPr>
            <a:endParaRPr lang="en-GB" altLang="fr-FR" sz="1400">
              <a:solidFill>
                <a:srgbClr val="FFFFFF"/>
              </a:solidFill>
              <a:latin typeface="Arial" panose="020B0604020202020204" pitchFamily="34" charset="0"/>
            </a:endParaRPr>
          </a:p>
        </p:txBody>
      </p:sp>
      <p:sp>
        <p:nvSpPr>
          <p:cNvPr id="27660" name="Rectangle 12"/>
          <p:cNvSpPr>
            <a:spLocks noChangeArrowheads="1"/>
          </p:cNvSpPr>
          <p:nvPr/>
        </p:nvSpPr>
        <p:spPr bwMode="auto">
          <a:xfrm>
            <a:off x="4578351" y="3213100"/>
            <a:ext cx="2957513"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marL="339725" indent="-339725">
              <a:lnSpc>
                <a:spcPct val="108000"/>
              </a:lnSpc>
              <a:buClr>
                <a:srgbClr val="000000"/>
              </a:buClr>
              <a:buSzPct val="100000"/>
              <a:buFont typeface="Trebuchet MS" panose="020B0603020202020204" pitchFamily="34"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solidFill>
                  <a:srgbClr val="000000"/>
                </a:solidFill>
                <a:latin typeface="Trebuchet MS" panose="020B0603020202020204" pitchFamily="34" charset="0"/>
              </a:defRPr>
            </a:lvl1pPr>
            <a:lvl2pPr>
              <a:lnSpc>
                <a:spcPct val="108000"/>
              </a:lnSpc>
              <a:buClr>
                <a:srgbClr val="000000"/>
              </a:buClr>
              <a:buSzPct val="100000"/>
              <a:buFont typeface="Trebuchet MS" panose="020B0603020202020204" pitchFamily="34"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solidFill>
                  <a:srgbClr val="000000"/>
                </a:solidFill>
                <a:latin typeface="Trebuchet MS" panose="020B0603020202020204" pitchFamily="34" charset="0"/>
              </a:defRPr>
            </a:lvl2pPr>
            <a:lvl3pPr>
              <a:lnSpc>
                <a:spcPct val="108000"/>
              </a:lnSpc>
              <a:buClr>
                <a:srgbClr val="000000"/>
              </a:buClr>
              <a:buSzPct val="100000"/>
              <a:buFont typeface="Trebuchet MS" panose="020B0603020202020204" pitchFamily="34"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solidFill>
                  <a:srgbClr val="000000"/>
                </a:solidFill>
                <a:latin typeface="Trebuchet MS" panose="020B0603020202020204" pitchFamily="34" charset="0"/>
              </a:defRPr>
            </a:lvl3pPr>
            <a:lvl4pPr>
              <a:lnSpc>
                <a:spcPct val="108000"/>
              </a:lnSpc>
              <a:buClr>
                <a:srgbClr val="000000"/>
              </a:buClr>
              <a:buSzPct val="100000"/>
              <a:buFont typeface="Trebuchet MS" panose="020B0603020202020204" pitchFamily="34"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solidFill>
                  <a:srgbClr val="000000"/>
                </a:solidFill>
                <a:latin typeface="Trebuchet MS" panose="020B0603020202020204" pitchFamily="34" charset="0"/>
              </a:defRPr>
            </a:lvl4pPr>
            <a:lvl5pPr>
              <a:lnSpc>
                <a:spcPct val="108000"/>
              </a:lnSpc>
              <a:buClr>
                <a:srgbClr val="000000"/>
              </a:buClr>
              <a:buSzPct val="100000"/>
              <a:buFont typeface="Trebuchet MS" panose="020B0603020202020204" pitchFamily="34"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solidFill>
                  <a:srgbClr val="000000"/>
                </a:solidFill>
                <a:latin typeface="Trebuchet MS" panose="020B0603020202020204" pitchFamily="34" charset="0"/>
              </a:defRPr>
            </a:lvl5pPr>
            <a:lvl6pPr defTabSz="449263" fontAlgn="base">
              <a:lnSpc>
                <a:spcPct val="108000"/>
              </a:lnSpc>
              <a:spcBef>
                <a:spcPct val="0"/>
              </a:spcBef>
              <a:spcAft>
                <a:spcPct val="0"/>
              </a:spcAft>
              <a:buClr>
                <a:srgbClr val="000000"/>
              </a:buClr>
              <a:buSzPct val="100000"/>
              <a:buFont typeface="Trebuchet MS" panose="020B0603020202020204" pitchFamily="34"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solidFill>
                  <a:srgbClr val="000000"/>
                </a:solidFill>
                <a:latin typeface="Trebuchet MS" panose="020B0603020202020204" pitchFamily="34" charset="0"/>
              </a:defRPr>
            </a:lvl6pPr>
            <a:lvl7pPr defTabSz="449263" fontAlgn="base">
              <a:lnSpc>
                <a:spcPct val="108000"/>
              </a:lnSpc>
              <a:spcBef>
                <a:spcPct val="0"/>
              </a:spcBef>
              <a:spcAft>
                <a:spcPct val="0"/>
              </a:spcAft>
              <a:buClr>
                <a:srgbClr val="000000"/>
              </a:buClr>
              <a:buSzPct val="100000"/>
              <a:buFont typeface="Trebuchet MS" panose="020B0603020202020204" pitchFamily="34"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solidFill>
                  <a:srgbClr val="000000"/>
                </a:solidFill>
                <a:latin typeface="Trebuchet MS" panose="020B0603020202020204" pitchFamily="34" charset="0"/>
              </a:defRPr>
            </a:lvl7pPr>
            <a:lvl8pPr defTabSz="449263" fontAlgn="base">
              <a:lnSpc>
                <a:spcPct val="108000"/>
              </a:lnSpc>
              <a:spcBef>
                <a:spcPct val="0"/>
              </a:spcBef>
              <a:spcAft>
                <a:spcPct val="0"/>
              </a:spcAft>
              <a:buClr>
                <a:srgbClr val="000000"/>
              </a:buClr>
              <a:buSzPct val="100000"/>
              <a:buFont typeface="Trebuchet MS" panose="020B0603020202020204" pitchFamily="34"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solidFill>
                  <a:srgbClr val="000000"/>
                </a:solidFill>
                <a:latin typeface="Trebuchet MS" panose="020B0603020202020204" pitchFamily="34" charset="0"/>
              </a:defRPr>
            </a:lvl8pPr>
            <a:lvl9pPr defTabSz="449263" fontAlgn="base">
              <a:lnSpc>
                <a:spcPct val="108000"/>
              </a:lnSpc>
              <a:spcBef>
                <a:spcPct val="0"/>
              </a:spcBef>
              <a:spcAft>
                <a:spcPct val="0"/>
              </a:spcAft>
              <a:buClr>
                <a:srgbClr val="000000"/>
              </a:buClr>
              <a:buSzPct val="100000"/>
              <a:buFont typeface="Trebuchet MS" panose="020B0603020202020204" pitchFamily="34"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solidFill>
                  <a:srgbClr val="000000"/>
                </a:solidFill>
                <a:latin typeface="Trebuchet MS" panose="020B0603020202020204" pitchFamily="34" charset="0"/>
              </a:defRPr>
            </a:lvl9pPr>
          </a:lstStyle>
          <a:p>
            <a:pPr algn="ctr">
              <a:lnSpc>
                <a:spcPct val="80000"/>
              </a:lnSpc>
              <a:spcBef>
                <a:spcPts val="450"/>
              </a:spcBef>
            </a:pPr>
            <a:r>
              <a:rPr lang="en-GB" altLang="fr-FR" b="1">
                <a:latin typeface="Arial" panose="020B0604020202020204" pitchFamily="34" charset="0"/>
              </a:rPr>
              <a:t>Activité de travail </a:t>
            </a:r>
          </a:p>
          <a:p>
            <a:pPr algn="ctr">
              <a:lnSpc>
                <a:spcPct val="80000"/>
              </a:lnSpc>
              <a:spcBef>
                <a:spcPts val="450"/>
              </a:spcBef>
            </a:pPr>
            <a:r>
              <a:rPr lang="en-GB" altLang="fr-FR" b="1">
                <a:latin typeface="Arial" panose="020B0604020202020204" pitchFamily="34" charset="0"/>
              </a:rPr>
              <a:t>prévention des risques</a:t>
            </a:r>
          </a:p>
        </p:txBody>
      </p:sp>
      <p:sp>
        <p:nvSpPr>
          <p:cNvPr id="27661" name="AutoShape 13"/>
          <p:cNvSpPr>
            <a:spLocks noChangeArrowheads="1"/>
          </p:cNvSpPr>
          <p:nvPr/>
        </p:nvSpPr>
        <p:spPr bwMode="auto">
          <a:xfrm>
            <a:off x="5743575" y="3935413"/>
            <a:ext cx="704850" cy="609600"/>
          </a:xfrm>
          <a:prstGeom prst="upArrow">
            <a:avLst>
              <a:gd name="adj1" fmla="val 50000"/>
              <a:gd name="adj2" fmla="val 25000"/>
            </a:avLst>
          </a:prstGeom>
          <a:solidFill>
            <a:srgbClr val="FF990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a:p>
        </p:txBody>
      </p:sp>
      <p:sp>
        <p:nvSpPr>
          <p:cNvPr id="27662" name="AutoShape 14"/>
          <p:cNvSpPr>
            <a:spLocks noChangeArrowheads="1"/>
          </p:cNvSpPr>
          <p:nvPr/>
        </p:nvSpPr>
        <p:spPr bwMode="auto">
          <a:xfrm rot="2280000">
            <a:off x="6800851" y="2514600"/>
            <a:ext cx="703263" cy="685800"/>
          </a:xfrm>
          <a:prstGeom prst="downArrow">
            <a:avLst>
              <a:gd name="adj1" fmla="val 50000"/>
              <a:gd name="adj2" fmla="val 25000"/>
            </a:avLst>
          </a:prstGeom>
          <a:solidFill>
            <a:srgbClr val="FF990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a:p>
        </p:txBody>
      </p:sp>
      <p:sp>
        <p:nvSpPr>
          <p:cNvPr id="27663" name="AutoShape 15"/>
          <p:cNvSpPr>
            <a:spLocks noChangeArrowheads="1"/>
          </p:cNvSpPr>
          <p:nvPr/>
        </p:nvSpPr>
        <p:spPr bwMode="auto">
          <a:xfrm rot="19500000">
            <a:off x="4652963" y="2528888"/>
            <a:ext cx="703262" cy="685800"/>
          </a:xfrm>
          <a:prstGeom prst="downArrow">
            <a:avLst>
              <a:gd name="adj1" fmla="val 50000"/>
              <a:gd name="adj2" fmla="val 25000"/>
            </a:avLst>
          </a:prstGeom>
          <a:solidFill>
            <a:srgbClr val="FF990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a:p>
        </p:txBody>
      </p:sp>
    </p:spTree>
    <p:extLst>
      <p:ext uri="{BB962C8B-B14F-4D97-AF65-F5344CB8AC3E}">
        <p14:creationId xmlns:p14="http://schemas.microsoft.com/office/powerpoint/2010/main" val="2237939104"/>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fill="hold" nodeType="clickEffect">
                                  <p:stCondLst>
                                    <p:cond delay="0"/>
                                  </p:stCondLst>
                                  <p:childTnLst>
                                    <p:set>
                                      <p:cBhvr>
                                        <p:cTn id="6" dur="1" fill="hold">
                                          <p:stCondLst>
                                            <p:cond delay="0"/>
                                          </p:stCondLst>
                                        </p:cTn>
                                        <p:tgtEl>
                                          <p:spTgt spid="27649"/>
                                        </p:tgtEl>
                                        <p:attrNameLst>
                                          <p:attrName>style.visibility</p:attrName>
                                        </p:attrNameLst>
                                      </p:cBhvr>
                                      <p:to>
                                        <p:strVal val="visible"/>
                                      </p:to>
                                    </p:set>
                                  </p:childTnLst>
                                </p:cTn>
                              </p:par>
                              <p:par>
                                <p:cTn id="7" presetID="1" presetClass="entr" fill="hold" nodeType="withEffect">
                                  <p:stCondLst>
                                    <p:cond delay="0"/>
                                  </p:stCondLst>
                                  <p:childTnLst>
                                    <p:set>
                                      <p:cBhvr>
                                        <p:cTn id="8" dur="1" fill="hold">
                                          <p:stCondLst>
                                            <p:cond delay="0"/>
                                          </p:stCondLst>
                                        </p:cTn>
                                        <p:tgtEl>
                                          <p:spTgt spid="27656"/>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fill="hold" nodeType="clickEffect">
                                  <p:stCondLst>
                                    <p:cond delay="0"/>
                                  </p:stCondLst>
                                  <p:childTnLst>
                                    <p:set>
                                      <p:cBhvr>
                                        <p:cTn id="12" dur="1" fill="hold">
                                          <p:stCondLst>
                                            <p:cond delay="0"/>
                                          </p:stCondLst>
                                        </p:cTn>
                                        <p:tgtEl>
                                          <p:spTgt spid="27657"/>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fill="hold" nodeType="clickEffect">
                                  <p:stCondLst>
                                    <p:cond delay="0"/>
                                  </p:stCondLst>
                                  <p:childTnLst>
                                    <p:set>
                                      <p:cBhvr>
                                        <p:cTn id="16" dur="1" fill="hold">
                                          <p:stCondLst>
                                            <p:cond delay="0"/>
                                          </p:stCondLst>
                                        </p:cTn>
                                        <p:tgtEl>
                                          <p:spTgt spid="27650"/>
                                        </p:tgtEl>
                                        <p:attrNameLst>
                                          <p:attrName>style.visibility</p:attrName>
                                        </p:attrNameLst>
                                      </p:cBhvr>
                                      <p:to>
                                        <p:strVal val="visible"/>
                                      </p:to>
                                    </p:set>
                                  </p:childTnLst>
                                </p:cTn>
                              </p:par>
                              <p:par>
                                <p:cTn id="17" presetID="1" presetClass="entr" fill="hold" nodeType="withEffect">
                                  <p:stCondLst>
                                    <p:cond delay="0"/>
                                  </p:stCondLst>
                                  <p:childTnLst>
                                    <p:set>
                                      <p:cBhvr>
                                        <p:cTn id="18" dur="1" fill="hold">
                                          <p:stCondLst>
                                            <p:cond delay="0"/>
                                          </p:stCondLst>
                                        </p:cTn>
                                        <p:tgtEl>
                                          <p:spTgt spid="27655"/>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fill="hold" nodeType="clickEffect">
                                  <p:stCondLst>
                                    <p:cond delay="0"/>
                                  </p:stCondLst>
                                  <p:childTnLst>
                                    <p:set>
                                      <p:cBhvr>
                                        <p:cTn id="22" dur="1" fill="hold">
                                          <p:stCondLst>
                                            <p:cond delay="0"/>
                                          </p:stCondLst>
                                        </p:cTn>
                                        <p:tgtEl>
                                          <p:spTgt spid="27654">
                                            <p:txEl>
                                              <p:pRg st="0" end="0"/>
                                            </p:txEl>
                                          </p:spTgt>
                                        </p:tgtEl>
                                        <p:attrNameLst>
                                          <p:attrName>style.visibility</p:attrName>
                                        </p:attrNameLst>
                                      </p:cBhvr>
                                      <p:to>
                                        <p:strVal val="visible"/>
                                      </p:to>
                                    </p:set>
                                  </p:childTnLst>
                                </p:cTn>
                              </p:par>
                              <p:par>
                                <p:cTn id="23" presetID="1" presetClass="entr" fill="hold" nodeType="withEffect">
                                  <p:stCondLst>
                                    <p:cond delay="0"/>
                                  </p:stCondLst>
                                  <p:childTnLst>
                                    <p:set>
                                      <p:cBhvr>
                                        <p:cTn id="24" dur="1" fill="hold">
                                          <p:stCondLst>
                                            <p:cond delay="0"/>
                                          </p:stCondLst>
                                        </p:cTn>
                                        <p:tgtEl>
                                          <p:spTgt spid="27654">
                                            <p:txEl>
                                              <p:pRg st="1" end="1"/>
                                            </p:txEl>
                                          </p:spTgt>
                                        </p:tgtEl>
                                        <p:attrNameLst>
                                          <p:attrName>style.visibility</p:attrName>
                                        </p:attrNameLst>
                                      </p:cBhvr>
                                      <p:to>
                                        <p:strVal val="visible"/>
                                      </p:to>
                                    </p:set>
                                  </p:childTnLst>
                                </p:cTn>
                              </p:par>
                              <p:par>
                                <p:cTn id="25" presetID="1" presetClass="entr" fill="hold" nodeType="withEffect">
                                  <p:stCondLst>
                                    <p:cond delay="0"/>
                                  </p:stCondLst>
                                  <p:childTnLst>
                                    <p:set>
                                      <p:cBhvr>
                                        <p:cTn id="26" dur="1" fill="hold">
                                          <p:stCondLst>
                                            <p:cond delay="0"/>
                                          </p:stCondLst>
                                        </p:cTn>
                                        <p:tgtEl>
                                          <p:spTgt spid="27654">
                                            <p:txEl>
                                              <p:pRg st="2" end="2"/>
                                            </p:txEl>
                                          </p:spTgt>
                                        </p:tgtEl>
                                        <p:attrNameLst>
                                          <p:attrName>style.visibility</p:attrName>
                                        </p:attrNameLst>
                                      </p:cBhvr>
                                      <p:to>
                                        <p:strVal val="visible"/>
                                      </p:to>
                                    </p:set>
                                  </p:childTnLst>
                                </p:cTn>
                              </p:par>
                              <p:par>
                                <p:cTn id="27" presetID="1" presetClass="entr" fill="hold" nodeType="withEffect">
                                  <p:stCondLst>
                                    <p:cond delay="0"/>
                                  </p:stCondLst>
                                  <p:childTnLst>
                                    <p:set>
                                      <p:cBhvr>
                                        <p:cTn id="28" dur="1" fill="hold">
                                          <p:stCondLst>
                                            <p:cond delay="0"/>
                                          </p:stCondLst>
                                        </p:cTn>
                                        <p:tgtEl>
                                          <p:spTgt spid="27654">
                                            <p:txEl>
                                              <p:pRg st="3" end="3"/>
                                            </p:txEl>
                                          </p:spTgt>
                                        </p:tgtEl>
                                        <p:attrNameLst>
                                          <p:attrName>style.visibility</p:attrName>
                                        </p:attrNameLst>
                                      </p:cBhvr>
                                      <p:to>
                                        <p:strVal val="visible"/>
                                      </p:to>
                                    </p:set>
                                  </p:childTnLst>
                                </p:cTn>
                              </p:par>
                              <p:par>
                                <p:cTn id="29" presetID="1" presetClass="entr" fill="hold" nodeType="withEffect">
                                  <p:stCondLst>
                                    <p:cond delay="0"/>
                                  </p:stCondLst>
                                  <p:childTnLst>
                                    <p:set>
                                      <p:cBhvr>
                                        <p:cTn id="30" dur="1" fill="hold">
                                          <p:stCondLst>
                                            <p:cond delay="0"/>
                                          </p:stCondLst>
                                        </p:cTn>
                                        <p:tgtEl>
                                          <p:spTgt spid="27654">
                                            <p:txEl>
                                              <p:pRg st="4" end="4"/>
                                            </p:txEl>
                                          </p:spTgt>
                                        </p:tgtEl>
                                        <p:attrNameLst>
                                          <p:attrName>style.visibility</p:attrName>
                                        </p:attrNameLst>
                                      </p:cBhvr>
                                      <p:to>
                                        <p:strVal val="visible"/>
                                      </p:to>
                                    </p:set>
                                  </p:childTnLst>
                                </p:cTn>
                              </p:par>
                              <p:par>
                                <p:cTn id="31" presetID="1" presetClass="entr" fill="hold" nodeType="withEffect">
                                  <p:stCondLst>
                                    <p:cond delay="0"/>
                                  </p:stCondLst>
                                  <p:childTnLst>
                                    <p:set>
                                      <p:cBhvr>
                                        <p:cTn id="32" dur="1" fill="hold">
                                          <p:stCondLst>
                                            <p:cond delay="0"/>
                                          </p:stCondLst>
                                        </p:cTn>
                                        <p:tgtEl>
                                          <p:spTgt spid="27654">
                                            <p:txEl>
                                              <p:pRg st="5" end="5"/>
                                            </p:txEl>
                                          </p:spTgt>
                                        </p:tgtEl>
                                        <p:attrNameLst>
                                          <p:attrName>style.visibility</p:attrName>
                                        </p:attrNameLst>
                                      </p:cBhvr>
                                      <p:to>
                                        <p:strVal val="visible"/>
                                      </p:to>
                                    </p:set>
                                  </p:childTnLst>
                                </p:cTn>
                              </p:par>
                              <p:par>
                                <p:cTn id="33" presetID="1" presetClass="entr" fill="hold" nodeType="withEffect">
                                  <p:stCondLst>
                                    <p:cond delay="0"/>
                                  </p:stCondLst>
                                  <p:childTnLst>
                                    <p:set>
                                      <p:cBhvr>
                                        <p:cTn id="34" dur="1" fill="hold">
                                          <p:stCondLst>
                                            <p:cond delay="0"/>
                                          </p:stCondLst>
                                        </p:cTn>
                                        <p:tgtEl>
                                          <p:spTgt spid="27654">
                                            <p:txEl>
                                              <p:pRg st="6" end="6"/>
                                            </p:txEl>
                                          </p:spTgt>
                                        </p:tgtEl>
                                        <p:attrNameLst>
                                          <p:attrName>style.visibility</p:attrName>
                                        </p:attrNameLst>
                                      </p:cBhvr>
                                      <p:to>
                                        <p:strVal val="visible"/>
                                      </p:to>
                                    </p:set>
                                  </p:childTnLst>
                                </p:cTn>
                              </p:par>
                              <p:par>
                                <p:cTn id="35" presetID="1" presetClass="entr" fill="hold" nodeType="withEffect">
                                  <p:stCondLst>
                                    <p:cond delay="0"/>
                                  </p:stCondLst>
                                  <p:childTnLst>
                                    <p:set>
                                      <p:cBhvr>
                                        <p:cTn id="36" dur="1" fill="hold">
                                          <p:stCondLst>
                                            <p:cond delay="0"/>
                                          </p:stCondLst>
                                        </p:cTn>
                                        <p:tgtEl>
                                          <p:spTgt spid="27654">
                                            <p:txEl>
                                              <p:pRg st="7" end="7"/>
                                            </p:txEl>
                                          </p:spTgt>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fill="hold" nodeType="clickEffect">
                                  <p:stCondLst>
                                    <p:cond delay="0"/>
                                  </p:stCondLst>
                                  <p:childTnLst>
                                    <p:set>
                                      <p:cBhvr>
                                        <p:cTn id="40" dur="1" fill="hold">
                                          <p:stCondLst>
                                            <p:cond delay="0"/>
                                          </p:stCondLst>
                                        </p:cTn>
                                        <p:tgtEl>
                                          <p:spTgt spid="27658"/>
                                        </p:tgtEl>
                                        <p:attrNameLst>
                                          <p:attrName>style.visibility</p:attrName>
                                        </p:attrNameLst>
                                      </p:cBhvr>
                                      <p:to>
                                        <p:strVal val="visible"/>
                                      </p:to>
                                    </p:set>
                                  </p:childTnLst>
                                </p:cTn>
                              </p:par>
                              <p:par>
                                <p:cTn id="41" presetID="1" presetClass="entr" fill="hold" nodeType="withEffect">
                                  <p:stCondLst>
                                    <p:cond delay="0"/>
                                  </p:stCondLst>
                                  <p:childTnLst>
                                    <p:set>
                                      <p:cBhvr>
                                        <p:cTn id="42" dur="1" fill="hold">
                                          <p:stCondLst>
                                            <p:cond delay="0"/>
                                          </p:stCondLst>
                                        </p:cTn>
                                        <p:tgtEl>
                                          <p:spTgt spid="27651"/>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fill="hold" nodeType="clickEffect">
                                  <p:stCondLst>
                                    <p:cond delay="0"/>
                                  </p:stCondLst>
                                  <p:childTnLst>
                                    <p:set>
                                      <p:cBhvr>
                                        <p:cTn id="46" dur="1" fill="hold">
                                          <p:stCondLst>
                                            <p:cond delay="0"/>
                                          </p:stCondLst>
                                        </p:cTn>
                                        <p:tgtEl>
                                          <p:spTgt spid="27659">
                                            <p:txEl>
                                              <p:pRg st="0" end="0"/>
                                            </p:txEl>
                                          </p:spTgt>
                                        </p:tgtEl>
                                        <p:attrNameLst>
                                          <p:attrName>style.visibility</p:attrName>
                                        </p:attrNameLst>
                                      </p:cBhvr>
                                      <p:to>
                                        <p:strVal val="visible"/>
                                      </p:to>
                                    </p:set>
                                  </p:childTnLst>
                                </p:cTn>
                              </p:par>
                              <p:par>
                                <p:cTn id="47" presetID="1" presetClass="entr" fill="hold" nodeType="withEffect">
                                  <p:stCondLst>
                                    <p:cond delay="0"/>
                                  </p:stCondLst>
                                  <p:childTnLst>
                                    <p:set>
                                      <p:cBhvr>
                                        <p:cTn id="48" dur="1" fill="hold">
                                          <p:stCondLst>
                                            <p:cond delay="0"/>
                                          </p:stCondLst>
                                        </p:cTn>
                                        <p:tgtEl>
                                          <p:spTgt spid="27659">
                                            <p:txEl>
                                              <p:pRg st="1" end="1"/>
                                            </p:txEl>
                                          </p:spTgt>
                                        </p:tgtEl>
                                        <p:attrNameLst>
                                          <p:attrName>style.visibility</p:attrName>
                                        </p:attrNameLst>
                                      </p:cBhvr>
                                      <p:to>
                                        <p:strVal val="visible"/>
                                      </p:to>
                                    </p:set>
                                  </p:childTnLst>
                                </p:cTn>
                              </p:par>
                              <p:par>
                                <p:cTn id="49" presetID="1" presetClass="entr" fill="hold" nodeType="withEffect">
                                  <p:stCondLst>
                                    <p:cond delay="0"/>
                                  </p:stCondLst>
                                  <p:childTnLst>
                                    <p:set>
                                      <p:cBhvr>
                                        <p:cTn id="50" dur="1" fill="hold">
                                          <p:stCondLst>
                                            <p:cond delay="0"/>
                                          </p:stCondLst>
                                        </p:cTn>
                                        <p:tgtEl>
                                          <p:spTgt spid="27659">
                                            <p:txEl>
                                              <p:pRg st="2" end="2"/>
                                            </p:txEl>
                                          </p:spTgt>
                                        </p:tgtEl>
                                        <p:attrNameLst>
                                          <p:attrName>style.visibility</p:attrName>
                                        </p:attrNameLst>
                                      </p:cBhvr>
                                      <p:to>
                                        <p:strVal val="visible"/>
                                      </p:to>
                                    </p:set>
                                  </p:childTnLst>
                                </p:cTn>
                              </p:par>
                              <p:par>
                                <p:cTn id="51" presetID="1" presetClass="entr" fill="hold" nodeType="withEffect">
                                  <p:stCondLst>
                                    <p:cond delay="0"/>
                                  </p:stCondLst>
                                  <p:childTnLst>
                                    <p:set>
                                      <p:cBhvr>
                                        <p:cTn id="52" dur="1" fill="hold">
                                          <p:stCondLst>
                                            <p:cond delay="0"/>
                                          </p:stCondLst>
                                        </p:cTn>
                                        <p:tgtEl>
                                          <p:spTgt spid="27659">
                                            <p:txEl>
                                              <p:pRg st="3" end="3"/>
                                            </p:txEl>
                                          </p:spTgt>
                                        </p:tgtEl>
                                        <p:attrNameLst>
                                          <p:attrName>style.visibility</p:attrName>
                                        </p:attrNameLst>
                                      </p:cBhvr>
                                      <p:to>
                                        <p:strVal val="visible"/>
                                      </p:to>
                                    </p:set>
                                  </p:childTnLst>
                                </p:cTn>
                              </p:par>
                            </p:childTnLst>
                          </p:cTn>
                        </p:par>
                      </p:childTnLst>
                    </p:cTn>
                  </p:par>
                  <p:par>
                    <p:cTn id="53" fill="hold" nodeType="clickPar">
                      <p:stCondLst>
                        <p:cond delay="indefinite"/>
                      </p:stCondLst>
                      <p:childTnLst>
                        <p:par>
                          <p:cTn id="54" fill="hold" nodeType="withGroup">
                            <p:stCondLst>
                              <p:cond delay="0"/>
                            </p:stCondLst>
                            <p:childTnLst>
                              <p:par>
                                <p:cTn id="55" presetID="1" presetClass="entr" fill="hold" nodeType="clickEffect">
                                  <p:stCondLst>
                                    <p:cond delay="0"/>
                                  </p:stCondLst>
                                  <p:childTnLst>
                                    <p:set>
                                      <p:cBhvr>
                                        <p:cTn id="56" dur="1" fill="hold">
                                          <p:stCondLst>
                                            <p:cond delay="0"/>
                                          </p:stCondLst>
                                        </p:cTn>
                                        <p:tgtEl>
                                          <p:spTgt spid="27663"/>
                                        </p:tgtEl>
                                        <p:attrNameLst>
                                          <p:attrName>style.visibility</p:attrName>
                                        </p:attrNameLst>
                                      </p:cBhvr>
                                      <p:to>
                                        <p:strVal val="visible"/>
                                      </p:to>
                                    </p:set>
                                  </p:childTnLst>
                                </p:cTn>
                              </p:par>
                              <p:par>
                                <p:cTn id="57" presetID="1" presetClass="entr" fill="hold" nodeType="withEffect">
                                  <p:stCondLst>
                                    <p:cond delay="0"/>
                                  </p:stCondLst>
                                  <p:childTnLst>
                                    <p:set>
                                      <p:cBhvr>
                                        <p:cTn id="58" dur="1" fill="hold">
                                          <p:stCondLst>
                                            <p:cond delay="0"/>
                                          </p:stCondLst>
                                        </p:cTn>
                                        <p:tgtEl>
                                          <p:spTgt spid="27662"/>
                                        </p:tgtEl>
                                        <p:attrNameLst>
                                          <p:attrName>style.visibility</p:attrName>
                                        </p:attrNameLst>
                                      </p:cBhvr>
                                      <p:to>
                                        <p:strVal val="visible"/>
                                      </p:to>
                                    </p:set>
                                  </p:childTnLst>
                                </p:cTn>
                              </p:par>
                              <p:par>
                                <p:cTn id="59" presetID="1" presetClass="entr" fill="hold" nodeType="withEffect">
                                  <p:stCondLst>
                                    <p:cond delay="0"/>
                                  </p:stCondLst>
                                  <p:childTnLst>
                                    <p:set>
                                      <p:cBhvr>
                                        <p:cTn id="60" dur="1" fill="hold">
                                          <p:stCondLst>
                                            <p:cond delay="0"/>
                                          </p:stCondLst>
                                        </p:cTn>
                                        <p:tgtEl>
                                          <p:spTgt spid="27661"/>
                                        </p:tgtEl>
                                        <p:attrNameLst>
                                          <p:attrName>style.visibility</p:attrName>
                                        </p:attrNameLst>
                                      </p:cBhvr>
                                      <p:to>
                                        <p:strVal val="visible"/>
                                      </p:to>
                                    </p:set>
                                  </p:childTnLst>
                                </p:cTn>
                              </p:par>
                            </p:childTnLst>
                          </p:cTn>
                        </p:par>
                      </p:childTnLst>
                    </p:cTn>
                  </p:par>
                  <p:par>
                    <p:cTn id="61" fill="hold" nodeType="clickPar">
                      <p:stCondLst>
                        <p:cond delay="indefinite"/>
                      </p:stCondLst>
                      <p:childTnLst>
                        <p:par>
                          <p:cTn id="62" fill="hold" nodeType="withGroup">
                            <p:stCondLst>
                              <p:cond delay="0"/>
                            </p:stCondLst>
                            <p:childTnLst>
                              <p:par>
                                <p:cTn id="63" presetID="31" presetClass="entr" fill="hold" nodeType="clickEffect">
                                  <p:stCondLst>
                                    <p:cond delay="0"/>
                                  </p:stCondLst>
                                  <p:iterate type="lt">
                                    <p:tmPct val="5000"/>
                                  </p:iterate>
                                  <p:childTnLst>
                                    <p:set>
                                      <p:cBhvr>
                                        <p:cTn id="64" dur="1" fill="hold">
                                          <p:stCondLst>
                                            <p:cond delay="0"/>
                                          </p:stCondLst>
                                        </p:cTn>
                                        <p:tgtEl>
                                          <p:spTgt spid="27660"/>
                                        </p:tgtEl>
                                        <p:attrNameLst>
                                          <p:attrName>style.visibility</p:attrName>
                                        </p:attrNameLst>
                                      </p:cBhvr>
                                      <p:to>
                                        <p:strVal val="visible"/>
                                      </p:to>
                                    </p:set>
                                    <p:anim calcmode="lin" valueType="num">
                                      <p:cBhvr>
                                        <p:cTn id="65" dur="1000" fill="hold"/>
                                        <p:tgtEl>
                                          <p:spTgt spid="27660"/>
                                        </p:tgtEl>
                                        <p:attrNameLst>
                                          <p:attrName>ppt_w</p:attrName>
                                        </p:attrNameLst>
                                      </p:cBhvr>
                                      <p:tavLst>
                                        <p:tav tm="100000">
                                          <p:val>
                                            <p:fltVal val="0"/>
                                          </p:val>
                                        </p:tav>
                                        <p:tav>
                                          <p:val>
                                            <p:strVal val="#ppt_w"/>
                                          </p:val>
                                        </p:tav>
                                      </p:tavLst>
                                    </p:anim>
                                    <p:anim calcmode="lin" valueType="num">
                                      <p:cBhvr>
                                        <p:cTn id="66" dur="1000" fill="hold"/>
                                        <p:tgtEl>
                                          <p:spTgt spid="27660"/>
                                        </p:tgtEl>
                                        <p:attrNameLst>
                                          <p:attrName>ppt_h</p:attrName>
                                        </p:attrNameLst>
                                      </p:cBhvr>
                                      <p:tavLst>
                                        <p:tav tm="100000">
                                          <p:val>
                                            <p:fltVal val="0"/>
                                          </p:val>
                                        </p:tav>
                                        <p:tav>
                                          <p:val>
                                            <p:strVal val="#ppt_h"/>
                                          </p:val>
                                        </p:tav>
                                      </p:tavLst>
                                    </p:anim>
                                    <p:anim calcmode="lin" valueType="num">
                                      <p:cBhvr>
                                        <p:cTn id="67" dur="1000" fill="hold"/>
                                        <p:tgtEl>
                                          <p:spTgt spid="27660"/>
                                        </p:tgtEl>
                                        <p:attrNameLst>
                                          <p:attrName>r</p:attrName>
                                        </p:attrNameLst>
                                      </p:cBhvr>
                                      <p:tavLst>
                                        <p:tav tm="100000">
                                          <p:val>
                                            <p:strVal val="90"/>
                                          </p:val>
                                        </p:tav>
                                        <p:tav>
                                          <p:val>
                                            <p:strVal val="0"/>
                                          </p:val>
                                        </p:tav>
                                      </p:tavLst>
                                    </p:anim>
                                    <p:animEffect transition="in" filter="fade">
                                      <p:cBhvr>
                                        <p:cTn id="68" dur="1000"/>
                                        <p:tgtEl>
                                          <p:spTgt spid="276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smtClean="0"/>
              <a:t>Seconde Partie: LE DROIT</a:t>
            </a:r>
            <a:endParaRPr lang="fr-FR" dirty="0"/>
          </a:p>
        </p:txBody>
      </p:sp>
      <p:pic>
        <p:nvPicPr>
          <p:cNvPr id="5" name="Espace réservé du contenu 4"/>
          <p:cNvPicPr>
            <a:picLocks noGrp="1" noChangeAspect="1"/>
          </p:cNvPicPr>
          <p:nvPr>
            <p:ph idx="1"/>
          </p:nvPr>
        </p:nvPicPr>
        <p:blipFill>
          <a:blip r:embed="rId2"/>
          <a:stretch>
            <a:fillRect/>
          </a:stretch>
        </p:blipFill>
        <p:spPr>
          <a:xfrm>
            <a:off x="3883819" y="1690688"/>
            <a:ext cx="4424362" cy="4424362"/>
          </a:xfrm>
          <a:prstGeom prst="rect">
            <a:avLst/>
          </a:prstGeom>
        </p:spPr>
      </p:pic>
      <p:sp>
        <p:nvSpPr>
          <p:cNvPr id="4" name="Espace réservé du numéro de diapositive 3"/>
          <p:cNvSpPr>
            <a:spLocks noGrp="1"/>
          </p:cNvSpPr>
          <p:nvPr>
            <p:ph type="sldNum" sz="quarter" idx="12"/>
          </p:nvPr>
        </p:nvSpPr>
        <p:spPr/>
        <p:txBody>
          <a:bodyPr/>
          <a:lstStyle/>
          <a:p>
            <a:fld id="{5447057C-AB98-4662-B07C-2E1786B6C360}" type="slidenum">
              <a:rPr lang="fr-FR" smtClean="0"/>
              <a:t>2</a:t>
            </a:fld>
            <a:endParaRPr lang="fr-FR"/>
          </a:p>
        </p:txBody>
      </p:sp>
    </p:spTree>
    <p:extLst>
      <p:ext uri="{BB962C8B-B14F-4D97-AF65-F5344CB8AC3E}">
        <p14:creationId xmlns:p14="http://schemas.microsoft.com/office/powerpoint/2010/main" val="50270419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Titre I: L'esprit de la réglementation</a:t>
            </a:r>
            <a:endParaRPr lang="fr-FR" dirty="0"/>
          </a:p>
        </p:txBody>
      </p:sp>
      <p:sp>
        <p:nvSpPr>
          <p:cNvPr id="7" name="Espace réservé du contenu 6"/>
          <p:cNvSpPr>
            <a:spLocks noGrp="1"/>
          </p:cNvSpPr>
          <p:nvPr>
            <p:ph idx="1"/>
          </p:nvPr>
        </p:nvSpPr>
        <p:spPr/>
        <p:txBody>
          <a:bodyPr/>
          <a:lstStyle/>
          <a:p>
            <a:endParaRPr lang="fr-FR" dirty="0" smtClean="0">
              <a:effectLst/>
              <a:hlinkClick r:id="rId2"/>
            </a:endParaRPr>
          </a:p>
          <a:p>
            <a:endParaRPr lang="fr-FR" dirty="0"/>
          </a:p>
        </p:txBody>
      </p:sp>
      <p:pic>
        <p:nvPicPr>
          <p:cNvPr id="8" name="Image 7"/>
          <p:cNvPicPr>
            <a:picLocks noChangeAspect="1"/>
          </p:cNvPicPr>
          <p:nvPr/>
        </p:nvPicPr>
        <p:blipFill>
          <a:blip r:embed="rId3"/>
          <a:stretch>
            <a:fillRect/>
          </a:stretch>
        </p:blipFill>
        <p:spPr>
          <a:xfrm>
            <a:off x="3263331" y="2091950"/>
            <a:ext cx="5439141" cy="3619501"/>
          </a:xfrm>
          <a:prstGeom prst="rect">
            <a:avLst/>
          </a:prstGeom>
        </p:spPr>
      </p:pic>
    </p:spTree>
    <p:extLst>
      <p:ext uri="{BB962C8B-B14F-4D97-AF65-F5344CB8AC3E}">
        <p14:creationId xmlns:p14="http://schemas.microsoft.com/office/powerpoint/2010/main" val="360132312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LA RESPONSABILITE DE L’EMPLOYEUR</a:t>
            </a:r>
            <a:endParaRPr lang="fr-FR" dirty="0"/>
          </a:p>
        </p:txBody>
      </p:sp>
      <p:sp>
        <p:nvSpPr>
          <p:cNvPr id="3" name="Espace réservé du contenu 2"/>
          <p:cNvSpPr>
            <a:spLocks noGrp="1"/>
          </p:cNvSpPr>
          <p:nvPr>
            <p:ph idx="1"/>
          </p:nvPr>
        </p:nvSpPr>
        <p:spPr/>
        <p:txBody>
          <a:bodyPr>
            <a:normAutofit fontScale="77500" lnSpcReduction="20000"/>
          </a:bodyPr>
          <a:lstStyle/>
          <a:p>
            <a:r>
              <a:rPr lang="fr-FR" dirty="0">
                <a:hlinkClick r:id="rId2"/>
              </a:rPr>
              <a:t>Article L4121-1</a:t>
            </a:r>
            <a:endParaRPr lang="fr-FR" dirty="0"/>
          </a:p>
          <a:p>
            <a:r>
              <a:rPr lang="fr-FR" dirty="0">
                <a:hlinkClick r:id="rId3"/>
              </a:rPr>
              <a:t>Modifié par Ordonnance n°2017-1389 du 22 septembre 2017 - art. 2</a:t>
            </a:r>
            <a:br>
              <a:rPr lang="fr-FR" dirty="0">
                <a:hlinkClick r:id="rId3"/>
              </a:rPr>
            </a:br>
            <a:endParaRPr lang="fr-FR" dirty="0"/>
          </a:p>
          <a:p>
            <a:r>
              <a:rPr lang="fr-FR" sz="3800" b="1" dirty="0">
                <a:solidFill>
                  <a:srgbClr val="FF0000"/>
                </a:solidFill>
              </a:rPr>
              <a:t>L'employeur prend les mesures nécessaires pour assurer la sécurité et protéger la santé physique et mentale des travailleurs. </a:t>
            </a:r>
          </a:p>
          <a:p>
            <a:r>
              <a:rPr lang="fr-FR" dirty="0"/>
              <a:t>Ces mesures comprennent : </a:t>
            </a:r>
          </a:p>
          <a:p>
            <a:r>
              <a:rPr lang="fr-FR" dirty="0"/>
              <a:t>1° Des actions de prévention des risques professionnels, y compris ceux mentionnés à l'article </a:t>
            </a:r>
            <a:r>
              <a:rPr lang="fr-FR" dirty="0">
                <a:hlinkClick r:id="rId4" tooltip="Code du travail - art. L4161-1 (VD)"/>
              </a:rPr>
              <a:t>L. 4161-1</a:t>
            </a:r>
            <a:r>
              <a:rPr lang="fr-FR" dirty="0"/>
              <a:t> ; </a:t>
            </a:r>
          </a:p>
          <a:p>
            <a:r>
              <a:rPr lang="fr-FR" dirty="0"/>
              <a:t>2° Des actions d'information et de formation ; </a:t>
            </a:r>
          </a:p>
          <a:p>
            <a:r>
              <a:rPr lang="fr-FR" dirty="0"/>
              <a:t>3° La mise en place d'une organisation et de moyens adaptés. </a:t>
            </a:r>
          </a:p>
          <a:p>
            <a:r>
              <a:rPr lang="fr-FR" dirty="0"/>
              <a:t>L'employeur veille à l'adaptation de ces mesures pour tenir compte du changement des circonstances et tendre à l'amélioration des situations existantes.</a:t>
            </a:r>
          </a:p>
          <a:p>
            <a:endParaRPr lang="fr-FR" dirty="0"/>
          </a:p>
        </p:txBody>
      </p:sp>
    </p:spTree>
    <p:extLst>
      <p:ext uri="{BB962C8B-B14F-4D97-AF65-F5344CB8AC3E}">
        <p14:creationId xmlns:p14="http://schemas.microsoft.com/office/powerpoint/2010/main" val="260820146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LES PRINCIPES GENERAUX DE PREVENTION</a:t>
            </a:r>
            <a:endParaRPr lang="fr-FR" dirty="0"/>
          </a:p>
        </p:txBody>
      </p:sp>
      <p:sp>
        <p:nvSpPr>
          <p:cNvPr id="3" name="Espace réservé du contenu 2"/>
          <p:cNvSpPr>
            <a:spLocks noGrp="1"/>
          </p:cNvSpPr>
          <p:nvPr>
            <p:ph idx="1"/>
          </p:nvPr>
        </p:nvSpPr>
        <p:spPr/>
        <p:txBody>
          <a:bodyPr>
            <a:normAutofit fontScale="47500" lnSpcReduction="20000"/>
          </a:bodyPr>
          <a:lstStyle/>
          <a:p>
            <a:r>
              <a:rPr lang="fr-FR" dirty="0">
                <a:hlinkClick r:id="rId2"/>
              </a:rPr>
              <a:t>Article L4121-2</a:t>
            </a:r>
            <a:endParaRPr lang="fr-FR" dirty="0"/>
          </a:p>
          <a:p>
            <a:r>
              <a:rPr lang="fr-FR" dirty="0">
                <a:hlinkClick r:id="rId3"/>
              </a:rPr>
              <a:t>Modifié par LOI n°2016-1088 du 8 août 2016 - art. 5</a:t>
            </a:r>
            <a:br>
              <a:rPr lang="fr-FR" dirty="0">
                <a:hlinkClick r:id="rId3"/>
              </a:rPr>
            </a:br>
            <a:endParaRPr lang="fr-FR" dirty="0"/>
          </a:p>
          <a:p>
            <a:r>
              <a:rPr lang="fr-FR" dirty="0"/>
              <a:t>L'employeur met en </a:t>
            </a:r>
            <a:r>
              <a:rPr lang="fr-FR" dirty="0" smtClean="0"/>
              <a:t>œuvre </a:t>
            </a:r>
            <a:r>
              <a:rPr lang="fr-FR" dirty="0"/>
              <a:t>les mesures prévues à </a:t>
            </a:r>
            <a:r>
              <a:rPr lang="fr-FR" dirty="0">
                <a:hlinkClick r:id="rId4"/>
              </a:rPr>
              <a:t>l'article L. 4121-1 </a:t>
            </a:r>
            <a:r>
              <a:rPr lang="fr-FR" dirty="0"/>
              <a:t>sur le fondement des principes généraux de prévention suivants : </a:t>
            </a:r>
          </a:p>
          <a:p>
            <a:r>
              <a:rPr lang="fr-FR" dirty="0"/>
              <a:t>1° Eviter les risques ; </a:t>
            </a:r>
          </a:p>
          <a:p>
            <a:r>
              <a:rPr lang="fr-FR" dirty="0"/>
              <a:t>2° Evaluer les risques qui ne peuvent pas être évités ; </a:t>
            </a:r>
          </a:p>
          <a:p>
            <a:r>
              <a:rPr lang="fr-FR" dirty="0"/>
              <a:t>3° Combattre les risques à la source ; </a:t>
            </a:r>
          </a:p>
          <a:p>
            <a:r>
              <a:rPr lang="fr-FR" dirty="0"/>
              <a:t>4° Adapter le travail à l'homme, en particulier en ce qui concerne la conception des postes de travail ainsi que le choix des équipements de travail et des méthodes de travail et de production, en vue notamment de limiter le travail monotone et le travail cadencé et de réduire les effets de ceux-ci sur la santé ; </a:t>
            </a:r>
          </a:p>
          <a:p>
            <a:r>
              <a:rPr lang="fr-FR" dirty="0"/>
              <a:t>5° Tenir compte de l'état d'évolution de la technique ; </a:t>
            </a:r>
          </a:p>
          <a:p>
            <a:r>
              <a:rPr lang="fr-FR" dirty="0"/>
              <a:t>6° Remplacer ce qui est dangereux par ce qui n'est pas dangereux ou par ce qui est moins dangereux ; </a:t>
            </a:r>
          </a:p>
          <a:p>
            <a:r>
              <a:rPr lang="fr-FR" dirty="0"/>
              <a:t>7° Planifier la prévention en y intégrant, dans un ensemble cohérent, la technique, l'organisation du travail, les conditions de travail, les relations sociales et l'influence des facteurs ambiants, notamment les risques liés au harcèlement moral et au harcèlement sexuel, tels qu'ils sont définis aux </a:t>
            </a:r>
            <a:r>
              <a:rPr lang="fr-FR" dirty="0">
                <a:hlinkClick r:id="rId5"/>
              </a:rPr>
              <a:t>articles L. 1152-1 </a:t>
            </a:r>
            <a:r>
              <a:rPr lang="fr-FR" dirty="0"/>
              <a:t>et </a:t>
            </a:r>
            <a:r>
              <a:rPr lang="fr-FR" dirty="0">
                <a:hlinkClick r:id="rId6"/>
              </a:rPr>
              <a:t>L. 1153-1</a:t>
            </a:r>
            <a:r>
              <a:rPr lang="fr-FR" dirty="0"/>
              <a:t>, ainsi que ceux liés aux agissements sexistes définis à l'article </a:t>
            </a:r>
            <a:r>
              <a:rPr lang="fr-FR" dirty="0">
                <a:hlinkClick r:id="rId7" tooltip="Code du travail - art. L1142-2-1 (V)"/>
              </a:rPr>
              <a:t>L. 1142-2-1</a:t>
            </a:r>
            <a:r>
              <a:rPr lang="fr-FR" dirty="0"/>
              <a:t> ; </a:t>
            </a:r>
          </a:p>
          <a:p>
            <a:r>
              <a:rPr lang="fr-FR" dirty="0"/>
              <a:t>8° Prendre des mesures de protection collective en leur donnant la priorité sur les mesures de protection individuelle ; </a:t>
            </a:r>
          </a:p>
          <a:p>
            <a:r>
              <a:rPr lang="fr-FR" dirty="0"/>
              <a:t>9° Donner les instructions appropriées aux travailleurs.</a:t>
            </a:r>
          </a:p>
          <a:p>
            <a:endParaRPr lang="fr-FR" dirty="0"/>
          </a:p>
        </p:txBody>
      </p:sp>
    </p:spTree>
    <p:extLst>
      <p:ext uri="{BB962C8B-B14F-4D97-AF65-F5344CB8AC3E}">
        <p14:creationId xmlns:p14="http://schemas.microsoft.com/office/powerpoint/2010/main" val="250516835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L’EVALUATION DES RISQUES PROFESSIONNELS</a:t>
            </a:r>
            <a:endParaRPr lang="fr-FR" dirty="0"/>
          </a:p>
        </p:txBody>
      </p:sp>
      <p:sp>
        <p:nvSpPr>
          <p:cNvPr id="3" name="Espace réservé du contenu 2"/>
          <p:cNvSpPr>
            <a:spLocks noGrp="1"/>
          </p:cNvSpPr>
          <p:nvPr>
            <p:ph idx="1"/>
          </p:nvPr>
        </p:nvSpPr>
        <p:spPr/>
        <p:txBody>
          <a:bodyPr>
            <a:normAutofit fontScale="40000" lnSpcReduction="20000"/>
          </a:bodyPr>
          <a:lstStyle/>
          <a:p>
            <a:r>
              <a:rPr lang="fr-FR" b="1" dirty="0"/>
              <a:t>Article L4121-3</a:t>
            </a:r>
          </a:p>
          <a:p>
            <a:r>
              <a:rPr lang="fr-FR" b="1" dirty="0"/>
              <a:t>Version en vigueur depuis le 31 mars 2022</a:t>
            </a:r>
          </a:p>
          <a:p>
            <a:r>
              <a:rPr lang="fr-FR" dirty="0"/>
              <a:t/>
            </a:r>
            <a:br>
              <a:rPr lang="fr-FR" dirty="0"/>
            </a:br>
            <a:r>
              <a:rPr lang="fr-FR" dirty="0">
                <a:hlinkClick r:id="rId2"/>
              </a:rPr>
              <a:t>Modifié par LOI n°2021-1018 du 2 août 2021 - art. 3</a:t>
            </a:r>
            <a:br>
              <a:rPr lang="fr-FR" dirty="0">
                <a:hlinkClick r:id="rId2"/>
              </a:rPr>
            </a:br>
            <a:endParaRPr lang="fr-FR" dirty="0"/>
          </a:p>
          <a:p>
            <a:r>
              <a:rPr lang="fr-FR" sz="3500" b="1" dirty="0">
                <a:solidFill>
                  <a:srgbClr val="FF0000"/>
                </a:solidFill>
              </a:rPr>
              <a:t>L'employeur, compte tenu de la nature des activités de l'établissement, évalue les risques pour la santé et la sécurité des travailleurs, y compris dans le choix des procédés de fabrication, des équipements de travail, des substances ou préparations chimiques, dans l'aménagement ou le réaménagement des lieux de travail ou des installations, dans l'organisation du travail et dans la définition des postes de travail. Cette évaluation des risques tient compte de l'impact différencié de l'exposition au risque en fonction du sexe</a:t>
            </a:r>
            <a:r>
              <a:rPr lang="fr-FR" dirty="0"/>
              <a:t>.</a:t>
            </a:r>
          </a:p>
          <a:p>
            <a:r>
              <a:rPr lang="fr-FR" dirty="0"/>
              <a:t>Apportent leur contribution à l'évaluation des risques professionnels dans l'entreprise :</a:t>
            </a:r>
          </a:p>
          <a:p>
            <a:r>
              <a:rPr lang="fr-FR" dirty="0"/>
              <a:t>1° Dans le cadre du dialogue social dans l'entreprise, le comité social et économique et sa commission santé, sécurité et conditions de travail, s'ils existent, en application du 1° de l'article L. 2312-9. Le comité social et économique est consulté sur le document unique d'évaluation des risques professionnels et sur ses mises à jour ;</a:t>
            </a:r>
          </a:p>
          <a:p>
            <a:r>
              <a:rPr lang="fr-FR" dirty="0"/>
              <a:t>2° Le ou les salariés mentionnés au premier alinéa du I de l'article L. 4644-1, s'ils ont été désignés ;</a:t>
            </a:r>
          </a:p>
          <a:p>
            <a:r>
              <a:rPr lang="fr-FR" dirty="0"/>
              <a:t>3° Le service de prévention et de santé au travail auquel l'employeur adhère.</a:t>
            </a:r>
          </a:p>
          <a:p>
            <a:r>
              <a:rPr lang="fr-FR" dirty="0"/>
              <a:t>Pour l'évaluation des risques professionnels, l'employeur peut également solliciter le concours des personnes et organismes mentionnés aux troisième et avant-dernier alinéas du même I.</a:t>
            </a:r>
          </a:p>
          <a:p>
            <a:r>
              <a:rPr lang="fr-FR" dirty="0"/>
              <a:t>A la suite de cette évaluation, l'employeur met en </a:t>
            </a:r>
            <a:r>
              <a:rPr lang="fr-FR" dirty="0" smtClean="0"/>
              <a:t>œuvre </a:t>
            </a:r>
            <a:r>
              <a:rPr lang="fr-FR" dirty="0"/>
              <a:t>les actions de prévention ainsi que les méthodes de travail et de production garantissant un meilleur niveau de protection de la santé et de la sécurité des travailleurs. Il intègre ces actions et ces méthodes dans l'ensemble des activités de l'établissement et à tous les niveaux de l'encadrement.</a:t>
            </a:r>
          </a:p>
          <a:p>
            <a:r>
              <a:rPr lang="fr-FR" dirty="0"/>
              <a:t>Lorsque les documents prévus pour l'application du présent article doivent faire l'objet d'une mise à jour, celle-ci peut être moins fréquente dans les entreprises de moins de onze salariés, sous réserve que soit garanti un niveau équivalent de protection de la santé et de la sécurité des travailleurs, dans des conditions fixées par décret en Conseil d'Etat après avis des organisations professionnelles concernées. </a:t>
            </a:r>
          </a:p>
          <a:p>
            <a:endParaRPr lang="fr-FR" dirty="0"/>
          </a:p>
        </p:txBody>
      </p:sp>
    </p:spTree>
    <p:extLst>
      <p:ext uri="{BB962C8B-B14F-4D97-AF65-F5344CB8AC3E}">
        <p14:creationId xmlns:p14="http://schemas.microsoft.com/office/powerpoint/2010/main" val="276805252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382385" y="365760"/>
            <a:ext cx="10971415" cy="5811203"/>
          </a:xfrm>
        </p:spPr>
        <p:txBody>
          <a:bodyPr>
            <a:normAutofit fontScale="92500" lnSpcReduction="10000"/>
          </a:bodyPr>
          <a:lstStyle/>
          <a:p>
            <a:r>
              <a:rPr lang="fr-FR" dirty="0">
                <a:solidFill>
                  <a:srgbClr val="000000"/>
                </a:solidFill>
              </a:rPr>
              <a:t>L’Évaluation des Risques Professionnels (</a:t>
            </a:r>
            <a:r>
              <a:rPr lang="fr-FR" dirty="0" err="1">
                <a:solidFill>
                  <a:srgbClr val="000000"/>
                </a:solidFill>
              </a:rPr>
              <a:t>EvRP</a:t>
            </a:r>
            <a:r>
              <a:rPr lang="fr-FR" dirty="0">
                <a:solidFill>
                  <a:srgbClr val="000000"/>
                </a:solidFill>
              </a:rPr>
              <a:t>) consiste à </a:t>
            </a:r>
            <a:r>
              <a:rPr lang="fr-FR" b="1" dirty="0">
                <a:solidFill>
                  <a:srgbClr val="000000"/>
                </a:solidFill>
              </a:rPr>
              <a:t>identifier, classer, hiérarchiser les risques</a:t>
            </a:r>
            <a:r>
              <a:rPr lang="fr-FR" dirty="0">
                <a:solidFill>
                  <a:srgbClr val="000000"/>
                </a:solidFill>
              </a:rPr>
              <a:t> en vue de mettre en place des actions de prévention pertinentes</a:t>
            </a:r>
            <a:r>
              <a:rPr lang="fr-FR" dirty="0" smtClean="0">
                <a:solidFill>
                  <a:srgbClr val="000000"/>
                </a:solidFill>
              </a:rPr>
              <a:t>.</a:t>
            </a:r>
          </a:p>
          <a:p>
            <a:pPr marL="0" indent="0">
              <a:buNone/>
            </a:pPr>
            <a:endParaRPr lang="fr-FR" dirty="0" smtClean="0">
              <a:solidFill>
                <a:srgbClr val="000000"/>
              </a:solidFill>
            </a:endParaRPr>
          </a:p>
          <a:p>
            <a:r>
              <a:rPr lang="fr-FR" dirty="0" smtClean="0"/>
              <a:t>Les étapes essentielles de l'évaluation des risques:</a:t>
            </a:r>
          </a:p>
          <a:p>
            <a:pPr marL="1428750" lvl="2" indent="-514350">
              <a:buFont typeface="+mj-lt"/>
              <a:buAutoNum type="arabicPeriod"/>
            </a:pPr>
            <a:r>
              <a:rPr lang="fr-FR" dirty="0" smtClean="0"/>
              <a:t>	Identifier </a:t>
            </a:r>
            <a:r>
              <a:rPr lang="fr-FR" dirty="0"/>
              <a:t>les risques</a:t>
            </a:r>
          </a:p>
          <a:p>
            <a:pPr marL="1428750" lvl="2" indent="-514350">
              <a:buFont typeface="+mj-lt"/>
              <a:buAutoNum type="arabicPeriod"/>
            </a:pPr>
            <a:r>
              <a:rPr lang="fr-FR" dirty="0" smtClean="0"/>
              <a:t>	Évaluer </a:t>
            </a:r>
            <a:r>
              <a:rPr lang="fr-FR" dirty="0"/>
              <a:t>les risques pour définir les priorités</a:t>
            </a:r>
          </a:p>
          <a:p>
            <a:pPr marL="1428750" lvl="2" indent="-514350">
              <a:buFont typeface="+mj-lt"/>
              <a:buAutoNum type="arabicPeriod"/>
            </a:pPr>
            <a:r>
              <a:rPr lang="fr-FR" dirty="0" smtClean="0"/>
              <a:t>	Élaborer </a:t>
            </a:r>
            <a:r>
              <a:rPr lang="fr-FR" dirty="0"/>
              <a:t>un plan d’actions</a:t>
            </a:r>
          </a:p>
          <a:p>
            <a:pPr marL="1428750" lvl="2" indent="-514350">
              <a:buFont typeface="+mj-lt"/>
              <a:buAutoNum type="arabicPeriod"/>
            </a:pPr>
            <a:r>
              <a:rPr lang="fr-FR" dirty="0" smtClean="0"/>
              <a:t>	Mettre </a:t>
            </a:r>
            <a:r>
              <a:rPr lang="fr-FR" dirty="0"/>
              <a:t>en œuvre les actions nécessaires pour maîtriser </a:t>
            </a:r>
            <a:r>
              <a:rPr lang="fr-FR" dirty="0" smtClean="0"/>
              <a:t>les risques</a:t>
            </a:r>
          </a:p>
          <a:p>
            <a:pPr marL="0" indent="0">
              <a:buNone/>
            </a:pPr>
            <a:endParaRPr lang="fr-FR" dirty="0" smtClean="0"/>
          </a:p>
          <a:p>
            <a:r>
              <a:rPr lang="fr-FR" dirty="0" smtClean="0"/>
              <a:t>Les responsabilités du chef d'entreprise</a:t>
            </a:r>
            <a:endParaRPr lang="fr-FR" dirty="0"/>
          </a:p>
          <a:p>
            <a:pPr marL="1428750" lvl="2" indent="-514350">
              <a:buFont typeface="+mj-lt"/>
              <a:buAutoNum type="arabicPeriod"/>
            </a:pPr>
            <a:r>
              <a:rPr lang="fr-FR" dirty="0"/>
              <a:t>    L’engagement: il affiche sa volonté de réaliser une </a:t>
            </a:r>
            <a:r>
              <a:rPr lang="fr-FR" dirty="0" smtClean="0"/>
              <a:t>ERP</a:t>
            </a:r>
            <a:endParaRPr lang="fr-FR" dirty="0"/>
          </a:p>
          <a:p>
            <a:pPr marL="1428750" lvl="2" indent="-514350">
              <a:buFont typeface="+mj-lt"/>
              <a:buAutoNum type="arabicPeriod"/>
            </a:pPr>
            <a:r>
              <a:rPr lang="fr-FR" dirty="0"/>
              <a:t>    L’adaptabilité: il réalise </a:t>
            </a:r>
            <a:r>
              <a:rPr lang="fr-FR" dirty="0" smtClean="0"/>
              <a:t>l’ERP </a:t>
            </a:r>
            <a:r>
              <a:rPr lang="fr-FR" dirty="0"/>
              <a:t>en utilisant des outils adaptés</a:t>
            </a:r>
          </a:p>
          <a:p>
            <a:pPr marL="1428750" lvl="2" indent="-514350">
              <a:buFont typeface="+mj-lt"/>
              <a:buAutoNum type="arabicPeriod"/>
            </a:pPr>
            <a:r>
              <a:rPr lang="fr-FR" dirty="0"/>
              <a:t>    L’autonomie: il s’organise pour être autonome dans la réalisation de </a:t>
            </a:r>
            <a:r>
              <a:rPr lang="fr-FR" dirty="0" smtClean="0"/>
              <a:t>l’ERP</a:t>
            </a:r>
            <a:endParaRPr lang="fr-FR" dirty="0"/>
          </a:p>
          <a:p>
            <a:pPr marL="1428750" lvl="2" indent="-514350">
              <a:buFont typeface="+mj-lt"/>
              <a:buAutoNum type="arabicPeriod"/>
            </a:pPr>
            <a:r>
              <a:rPr lang="fr-FR" dirty="0"/>
              <a:t>    La participation: il construit </a:t>
            </a:r>
            <a:r>
              <a:rPr lang="fr-FR" dirty="0" smtClean="0"/>
              <a:t>l’ERP </a:t>
            </a:r>
            <a:r>
              <a:rPr lang="fr-FR" dirty="0"/>
              <a:t>avec la participation de salariés de l’entreprise</a:t>
            </a:r>
          </a:p>
          <a:p>
            <a:pPr marL="1428750" lvl="2" indent="-514350">
              <a:buFont typeface="+mj-lt"/>
              <a:buAutoNum type="arabicPeriod"/>
            </a:pPr>
            <a:r>
              <a:rPr lang="fr-FR" dirty="0"/>
              <a:t>    La finalité: il décide des actions de prévention à mettre en place</a:t>
            </a:r>
          </a:p>
          <a:p>
            <a:endParaRPr lang="fr-FR" dirty="0"/>
          </a:p>
        </p:txBody>
      </p:sp>
    </p:spTree>
    <p:extLst>
      <p:ext uri="{BB962C8B-B14F-4D97-AF65-F5344CB8AC3E}">
        <p14:creationId xmlns:p14="http://schemas.microsoft.com/office/powerpoint/2010/main" val="159496571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EXEMPLE DE QUANTIFICATION</a:t>
            </a:r>
            <a:endParaRPr lang="fr-FR" dirty="0"/>
          </a:p>
        </p:txBody>
      </p:sp>
      <p:sp>
        <p:nvSpPr>
          <p:cNvPr id="3" name="Espace réservé du contenu 2"/>
          <p:cNvSpPr>
            <a:spLocks noGrp="1"/>
          </p:cNvSpPr>
          <p:nvPr>
            <p:ph idx="1"/>
          </p:nvPr>
        </p:nvSpPr>
        <p:spPr/>
        <p:txBody>
          <a:bodyPr/>
          <a:lstStyle/>
          <a:p>
            <a:endParaRPr lang="fr-FR" dirty="0"/>
          </a:p>
        </p:txBody>
      </p:sp>
      <p:graphicFrame>
        <p:nvGraphicFramePr>
          <p:cNvPr id="4" name="Object 4"/>
          <p:cNvGraphicFramePr>
            <a:graphicFrameLocks noChangeAspect="1"/>
          </p:cNvGraphicFramePr>
          <p:nvPr/>
        </p:nvGraphicFramePr>
        <p:xfrm>
          <a:off x="1008063" y="1690688"/>
          <a:ext cx="8459787" cy="5662612"/>
        </p:xfrm>
        <a:graphic>
          <a:graphicData uri="http://schemas.openxmlformats.org/presentationml/2006/ole">
            <mc:AlternateContent xmlns:mc="http://schemas.openxmlformats.org/markup-compatibility/2006">
              <mc:Choice xmlns:v="urn:schemas-microsoft-com:vml" Requires="v">
                <p:oleObj spid="_x0000_s1034" name="Document" r:id="rId3" imgW="8189280" imgH="5476320" progId="Word.Document.8">
                  <p:embed/>
                </p:oleObj>
              </mc:Choice>
              <mc:Fallback>
                <p:oleObj name="Document" r:id="rId3" imgW="8189280" imgH="5476320" progId="Word.Document.8">
                  <p:embed/>
                  <p:pic>
                    <p:nvPicPr>
                      <p:cNvPr id="25604"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8063" y="1690688"/>
                        <a:ext cx="8459787" cy="5662612"/>
                      </a:xfrm>
                      <a:prstGeom prst="rect">
                        <a:avLst/>
                      </a:prstGeom>
                      <a:noFill/>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95671287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LA TRAÇABILITÉ</a:t>
            </a:r>
            <a:endParaRPr lang="fr-FR" dirty="0"/>
          </a:p>
        </p:txBody>
      </p:sp>
      <p:sp>
        <p:nvSpPr>
          <p:cNvPr id="3" name="Espace réservé du contenu 2"/>
          <p:cNvSpPr>
            <a:spLocks noGrp="1"/>
          </p:cNvSpPr>
          <p:nvPr>
            <p:ph idx="1"/>
          </p:nvPr>
        </p:nvSpPr>
        <p:spPr/>
        <p:txBody>
          <a:bodyPr>
            <a:normAutofit fontScale="47500" lnSpcReduction="20000"/>
          </a:bodyPr>
          <a:lstStyle/>
          <a:p>
            <a:r>
              <a:rPr lang="fr-FR" dirty="0">
                <a:hlinkClick r:id="rId2"/>
              </a:rPr>
              <a:t>Article L4121-3-1</a:t>
            </a:r>
            <a:endParaRPr lang="fr-FR" dirty="0"/>
          </a:p>
          <a:p>
            <a:r>
              <a:rPr lang="fr-FR" dirty="0">
                <a:hlinkClick r:id="rId3"/>
              </a:rPr>
              <a:t>Modifié par LOI n°2021-1018 du 2 août 2021 - art. 3</a:t>
            </a:r>
            <a:br>
              <a:rPr lang="fr-FR" dirty="0">
                <a:hlinkClick r:id="rId3"/>
              </a:rPr>
            </a:br>
            <a:endParaRPr lang="fr-FR" dirty="0"/>
          </a:p>
          <a:p>
            <a:r>
              <a:rPr lang="fr-FR" dirty="0" err="1"/>
              <a:t>I</a:t>
            </a:r>
            <a:r>
              <a:rPr lang="fr-FR" b="1" dirty="0" err="1">
                <a:solidFill>
                  <a:srgbClr val="FF0000"/>
                </a:solidFill>
              </a:rPr>
              <a:t>.-Le</a:t>
            </a:r>
            <a:r>
              <a:rPr lang="fr-FR" b="1" dirty="0">
                <a:solidFill>
                  <a:srgbClr val="FF0000"/>
                </a:solidFill>
              </a:rPr>
              <a:t> document unique d'évaluation des risques professionnels répertorie l'ensemble des risques professionnels auxquels sont exposés les travailleurs et assure la traçabilité collective de ces expositions.</a:t>
            </a:r>
            <a:br>
              <a:rPr lang="fr-FR" b="1" dirty="0">
                <a:solidFill>
                  <a:srgbClr val="FF0000"/>
                </a:solidFill>
              </a:rPr>
            </a:br>
            <a:r>
              <a:rPr lang="fr-FR" dirty="0"/>
              <a:t/>
            </a:r>
            <a:br>
              <a:rPr lang="fr-FR" dirty="0"/>
            </a:br>
            <a:r>
              <a:rPr lang="fr-FR" dirty="0" err="1"/>
              <a:t>II.-</a:t>
            </a:r>
            <a:r>
              <a:rPr lang="fr-FR" b="1" dirty="0" err="1">
                <a:solidFill>
                  <a:srgbClr val="FF0000"/>
                </a:solidFill>
              </a:rPr>
              <a:t>L'employeur</a:t>
            </a:r>
            <a:r>
              <a:rPr lang="fr-FR" b="1" dirty="0">
                <a:solidFill>
                  <a:srgbClr val="FF0000"/>
                </a:solidFill>
              </a:rPr>
              <a:t> transcrit et met à jour dans le document unique les résultats de l'évaluation des risques pour la santé et la sécurité des travailleurs à laquelle il procède en application de l'article L. 4121-3.</a:t>
            </a:r>
            <a:r>
              <a:rPr lang="fr-FR" dirty="0"/>
              <a:t/>
            </a:r>
            <a:br>
              <a:rPr lang="fr-FR" dirty="0"/>
            </a:br>
            <a:r>
              <a:rPr lang="fr-FR" dirty="0"/>
              <a:t/>
            </a:r>
            <a:br>
              <a:rPr lang="fr-FR" dirty="0"/>
            </a:br>
            <a:r>
              <a:rPr lang="fr-FR" dirty="0" err="1"/>
              <a:t>III.-Les</a:t>
            </a:r>
            <a:r>
              <a:rPr lang="fr-FR" dirty="0"/>
              <a:t> résultats de cette évaluation débouchent :</a:t>
            </a:r>
            <a:br>
              <a:rPr lang="fr-FR" dirty="0"/>
            </a:br>
            <a:r>
              <a:rPr lang="fr-FR" dirty="0"/>
              <a:t/>
            </a:r>
            <a:br>
              <a:rPr lang="fr-FR" dirty="0"/>
            </a:br>
            <a:r>
              <a:rPr lang="fr-FR" dirty="0"/>
              <a:t>1° Pour les entreprises dont l'effectif est supérieur ou égal à cinquante salariés, sur un programme annuel de prévention des risques professionnels et d'amélioration des conditions de travail qui :</a:t>
            </a:r>
            <a:br>
              <a:rPr lang="fr-FR" dirty="0"/>
            </a:br>
            <a:r>
              <a:rPr lang="fr-FR" dirty="0"/>
              <a:t/>
            </a:r>
            <a:br>
              <a:rPr lang="fr-FR" dirty="0"/>
            </a:br>
            <a:r>
              <a:rPr lang="fr-FR" dirty="0"/>
              <a:t>a) Fixe la liste détaillée des mesures devant être prises au cours de l'année à venir, qui comprennent les mesures de prévention des effets de l'exposition aux facteurs de risques professionnels ainsi que, pour chaque mesure, ses conditions d'exécution, des indicateurs de résultat et l'estimation de son coût ;</a:t>
            </a:r>
            <a:br>
              <a:rPr lang="fr-FR" dirty="0"/>
            </a:br>
            <a:r>
              <a:rPr lang="fr-FR" dirty="0"/>
              <a:t/>
            </a:r>
            <a:br>
              <a:rPr lang="fr-FR" dirty="0"/>
            </a:br>
            <a:r>
              <a:rPr lang="fr-FR" dirty="0"/>
              <a:t>b) Identifie les ressources de l'entreprise pouvant être mobilisées ;</a:t>
            </a:r>
            <a:br>
              <a:rPr lang="fr-FR" dirty="0"/>
            </a:br>
            <a:r>
              <a:rPr lang="fr-FR" dirty="0"/>
              <a:t/>
            </a:r>
            <a:br>
              <a:rPr lang="fr-FR" dirty="0"/>
            </a:br>
            <a:r>
              <a:rPr lang="fr-FR" dirty="0"/>
              <a:t>c) Comprend un calendrier de mise en œuvre ;</a:t>
            </a:r>
            <a:br>
              <a:rPr lang="fr-FR" dirty="0"/>
            </a:br>
            <a:r>
              <a:rPr lang="fr-FR" dirty="0"/>
              <a:t/>
            </a:r>
            <a:br>
              <a:rPr lang="fr-FR" dirty="0"/>
            </a:br>
            <a:r>
              <a:rPr lang="fr-FR" dirty="0"/>
              <a:t>2° Pour les entreprises dont l'effectif est inférieur à cinquante salariés, sur la définition d'actions de prévention des risques et de protection des salariés. La liste de ces actions est consignée dans le document unique d'évaluation des risques professionnels et ses mises à jour.</a:t>
            </a:r>
            <a:br>
              <a:rPr lang="fr-FR" dirty="0"/>
            </a:br>
            <a:r>
              <a:rPr lang="fr-FR" dirty="0"/>
              <a:t/>
            </a:r>
            <a:br>
              <a:rPr lang="fr-FR" dirty="0"/>
            </a:br>
            <a:r>
              <a:rPr lang="fr-FR" dirty="0" smtClean="0"/>
              <a:t>[…]</a:t>
            </a:r>
            <a:endParaRPr lang="fr-FR" dirty="0"/>
          </a:p>
        </p:txBody>
      </p:sp>
    </p:spTree>
    <p:extLst>
      <p:ext uri="{BB962C8B-B14F-4D97-AF65-F5344CB8AC3E}">
        <p14:creationId xmlns:p14="http://schemas.microsoft.com/office/powerpoint/2010/main" val="2621694488"/>
      </p:ext>
    </p:extLst>
  </p:cSld>
  <p:clrMapOvr>
    <a:masterClrMapping/>
  </p:clrMapOvr>
  <p:timing>
    <p:tnLst>
      <p:par>
        <p:cTn id="1" dur="indefinite" restart="never" nodeType="tmRoot"/>
      </p:par>
    </p:tn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339</TotalTime>
  <Words>319</Words>
  <Application>Microsoft Office PowerPoint</Application>
  <PresentationFormat>Grand écran</PresentationFormat>
  <Paragraphs>99</Paragraphs>
  <Slides>14</Slides>
  <Notes>2</Notes>
  <HiddenSlides>0</HiddenSlides>
  <MMClips>0</MMClips>
  <ScaleCrop>false</ScaleCrop>
  <HeadingPairs>
    <vt:vector size="8" baseType="variant">
      <vt:variant>
        <vt:lpstr>Polices utilisées</vt:lpstr>
      </vt:variant>
      <vt:variant>
        <vt:i4>6</vt:i4>
      </vt:variant>
      <vt:variant>
        <vt:lpstr>Thème</vt:lpstr>
      </vt:variant>
      <vt:variant>
        <vt:i4>2</vt:i4>
      </vt:variant>
      <vt:variant>
        <vt:lpstr>Serveurs OLE incorporés</vt:lpstr>
      </vt:variant>
      <vt:variant>
        <vt:i4>1</vt:i4>
      </vt:variant>
      <vt:variant>
        <vt:lpstr>Titres des diapositives</vt:lpstr>
      </vt:variant>
      <vt:variant>
        <vt:i4>14</vt:i4>
      </vt:variant>
    </vt:vector>
  </HeadingPairs>
  <TitlesOfParts>
    <vt:vector size="23" baseType="lpstr">
      <vt:lpstr>Arial</vt:lpstr>
      <vt:lpstr>Calibri</vt:lpstr>
      <vt:lpstr>Calibri Light</vt:lpstr>
      <vt:lpstr>Tahoma</vt:lpstr>
      <vt:lpstr>Trebuchet MS</vt:lpstr>
      <vt:lpstr>Wingdings</vt:lpstr>
      <vt:lpstr>Thème Office</vt:lpstr>
      <vt:lpstr>1_Thème Office</vt:lpstr>
      <vt:lpstr>Document</vt:lpstr>
      <vt:lpstr>SANTE ET SECURITE AU TRAVAIL</vt:lpstr>
      <vt:lpstr>Seconde Partie: LE DROIT</vt:lpstr>
      <vt:lpstr>Titre I: L'esprit de la réglementation</vt:lpstr>
      <vt:lpstr>LA RESPONSABILITE DE L’EMPLOYEUR</vt:lpstr>
      <vt:lpstr>LES PRINCIPES GENERAUX DE PREVENTION</vt:lpstr>
      <vt:lpstr>L’EVALUATION DES RISQUES PROFESSIONNELS</vt:lpstr>
      <vt:lpstr>Présentation PowerPoint</vt:lpstr>
      <vt:lpstr>EXEMPLE DE QUANTIFICATION</vt:lpstr>
      <vt:lpstr>LA TRAÇABILITÉ</vt:lpstr>
      <vt:lpstr>Présentation PowerPoint</vt:lpstr>
      <vt:lpstr>Présentation PowerPoint</vt:lpstr>
      <vt:lpstr>Une évaluation qui concerne tous les risques</vt:lpstr>
      <vt:lpstr>Présentation PowerPoint</vt:lpstr>
      <vt:lpstr>Facteurs à prendre en compte dans la démarche d’évaluation des risques</vt:lpstr>
    </vt:vector>
  </TitlesOfParts>
  <Company>DSIC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LEFEBVRE Vincent</dc:creator>
  <cp:lastModifiedBy>LEFEBVRE Vincent</cp:lastModifiedBy>
  <cp:revision>15</cp:revision>
  <dcterms:created xsi:type="dcterms:W3CDTF">2022-08-02T14:26:17Z</dcterms:created>
  <dcterms:modified xsi:type="dcterms:W3CDTF">2022-11-14T13:26:34Z</dcterms:modified>
</cp:coreProperties>
</file>