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modernComment_121_6DF79403.xml" ContentType="application/vnd.ms-powerpoint.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2"/>
  </p:notesMasterIdLst>
  <p:handoutMasterIdLst>
    <p:handoutMasterId r:id="rId23"/>
  </p:handoutMasterIdLst>
  <p:sldIdLst>
    <p:sldId id="256" r:id="rId5"/>
    <p:sldId id="277" r:id="rId6"/>
    <p:sldId id="262" r:id="rId7"/>
    <p:sldId id="258" r:id="rId8"/>
    <p:sldId id="266" r:id="rId9"/>
    <p:sldId id="270" r:id="rId10"/>
    <p:sldId id="289" r:id="rId11"/>
    <p:sldId id="295" r:id="rId12"/>
    <p:sldId id="296" r:id="rId13"/>
    <p:sldId id="297" r:id="rId14"/>
    <p:sldId id="298" r:id="rId15"/>
    <p:sldId id="300" r:id="rId16"/>
    <p:sldId id="301" r:id="rId17"/>
    <p:sldId id="302" r:id="rId18"/>
    <p:sldId id="303" r:id="rId19"/>
    <p:sldId id="275" r:id="rId20"/>
    <p:sldId id="276" r:id="rId21"/>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98732F65-1C5F-572C-4E7D-F800ED93E8E7}" name="Christophe Blondeel" initials="CB" userId="75be46a41324f82a"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8" autoAdjust="0"/>
    <p:restoredTop sz="94660"/>
  </p:normalViewPr>
  <p:slideViewPr>
    <p:cSldViewPr snapToGrid="0">
      <p:cViewPr varScale="1">
        <p:scale>
          <a:sx n="93" d="100"/>
          <a:sy n="93" d="100"/>
        </p:scale>
        <p:origin x="2172" y="4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3882" y="13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comments/modernComment_121_6DF79403.xml><?xml version="1.0" encoding="utf-8"?>
<p188:cmLst xmlns:a="http://schemas.openxmlformats.org/drawingml/2006/main" xmlns:r="http://schemas.openxmlformats.org/officeDocument/2006/relationships" xmlns:p188="http://schemas.microsoft.com/office/powerpoint/2018/8/main">
  <p188:cm id="{6EA713CA-2AA6-4A5C-86EF-10FBF212D1AD}" authorId="{98732F65-1C5F-572C-4E7D-F800ED93E8E7}" created="2024-01-28T11:10:20.079">
    <pc:sldMkLst xmlns:pc="http://schemas.microsoft.com/office/powerpoint/2013/main/command">
      <pc:docMk/>
      <pc:sldMk cId="1844941827" sldId="289"/>
    </pc:sldMkLst>
    <p188:txBody>
      <a:bodyPr/>
      <a:lstStyle/>
      <a:p>
        <a:r>
          <a:rPr lang="fr-FR"/>
          <a:t>La méthode du coude est une technique utilisée en statistiques pour déterminer le nombre optimal de clusters dans une analyse de clustering</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96F3730-8562-4D7F-A2D1-B258C4FC42CB}" type="datetime1">
              <a:rPr lang="fr-FR" smtClean="0"/>
              <a:t>28/01/2024</a:t>
            </a:fld>
            <a:endParaRPr lang="fr-FR"/>
          </a:p>
        </p:txBody>
      </p:sp>
      <p:sp>
        <p:nvSpPr>
          <p:cNvPr id="4" name="Espace réservé du pied de page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fr-FR" smtClean="0"/>
              <a:t>‹N°›</a:t>
            </a:fld>
            <a:endParaRPr lang="fr-FR"/>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28B237-C4D2-43EE-AC18-AA163EB3D7BC}" type="datetime1">
              <a:rPr lang="fr-FR" smtClean="0"/>
              <a:pPr/>
              <a:t>28/01/2024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fr-FR" noProof="0" smtClean="0"/>
              <a:t>‹N°›</a:t>
            </a:fld>
            <a:endParaRPr lang="fr-FR"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1</a:t>
            </a:fld>
            <a:endParaRPr lang="fr-FR"/>
          </a:p>
        </p:txBody>
      </p:sp>
    </p:spTree>
    <p:extLst>
      <p:ext uri="{BB962C8B-B14F-4D97-AF65-F5344CB8AC3E}">
        <p14:creationId xmlns:p14="http://schemas.microsoft.com/office/powerpoint/2010/main" val="2637011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10</a:t>
            </a:fld>
            <a:endParaRPr lang="fr-FR"/>
          </a:p>
        </p:txBody>
      </p:sp>
    </p:spTree>
    <p:extLst>
      <p:ext uri="{BB962C8B-B14F-4D97-AF65-F5344CB8AC3E}">
        <p14:creationId xmlns:p14="http://schemas.microsoft.com/office/powerpoint/2010/main" val="3639227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11</a:t>
            </a:fld>
            <a:endParaRPr lang="fr-FR"/>
          </a:p>
        </p:txBody>
      </p:sp>
    </p:spTree>
    <p:extLst>
      <p:ext uri="{BB962C8B-B14F-4D97-AF65-F5344CB8AC3E}">
        <p14:creationId xmlns:p14="http://schemas.microsoft.com/office/powerpoint/2010/main" val="3232056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12</a:t>
            </a:fld>
            <a:endParaRPr lang="fr-FR"/>
          </a:p>
        </p:txBody>
      </p:sp>
    </p:spTree>
    <p:extLst>
      <p:ext uri="{BB962C8B-B14F-4D97-AF65-F5344CB8AC3E}">
        <p14:creationId xmlns:p14="http://schemas.microsoft.com/office/powerpoint/2010/main" val="772536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13</a:t>
            </a:fld>
            <a:endParaRPr lang="fr-FR"/>
          </a:p>
        </p:txBody>
      </p:sp>
    </p:spTree>
    <p:extLst>
      <p:ext uri="{BB962C8B-B14F-4D97-AF65-F5344CB8AC3E}">
        <p14:creationId xmlns:p14="http://schemas.microsoft.com/office/powerpoint/2010/main" val="4188259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14</a:t>
            </a:fld>
            <a:endParaRPr lang="fr-FR"/>
          </a:p>
        </p:txBody>
      </p:sp>
    </p:spTree>
    <p:extLst>
      <p:ext uri="{BB962C8B-B14F-4D97-AF65-F5344CB8AC3E}">
        <p14:creationId xmlns:p14="http://schemas.microsoft.com/office/powerpoint/2010/main" val="1539191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15</a:t>
            </a:fld>
            <a:endParaRPr lang="fr-FR"/>
          </a:p>
        </p:txBody>
      </p:sp>
    </p:spTree>
    <p:extLst>
      <p:ext uri="{BB962C8B-B14F-4D97-AF65-F5344CB8AC3E}">
        <p14:creationId xmlns:p14="http://schemas.microsoft.com/office/powerpoint/2010/main" val="2463719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16</a:t>
            </a:fld>
            <a:endParaRPr lang="fr-FR"/>
          </a:p>
        </p:txBody>
      </p:sp>
    </p:spTree>
    <p:extLst>
      <p:ext uri="{BB962C8B-B14F-4D97-AF65-F5344CB8AC3E}">
        <p14:creationId xmlns:p14="http://schemas.microsoft.com/office/powerpoint/2010/main" val="1030236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D4B9A9E5-4F7F-4A7D-9DE1-899232329269}" type="slidenum">
              <a:rPr lang="fr-FR" smtClean="0"/>
              <a:t>17</a:t>
            </a:fld>
            <a:endParaRPr lang="fr-FR"/>
          </a:p>
        </p:txBody>
      </p:sp>
    </p:spTree>
    <p:extLst>
      <p:ext uri="{BB962C8B-B14F-4D97-AF65-F5344CB8AC3E}">
        <p14:creationId xmlns:p14="http://schemas.microsoft.com/office/powerpoint/2010/main" val="170328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2</a:t>
            </a:fld>
            <a:endParaRPr lang="fr-FR"/>
          </a:p>
        </p:txBody>
      </p:sp>
    </p:spTree>
    <p:extLst>
      <p:ext uri="{BB962C8B-B14F-4D97-AF65-F5344CB8AC3E}">
        <p14:creationId xmlns:p14="http://schemas.microsoft.com/office/powerpoint/2010/main" val="461201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3</a:t>
            </a:fld>
            <a:endParaRPr lang="fr-FR"/>
          </a:p>
        </p:txBody>
      </p:sp>
    </p:spTree>
    <p:extLst>
      <p:ext uri="{BB962C8B-B14F-4D97-AF65-F5344CB8AC3E}">
        <p14:creationId xmlns:p14="http://schemas.microsoft.com/office/powerpoint/2010/main" val="3415744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4</a:t>
            </a:fld>
            <a:endParaRPr lang="fr-FR"/>
          </a:p>
        </p:txBody>
      </p:sp>
    </p:spTree>
    <p:extLst>
      <p:ext uri="{BB962C8B-B14F-4D97-AF65-F5344CB8AC3E}">
        <p14:creationId xmlns:p14="http://schemas.microsoft.com/office/powerpoint/2010/main" val="2845468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5</a:t>
            </a:fld>
            <a:endParaRPr lang="fr-FR"/>
          </a:p>
        </p:txBody>
      </p:sp>
    </p:spTree>
    <p:extLst>
      <p:ext uri="{BB962C8B-B14F-4D97-AF65-F5344CB8AC3E}">
        <p14:creationId xmlns:p14="http://schemas.microsoft.com/office/powerpoint/2010/main" val="2811138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6</a:t>
            </a:fld>
            <a:endParaRPr lang="fr-FR"/>
          </a:p>
        </p:txBody>
      </p:sp>
    </p:spTree>
    <p:extLst>
      <p:ext uri="{BB962C8B-B14F-4D97-AF65-F5344CB8AC3E}">
        <p14:creationId xmlns:p14="http://schemas.microsoft.com/office/powerpoint/2010/main" val="3712062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7</a:t>
            </a:fld>
            <a:endParaRPr lang="fr-FR"/>
          </a:p>
        </p:txBody>
      </p:sp>
    </p:spTree>
    <p:extLst>
      <p:ext uri="{BB962C8B-B14F-4D97-AF65-F5344CB8AC3E}">
        <p14:creationId xmlns:p14="http://schemas.microsoft.com/office/powerpoint/2010/main" val="932614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8</a:t>
            </a:fld>
            <a:endParaRPr lang="fr-FR"/>
          </a:p>
        </p:txBody>
      </p:sp>
    </p:spTree>
    <p:extLst>
      <p:ext uri="{BB962C8B-B14F-4D97-AF65-F5344CB8AC3E}">
        <p14:creationId xmlns:p14="http://schemas.microsoft.com/office/powerpoint/2010/main" val="4141787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9</a:t>
            </a:fld>
            <a:endParaRPr lang="fr-FR"/>
          </a:p>
        </p:txBody>
      </p:sp>
    </p:spTree>
    <p:extLst>
      <p:ext uri="{BB962C8B-B14F-4D97-AF65-F5344CB8AC3E}">
        <p14:creationId xmlns:p14="http://schemas.microsoft.com/office/powerpoint/2010/main" val="34192600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solidFill>
                  <a:schemeClr val="tx1">
                    <a:lumMod val="75000"/>
                    <a:lumOff val="25000"/>
                  </a:schemeClr>
                </a:solidFill>
              </a:defRPr>
            </a:lvl1pPr>
          </a:lstStyle>
          <a:p>
            <a:pPr rtl="0"/>
            <a:r>
              <a:rPr lang="fr-FR" noProof="0"/>
              <a:t>CLIQUEZ POUR MODIFIER LE STYLE DU TITRE DU MASQUE</a:t>
            </a:r>
          </a:p>
        </p:txBody>
      </p:sp>
      <p:sp>
        <p:nvSpPr>
          <p:cNvPr id="3" name="Sous-titr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rtlCol="0">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pic>
        <p:nvPicPr>
          <p:cNvPr id="8" name="Graphisme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aison des marchés">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fr-FR" noProof="0"/>
              <a:t>CLIQUEZ POUR MODIFIER LE STYLE DU TITRE DU MASQUE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23" name="Espace réservé du texte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24" name="Espace réservé du texte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Cliquez ici pour modifier</a:t>
            </a:r>
          </a:p>
        </p:txBody>
      </p:sp>
      <p:sp>
        <p:nvSpPr>
          <p:cNvPr id="6" name="Espace réservé du contenu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Cliquez ici pour modifier</a:t>
            </a:r>
          </a:p>
        </p:txBody>
      </p:sp>
      <p:sp>
        <p:nvSpPr>
          <p:cNvPr id="22" name="Espace réservé du contenu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Cliquez pour modifier les styles du texte du masque</a:t>
            </a:r>
          </a:p>
        </p:txBody>
      </p:sp>
      <p:pic>
        <p:nvPicPr>
          <p:cNvPr id="11" name="Graphisme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sme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sme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Espace réservé du contenu 3">
            <a:extLst>
              <a:ext uri="{FF2B5EF4-FFF2-40B4-BE49-F238E27FC236}">
                <a16:creationId xmlns:a16="http://schemas.microsoft.com/office/drawing/2014/main" id="{82D8880F-3EAC-45C9-91F2-19A193791A18}"/>
              </a:ext>
            </a:extLst>
          </p:cNvPr>
          <p:cNvSpPr>
            <a:spLocks noGrp="1"/>
          </p:cNvSpPr>
          <p:nvPr>
            <p:ph sz="half" idx="17" hasCustomPrompt="1"/>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Modifiez les styles du texte</a:t>
            </a:r>
          </a:p>
        </p:txBody>
      </p:sp>
      <p:sp>
        <p:nvSpPr>
          <p:cNvPr id="26" name="Espace réservé du contenu 5">
            <a:extLst>
              <a:ext uri="{FF2B5EF4-FFF2-40B4-BE49-F238E27FC236}">
                <a16:creationId xmlns:a16="http://schemas.microsoft.com/office/drawing/2014/main" id="{9019518E-E850-403D-A5B5-4B53F8C4A56B}"/>
              </a:ext>
            </a:extLst>
          </p:cNvPr>
          <p:cNvSpPr>
            <a:spLocks noGrp="1"/>
          </p:cNvSpPr>
          <p:nvPr>
            <p:ph sz="quarter" idx="18" hasCustomPrompt="1"/>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Modifiez les styles du texte</a:t>
            </a:r>
          </a:p>
          <a:p>
            <a:pPr lvl="1" rtl="0"/>
            <a:endParaRPr lang="fr-FR" noProof="0"/>
          </a:p>
        </p:txBody>
      </p:sp>
      <p:sp>
        <p:nvSpPr>
          <p:cNvPr id="27" name="Espace réservé du contenu 3">
            <a:extLst>
              <a:ext uri="{FF2B5EF4-FFF2-40B4-BE49-F238E27FC236}">
                <a16:creationId xmlns:a16="http://schemas.microsoft.com/office/drawing/2014/main" id="{A8058154-45E5-403E-B714-AC85774F391F}"/>
              </a:ext>
            </a:extLst>
          </p:cNvPr>
          <p:cNvSpPr>
            <a:spLocks noGrp="1"/>
          </p:cNvSpPr>
          <p:nvPr>
            <p:ph sz="half" idx="19" hasCustomPrompt="1"/>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Modifiez les styles du texte</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Deux contenus">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fr-FR" noProof="0"/>
              <a:t>CLIQUEZ POUR MODIFIER LE STYLE DU TITRE DU MASQUE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 LE TEXTE</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hasCustomPrompt="1"/>
          </p:nvPr>
        </p:nvSpPr>
        <p:spPr>
          <a:xfrm>
            <a:off x="2933700" y="3834606"/>
            <a:ext cx="3924300"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ICI POUR MODIFIER LE TEXTE</a:t>
            </a:r>
          </a:p>
        </p:txBody>
      </p:sp>
      <p:sp>
        <p:nvSpPr>
          <p:cNvPr id="6" name="Espace réservé du contenu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7410173" y="3834606"/>
            <a:ext cx="3943627"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pic>
        <p:nvPicPr>
          <p:cNvPr id="11" name="Graphisme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u">
    <p:spTree>
      <p:nvGrpSpPr>
        <p:cNvPr id="1" name=""/>
        <p:cNvGrpSpPr/>
        <p:nvPr/>
      </p:nvGrpSpPr>
      <p:grpSpPr>
        <a:xfrm>
          <a:off x="0" y="0"/>
          <a:ext cx="0" cy="0"/>
          <a:chOff x="0" y="0"/>
          <a:chExt cx="0" cy="0"/>
        </a:xfrm>
      </p:grpSpPr>
      <p:pic>
        <p:nvPicPr>
          <p:cNvPr id="14" name="Graphisme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r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fr-FR" noProof="0"/>
              <a:t>CLIQUEZ ICI POUR MODIFIER LE STYLE DU TITRE</a:t>
            </a:r>
          </a:p>
        </p:txBody>
      </p:sp>
      <p:sp>
        <p:nvSpPr>
          <p:cNvPr id="20" name="Espace réservé du texte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25" name="Espace réservé du texte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26" name="Espace réservé du texte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27" name="Espace réservé du texte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28" name="Espace réservé du texte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29" name="Espace réservé du texte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21" name="Espace réservé de la date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fr-FR" noProof="0"/>
              <a:t>20XX</a:t>
            </a:r>
          </a:p>
        </p:txBody>
      </p:sp>
      <p:sp>
        <p:nvSpPr>
          <p:cNvPr id="22" name="Espace réservé du pied de page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fr-FR" noProof="0"/>
              <a:t>Pitch Deck</a:t>
            </a:r>
          </a:p>
        </p:txBody>
      </p:sp>
      <p:sp>
        <p:nvSpPr>
          <p:cNvPr id="24" name="Espace réservé du numéro de diapositive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ronologi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tx1">
                  <a:lumMod val="75000"/>
                  <a:lumOff val="25000"/>
                </a:schemeClr>
              </a:solidFill>
            </a:endParaRPr>
          </a:p>
        </p:txBody>
      </p:sp>
      <p:sp>
        <p:nvSpPr>
          <p:cNvPr id="2" name="Titr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fr-FR" noProof="0"/>
              <a:t>MODIFIEZ LE STYLE DU TITRE</a:t>
            </a:r>
          </a:p>
        </p:txBody>
      </p:sp>
      <p:sp>
        <p:nvSpPr>
          <p:cNvPr id="6" name="Espace réservé du texte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fr-FR" noProof="0"/>
              <a:t>Année</a:t>
            </a:r>
          </a:p>
        </p:txBody>
      </p:sp>
      <p:sp>
        <p:nvSpPr>
          <p:cNvPr id="7" name="Espace réservé du texte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8" name="Espace réservé du texte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9" name="Espace réservé du texte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0" name="Espace réservé du texte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1" name="Espace réservé du texte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fr-FR" noProof="0"/>
              <a:t>Année</a:t>
            </a:r>
          </a:p>
        </p:txBody>
      </p:sp>
      <p:sp>
        <p:nvSpPr>
          <p:cNvPr id="12" name="Espace réservé du texte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3" name="Espace réservé du texte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4" name="Espace réservé du texte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5" name="Espace réservé du texte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6" name="Espace réservé du texte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7" name="Espace réservé du texte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8" name="Espace réservé du texte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9" name="Espace réservé du texte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0" name="Espace réservé du texte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1" name="Espace réservé du texte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2" name="Espace réservé du texte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3" name="Espace réservé du texte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4" name="Espace réservé du texte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5" name="Espace réservé du texte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6" name="Espace réservé du texte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7" name="Espace réservé du texte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8" name="Espace réservé du texte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9" name="Espace réservé du texte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30" name="Espace réservé du texte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31" name="Espace réservé du texte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tx1">
                  <a:lumMod val="75000"/>
                  <a:lumOff val="25000"/>
                </a:schemeClr>
              </a:solidFill>
            </a:endParaRPr>
          </a:p>
        </p:txBody>
      </p:sp>
      <p:sp>
        <p:nvSpPr>
          <p:cNvPr id="36" name="Espace réservé de la date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fr-FR" noProof="0"/>
              <a:t>20XX</a:t>
            </a:r>
          </a:p>
        </p:txBody>
      </p:sp>
      <p:sp>
        <p:nvSpPr>
          <p:cNvPr id="37" name="Espace réservé du pied de page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fr-FR" noProof="0"/>
              <a:t>Pitch Deck</a:t>
            </a:r>
          </a:p>
        </p:txBody>
      </p:sp>
      <p:sp>
        <p:nvSpPr>
          <p:cNvPr id="38" name="Espace réservé du numéro de diapositive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Espace réservé SmartArt 6">
            <a:extLst>
              <a:ext uri="{FF2B5EF4-FFF2-40B4-BE49-F238E27FC236}">
                <a16:creationId xmlns:a16="http://schemas.microsoft.com/office/drawing/2014/main" id="{156CA116-0F6E-4EE9-B34F-03BA07161A7A}"/>
              </a:ext>
            </a:extLst>
          </p:cNvPr>
          <p:cNvSpPr>
            <a:spLocks noGrp="1"/>
          </p:cNvSpPr>
          <p:nvPr>
            <p:ph type="dgm" sz="quarter" idx="15" hasCustomPrompt="1"/>
          </p:nvPr>
        </p:nvSpPr>
        <p:spPr>
          <a:xfrm>
            <a:off x="838200" y="2136776"/>
            <a:ext cx="10515600" cy="3697645"/>
          </a:xfrm>
        </p:spPr>
        <p:txBody>
          <a:bodyPr rtlCol="0"/>
          <a:lstStyle>
            <a:lvl1pPr>
              <a:defRPr>
                <a:solidFill>
                  <a:schemeClr val="tx1">
                    <a:lumMod val="75000"/>
                    <a:lumOff val="25000"/>
                  </a:schemeClr>
                </a:solidFill>
              </a:defRPr>
            </a:lvl1pPr>
          </a:lstStyle>
          <a:p>
            <a:pPr rtl="0"/>
            <a:r>
              <a:rPr lang="fr-FR" noProof="0"/>
              <a:t>Cliquez sur l’icône pour ajouter un graphique SmartArt</a:t>
            </a:r>
          </a:p>
        </p:txBody>
      </p:sp>
      <p:sp>
        <p:nvSpPr>
          <p:cNvPr id="2" name="Titr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fr-FR" noProof="0"/>
              <a:t>CLIQUEZ ICI POUR MODIFIER LE STYLE DU TITRE</a:t>
            </a:r>
          </a:p>
        </p:txBody>
      </p:sp>
      <p:sp>
        <p:nvSpPr>
          <p:cNvPr id="3" name="Espace réservé de la date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fr-FR" noProof="0"/>
              <a:t>20XX</a:t>
            </a:r>
          </a:p>
        </p:txBody>
      </p:sp>
      <p:sp>
        <p:nvSpPr>
          <p:cNvPr id="4" name="Espace réservé du pied de page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fr-FR" noProof="0"/>
              <a:t>Pitch Deck</a:t>
            </a:r>
          </a:p>
        </p:txBody>
      </p:sp>
      <p:cxnSp>
        <p:nvCxnSpPr>
          <p:cNvPr id="10" name="Connecteur droit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Espace réservé du numéro de diapositive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apositive équipe 4 personnes">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fr-FR" noProof="0"/>
              <a:t>CLIQUEZ ICI POUR MODIFIER LE STYLE DU TITRE</a:t>
            </a:r>
          </a:p>
        </p:txBody>
      </p:sp>
      <p:sp>
        <p:nvSpPr>
          <p:cNvPr id="11" name="Espace réservé d’image 10">
            <a:extLst>
              <a:ext uri="{FF2B5EF4-FFF2-40B4-BE49-F238E27FC236}">
                <a16:creationId xmlns:a16="http://schemas.microsoft.com/office/drawing/2014/main" id="{B0BDE76A-30A6-4268-9656-28A484C3DCC9}"/>
              </a:ext>
            </a:extLst>
          </p:cNvPr>
          <p:cNvSpPr>
            <a:spLocks noGrp="1"/>
          </p:cNvSpPr>
          <p:nvPr>
            <p:ph type="pic" sz="quarter" idx="14" hasCustomPrompt="1"/>
          </p:nvPr>
        </p:nvSpPr>
        <p:spPr>
          <a:xfrm>
            <a:off x="1487181"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fr-FR" noProof="0"/>
              <a:t>Cliquez sur l’icône pour ajouter une image</a:t>
            </a:r>
          </a:p>
        </p:txBody>
      </p:sp>
      <p:sp>
        <p:nvSpPr>
          <p:cNvPr id="17" name="Espace réservé d’image 10">
            <a:extLst>
              <a:ext uri="{FF2B5EF4-FFF2-40B4-BE49-F238E27FC236}">
                <a16:creationId xmlns:a16="http://schemas.microsoft.com/office/drawing/2014/main" id="{C4CA5C9C-91D5-44B1-A82A-A49732B4691A}"/>
              </a:ext>
            </a:extLst>
          </p:cNvPr>
          <p:cNvSpPr>
            <a:spLocks noGrp="1"/>
          </p:cNvSpPr>
          <p:nvPr>
            <p:ph type="pic" sz="quarter" idx="15" hasCustomPrompt="1"/>
          </p:nvPr>
        </p:nvSpPr>
        <p:spPr>
          <a:xfrm>
            <a:off x="3836914"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fr-FR" noProof="0"/>
              <a:t>Cliquez sur l’icône pour ajouter une image</a:t>
            </a:r>
          </a:p>
        </p:txBody>
      </p:sp>
      <p:sp>
        <p:nvSpPr>
          <p:cNvPr id="18" name="Espace réservé d’image 10">
            <a:extLst>
              <a:ext uri="{FF2B5EF4-FFF2-40B4-BE49-F238E27FC236}">
                <a16:creationId xmlns:a16="http://schemas.microsoft.com/office/drawing/2014/main" id="{4EBC7D6F-397D-4C5A-AA62-F683F88531A2}"/>
              </a:ext>
            </a:extLst>
          </p:cNvPr>
          <p:cNvSpPr>
            <a:spLocks noGrp="1"/>
          </p:cNvSpPr>
          <p:nvPr>
            <p:ph type="pic" sz="quarter" idx="16" hasCustomPrompt="1"/>
          </p:nvPr>
        </p:nvSpPr>
        <p:spPr>
          <a:xfrm>
            <a:off x="6327578" y="2886074"/>
            <a:ext cx="1845511" cy="1845511"/>
          </a:xfrm>
          <a:solidFill>
            <a:schemeClr val="bg1">
              <a:lumMod val="95000"/>
            </a:schemeClr>
          </a:solidFill>
        </p:spPr>
        <p:txBody>
          <a:bodyPr rtlCol="0">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rtl="0"/>
            <a:r>
              <a:rPr lang="fr-FR" noProof="0"/>
              <a:t>Cliquez sur l’icône pour ajouter une image</a:t>
            </a:r>
          </a:p>
        </p:txBody>
      </p:sp>
      <p:sp>
        <p:nvSpPr>
          <p:cNvPr id="19" name="Espace réservé d’image 10">
            <a:extLst>
              <a:ext uri="{FF2B5EF4-FFF2-40B4-BE49-F238E27FC236}">
                <a16:creationId xmlns:a16="http://schemas.microsoft.com/office/drawing/2014/main" id="{92E6B581-A522-4758-A9A4-8B9C7B860CF2}"/>
              </a:ext>
            </a:extLst>
          </p:cNvPr>
          <p:cNvSpPr>
            <a:spLocks noGrp="1"/>
          </p:cNvSpPr>
          <p:nvPr>
            <p:ph type="pic" sz="quarter" idx="17" hasCustomPrompt="1"/>
          </p:nvPr>
        </p:nvSpPr>
        <p:spPr>
          <a:xfrm>
            <a:off x="8747458"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fr-FR" noProof="0"/>
              <a:t>Cliquez sur l’icône pour ajouter une image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3" name="Espace réservé du texte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4" name="Espace réservé du texte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5" name="Espace réservé du texte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6" name="Espace réservé du texte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7" name="Espace réservé du texte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8" name="Espace réservé du texte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9" name="Espace réservé du texte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cxnSp>
        <p:nvCxnSpPr>
          <p:cNvPr id="10" name="Connecteur droit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apositive équipe 8 personnes">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lumMod val="75000"/>
                    <a:lumOff val="25000"/>
                  </a:schemeClr>
                </a:solidFill>
                <a:latin typeface="+mj-lt"/>
                <a:ea typeface="+mj-ea"/>
                <a:cs typeface="+mj-cs"/>
              </a:defRPr>
            </a:lvl1pPr>
          </a:lstStyle>
          <a:p>
            <a:pPr rtl="0"/>
            <a:r>
              <a:rPr lang="fr-FR" noProof="0"/>
              <a:t>CLIQUEZ ICI POUR MODIFIER LE STYLE DU TITRE</a:t>
            </a:r>
          </a:p>
        </p:txBody>
      </p:sp>
      <p:sp>
        <p:nvSpPr>
          <p:cNvPr id="11" name="Espace réservé d’image 10">
            <a:extLst>
              <a:ext uri="{FF2B5EF4-FFF2-40B4-BE49-F238E27FC236}">
                <a16:creationId xmlns:a16="http://schemas.microsoft.com/office/drawing/2014/main" id="{B0BDE76A-30A6-4268-9656-28A484C3DCC9}"/>
              </a:ext>
            </a:extLst>
          </p:cNvPr>
          <p:cNvSpPr>
            <a:spLocks noGrp="1"/>
          </p:cNvSpPr>
          <p:nvPr>
            <p:ph type="pic" sz="quarter" idx="14" hasCustomPrompt="1"/>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fr-FR" noProof="0"/>
              <a:t>Cliquez sur l’icône pour ajouter une image</a:t>
            </a:r>
          </a:p>
        </p:txBody>
      </p:sp>
      <p:sp>
        <p:nvSpPr>
          <p:cNvPr id="17" name="Espace réservé d’image 10">
            <a:extLst>
              <a:ext uri="{FF2B5EF4-FFF2-40B4-BE49-F238E27FC236}">
                <a16:creationId xmlns:a16="http://schemas.microsoft.com/office/drawing/2014/main" id="{C4CA5C9C-91D5-44B1-A82A-A49732B4691A}"/>
              </a:ext>
            </a:extLst>
          </p:cNvPr>
          <p:cNvSpPr>
            <a:spLocks noGrp="1"/>
          </p:cNvSpPr>
          <p:nvPr>
            <p:ph type="pic" sz="quarter" idx="15" hasCustomPrompt="1"/>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fr-FR" noProof="0"/>
              <a:t>Cliquez sur l’icône pour ajouter une image</a:t>
            </a:r>
          </a:p>
        </p:txBody>
      </p:sp>
      <p:sp>
        <p:nvSpPr>
          <p:cNvPr id="18" name="Espace réservé d’image 10">
            <a:extLst>
              <a:ext uri="{FF2B5EF4-FFF2-40B4-BE49-F238E27FC236}">
                <a16:creationId xmlns:a16="http://schemas.microsoft.com/office/drawing/2014/main" id="{4EBC7D6F-397D-4C5A-AA62-F683F88531A2}"/>
              </a:ext>
            </a:extLst>
          </p:cNvPr>
          <p:cNvSpPr>
            <a:spLocks noGrp="1"/>
          </p:cNvSpPr>
          <p:nvPr>
            <p:ph type="pic" sz="quarter" idx="16" hasCustomPrompt="1"/>
          </p:nvPr>
        </p:nvSpPr>
        <p:spPr>
          <a:xfrm>
            <a:off x="6716934" y="2428875"/>
            <a:ext cx="1066800" cy="1066800"/>
          </a:xfrm>
          <a:solidFill>
            <a:schemeClr val="tx1"/>
          </a:solidFill>
        </p:spPr>
        <p:txBody>
          <a:bodyPr rtlCol="0">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fr-FR" noProof="0"/>
              <a:t>Cliquez sur l’icône pour ajouter une image</a:t>
            </a:r>
          </a:p>
        </p:txBody>
      </p:sp>
      <p:sp>
        <p:nvSpPr>
          <p:cNvPr id="19" name="Espace réservé d’image 10">
            <a:extLst>
              <a:ext uri="{FF2B5EF4-FFF2-40B4-BE49-F238E27FC236}">
                <a16:creationId xmlns:a16="http://schemas.microsoft.com/office/drawing/2014/main" id="{92E6B581-A522-4758-A9A4-8B9C7B860CF2}"/>
              </a:ext>
            </a:extLst>
          </p:cNvPr>
          <p:cNvSpPr>
            <a:spLocks noGrp="1"/>
          </p:cNvSpPr>
          <p:nvPr>
            <p:ph type="pic" sz="quarter" idx="17" hasCustomPrompt="1"/>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fr-FR" noProof="0"/>
              <a:t>Cliquez sur l’icône pour ajouter une image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6" name="Espace réservé du texte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3" name="Espace réservé du texte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7" name="Espace réservé du texte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4" name="Espace réservé du texte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8" name="Espace réservé du texte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5" name="Espace réservé du texte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9" name="Espace réservé du texte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55" name="Espace réservé d’image 10">
            <a:extLst>
              <a:ext uri="{FF2B5EF4-FFF2-40B4-BE49-F238E27FC236}">
                <a16:creationId xmlns:a16="http://schemas.microsoft.com/office/drawing/2014/main" id="{1EBAEB1D-A7F9-4F90-B642-4277D3802BAB}"/>
              </a:ext>
            </a:extLst>
          </p:cNvPr>
          <p:cNvSpPr>
            <a:spLocks noGrp="1"/>
          </p:cNvSpPr>
          <p:nvPr>
            <p:ph type="pic" sz="quarter" idx="26" hasCustomPrompt="1"/>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fr-FR" noProof="0"/>
              <a:t>Cliquez sur l’icône pour ajouter une image</a:t>
            </a:r>
          </a:p>
        </p:txBody>
      </p:sp>
      <p:sp>
        <p:nvSpPr>
          <p:cNvPr id="56" name="Espace réservé d’image 10">
            <a:extLst>
              <a:ext uri="{FF2B5EF4-FFF2-40B4-BE49-F238E27FC236}">
                <a16:creationId xmlns:a16="http://schemas.microsoft.com/office/drawing/2014/main" id="{9461A69E-14C8-4325-89AF-D4257C1C05BA}"/>
              </a:ext>
            </a:extLst>
          </p:cNvPr>
          <p:cNvSpPr>
            <a:spLocks noGrp="1"/>
          </p:cNvSpPr>
          <p:nvPr>
            <p:ph type="pic" sz="quarter" idx="27" hasCustomPrompt="1"/>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fr-FR" noProof="0"/>
              <a:t>Cliquez sur l’icône pour ajouter une image</a:t>
            </a:r>
          </a:p>
        </p:txBody>
      </p:sp>
      <p:sp>
        <p:nvSpPr>
          <p:cNvPr id="57" name="Espace réservé d’image 10">
            <a:extLst>
              <a:ext uri="{FF2B5EF4-FFF2-40B4-BE49-F238E27FC236}">
                <a16:creationId xmlns:a16="http://schemas.microsoft.com/office/drawing/2014/main" id="{0FB38616-82FB-4DAD-A82E-3777ACB41148}"/>
              </a:ext>
            </a:extLst>
          </p:cNvPr>
          <p:cNvSpPr>
            <a:spLocks noGrp="1"/>
          </p:cNvSpPr>
          <p:nvPr>
            <p:ph type="pic" sz="quarter" idx="28" hasCustomPrompt="1"/>
          </p:nvPr>
        </p:nvSpPr>
        <p:spPr>
          <a:xfrm>
            <a:off x="6716934" y="4287711"/>
            <a:ext cx="1066800" cy="1066800"/>
          </a:xfrm>
          <a:solidFill>
            <a:schemeClr val="tx1"/>
          </a:solidFill>
        </p:spPr>
        <p:txBody>
          <a:bodyPr rtlCol="0">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fr-FR" noProof="0"/>
              <a:t>Cliquez sur l’icône pour ajouter une image</a:t>
            </a:r>
          </a:p>
        </p:txBody>
      </p:sp>
      <p:sp>
        <p:nvSpPr>
          <p:cNvPr id="58" name="Espace réservé d’image 10">
            <a:extLst>
              <a:ext uri="{FF2B5EF4-FFF2-40B4-BE49-F238E27FC236}">
                <a16:creationId xmlns:a16="http://schemas.microsoft.com/office/drawing/2014/main" id="{622ED9F4-EB9B-4588-8501-BFECB846EE73}"/>
              </a:ext>
            </a:extLst>
          </p:cNvPr>
          <p:cNvSpPr>
            <a:spLocks noGrp="1"/>
          </p:cNvSpPr>
          <p:nvPr>
            <p:ph type="pic" sz="quarter" idx="29" hasCustomPrompt="1"/>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fr-FR" noProof="0"/>
              <a:t>Cliquez sur l’icône pour ajouter une image</a:t>
            </a:r>
          </a:p>
        </p:txBody>
      </p:sp>
      <p:sp>
        <p:nvSpPr>
          <p:cNvPr id="54" name="Espace réservé du texte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2" name="Espace réservé du texte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59" name="Espace réservé du texte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3" name="Espace réservé du texte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0" name="Espace réservé du texte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4" name="Espace réservé du texte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1" name="Espace réservé du texte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5" name="Espace réservé du texte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fr-FR" noProof="0" smtClean="0"/>
              <a:t>‹N°›</a:t>
            </a:fld>
            <a:endParaRPr lang="fr-FR" noProof="0"/>
          </a:p>
        </p:txBody>
      </p:sp>
      <p:pic>
        <p:nvPicPr>
          <p:cNvPr id="13" name="Graphisme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sme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u">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fr-FR" noProof="0"/>
              <a:t>CLIQUEZ ICI POUR MODIFIER LE STYLE DU TITRE</a:t>
            </a:r>
          </a:p>
        </p:txBody>
      </p:sp>
      <p:sp>
        <p:nvSpPr>
          <p:cNvPr id="11" name="Espace réservé du contenu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fr-FR" noProof="0"/>
              <a:t>Cliquez ici pour ajouter du contenu</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17" name="Espace réservé du texte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p:txBody>
      </p:sp>
      <p:sp>
        <p:nvSpPr>
          <p:cNvPr id="24" name="Espace réservé du contenu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fr-FR" noProof="0"/>
              <a:t>Cliquez ici pour ajouter du contenu</a:t>
            </a:r>
          </a:p>
        </p:txBody>
      </p:sp>
      <p:sp>
        <p:nvSpPr>
          <p:cNvPr id="5" name="Espace réservé du texte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18" name="Espace réservé du texte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ICI POUR MODIFIER</a:t>
            </a:r>
          </a:p>
        </p:txBody>
      </p:sp>
      <p:sp>
        <p:nvSpPr>
          <p:cNvPr id="6" name="Espace réservé du contenu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p:txBody>
      </p:sp>
      <p:sp>
        <p:nvSpPr>
          <p:cNvPr id="25" name="Espace réservé du contenu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fr-FR" noProof="0"/>
              <a:t>Cliquez ici pour ajouter du contenu</a:t>
            </a:r>
          </a:p>
        </p:txBody>
      </p:sp>
      <p:sp>
        <p:nvSpPr>
          <p:cNvPr id="21" name="Espace réservé du texte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19" name="Espace réservé du texte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2" name="Espace réservé du contenu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p:txBody>
      </p:sp>
      <p:sp>
        <p:nvSpPr>
          <p:cNvPr id="26" name="Espace réservé du contenu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fr-FR" noProof="0"/>
              <a:t>Cliquez ici pour ajouter du contenu</a:t>
            </a:r>
          </a:p>
        </p:txBody>
      </p:sp>
      <p:sp>
        <p:nvSpPr>
          <p:cNvPr id="14" name="Espace réservé du texte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23" name="Espace réservé du texte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cxnSp>
        <p:nvCxnSpPr>
          <p:cNvPr id="16" name="Connecteur droit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Espace réservé du contenu 3">
            <a:extLst>
              <a:ext uri="{FF2B5EF4-FFF2-40B4-BE49-F238E27FC236}">
                <a16:creationId xmlns:a16="http://schemas.microsoft.com/office/drawing/2014/main" id="{492F9083-A886-4EEB-94D6-1FAE6DC33000}"/>
              </a:ext>
            </a:extLst>
          </p:cNvPr>
          <p:cNvSpPr>
            <a:spLocks noGrp="1"/>
          </p:cNvSpPr>
          <p:nvPr>
            <p:ph sz="half" idx="16" hasCustomPrompt="1"/>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ynthès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fr-FR" noProof="0"/>
              <a:t>CLIQUEZ POUR MODIFIER LE STYLE DU TITRE DU MASQUE</a:t>
            </a:r>
          </a:p>
        </p:txBody>
      </p:sp>
      <p:sp>
        <p:nvSpPr>
          <p:cNvPr id="3" name="Espace réservé du texte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5476875" y="3682546"/>
            <a:ext cx="5111750" cy="1525588"/>
          </a:xfrm>
        </p:spPr>
        <p:txBody>
          <a:bodyPr rtlCol="0"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a:t>
            </a:r>
          </a:p>
        </p:txBody>
      </p:sp>
      <p:cxnSp>
        <p:nvCxnSpPr>
          <p:cNvPr id="23" name="Connecteur droit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Espace réservé de la date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fr-FR" noProof="0"/>
              <a:t>20XX</a:t>
            </a:r>
          </a:p>
        </p:txBody>
      </p:sp>
      <p:sp>
        <p:nvSpPr>
          <p:cNvPr id="22" name="Espace réservé du pied de page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fr-FR" noProof="0"/>
              <a:t>Pitch Deck</a:t>
            </a:r>
          </a:p>
        </p:txBody>
      </p:sp>
      <p:sp>
        <p:nvSpPr>
          <p:cNvPr id="24" name="Espace réservé du numéro de diapositive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onclusion">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tx1">
                    <a:lumMod val="75000"/>
                    <a:lumOff val="25000"/>
                  </a:schemeClr>
                </a:solidFill>
              </a:defRPr>
            </a:lvl1pPr>
          </a:lstStyle>
          <a:p>
            <a:pPr rtl="0"/>
            <a:r>
              <a:rPr lang="fr-FR" noProof="0"/>
              <a:t>CLIQUEZ POUR MODIFIER LE STYLE DU TITRE DU MASQUE</a:t>
            </a:r>
          </a:p>
        </p:txBody>
      </p:sp>
      <p:sp>
        <p:nvSpPr>
          <p:cNvPr id="3" name="Sous-titr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rtlCol="0">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pic>
        <p:nvPicPr>
          <p:cNvPr id="6" name="Graphisme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Espace réservé de la date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fr-FR" noProof="0"/>
              <a:t>20XX</a:t>
            </a:r>
          </a:p>
        </p:txBody>
      </p:sp>
      <p:sp>
        <p:nvSpPr>
          <p:cNvPr id="10" name="Espace réservé du pied de page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fr-FR" noProof="0"/>
              <a:t>Pitch Deck</a:t>
            </a:r>
          </a:p>
        </p:txBody>
      </p:sp>
      <p:sp>
        <p:nvSpPr>
          <p:cNvPr id="11" name="Espace réservé du numéro de diapositive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rogramme">
    <p:bg>
      <p:bgPr>
        <a:solidFill>
          <a:schemeClr val="bg1"/>
        </a:solidFill>
        <a:effectLst/>
      </p:bgPr>
    </p:bg>
    <p:spTree>
      <p:nvGrpSpPr>
        <p:cNvPr id="1" name=""/>
        <p:cNvGrpSpPr/>
        <p:nvPr/>
      </p:nvGrpSpPr>
      <p:grpSpPr>
        <a:xfrm>
          <a:off x="0" y="0"/>
          <a:ext cx="0" cy="0"/>
          <a:chOff x="0" y="0"/>
          <a:chExt cx="0" cy="0"/>
        </a:xfrm>
      </p:grpSpPr>
      <p:pic>
        <p:nvPicPr>
          <p:cNvPr id="8" name="Graphisme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r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tx1">
                    <a:lumMod val="75000"/>
                    <a:lumOff val="25000"/>
                  </a:schemeClr>
                </a:solidFill>
              </a:defRPr>
            </a:lvl1pPr>
          </a:lstStyle>
          <a:p>
            <a:pPr rtl="0"/>
            <a:r>
              <a:rPr lang="fr-FR" noProof="0"/>
              <a:t>CLIQUEZ POUR MODIFIER LE STYLE DU TITRE DU MASQUE</a:t>
            </a:r>
          </a:p>
        </p:txBody>
      </p:sp>
      <p:sp>
        <p:nvSpPr>
          <p:cNvPr id="3" name="Espace réservé du contenu 2">
            <a:extLst>
              <a:ext uri="{FF2B5EF4-FFF2-40B4-BE49-F238E27FC236}">
                <a16:creationId xmlns:a16="http://schemas.microsoft.com/office/drawing/2014/main" id="{2DA41CE6-5A88-4C5C-B2A4-6A5D2153B16F}"/>
              </a:ext>
            </a:extLst>
          </p:cNvPr>
          <p:cNvSpPr>
            <a:spLocks noGrp="1"/>
          </p:cNvSpPr>
          <p:nvPr>
            <p:ph idx="1" hasCustomPrompt="1"/>
          </p:nvPr>
        </p:nvSpPr>
        <p:spPr>
          <a:xfrm>
            <a:off x="1333499" y="2924175"/>
            <a:ext cx="3171825" cy="2519363"/>
          </a:xfrm>
        </p:spPr>
        <p:txBody>
          <a:bodyPr rtlCol="0">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fr-FR" noProof="0"/>
              <a:t>20XX</a:t>
            </a:r>
          </a:p>
        </p:txBody>
      </p:sp>
      <p:sp>
        <p:nvSpPr>
          <p:cNvPr id="5" name="Espace réservé du pied de page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fr-FR" noProof="0"/>
              <a:t>Pitch Deck</a:t>
            </a:r>
          </a:p>
        </p:txBody>
      </p:sp>
      <p:sp>
        <p:nvSpPr>
          <p:cNvPr id="6" name="Espace réservé du numéro de diapositive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ronologie">
    <p:spTree>
      <p:nvGrpSpPr>
        <p:cNvPr id="1" name=""/>
        <p:cNvGrpSpPr/>
        <p:nvPr/>
      </p:nvGrpSpPr>
      <p:grpSpPr>
        <a:xfrm>
          <a:off x="0" y="0"/>
          <a:ext cx="0" cy="0"/>
          <a:chOff x="0" y="0"/>
          <a:chExt cx="0" cy="0"/>
        </a:xfrm>
      </p:grpSpPr>
      <p:sp>
        <p:nvSpPr>
          <p:cNvPr id="12" name="Graphisme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fr-FR" noProof="0"/>
          </a:p>
        </p:txBody>
      </p:sp>
      <p:sp>
        <p:nvSpPr>
          <p:cNvPr id="2" name="Titr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fr-FR" noProof="0"/>
              <a:t>CLIQUEZ ICI POUR MODIFIER LE TITRE</a:t>
            </a:r>
          </a:p>
        </p:txBody>
      </p:sp>
      <p:sp>
        <p:nvSpPr>
          <p:cNvPr id="16" name="Espace réservé du texte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fr-FR" noProof="0"/>
              <a:t>CLIQUEZ ICI POUR MODIFIER LES STYLES DU TEXTE</a:t>
            </a:r>
          </a:p>
        </p:txBody>
      </p:sp>
      <p:sp>
        <p:nvSpPr>
          <p:cNvPr id="17" name="Espace réservé du texte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fr-FR" noProof="0"/>
              <a:t>CLIQUEZ ICI POUR MODIFIER LES STYLES DU TEXTE</a:t>
            </a:r>
          </a:p>
        </p:txBody>
      </p:sp>
      <p:sp>
        <p:nvSpPr>
          <p:cNvPr id="18" name="Espace réservé du texte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fr-FR" noProof="0"/>
              <a:t>CLIQUEZ ICI POUR MODIFIER LES STYLES DU TEXTE</a:t>
            </a:r>
          </a:p>
        </p:txBody>
      </p:sp>
      <p:sp>
        <p:nvSpPr>
          <p:cNvPr id="19" name="Espace réservé du texte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fr-FR" noProof="0"/>
              <a:t>CLIQUEZ ICI POUR MODIFIER LES STYLES DU TEXTE</a:t>
            </a:r>
          </a:p>
        </p:txBody>
      </p:sp>
      <p:sp>
        <p:nvSpPr>
          <p:cNvPr id="34" name="Espace réservé du texte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fr-FR" noProof="0"/>
              <a:t>Cliquez ici pour modifier le style du texte</a:t>
            </a:r>
          </a:p>
        </p:txBody>
      </p:sp>
      <p:sp>
        <p:nvSpPr>
          <p:cNvPr id="35" name="Espace réservé du texte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fr-FR" noProof="0"/>
              <a:t>Cliquez ici pour modifier le style du texte</a:t>
            </a:r>
          </a:p>
        </p:txBody>
      </p:sp>
      <p:sp>
        <p:nvSpPr>
          <p:cNvPr id="36" name="Espace réservé du texte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fr-FR" noProof="0"/>
              <a:t>Cliquez ici pour modifier le style du texte</a:t>
            </a:r>
          </a:p>
        </p:txBody>
      </p:sp>
      <p:sp>
        <p:nvSpPr>
          <p:cNvPr id="37" name="Espace réservé du texte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fr-FR" noProof="0"/>
              <a:t>Cliquez ici pour modifier le style du texte</a:t>
            </a:r>
          </a:p>
        </p:txBody>
      </p:sp>
      <p:cxnSp>
        <p:nvCxnSpPr>
          <p:cNvPr id="3" name="Connecteur droit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Connecteur droit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Connecteur droit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Connecteur droit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Espace réservé de la date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fr-FR" noProof="0"/>
              <a:t>20XX</a:t>
            </a:r>
          </a:p>
        </p:txBody>
      </p:sp>
      <p:sp>
        <p:nvSpPr>
          <p:cNvPr id="6" name="Espace réservé du pied de page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rtlCol="0"/>
          <a:lstStyle>
            <a:lvl1pPr algn="l">
              <a:defRPr sz="900"/>
            </a:lvl1pPr>
          </a:lstStyle>
          <a:p>
            <a:pPr rtl="0"/>
            <a:r>
              <a:rPr lang="fr-FR" noProof="0"/>
              <a:t>Pitch Deck</a:t>
            </a:r>
          </a:p>
        </p:txBody>
      </p:sp>
      <p:sp>
        <p:nvSpPr>
          <p:cNvPr id="7" name="Espace réservé du numéro de diapositive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lonne de contenu 3">
    <p:bg>
      <p:bgPr>
        <a:solidFill>
          <a:schemeClr val="accent2"/>
        </a:solidFill>
        <a:effectLst/>
      </p:bgPr>
    </p:bg>
    <p:spTree>
      <p:nvGrpSpPr>
        <p:cNvPr id="1" name=""/>
        <p:cNvGrpSpPr/>
        <p:nvPr/>
      </p:nvGrpSpPr>
      <p:grpSpPr>
        <a:xfrm>
          <a:off x="0" y="0"/>
          <a:ext cx="0" cy="0"/>
          <a:chOff x="0" y="0"/>
          <a:chExt cx="0" cy="0"/>
        </a:xfrm>
      </p:grpSpPr>
      <p:sp>
        <p:nvSpPr>
          <p:cNvPr id="14" name="Titr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fr-FR" noProof="0"/>
              <a:t>CLIQUEZ ICI POUR MODIFIER LE STYLE DU TITRE</a:t>
            </a:r>
          </a:p>
        </p:txBody>
      </p:sp>
      <p:sp>
        <p:nvSpPr>
          <p:cNvPr id="15" name="Espace réservé du texte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17" name="Espace réservé du texte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31" name="Espace réservé du texte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POUR AJOUTER UN SOUS-TITRE</a:t>
            </a:r>
          </a:p>
        </p:txBody>
      </p:sp>
      <p:sp>
        <p:nvSpPr>
          <p:cNvPr id="32" name="Espace réservé du texte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33" name="Espace réservé du texte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POUR AJOUTER UN SOUS-TITRE</a:t>
            </a:r>
          </a:p>
        </p:txBody>
      </p:sp>
      <p:sp>
        <p:nvSpPr>
          <p:cNvPr id="34" name="Espace réservé du texte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12" name="Espace réservé du texte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POUR AJOUTER UN SOUS-TITRE</a:t>
            </a:r>
          </a:p>
        </p:txBody>
      </p:sp>
      <p:sp>
        <p:nvSpPr>
          <p:cNvPr id="13" name="Espace réservé du texte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3" name="Espace réservé de la date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fr-FR" noProof="0"/>
              <a:t>20XX</a:t>
            </a:r>
          </a:p>
        </p:txBody>
      </p:sp>
      <p:sp>
        <p:nvSpPr>
          <p:cNvPr id="4" name="Espace réservé du pied de page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fr-FR" noProof="0"/>
              <a:t>Pitch Deck</a:t>
            </a:r>
          </a:p>
        </p:txBody>
      </p:sp>
      <p:sp>
        <p:nvSpPr>
          <p:cNvPr id="5" name="Espace réservé du numéro de diapositive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fr-FR" noProof="0" smtClean="0"/>
              <a:t>‹N°›</a:t>
            </a:fld>
            <a:endParaRPr lang="fr-FR" noProof="0"/>
          </a:p>
        </p:txBody>
      </p:sp>
      <p:cxnSp>
        <p:nvCxnSpPr>
          <p:cNvPr id="2" name="Connecteur droit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sme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sme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onne de contenu 2">
    <p:bg>
      <p:bgPr>
        <a:solidFill>
          <a:schemeClr val="bg1"/>
        </a:solidFill>
        <a:effectLst/>
      </p:bgPr>
    </p:bg>
    <p:spTree>
      <p:nvGrpSpPr>
        <p:cNvPr id="1" name=""/>
        <p:cNvGrpSpPr/>
        <p:nvPr/>
      </p:nvGrpSpPr>
      <p:grpSpPr>
        <a:xfrm>
          <a:off x="0" y="0"/>
          <a:ext cx="0" cy="0"/>
          <a:chOff x="0" y="0"/>
          <a:chExt cx="0" cy="0"/>
        </a:xfrm>
      </p:grpSpPr>
      <p:sp>
        <p:nvSpPr>
          <p:cNvPr id="14" name="Titr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fr-FR" noProof="0"/>
              <a:t>CLIQUEZ ICI POUR MODIFIER LE STYLE DU TITRE</a:t>
            </a:r>
          </a:p>
        </p:txBody>
      </p:sp>
      <p:sp>
        <p:nvSpPr>
          <p:cNvPr id="15" name="Espace réservé du texte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17" name="Espace réservé du texte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16" name="Espace réservé du texte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18" name="Espace réservé du texte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19" name="Espace réservé du texte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20" name="Espace réservé du texte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23" name="Espace réservé du texte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24" name="Espace réservé du texte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3" name="Espace réservé de la date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fr-FR" noProof="0"/>
              <a:t>20XX</a:t>
            </a:r>
          </a:p>
        </p:txBody>
      </p:sp>
      <p:sp>
        <p:nvSpPr>
          <p:cNvPr id="4" name="Espace réservé du pied de page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fr-FR" noProof="0"/>
              <a:t>Pitch Deck</a:t>
            </a:r>
          </a:p>
        </p:txBody>
      </p:sp>
      <p:sp>
        <p:nvSpPr>
          <p:cNvPr id="5" name="Espace réservé du numéro de diapositive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fr-FR" noProof="0" smtClean="0"/>
              <a:pPr rtl="0"/>
              <a:t>‹N°›</a:t>
            </a:fld>
            <a:endParaRPr lang="fr-FR" noProof="0"/>
          </a:p>
        </p:txBody>
      </p:sp>
      <p:pic>
        <p:nvPicPr>
          <p:cNvPr id="2" name="Graphisme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fr-FR" noProof="0"/>
              <a:t>CLIQUEZ POUR MODIFIER LE STYLE DU TITRE DU MASQUE</a:t>
            </a:r>
          </a:p>
        </p:txBody>
      </p:sp>
      <p:sp>
        <p:nvSpPr>
          <p:cNvPr id="3" name="Espace réservé du texte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1362075" y="3660774"/>
            <a:ext cx="5111750" cy="1525588"/>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a:t>
            </a:r>
          </a:p>
        </p:txBody>
      </p:sp>
      <p:cxnSp>
        <p:nvCxnSpPr>
          <p:cNvPr id="14" name="Connecteur droit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Espace réservé de la date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fr-FR" noProof="0"/>
              <a:t>20XX</a:t>
            </a:r>
          </a:p>
        </p:txBody>
      </p:sp>
      <p:sp>
        <p:nvSpPr>
          <p:cNvPr id="10" name="Espace réservé du pied de page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fr-FR" noProof="0"/>
              <a:t>Pitch Deck</a:t>
            </a:r>
          </a:p>
        </p:txBody>
      </p:sp>
      <p:sp>
        <p:nvSpPr>
          <p:cNvPr id="11" name="Espace réservé du numéro de diapositive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aut de section">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defRPr>
            </a:lvl1pPr>
          </a:lstStyle>
          <a:p>
            <a:pPr rtl="0"/>
            <a:r>
              <a:rPr lang="fr-FR" noProof="0"/>
              <a:t>CLIQUEZ ICI POUR MODIFIER LE STYLE DU TITRE</a:t>
            </a:r>
          </a:p>
        </p:txBody>
      </p:sp>
      <p:pic>
        <p:nvPicPr>
          <p:cNvPr id="5" name="Graphisme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itation">
    <p:spTree>
      <p:nvGrpSpPr>
        <p:cNvPr id="1" name=""/>
        <p:cNvGrpSpPr/>
        <p:nvPr/>
      </p:nvGrpSpPr>
      <p:grpSpPr>
        <a:xfrm>
          <a:off x="0" y="0"/>
          <a:ext cx="0" cy="0"/>
          <a:chOff x="0" y="0"/>
          <a:chExt cx="0" cy="0"/>
        </a:xfrm>
      </p:grpSpPr>
      <p:pic>
        <p:nvPicPr>
          <p:cNvPr id="7" name="Graphisme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r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fr-FR" noProof="0"/>
              <a:t>CLIQUEZ POUR MODIFIER LE STYLE DU TITRE DU MASQUE</a:t>
            </a:r>
          </a:p>
        </p:txBody>
      </p:sp>
      <p:cxnSp>
        <p:nvCxnSpPr>
          <p:cNvPr id="9" name="Connecteur droit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Espace réservé du texte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12" name="Espace réservé du texte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13" name="Espace réservé du texte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14" name="Espace réservé du texte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15" name="Espace réservé du texte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16" name="Espace réservé du texte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17" name="Espace réservé de la date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fr-FR" noProof="0"/>
              <a:t>20XX</a:t>
            </a:r>
          </a:p>
        </p:txBody>
      </p:sp>
      <p:sp>
        <p:nvSpPr>
          <p:cNvPr id="18" name="Espace réservé du pied de page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fr-FR" noProof="0"/>
              <a:t>Pitch Deck</a:t>
            </a:r>
          </a:p>
        </p:txBody>
      </p:sp>
      <p:sp>
        <p:nvSpPr>
          <p:cNvPr id="19" name="Espace réservé du numéro de diapositive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fr-FR" noProof="0" smtClean="0"/>
              <a:pPr rtl="0"/>
              <a:t>‹N°›</a:t>
            </a:fld>
            <a:endParaRPr lang="fr-FR"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rois contenus">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fr-FR" noProof="0"/>
              <a:t>CLIQUEZ POUR MODIFIER LE STYLE DU TITRE DU MASQUE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 LE TEXTE</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243104"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ICI POUR MODIFIER LE TEXTE</a:t>
            </a:r>
          </a:p>
        </p:txBody>
      </p:sp>
      <p:sp>
        <p:nvSpPr>
          <p:cNvPr id="6" name="Espace réservé du contenu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647665" y="3834606"/>
            <a:ext cx="2896671"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21" name="Espace réservé du texte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 LE TEXTE</a:t>
            </a:r>
          </a:p>
        </p:txBody>
      </p:sp>
      <p:sp>
        <p:nvSpPr>
          <p:cNvPr id="22" name="Espace réservé du contenu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8066421"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cxnSp>
        <p:nvCxnSpPr>
          <p:cNvPr id="16" name="Connecteur droit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fr-FR" noProof="0"/>
              <a:t>20XX</a:t>
            </a:r>
          </a:p>
        </p:txBody>
      </p:sp>
      <p:sp>
        <p:nvSpPr>
          <p:cNvPr id="5" name="Espace réservé du pied de page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fr-FR" noProof="0"/>
              <a:t>Pitch Deck</a:t>
            </a:r>
          </a:p>
        </p:txBody>
      </p:sp>
      <p:sp>
        <p:nvSpPr>
          <p:cNvPr id="6" name="Espace réservé du numéro de diapositive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5CEABB6-07DC-46E8-9B57-56EC44A396E5}" type="slidenum">
              <a:rPr lang="fr-FR" noProof="0" smtClean="0"/>
              <a:pPr rtl="0"/>
              <a:t>‹N°›</a:t>
            </a:fld>
            <a:endParaRPr lang="fr-FR"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microsoft.com/office/2018/10/relationships/comments" Target="../comments/modernComment_121_6DF79403.xml"/><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71890713-3443-6453-3BD8-03E581B8CE7F}"/>
              </a:ext>
            </a:extLst>
          </p:cNvPr>
          <p:cNvPicPr>
            <a:picLocks noChangeAspect="1"/>
          </p:cNvPicPr>
          <p:nvPr/>
        </p:nvPicPr>
        <p:blipFill>
          <a:blip r:embed="rId3"/>
          <a:stretch>
            <a:fillRect/>
          </a:stretch>
        </p:blipFill>
        <p:spPr>
          <a:xfrm>
            <a:off x="6416040" y="2588164"/>
            <a:ext cx="4378209" cy="1791085"/>
          </a:xfrm>
          <a:prstGeom prst="rect">
            <a:avLst/>
          </a:prstGeom>
        </p:spPr>
      </p:pic>
      <p:sp>
        <p:nvSpPr>
          <p:cNvPr id="2" name="Titre 1">
            <a:extLst>
              <a:ext uri="{FF2B5EF4-FFF2-40B4-BE49-F238E27FC236}">
                <a16:creationId xmlns:a16="http://schemas.microsoft.com/office/drawing/2014/main" id="{216815C6-3AD0-46E6-A74A-1967BD91AF50}"/>
              </a:ext>
            </a:extLst>
          </p:cNvPr>
          <p:cNvSpPr>
            <a:spLocks noGrp="1"/>
          </p:cNvSpPr>
          <p:nvPr>
            <p:ph type="ctrTitle"/>
          </p:nvPr>
        </p:nvSpPr>
        <p:spPr>
          <a:xfrm>
            <a:off x="6416040" y="4269836"/>
            <a:ext cx="4941771" cy="1122202"/>
          </a:xfrm>
        </p:spPr>
        <p:txBody>
          <a:bodyPr rtlCol="0"/>
          <a:lstStyle/>
          <a:p>
            <a:pPr rtl="0"/>
            <a:r>
              <a:rPr lang="fr-FR" b="0" i="0" dirty="0">
                <a:solidFill>
                  <a:schemeClr val="tx1"/>
                </a:solidFill>
                <a:effectLst/>
                <a:latin typeface="Inter"/>
              </a:rPr>
              <a:t>étude de marché</a:t>
            </a:r>
            <a:endParaRPr lang="fr-FR" dirty="0">
              <a:solidFill>
                <a:schemeClr val="tx1"/>
              </a:solidFill>
            </a:endParaRPr>
          </a:p>
        </p:txBody>
      </p:sp>
      <p:sp>
        <p:nvSpPr>
          <p:cNvPr id="3" name="Sous-titr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rtlCol="0"/>
          <a:lstStyle/>
          <a:p>
            <a:pPr rtl="0"/>
            <a:r>
              <a:rPr lang="fr-FR" dirty="0"/>
              <a:t>Blondeel Thomas </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BF1B31DB-8D8E-CADE-9EDA-4665D6524074}"/>
              </a:ext>
            </a:extLst>
          </p:cNvPr>
          <p:cNvSpPr txBox="1"/>
          <p:nvPr/>
        </p:nvSpPr>
        <p:spPr>
          <a:xfrm>
            <a:off x="5787784" y="227265"/>
            <a:ext cx="6217022" cy="707886"/>
          </a:xfrm>
          <a:prstGeom prst="rect">
            <a:avLst/>
          </a:prstGeom>
          <a:noFill/>
        </p:spPr>
        <p:txBody>
          <a:bodyPr wrap="square">
            <a:spAutoFit/>
          </a:bodyPr>
          <a:lstStyle/>
          <a:p>
            <a:r>
              <a:rPr lang="fr-FR" sz="2000" spc="150" dirty="0">
                <a:solidFill>
                  <a:schemeClr val="tx1">
                    <a:lumMod val="75000"/>
                    <a:lumOff val="25000"/>
                  </a:schemeClr>
                </a:solidFill>
                <a:latin typeface="+mj-lt"/>
                <a:ea typeface="+mj-ea"/>
                <a:cs typeface="+mj-cs"/>
              </a:rPr>
              <a:t>Maintenant je vais afficher le nuage de point de ACP et les Cluster du K-</a:t>
            </a:r>
            <a:r>
              <a:rPr lang="fr-FR" sz="2000" spc="150" dirty="0" err="1">
                <a:solidFill>
                  <a:schemeClr val="tx1">
                    <a:lumMod val="75000"/>
                    <a:lumOff val="25000"/>
                  </a:schemeClr>
                </a:solidFill>
                <a:latin typeface="+mj-lt"/>
                <a:ea typeface="+mj-ea"/>
                <a:cs typeface="+mj-cs"/>
              </a:rPr>
              <a:t>means</a:t>
            </a:r>
            <a:r>
              <a:rPr lang="fr-FR" sz="2000" spc="150" dirty="0">
                <a:solidFill>
                  <a:schemeClr val="tx1">
                    <a:lumMod val="75000"/>
                    <a:lumOff val="25000"/>
                  </a:schemeClr>
                </a:solidFill>
                <a:latin typeface="+mj-lt"/>
                <a:ea typeface="+mj-ea"/>
                <a:cs typeface="+mj-cs"/>
              </a:rPr>
              <a:t> </a:t>
            </a:r>
          </a:p>
        </p:txBody>
      </p:sp>
      <p:pic>
        <p:nvPicPr>
          <p:cNvPr id="4" name="Image 3">
            <a:extLst>
              <a:ext uri="{FF2B5EF4-FFF2-40B4-BE49-F238E27FC236}">
                <a16:creationId xmlns:a16="http://schemas.microsoft.com/office/drawing/2014/main" id="{F5DB9B27-7B45-25BC-2950-3F98459B3E39}"/>
              </a:ext>
            </a:extLst>
          </p:cNvPr>
          <p:cNvPicPr>
            <a:picLocks noChangeAspect="1"/>
          </p:cNvPicPr>
          <p:nvPr/>
        </p:nvPicPr>
        <p:blipFill>
          <a:blip r:embed="rId3"/>
          <a:stretch>
            <a:fillRect/>
          </a:stretch>
        </p:blipFill>
        <p:spPr>
          <a:xfrm>
            <a:off x="5787784" y="1187467"/>
            <a:ext cx="5948473" cy="4483065"/>
          </a:xfrm>
          <a:prstGeom prst="rect">
            <a:avLst/>
          </a:prstGeom>
        </p:spPr>
      </p:pic>
    </p:spTree>
    <p:extLst>
      <p:ext uri="{BB962C8B-B14F-4D97-AF65-F5344CB8AC3E}">
        <p14:creationId xmlns:p14="http://schemas.microsoft.com/office/powerpoint/2010/main" val="1145879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031FE9-9059-4FE8-B4AC-9771F23A1B89}"/>
              </a:ext>
            </a:extLst>
          </p:cNvPr>
          <p:cNvSpPr>
            <a:spLocks noGrp="1"/>
          </p:cNvSpPr>
          <p:nvPr>
            <p:ph type="title"/>
          </p:nvPr>
        </p:nvSpPr>
        <p:spPr>
          <a:xfrm>
            <a:off x="594360" y="4496667"/>
            <a:ext cx="3139440" cy="1325563"/>
          </a:xfrm>
        </p:spPr>
        <p:txBody>
          <a:bodyPr rtlCol="0" anchor="ctr">
            <a:normAutofit/>
          </a:bodyPr>
          <a:lstStyle/>
          <a:p>
            <a:pPr algn="ctr">
              <a:spcBef>
                <a:spcPts val="1000"/>
              </a:spcBef>
            </a:pPr>
            <a:r>
              <a:rPr lang="fr-FR" dirty="0">
                <a:solidFill>
                  <a:srgbClr val="FF0000"/>
                </a:solidFill>
              </a:rPr>
              <a:t>CAH</a:t>
            </a:r>
            <a:br>
              <a:rPr lang="fr-FR" sz="2000" dirty="0"/>
            </a:br>
            <a:r>
              <a:rPr lang="fr-FR" sz="1600" dirty="0"/>
              <a:t>(Classification Ascendante Hiérarchique) </a:t>
            </a:r>
          </a:p>
        </p:txBody>
      </p:sp>
      <p:sp>
        <p:nvSpPr>
          <p:cNvPr id="3" name="Espace réservé du contenu 2">
            <a:extLst>
              <a:ext uri="{FF2B5EF4-FFF2-40B4-BE49-F238E27FC236}">
                <a16:creationId xmlns:a16="http://schemas.microsoft.com/office/drawing/2014/main" id="{D4A2EB3F-4D60-451F-8F45-7D6654D2FCD9}"/>
              </a:ext>
            </a:extLst>
          </p:cNvPr>
          <p:cNvSpPr>
            <a:spLocks noGrp="1"/>
          </p:cNvSpPr>
          <p:nvPr>
            <p:ph type="body" sz="quarter" idx="13"/>
          </p:nvPr>
        </p:nvSpPr>
        <p:spPr>
          <a:xfrm>
            <a:off x="5617454" y="445906"/>
            <a:ext cx="5433204" cy="365125"/>
          </a:xfrm>
        </p:spPr>
        <p:txBody>
          <a:bodyPr vert="horz" lIns="91440" tIns="45720" rIns="91440" bIns="45720" rtlCol="0" anchor="t">
            <a:normAutofit lnSpcReduction="10000"/>
          </a:bodyPr>
          <a:lstStyle/>
          <a:p>
            <a:pPr rtl="0"/>
            <a:r>
              <a:rPr lang="fr-FR" dirty="0"/>
              <a:t>Présentation de CAH sur mes donnés</a:t>
            </a:r>
          </a:p>
        </p:txBody>
      </p:sp>
      <p:sp>
        <p:nvSpPr>
          <p:cNvPr id="28" name="Espace réservé du contenu 2">
            <a:extLst>
              <a:ext uri="{FF2B5EF4-FFF2-40B4-BE49-F238E27FC236}">
                <a16:creationId xmlns:a16="http://schemas.microsoft.com/office/drawing/2014/main" id="{7901BED1-C67D-9150-FE1E-5E79E4803695}"/>
              </a:ext>
            </a:extLst>
          </p:cNvPr>
          <p:cNvSpPr txBox="1">
            <a:spLocks/>
          </p:cNvSpPr>
          <p:nvPr/>
        </p:nvSpPr>
        <p:spPr>
          <a:xfrm>
            <a:off x="5725031" y="1192031"/>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Tout d’abord on extrait les donné </a:t>
            </a:r>
          </a:p>
        </p:txBody>
      </p:sp>
      <p:pic>
        <p:nvPicPr>
          <p:cNvPr id="5" name="Image 4">
            <a:extLst>
              <a:ext uri="{FF2B5EF4-FFF2-40B4-BE49-F238E27FC236}">
                <a16:creationId xmlns:a16="http://schemas.microsoft.com/office/drawing/2014/main" id="{83BD6EFB-BBE9-BE4B-9E7D-6A3F38E8B714}"/>
              </a:ext>
            </a:extLst>
          </p:cNvPr>
          <p:cNvPicPr>
            <a:picLocks noChangeAspect="1"/>
          </p:cNvPicPr>
          <p:nvPr/>
        </p:nvPicPr>
        <p:blipFill>
          <a:blip r:embed="rId3"/>
          <a:stretch>
            <a:fillRect/>
          </a:stretch>
        </p:blipFill>
        <p:spPr>
          <a:xfrm>
            <a:off x="5617454" y="1938156"/>
            <a:ext cx="6115364" cy="882695"/>
          </a:xfrm>
          <a:prstGeom prst="rect">
            <a:avLst/>
          </a:prstGeom>
        </p:spPr>
      </p:pic>
      <p:pic>
        <p:nvPicPr>
          <p:cNvPr id="6" name="Image 5">
            <a:extLst>
              <a:ext uri="{FF2B5EF4-FFF2-40B4-BE49-F238E27FC236}">
                <a16:creationId xmlns:a16="http://schemas.microsoft.com/office/drawing/2014/main" id="{78773CBE-26D8-8ACF-1692-A459C9C30DA5}"/>
              </a:ext>
            </a:extLst>
          </p:cNvPr>
          <p:cNvPicPr>
            <a:picLocks noChangeAspect="1"/>
          </p:cNvPicPr>
          <p:nvPr/>
        </p:nvPicPr>
        <p:blipFill>
          <a:blip r:embed="rId4"/>
          <a:stretch>
            <a:fillRect/>
          </a:stretch>
        </p:blipFill>
        <p:spPr>
          <a:xfrm>
            <a:off x="6512903" y="2970284"/>
            <a:ext cx="4324465" cy="3505605"/>
          </a:xfrm>
          <a:prstGeom prst="rect">
            <a:avLst/>
          </a:prstGeom>
        </p:spPr>
      </p:pic>
      <p:cxnSp>
        <p:nvCxnSpPr>
          <p:cNvPr id="10" name="Connecteur droit 9">
            <a:extLst>
              <a:ext uri="{FF2B5EF4-FFF2-40B4-BE49-F238E27FC236}">
                <a16:creationId xmlns:a16="http://schemas.microsoft.com/office/drawing/2014/main" id="{95489A5E-1D8B-5010-640F-9A215B7126D3}"/>
              </a:ext>
            </a:extLst>
          </p:cNvPr>
          <p:cNvCxnSpPr>
            <a:cxnSpLocks/>
          </p:cNvCxnSpPr>
          <p:nvPr/>
        </p:nvCxnSpPr>
        <p:spPr>
          <a:xfrm>
            <a:off x="6684335" y="5408428"/>
            <a:ext cx="409707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E1AF8DA0-1210-6847-7249-F668A9D01B5B}"/>
              </a:ext>
            </a:extLst>
          </p:cNvPr>
          <p:cNvSpPr txBox="1"/>
          <p:nvPr/>
        </p:nvSpPr>
        <p:spPr>
          <a:xfrm>
            <a:off x="3463767" y="4399920"/>
            <a:ext cx="2632233" cy="646331"/>
          </a:xfrm>
          <a:prstGeom prst="rect">
            <a:avLst/>
          </a:prstGeom>
          <a:noFill/>
        </p:spPr>
        <p:txBody>
          <a:bodyPr wrap="square" rtlCol="0">
            <a:spAutoFit/>
          </a:bodyPr>
          <a:lstStyle/>
          <a:p>
            <a:r>
              <a:rPr lang="fr-FR" dirty="0"/>
              <a:t>Ça nous donne 5 grand groupe </a:t>
            </a:r>
          </a:p>
        </p:txBody>
      </p:sp>
      <p:sp>
        <p:nvSpPr>
          <p:cNvPr id="15" name="ZoneTexte 14">
            <a:extLst>
              <a:ext uri="{FF2B5EF4-FFF2-40B4-BE49-F238E27FC236}">
                <a16:creationId xmlns:a16="http://schemas.microsoft.com/office/drawing/2014/main" id="{FF72E10D-ACE7-2FE7-450E-69F489264B26}"/>
              </a:ext>
            </a:extLst>
          </p:cNvPr>
          <p:cNvSpPr txBox="1"/>
          <p:nvPr/>
        </p:nvSpPr>
        <p:spPr>
          <a:xfrm>
            <a:off x="7437478" y="5434751"/>
            <a:ext cx="4496056" cy="246221"/>
          </a:xfrm>
          <a:prstGeom prst="rect">
            <a:avLst/>
          </a:prstGeom>
          <a:noFill/>
        </p:spPr>
        <p:txBody>
          <a:bodyPr wrap="square" rtlCol="0">
            <a:spAutoFit/>
          </a:bodyPr>
          <a:lstStyle/>
          <a:p>
            <a:r>
              <a:rPr lang="fr-FR" sz="1000" dirty="0">
                <a:solidFill>
                  <a:srgbClr val="FF0000"/>
                </a:solidFill>
              </a:rPr>
              <a:t>Ligne de subdivision du dendrogramme </a:t>
            </a:r>
          </a:p>
        </p:txBody>
      </p:sp>
      <p:sp>
        <p:nvSpPr>
          <p:cNvPr id="16" name="Espace réservé du contenu 2">
            <a:extLst>
              <a:ext uri="{FF2B5EF4-FFF2-40B4-BE49-F238E27FC236}">
                <a16:creationId xmlns:a16="http://schemas.microsoft.com/office/drawing/2014/main" id="{D4A2EB3F-4D60-451F-8F45-7D6654D2FCD9}"/>
              </a:ext>
            </a:extLst>
          </p:cNvPr>
          <p:cNvSpPr txBox="1">
            <a:spLocks/>
          </p:cNvSpPr>
          <p:nvPr/>
        </p:nvSpPr>
        <p:spPr>
          <a:xfrm>
            <a:off x="2615650" y="2970284"/>
            <a:ext cx="4068685" cy="960496"/>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600" dirty="0"/>
              <a:t>Est avec les donnés extrait je peux réaliser le dendrogramme</a:t>
            </a:r>
          </a:p>
        </p:txBody>
      </p:sp>
    </p:spTree>
    <p:extLst>
      <p:ext uri="{BB962C8B-B14F-4D97-AF65-F5344CB8AC3E}">
        <p14:creationId xmlns:p14="http://schemas.microsoft.com/office/powerpoint/2010/main" val="881741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4A2EB3F-4D60-451F-8F45-7D6654D2FCD9}"/>
              </a:ext>
            </a:extLst>
          </p:cNvPr>
          <p:cNvSpPr>
            <a:spLocks noGrp="1"/>
          </p:cNvSpPr>
          <p:nvPr>
            <p:ph type="body" sz="quarter" idx="13"/>
          </p:nvPr>
        </p:nvSpPr>
        <p:spPr>
          <a:xfrm>
            <a:off x="4326536" y="1019647"/>
            <a:ext cx="5433204" cy="746400"/>
          </a:xfrm>
        </p:spPr>
        <p:txBody>
          <a:bodyPr vert="horz" lIns="91440" tIns="45720" rIns="91440" bIns="45720" rtlCol="0" anchor="t">
            <a:normAutofit/>
          </a:bodyPr>
          <a:lstStyle/>
          <a:p>
            <a:pPr rtl="0"/>
            <a:r>
              <a:rPr lang="fr-FR" dirty="0"/>
              <a:t>Voici le 5 groupe de pays </a:t>
            </a:r>
          </a:p>
        </p:txBody>
      </p:sp>
      <p:pic>
        <p:nvPicPr>
          <p:cNvPr id="5" name="Image 4">
            <a:extLst>
              <a:ext uri="{FF2B5EF4-FFF2-40B4-BE49-F238E27FC236}">
                <a16:creationId xmlns:a16="http://schemas.microsoft.com/office/drawing/2014/main" id="{FF9A0770-64F9-08B8-2E37-A3295B6D4692}"/>
              </a:ext>
            </a:extLst>
          </p:cNvPr>
          <p:cNvPicPr>
            <a:picLocks noChangeAspect="1"/>
          </p:cNvPicPr>
          <p:nvPr/>
        </p:nvPicPr>
        <p:blipFill>
          <a:blip r:embed="rId3"/>
          <a:stretch>
            <a:fillRect/>
          </a:stretch>
        </p:blipFill>
        <p:spPr>
          <a:xfrm>
            <a:off x="574963" y="2496961"/>
            <a:ext cx="11042073" cy="1864078"/>
          </a:xfrm>
          <a:prstGeom prst="rect">
            <a:avLst/>
          </a:prstGeom>
        </p:spPr>
      </p:pic>
    </p:spTree>
    <p:extLst>
      <p:ext uri="{BB962C8B-B14F-4D97-AF65-F5344CB8AC3E}">
        <p14:creationId xmlns:p14="http://schemas.microsoft.com/office/powerpoint/2010/main" val="1923077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E54ABB-4929-4810-950B-2DAEA0A5BAB4}"/>
              </a:ext>
            </a:extLst>
          </p:cNvPr>
          <p:cNvSpPr>
            <a:spLocks noGrp="1"/>
          </p:cNvSpPr>
          <p:nvPr>
            <p:ph type="title"/>
          </p:nvPr>
        </p:nvSpPr>
        <p:spPr>
          <a:xfrm>
            <a:off x="1885156" y="362745"/>
            <a:ext cx="8421688" cy="1325563"/>
          </a:xfrm>
        </p:spPr>
        <p:txBody>
          <a:bodyPr rtlCol="0">
            <a:normAutofit/>
          </a:bodyPr>
          <a:lstStyle/>
          <a:p>
            <a:pPr>
              <a:spcBef>
                <a:spcPts val="1000"/>
              </a:spcBef>
            </a:pPr>
            <a:r>
              <a:rPr lang="fr-FR" dirty="0">
                <a:solidFill>
                  <a:srgbClr val="FF0000"/>
                </a:solidFill>
                <a:latin typeface="Google Sans"/>
              </a:rPr>
              <a:t>Méthode utilisé pour une analyse plus approfondie </a:t>
            </a:r>
          </a:p>
        </p:txBody>
      </p:sp>
      <p:sp>
        <p:nvSpPr>
          <p:cNvPr id="24" name="Espace réservé du contenu 2">
            <a:extLst>
              <a:ext uri="{FF2B5EF4-FFF2-40B4-BE49-F238E27FC236}">
                <a16:creationId xmlns:a16="http://schemas.microsoft.com/office/drawing/2014/main" id="{B73DEB1F-23E2-79D1-DB0F-2DC0B2BE3912}"/>
              </a:ext>
            </a:extLst>
          </p:cNvPr>
          <p:cNvSpPr txBox="1">
            <a:spLocks/>
          </p:cNvSpPr>
          <p:nvPr/>
        </p:nvSpPr>
        <p:spPr>
          <a:xfrm>
            <a:off x="662796" y="1927086"/>
            <a:ext cx="5433204" cy="79818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smtClean="0">
                <a:solidFill>
                  <a:schemeClr val="tx1">
                    <a:lumMod val="75000"/>
                    <a:lumOff val="25000"/>
                  </a:schemeClr>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fr-FR" sz="1400" dirty="0">
                <a:latin typeface="Google Sans"/>
              </a:rPr>
              <a:t>Je vais prendre la méthode K-</a:t>
            </a:r>
            <a:r>
              <a:rPr lang="fr-FR" sz="1400" dirty="0" err="1">
                <a:latin typeface="Google Sans"/>
              </a:rPr>
              <a:t>mean</a:t>
            </a:r>
            <a:r>
              <a:rPr lang="fr-FR" sz="1400" dirty="0">
                <a:latin typeface="Google Sans"/>
              </a:rPr>
              <a:t> car les cluster sont mieux répartie comparer autre méthode pour cette étude </a:t>
            </a:r>
          </a:p>
        </p:txBody>
      </p:sp>
      <p:sp>
        <p:nvSpPr>
          <p:cNvPr id="26" name="Espace réservé du contenu 2">
            <a:extLst>
              <a:ext uri="{FF2B5EF4-FFF2-40B4-BE49-F238E27FC236}">
                <a16:creationId xmlns:a16="http://schemas.microsoft.com/office/drawing/2014/main" id="{454E89BD-50DE-5CB9-4668-04A07D4ECA19}"/>
              </a:ext>
            </a:extLst>
          </p:cNvPr>
          <p:cNvSpPr txBox="1">
            <a:spLocks/>
          </p:cNvSpPr>
          <p:nvPr/>
        </p:nvSpPr>
        <p:spPr>
          <a:xfrm>
            <a:off x="6430688" y="1927085"/>
            <a:ext cx="5433204" cy="79818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smtClean="0">
                <a:solidFill>
                  <a:schemeClr val="tx1">
                    <a:lumMod val="75000"/>
                    <a:lumOff val="25000"/>
                  </a:schemeClr>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fr-FR" sz="1400" dirty="0">
                <a:latin typeface="Google Sans"/>
              </a:rPr>
              <a:t>Tout d’abord je vais faire une analyse sur les donnée pour chaque année pour voir l’évolution dans le temps au niveau du cluster </a:t>
            </a:r>
          </a:p>
        </p:txBody>
      </p:sp>
      <p:pic>
        <p:nvPicPr>
          <p:cNvPr id="4" name="Image 3">
            <a:extLst>
              <a:ext uri="{FF2B5EF4-FFF2-40B4-BE49-F238E27FC236}">
                <a16:creationId xmlns:a16="http://schemas.microsoft.com/office/drawing/2014/main" id="{173379CD-E17A-BDC1-B19E-6D5786CB8964}"/>
              </a:ext>
            </a:extLst>
          </p:cNvPr>
          <p:cNvPicPr>
            <a:picLocks noChangeAspect="1"/>
          </p:cNvPicPr>
          <p:nvPr/>
        </p:nvPicPr>
        <p:blipFill>
          <a:blip r:embed="rId3"/>
          <a:stretch>
            <a:fillRect/>
          </a:stretch>
        </p:blipFill>
        <p:spPr>
          <a:xfrm>
            <a:off x="662796" y="2958809"/>
            <a:ext cx="10551134" cy="2893351"/>
          </a:xfrm>
          <a:prstGeom prst="rect">
            <a:avLst/>
          </a:prstGeom>
        </p:spPr>
      </p:pic>
    </p:spTree>
    <p:extLst>
      <p:ext uri="{BB962C8B-B14F-4D97-AF65-F5344CB8AC3E}">
        <p14:creationId xmlns:p14="http://schemas.microsoft.com/office/powerpoint/2010/main" val="927745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Espace réservé du contenu 2">
            <a:extLst>
              <a:ext uri="{FF2B5EF4-FFF2-40B4-BE49-F238E27FC236}">
                <a16:creationId xmlns:a16="http://schemas.microsoft.com/office/drawing/2014/main" id="{B73DEB1F-23E2-79D1-DB0F-2DC0B2BE3912}"/>
              </a:ext>
            </a:extLst>
          </p:cNvPr>
          <p:cNvSpPr txBox="1">
            <a:spLocks/>
          </p:cNvSpPr>
          <p:nvPr/>
        </p:nvSpPr>
        <p:spPr>
          <a:xfrm>
            <a:off x="3379398" y="282594"/>
            <a:ext cx="5433204" cy="53820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smtClean="0">
                <a:solidFill>
                  <a:schemeClr val="tx1">
                    <a:lumMod val="75000"/>
                    <a:lumOff val="25000"/>
                  </a:schemeClr>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fr-FR" sz="1400" dirty="0">
                <a:latin typeface="Google Sans"/>
              </a:rPr>
              <a:t>Présentation des donnés pour montrer mon choix du cluster </a:t>
            </a:r>
          </a:p>
        </p:txBody>
      </p:sp>
      <p:pic>
        <p:nvPicPr>
          <p:cNvPr id="3" name="Image 2">
            <a:extLst>
              <a:ext uri="{FF2B5EF4-FFF2-40B4-BE49-F238E27FC236}">
                <a16:creationId xmlns:a16="http://schemas.microsoft.com/office/drawing/2014/main" id="{E504AF61-DFD5-109B-171E-0FCF8E9DA91A}"/>
              </a:ext>
            </a:extLst>
          </p:cNvPr>
          <p:cNvPicPr>
            <a:picLocks noChangeAspect="1"/>
          </p:cNvPicPr>
          <p:nvPr/>
        </p:nvPicPr>
        <p:blipFill>
          <a:blip r:embed="rId3"/>
          <a:stretch>
            <a:fillRect/>
          </a:stretch>
        </p:blipFill>
        <p:spPr>
          <a:xfrm>
            <a:off x="174157" y="923506"/>
            <a:ext cx="4222273" cy="2619252"/>
          </a:xfrm>
          <a:prstGeom prst="rect">
            <a:avLst/>
          </a:prstGeom>
        </p:spPr>
      </p:pic>
      <p:pic>
        <p:nvPicPr>
          <p:cNvPr id="5" name="Image 4">
            <a:extLst>
              <a:ext uri="{FF2B5EF4-FFF2-40B4-BE49-F238E27FC236}">
                <a16:creationId xmlns:a16="http://schemas.microsoft.com/office/drawing/2014/main" id="{63DE0622-F578-25D5-08FD-3D530712A1A1}"/>
              </a:ext>
            </a:extLst>
          </p:cNvPr>
          <p:cNvPicPr>
            <a:picLocks noChangeAspect="1"/>
          </p:cNvPicPr>
          <p:nvPr/>
        </p:nvPicPr>
        <p:blipFill>
          <a:blip r:embed="rId4"/>
          <a:stretch>
            <a:fillRect/>
          </a:stretch>
        </p:blipFill>
        <p:spPr>
          <a:xfrm>
            <a:off x="8084021" y="923506"/>
            <a:ext cx="3896520" cy="2447548"/>
          </a:xfrm>
          <a:prstGeom prst="rect">
            <a:avLst/>
          </a:prstGeom>
        </p:spPr>
      </p:pic>
      <p:pic>
        <p:nvPicPr>
          <p:cNvPr id="9" name="Image 8">
            <a:extLst>
              <a:ext uri="{FF2B5EF4-FFF2-40B4-BE49-F238E27FC236}">
                <a16:creationId xmlns:a16="http://schemas.microsoft.com/office/drawing/2014/main" id="{70734B92-CBDC-45C1-48E4-6414B78C9B9C}"/>
              </a:ext>
            </a:extLst>
          </p:cNvPr>
          <p:cNvPicPr>
            <a:picLocks noChangeAspect="1"/>
          </p:cNvPicPr>
          <p:nvPr/>
        </p:nvPicPr>
        <p:blipFill>
          <a:blip r:embed="rId5"/>
          <a:stretch>
            <a:fillRect/>
          </a:stretch>
        </p:blipFill>
        <p:spPr>
          <a:xfrm>
            <a:off x="4433731" y="915634"/>
            <a:ext cx="3650290" cy="2378548"/>
          </a:xfrm>
          <a:prstGeom prst="rect">
            <a:avLst/>
          </a:prstGeom>
        </p:spPr>
      </p:pic>
      <p:pic>
        <p:nvPicPr>
          <p:cNvPr id="12" name="Image 11">
            <a:extLst>
              <a:ext uri="{FF2B5EF4-FFF2-40B4-BE49-F238E27FC236}">
                <a16:creationId xmlns:a16="http://schemas.microsoft.com/office/drawing/2014/main" id="{1C50ED2C-345E-1396-AC38-CE1B0A4542F8}"/>
              </a:ext>
            </a:extLst>
          </p:cNvPr>
          <p:cNvPicPr>
            <a:picLocks noChangeAspect="1"/>
          </p:cNvPicPr>
          <p:nvPr/>
        </p:nvPicPr>
        <p:blipFill>
          <a:blip r:embed="rId6"/>
          <a:stretch>
            <a:fillRect/>
          </a:stretch>
        </p:blipFill>
        <p:spPr>
          <a:xfrm>
            <a:off x="2857858" y="3563819"/>
            <a:ext cx="5828771" cy="3260649"/>
          </a:xfrm>
          <a:prstGeom prst="rect">
            <a:avLst/>
          </a:prstGeom>
        </p:spPr>
      </p:pic>
      <p:sp>
        <p:nvSpPr>
          <p:cNvPr id="13" name="Espace réservé du contenu 2">
            <a:extLst>
              <a:ext uri="{FF2B5EF4-FFF2-40B4-BE49-F238E27FC236}">
                <a16:creationId xmlns:a16="http://schemas.microsoft.com/office/drawing/2014/main" id="{DD26994E-6B91-E1A0-E4FB-17684A8B97F8}"/>
              </a:ext>
            </a:extLst>
          </p:cNvPr>
          <p:cNvSpPr txBox="1">
            <a:spLocks/>
          </p:cNvSpPr>
          <p:nvPr/>
        </p:nvSpPr>
        <p:spPr>
          <a:xfrm>
            <a:off x="404550" y="4639243"/>
            <a:ext cx="5433204" cy="53820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smtClean="0">
                <a:solidFill>
                  <a:schemeClr val="tx1">
                    <a:lumMod val="75000"/>
                    <a:lumOff val="25000"/>
                  </a:schemeClr>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fr-FR" sz="1400" dirty="0">
                <a:latin typeface="Google Sans"/>
              </a:rPr>
              <a:t>diagramme de </a:t>
            </a:r>
            <a:r>
              <a:rPr lang="fr-FR" sz="1400" dirty="0" err="1">
                <a:latin typeface="Google Sans"/>
              </a:rPr>
              <a:t>Sankey</a:t>
            </a:r>
            <a:endParaRPr lang="fr-FR" sz="1400" dirty="0">
              <a:latin typeface="Google Sans"/>
            </a:endParaRPr>
          </a:p>
        </p:txBody>
      </p:sp>
    </p:spTree>
    <p:extLst>
      <p:ext uri="{BB962C8B-B14F-4D97-AF65-F5344CB8AC3E}">
        <p14:creationId xmlns:p14="http://schemas.microsoft.com/office/powerpoint/2010/main" val="716132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Espace réservé du contenu 2">
            <a:extLst>
              <a:ext uri="{FF2B5EF4-FFF2-40B4-BE49-F238E27FC236}">
                <a16:creationId xmlns:a16="http://schemas.microsoft.com/office/drawing/2014/main" id="{B73DEB1F-23E2-79D1-DB0F-2DC0B2BE3912}"/>
              </a:ext>
            </a:extLst>
          </p:cNvPr>
          <p:cNvSpPr txBox="1">
            <a:spLocks/>
          </p:cNvSpPr>
          <p:nvPr/>
        </p:nvSpPr>
        <p:spPr>
          <a:xfrm>
            <a:off x="2596896" y="282594"/>
            <a:ext cx="6215706" cy="71410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smtClean="0">
                <a:solidFill>
                  <a:schemeClr val="tx1">
                    <a:lumMod val="75000"/>
                    <a:lumOff val="25000"/>
                  </a:schemeClr>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fr-FR" sz="1400" dirty="0">
                <a:latin typeface="Google Sans"/>
              </a:rPr>
              <a:t>Apres analyse j’ai pris le cluster 3 car le cluster est stable au fur et a mesure du temps est même quelque pays monte dans des cluster ou les pays sont déjà bien développer,  </a:t>
            </a:r>
          </a:p>
        </p:txBody>
      </p:sp>
      <p:sp>
        <p:nvSpPr>
          <p:cNvPr id="8" name="Espace réservé du contenu 2">
            <a:extLst>
              <a:ext uri="{FF2B5EF4-FFF2-40B4-BE49-F238E27FC236}">
                <a16:creationId xmlns:a16="http://schemas.microsoft.com/office/drawing/2014/main" id="{DF6CF64E-563F-9431-E1BB-891AC861B38A}"/>
              </a:ext>
            </a:extLst>
          </p:cNvPr>
          <p:cNvSpPr txBox="1">
            <a:spLocks/>
          </p:cNvSpPr>
          <p:nvPr/>
        </p:nvSpPr>
        <p:spPr>
          <a:xfrm>
            <a:off x="2420615" y="1404559"/>
            <a:ext cx="5739111" cy="63423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smtClean="0">
                <a:solidFill>
                  <a:schemeClr val="tx1">
                    <a:lumMod val="75000"/>
                    <a:lumOff val="25000"/>
                  </a:schemeClr>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fr-FR" sz="1400" dirty="0">
                <a:latin typeface="Google Sans"/>
              </a:rPr>
              <a:t>Ensuite j’ai réaliser une moyenne sur toute les donnés que j’ai utiliser et j’ai pue en sortie le meilleur pays sur le quel on peux prévoir une licence </a:t>
            </a:r>
          </a:p>
        </p:txBody>
      </p:sp>
      <p:pic>
        <p:nvPicPr>
          <p:cNvPr id="11" name="Image 10">
            <a:extLst>
              <a:ext uri="{FF2B5EF4-FFF2-40B4-BE49-F238E27FC236}">
                <a16:creationId xmlns:a16="http://schemas.microsoft.com/office/drawing/2014/main" id="{9A5938D6-07D8-3D8C-673C-A449DD4F7532}"/>
              </a:ext>
            </a:extLst>
          </p:cNvPr>
          <p:cNvPicPr>
            <a:picLocks noChangeAspect="1"/>
          </p:cNvPicPr>
          <p:nvPr/>
        </p:nvPicPr>
        <p:blipFill>
          <a:blip r:embed="rId3"/>
          <a:stretch>
            <a:fillRect/>
          </a:stretch>
        </p:blipFill>
        <p:spPr>
          <a:xfrm>
            <a:off x="6598875" y="2115562"/>
            <a:ext cx="4873655" cy="2126168"/>
          </a:xfrm>
          <a:prstGeom prst="rect">
            <a:avLst/>
          </a:prstGeom>
        </p:spPr>
      </p:pic>
      <p:sp>
        <p:nvSpPr>
          <p:cNvPr id="14" name="Rectangle 13">
            <a:extLst>
              <a:ext uri="{FF2B5EF4-FFF2-40B4-BE49-F238E27FC236}">
                <a16:creationId xmlns:a16="http://schemas.microsoft.com/office/drawing/2014/main" id="{2172C1E1-C498-7816-61D4-3736D373495B}"/>
              </a:ext>
            </a:extLst>
          </p:cNvPr>
          <p:cNvSpPr/>
          <p:nvPr/>
        </p:nvSpPr>
        <p:spPr>
          <a:xfrm>
            <a:off x="6656832" y="2862072"/>
            <a:ext cx="676656" cy="19202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Rectangle 14">
            <a:extLst>
              <a:ext uri="{FF2B5EF4-FFF2-40B4-BE49-F238E27FC236}">
                <a16:creationId xmlns:a16="http://schemas.microsoft.com/office/drawing/2014/main" id="{AD15BB70-D070-CBF1-61FA-06498D481B6F}"/>
              </a:ext>
            </a:extLst>
          </p:cNvPr>
          <p:cNvSpPr/>
          <p:nvPr/>
        </p:nvSpPr>
        <p:spPr>
          <a:xfrm>
            <a:off x="6614070" y="3166872"/>
            <a:ext cx="792570" cy="19202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1487B12E-286A-7B7D-9F52-C6FE866E1518}"/>
              </a:ext>
            </a:extLst>
          </p:cNvPr>
          <p:cNvSpPr/>
          <p:nvPr/>
        </p:nvSpPr>
        <p:spPr>
          <a:xfrm>
            <a:off x="6623214" y="3512277"/>
            <a:ext cx="792570" cy="19202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8" name="Image 17">
            <a:extLst>
              <a:ext uri="{FF2B5EF4-FFF2-40B4-BE49-F238E27FC236}">
                <a16:creationId xmlns:a16="http://schemas.microsoft.com/office/drawing/2014/main" id="{C12C045F-7EEB-0A6A-D03B-9A4CCD962CF1}"/>
              </a:ext>
            </a:extLst>
          </p:cNvPr>
          <p:cNvPicPr>
            <a:picLocks noChangeAspect="1"/>
          </p:cNvPicPr>
          <p:nvPr/>
        </p:nvPicPr>
        <p:blipFill>
          <a:blip r:embed="rId4"/>
          <a:stretch>
            <a:fillRect/>
          </a:stretch>
        </p:blipFill>
        <p:spPr>
          <a:xfrm>
            <a:off x="6614070" y="4330122"/>
            <a:ext cx="3810196" cy="2438525"/>
          </a:xfrm>
          <a:prstGeom prst="rect">
            <a:avLst/>
          </a:prstGeom>
        </p:spPr>
      </p:pic>
      <p:sp>
        <p:nvSpPr>
          <p:cNvPr id="19" name="Rectangle 18">
            <a:extLst>
              <a:ext uri="{FF2B5EF4-FFF2-40B4-BE49-F238E27FC236}">
                <a16:creationId xmlns:a16="http://schemas.microsoft.com/office/drawing/2014/main" id="{02556CD0-4C78-DD50-B23F-AE983E68C1B4}"/>
              </a:ext>
            </a:extLst>
          </p:cNvPr>
          <p:cNvSpPr/>
          <p:nvPr/>
        </p:nvSpPr>
        <p:spPr>
          <a:xfrm>
            <a:off x="6598875" y="5575730"/>
            <a:ext cx="792570" cy="19202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FEDFBD5D-1CBC-C722-8ADB-A0809336056F}"/>
              </a:ext>
            </a:extLst>
          </p:cNvPr>
          <p:cNvSpPr/>
          <p:nvPr/>
        </p:nvSpPr>
        <p:spPr>
          <a:xfrm>
            <a:off x="6623214" y="6328337"/>
            <a:ext cx="792570" cy="19202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AA3D7518-825A-995E-86BB-34BE74E41EC1}"/>
              </a:ext>
            </a:extLst>
          </p:cNvPr>
          <p:cNvSpPr/>
          <p:nvPr/>
        </p:nvSpPr>
        <p:spPr>
          <a:xfrm>
            <a:off x="6614070" y="5230171"/>
            <a:ext cx="792570" cy="19202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E171DE06-DF52-7565-0048-022E9A20F1A9}"/>
              </a:ext>
            </a:extLst>
          </p:cNvPr>
          <p:cNvPicPr>
            <a:picLocks noChangeAspect="1"/>
          </p:cNvPicPr>
          <p:nvPr/>
        </p:nvPicPr>
        <p:blipFill>
          <a:blip r:embed="rId5"/>
          <a:stretch>
            <a:fillRect/>
          </a:stretch>
        </p:blipFill>
        <p:spPr>
          <a:xfrm>
            <a:off x="1141282" y="4565632"/>
            <a:ext cx="4582044" cy="2203015"/>
          </a:xfrm>
          <a:prstGeom prst="rect">
            <a:avLst/>
          </a:prstGeom>
        </p:spPr>
      </p:pic>
      <p:pic>
        <p:nvPicPr>
          <p:cNvPr id="6" name="Image 5">
            <a:extLst>
              <a:ext uri="{FF2B5EF4-FFF2-40B4-BE49-F238E27FC236}">
                <a16:creationId xmlns:a16="http://schemas.microsoft.com/office/drawing/2014/main" id="{0C38FB63-BAED-3EE0-B35E-97BE12A42F37}"/>
              </a:ext>
            </a:extLst>
          </p:cNvPr>
          <p:cNvPicPr>
            <a:picLocks noChangeAspect="1"/>
          </p:cNvPicPr>
          <p:nvPr/>
        </p:nvPicPr>
        <p:blipFill>
          <a:blip r:embed="rId6"/>
          <a:stretch>
            <a:fillRect/>
          </a:stretch>
        </p:blipFill>
        <p:spPr>
          <a:xfrm>
            <a:off x="1738308" y="2206609"/>
            <a:ext cx="3330137" cy="2304573"/>
          </a:xfrm>
          <a:prstGeom prst="rect">
            <a:avLst/>
          </a:prstGeom>
        </p:spPr>
      </p:pic>
      <p:sp>
        <p:nvSpPr>
          <p:cNvPr id="7" name="Rectangle 6">
            <a:extLst>
              <a:ext uri="{FF2B5EF4-FFF2-40B4-BE49-F238E27FC236}">
                <a16:creationId xmlns:a16="http://schemas.microsoft.com/office/drawing/2014/main" id="{60151C08-CC32-BC0C-1705-1EF9E049AC7E}"/>
              </a:ext>
            </a:extLst>
          </p:cNvPr>
          <p:cNvSpPr/>
          <p:nvPr/>
        </p:nvSpPr>
        <p:spPr>
          <a:xfrm>
            <a:off x="1141282" y="6187669"/>
            <a:ext cx="783771" cy="19938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E8737444-F831-B78B-9E04-0F2FE1FD3E35}"/>
              </a:ext>
            </a:extLst>
          </p:cNvPr>
          <p:cNvSpPr/>
          <p:nvPr/>
        </p:nvSpPr>
        <p:spPr>
          <a:xfrm>
            <a:off x="1755610" y="3043045"/>
            <a:ext cx="792570" cy="19202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F58A8067-E0F2-830E-A36A-E47908C65DAF}"/>
              </a:ext>
            </a:extLst>
          </p:cNvPr>
          <p:cNvSpPr/>
          <p:nvPr/>
        </p:nvSpPr>
        <p:spPr>
          <a:xfrm>
            <a:off x="1738308" y="3358306"/>
            <a:ext cx="792570" cy="19202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AB18BB81-D982-B5D9-31D3-26BF3C7329C9}"/>
              </a:ext>
            </a:extLst>
          </p:cNvPr>
          <p:cNvSpPr/>
          <p:nvPr/>
        </p:nvSpPr>
        <p:spPr>
          <a:xfrm>
            <a:off x="1755610" y="3884513"/>
            <a:ext cx="792570" cy="19202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48758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rtlCol="0"/>
          <a:lstStyle/>
          <a:p>
            <a:pPr rtl="0"/>
            <a:r>
              <a:rPr lang="fr-FR" dirty="0"/>
              <a:t>Conclusion</a:t>
            </a:r>
          </a:p>
        </p:txBody>
      </p:sp>
      <p:sp>
        <p:nvSpPr>
          <p:cNvPr id="3" name="Espace réservé du contenu 2">
            <a:extLst>
              <a:ext uri="{FF2B5EF4-FFF2-40B4-BE49-F238E27FC236}">
                <a16:creationId xmlns:a16="http://schemas.microsoft.com/office/drawing/2014/main" id="{E14BBEAF-B516-45F4-9EF6-A9F65111580F}"/>
              </a:ext>
            </a:extLst>
          </p:cNvPr>
          <p:cNvSpPr>
            <a:spLocks noGrp="1"/>
          </p:cNvSpPr>
          <p:nvPr>
            <p:ph type="body" idx="1"/>
          </p:nvPr>
        </p:nvSpPr>
        <p:spPr>
          <a:xfrm>
            <a:off x="5264239" y="3207058"/>
            <a:ext cx="5537022" cy="1701112"/>
          </a:xfrm>
        </p:spPr>
        <p:txBody>
          <a:bodyPr vert="horz" lIns="91440" tIns="45720" rIns="91440" bIns="45720" rtlCol="0" anchor="b">
            <a:normAutofit/>
          </a:bodyPr>
          <a:lstStyle/>
          <a:p>
            <a:pPr rtl="0"/>
            <a:r>
              <a:rPr lang="fr-FR" cap="all" spc="150" dirty="0">
                <a:latin typeface="Google Sans"/>
                <a:ea typeface="+mj-ea"/>
                <a:cs typeface="+mj-cs"/>
              </a:rPr>
              <a:t>Après une analyse minutieuse, l'Indonésie, les Philippines et la Malaisie se distinguent comme des marchés clés pour l'exportation de poulet. Ces pays ont montré une forte demande et une croissance stable, ce qui en fait des cibles stratégiques pour l'expansion de votre activité d'exportation de poulet.</a:t>
            </a:r>
          </a:p>
        </p:txBody>
      </p:sp>
    </p:spTree>
    <p:extLst>
      <p:ext uri="{BB962C8B-B14F-4D97-AF65-F5344CB8AC3E}">
        <p14:creationId xmlns:p14="http://schemas.microsoft.com/office/powerpoint/2010/main" val="920173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CAEE93-8585-46D4-A7EC-F184E317CB2E}"/>
              </a:ext>
            </a:extLst>
          </p:cNvPr>
          <p:cNvSpPr>
            <a:spLocks noGrp="1"/>
          </p:cNvSpPr>
          <p:nvPr>
            <p:ph type="ctrTitle"/>
          </p:nvPr>
        </p:nvSpPr>
        <p:spPr>
          <a:xfrm>
            <a:off x="6696635" y="1615736"/>
            <a:ext cx="4179570" cy="1524735"/>
          </a:xfrm>
        </p:spPr>
        <p:txBody>
          <a:bodyPr rtlCol="0"/>
          <a:lstStyle/>
          <a:p>
            <a:pPr rtl="0"/>
            <a:r>
              <a:rPr lang="fr-FR" dirty="0"/>
              <a:t>MERCI</a:t>
            </a:r>
          </a:p>
        </p:txBody>
      </p:sp>
      <p:sp>
        <p:nvSpPr>
          <p:cNvPr id="3" name="Espace réservé du contenu 2">
            <a:extLst>
              <a:ext uri="{FF2B5EF4-FFF2-40B4-BE49-F238E27FC236}">
                <a16:creationId xmlns:a16="http://schemas.microsoft.com/office/drawing/2014/main" id="{24AFFC60-19C3-4901-93F7-7AAF4C09F8C6}"/>
              </a:ext>
            </a:extLst>
          </p:cNvPr>
          <p:cNvSpPr>
            <a:spLocks noGrp="1"/>
          </p:cNvSpPr>
          <p:nvPr>
            <p:ph type="subTitle" idx="1"/>
          </p:nvPr>
        </p:nvSpPr>
        <p:spPr>
          <a:xfrm>
            <a:off x="10264588" y="6245577"/>
            <a:ext cx="4179570" cy="2004161"/>
          </a:xfrm>
        </p:spPr>
        <p:txBody>
          <a:bodyPr rtlCol="0">
            <a:normAutofit/>
          </a:bodyPr>
          <a:lstStyle/>
          <a:p>
            <a:pPr rtl="0"/>
            <a:r>
              <a:rPr lang="fr-FR" dirty="0"/>
              <a:t>Thomas </a:t>
            </a:r>
            <a:r>
              <a:rPr lang="fr-FR" dirty="0" err="1"/>
              <a:t>blondeel</a:t>
            </a:r>
            <a:endParaRPr lang="fr-FR"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C4C7F190-7B03-1B87-3087-3443FFF176ED}"/>
              </a:ext>
            </a:extLst>
          </p:cNvPr>
          <p:cNvSpPr txBox="1">
            <a:spLocks/>
          </p:cNvSpPr>
          <p:nvPr/>
        </p:nvSpPr>
        <p:spPr>
          <a:xfrm>
            <a:off x="630393" y="-59451"/>
            <a:ext cx="4941771" cy="112220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r>
              <a:rPr lang="fr-FR" dirty="0">
                <a:solidFill>
                  <a:schemeClr val="tx1"/>
                </a:solidFill>
                <a:latin typeface="Inter"/>
              </a:rPr>
              <a:t>Introduction</a:t>
            </a:r>
            <a:endParaRPr lang="fr-FR" dirty="0">
              <a:solidFill>
                <a:schemeClr val="tx1"/>
              </a:solidFill>
            </a:endParaRPr>
          </a:p>
        </p:txBody>
      </p:sp>
      <p:sp>
        <p:nvSpPr>
          <p:cNvPr id="12" name="Google Shape;178;p40">
            <a:extLst>
              <a:ext uri="{FF2B5EF4-FFF2-40B4-BE49-F238E27FC236}">
                <a16:creationId xmlns:a16="http://schemas.microsoft.com/office/drawing/2014/main" id="{32827593-3153-6875-26D6-D227037BC6D8}"/>
              </a:ext>
            </a:extLst>
          </p:cNvPr>
          <p:cNvSpPr txBox="1">
            <a:spLocks/>
          </p:cNvSpPr>
          <p:nvPr/>
        </p:nvSpPr>
        <p:spPr>
          <a:xfrm>
            <a:off x="-116962" y="1376253"/>
            <a:ext cx="2067000" cy="7239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a:lstStyle>
          <a:p>
            <a:pPr algn="ctr">
              <a:spcBef>
                <a:spcPts val="0"/>
              </a:spcBef>
            </a:pPr>
            <a:r>
              <a:rPr lang="en" dirty="0"/>
              <a:t>01</a:t>
            </a:r>
          </a:p>
        </p:txBody>
      </p:sp>
      <p:sp>
        <p:nvSpPr>
          <p:cNvPr id="13" name="Google Shape;185;p40">
            <a:extLst>
              <a:ext uri="{FF2B5EF4-FFF2-40B4-BE49-F238E27FC236}">
                <a16:creationId xmlns:a16="http://schemas.microsoft.com/office/drawing/2014/main" id="{CA1BF428-0165-C129-536D-8BCC43C557B6}"/>
              </a:ext>
            </a:extLst>
          </p:cNvPr>
          <p:cNvSpPr txBox="1">
            <a:spLocks/>
          </p:cNvSpPr>
          <p:nvPr/>
        </p:nvSpPr>
        <p:spPr>
          <a:xfrm>
            <a:off x="-116962" y="2514771"/>
            <a:ext cx="2067000" cy="7239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a:lstStyle>
          <a:p>
            <a:pPr algn="ctr">
              <a:spcBef>
                <a:spcPts val="0"/>
              </a:spcBef>
            </a:pPr>
            <a:r>
              <a:rPr lang="en"/>
              <a:t>02</a:t>
            </a:r>
            <a:endParaRPr lang="en" dirty="0"/>
          </a:p>
        </p:txBody>
      </p:sp>
      <p:sp>
        <p:nvSpPr>
          <p:cNvPr id="14" name="Google Shape;185;p40">
            <a:extLst>
              <a:ext uri="{FF2B5EF4-FFF2-40B4-BE49-F238E27FC236}">
                <a16:creationId xmlns:a16="http://schemas.microsoft.com/office/drawing/2014/main" id="{8AD2B3EF-CC5F-4FA7-2695-305CCC7E029B}"/>
              </a:ext>
            </a:extLst>
          </p:cNvPr>
          <p:cNvSpPr txBox="1">
            <a:spLocks/>
          </p:cNvSpPr>
          <p:nvPr/>
        </p:nvSpPr>
        <p:spPr>
          <a:xfrm>
            <a:off x="-116962" y="3805689"/>
            <a:ext cx="2067000" cy="7239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a:lstStyle>
          <a:p>
            <a:pPr algn="ctr">
              <a:spcBef>
                <a:spcPts val="0"/>
              </a:spcBef>
            </a:pPr>
            <a:r>
              <a:rPr lang="en" dirty="0"/>
              <a:t>03</a:t>
            </a:r>
          </a:p>
        </p:txBody>
      </p:sp>
      <p:sp>
        <p:nvSpPr>
          <p:cNvPr id="15" name="Google Shape;185;p40">
            <a:extLst>
              <a:ext uri="{FF2B5EF4-FFF2-40B4-BE49-F238E27FC236}">
                <a16:creationId xmlns:a16="http://schemas.microsoft.com/office/drawing/2014/main" id="{733085D2-F140-0163-BC9D-D00A33C1711B}"/>
              </a:ext>
            </a:extLst>
          </p:cNvPr>
          <p:cNvSpPr txBox="1">
            <a:spLocks/>
          </p:cNvSpPr>
          <p:nvPr/>
        </p:nvSpPr>
        <p:spPr>
          <a:xfrm>
            <a:off x="-116962" y="4997995"/>
            <a:ext cx="2067000" cy="7239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a:lstStyle>
          <a:p>
            <a:pPr algn="ctr">
              <a:spcBef>
                <a:spcPts val="0"/>
              </a:spcBef>
            </a:pPr>
            <a:r>
              <a:rPr lang="en" dirty="0"/>
              <a:t>04</a:t>
            </a:r>
          </a:p>
        </p:txBody>
      </p:sp>
      <p:cxnSp>
        <p:nvCxnSpPr>
          <p:cNvPr id="16" name="Google Shape;188;p40">
            <a:extLst>
              <a:ext uri="{FF2B5EF4-FFF2-40B4-BE49-F238E27FC236}">
                <a16:creationId xmlns:a16="http://schemas.microsoft.com/office/drawing/2014/main" id="{89B5D512-0680-F3FD-80C6-F2EE42C56FF1}"/>
              </a:ext>
            </a:extLst>
          </p:cNvPr>
          <p:cNvCxnSpPr>
            <a:cxnSpLocks/>
          </p:cNvCxnSpPr>
          <p:nvPr/>
        </p:nvCxnSpPr>
        <p:spPr>
          <a:xfrm>
            <a:off x="555812" y="1062751"/>
            <a:ext cx="3025346" cy="0"/>
          </a:xfrm>
          <a:prstGeom prst="straightConnector1">
            <a:avLst/>
          </a:prstGeom>
          <a:noFill/>
          <a:ln w="19050" cap="flat" cmpd="sng">
            <a:solidFill>
              <a:schemeClr val="tx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19" name="Google Shape;183;p40">
            <a:extLst>
              <a:ext uri="{FF2B5EF4-FFF2-40B4-BE49-F238E27FC236}">
                <a16:creationId xmlns:a16="http://schemas.microsoft.com/office/drawing/2014/main" id="{49104AF1-11E0-F997-2908-8439E4EAA14B}"/>
              </a:ext>
            </a:extLst>
          </p:cNvPr>
          <p:cNvSpPr txBox="1">
            <a:spLocks/>
          </p:cNvSpPr>
          <p:nvPr/>
        </p:nvSpPr>
        <p:spPr>
          <a:xfrm>
            <a:off x="916538" y="1376252"/>
            <a:ext cx="2067000" cy="5484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a:lstStyle>
          <a:p>
            <a:pPr algn="ctr">
              <a:spcBef>
                <a:spcPts val="0"/>
              </a:spcBef>
            </a:pPr>
            <a:r>
              <a:rPr lang="fr-FR" sz="2000" dirty="0">
                <a:solidFill>
                  <a:srgbClr val="FF0000"/>
                </a:solidFill>
              </a:rPr>
              <a:t>Données</a:t>
            </a:r>
          </a:p>
        </p:txBody>
      </p:sp>
      <p:sp>
        <p:nvSpPr>
          <p:cNvPr id="20" name="Google Shape;184;p40">
            <a:extLst>
              <a:ext uri="{FF2B5EF4-FFF2-40B4-BE49-F238E27FC236}">
                <a16:creationId xmlns:a16="http://schemas.microsoft.com/office/drawing/2014/main" id="{73D13A15-C822-6807-3B2B-AB0FC8A25379}"/>
              </a:ext>
            </a:extLst>
          </p:cNvPr>
          <p:cNvSpPr txBox="1">
            <a:spLocks/>
          </p:cNvSpPr>
          <p:nvPr/>
        </p:nvSpPr>
        <p:spPr>
          <a:xfrm>
            <a:off x="2583526" y="1429428"/>
            <a:ext cx="2867024" cy="617549"/>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fr-FR" sz="1400" dirty="0"/>
              <a:t>Présentation des données utilisé pour l’étude de marché </a:t>
            </a:r>
          </a:p>
        </p:txBody>
      </p:sp>
      <p:sp>
        <p:nvSpPr>
          <p:cNvPr id="24" name="Google Shape;183;p40">
            <a:extLst>
              <a:ext uri="{FF2B5EF4-FFF2-40B4-BE49-F238E27FC236}">
                <a16:creationId xmlns:a16="http://schemas.microsoft.com/office/drawing/2014/main" id="{41C819F3-3A6A-1DA4-DC4D-2867B92B1C50}"/>
              </a:ext>
            </a:extLst>
          </p:cNvPr>
          <p:cNvSpPr txBox="1">
            <a:spLocks/>
          </p:cNvSpPr>
          <p:nvPr/>
        </p:nvSpPr>
        <p:spPr>
          <a:xfrm>
            <a:off x="1131181" y="2567445"/>
            <a:ext cx="2067000" cy="647012"/>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a:lstStyle>
          <a:p>
            <a:pPr algn="ctr">
              <a:spcBef>
                <a:spcPts val="0"/>
              </a:spcBef>
            </a:pPr>
            <a:r>
              <a:rPr lang="fr-FR" sz="2000" dirty="0">
                <a:solidFill>
                  <a:srgbClr val="FF0000"/>
                </a:solidFill>
              </a:rPr>
              <a:t>Nettoyage des données</a:t>
            </a:r>
          </a:p>
        </p:txBody>
      </p:sp>
      <p:sp>
        <p:nvSpPr>
          <p:cNvPr id="25" name="Google Shape;184;p40">
            <a:extLst>
              <a:ext uri="{FF2B5EF4-FFF2-40B4-BE49-F238E27FC236}">
                <a16:creationId xmlns:a16="http://schemas.microsoft.com/office/drawing/2014/main" id="{8C6678D1-65D8-41FD-BBF2-C8B4779F36C0}"/>
              </a:ext>
            </a:extLst>
          </p:cNvPr>
          <p:cNvSpPr txBox="1">
            <a:spLocks/>
          </p:cNvSpPr>
          <p:nvPr/>
        </p:nvSpPr>
        <p:spPr>
          <a:xfrm>
            <a:off x="2977974" y="2544455"/>
            <a:ext cx="2867024" cy="617549"/>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fr-FR" sz="1400" dirty="0"/>
              <a:t>Présentation du nettoyage des données utilisée </a:t>
            </a:r>
          </a:p>
        </p:txBody>
      </p:sp>
      <p:sp>
        <p:nvSpPr>
          <p:cNvPr id="2" name="Google Shape;183;p40">
            <a:extLst>
              <a:ext uri="{FF2B5EF4-FFF2-40B4-BE49-F238E27FC236}">
                <a16:creationId xmlns:a16="http://schemas.microsoft.com/office/drawing/2014/main" id="{2036BA78-E41E-54C5-EF16-16A87351665C}"/>
              </a:ext>
            </a:extLst>
          </p:cNvPr>
          <p:cNvSpPr txBox="1">
            <a:spLocks/>
          </p:cNvSpPr>
          <p:nvPr/>
        </p:nvSpPr>
        <p:spPr>
          <a:xfrm>
            <a:off x="1131181" y="3896918"/>
            <a:ext cx="2067000" cy="647012"/>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a:lstStyle>
          <a:p>
            <a:pPr algn="ctr">
              <a:spcBef>
                <a:spcPts val="0"/>
              </a:spcBef>
            </a:pPr>
            <a:r>
              <a:rPr lang="fr-FR" sz="2000" dirty="0">
                <a:solidFill>
                  <a:srgbClr val="FF0000"/>
                </a:solidFill>
              </a:rPr>
              <a:t>Méthode utilisé</a:t>
            </a:r>
          </a:p>
        </p:txBody>
      </p:sp>
      <p:sp>
        <p:nvSpPr>
          <p:cNvPr id="3" name="Google Shape;183;p40">
            <a:extLst>
              <a:ext uri="{FF2B5EF4-FFF2-40B4-BE49-F238E27FC236}">
                <a16:creationId xmlns:a16="http://schemas.microsoft.com/office/drawing/2014/main" id="{3044477F-877F-39EB-D2EE-B6D8FBDA1ABC}"/>
              </a:ext>
            </a:extLst>
          </p:cNvPr>
          <p:cNvSpPr txBox="1">
            <a:spLocks/>
          </p:cNvSpPr>
          <p:nvPr/>
        </p:nvSpPr>
        <p:spPr>
          <a:xfrm>
            <a:off x="1131181" y="4902553"/>
            <a:ext cx="2067000" cy="647012"/>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a:lstStyle>
          <a:p>
            <a:pPr algn="ctr">
              <a:spcBef>
                <a:spcPts val="0"/>
              </a:spcBef>
            </a:pPr>
            <a:r>
              <a:rPr lang="fr-FR" sz="2000" dirty="0">
                <a:solidFill>
                  <a:srgbClr val="FF0000"/>
                </a:solidFill>
              </a:rPr>
              <a:t>conclusion</a:t>
            </a:r>
          </a:p>
        </p:txBody>
      </p:sp>
      <p:sp>
        <p:nvSpPr>
          <p:cNvPr id="4" name="Google Shape;184;p40">
            <a:extLst>
              <a:ext uri="{FF2B5EF4-FFF2-40B4-BE49-F238E27FC236}">
                <a16:creationId xmlns:a16="http://schemas.microsoft.com/office/drawing/2014/main" id="{3DDCD2F6-D66A-4806-85DA-F3A18ED5102C}"/>
              </a:ext>
            </a:extLst>
          </p:cNvPr>
          <p:cNvSpPr txBox="1">
            <a:spLocks/>
          </p:cNvSpPr>
          <p:nvPr/>
        </p:nvSpPr>
        <p:spPr>
          <a:xfrm>
            <a:off x="2977974" y="3858474"/>
            <a:ext cx="2867024" cy="72390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fr-FR" sz="1400" dirty="0"/>
              <a:t>Présentation des données propres, plus explication des méthodes utilisée</a:t>
            </a:r>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031FE9-9059-4FE8-B4AC-9771F23A1B89}"/>
              </a:ext>
            </a:extLst>
          </p:cNvPr>
          <p:cNvSpPr>
            <a:spLocks noGrp="1"/>
          </p:cNvSpPr>
          <p:nvPr>
            <p:ph type="title"/>
          </p:nvPr>
        </p:nvSpPr>
        <p:spPr>
          <a:xfrm>
            <a:off x="1885156" y="136525"/>
            <a:ext cx="8421688" cy="1325563"/>
          </a:xfrm>
        </p:spPr>
        <p:txBody>
          <a:bodyPr rtlCol="0"/>
          <a:lstStyle/>
          <a:p>
            <a:pPr>
              <a:spcBef>
                <a:spcPts val="0"/>
              </a:spcBef>
            </a:pPr>
            <a:r>
              <a:rPr lang="en" sz="4400" dirty="0"/>
              <a:t>01</a:t>
            </a:r>
            <a:br>
              <a:rPr lang="fr-FR" sz="2800" dirty="0">
                <a:solidFill>
                  <a:srgbClr val="FF0000"/>
                </a:solidFill>
              </a:rPr>
            </a:br>
            <a:r>
              <a:rPr lang="fr-FR" sz="2800" dirty="0">
                <a:solidFill>
                  <a:srgbClr val="FF0000"/>
                </a:solidFill>
              </a:rPr>
              <a:t>Données</a:t>
            </a:r>
          </a:p>
        </p:txBody>
      </p:sp>
      <p:sp>
        <p:nvSpPr>
          <p:cNvPr id="12" name="Espace réservé du texte 11">
            <a:extLst>
              <a:ext uri="{FF2B5EF4-FFF2-40B4-BE49-F238E27FC236}">
                <a16:creationId xmlns:a16="http://schemas.microsoft.com/office/drawing/2014/main" id="{C78B1D09-1C23-4788-2A70-48A57EB8C30A}"/>
              </a:ext>
            </a:extLst>
          </p:cNvPr>
          <p:cNvSpPr>
            <a:spLocks noGrp="1"/>
          </p:cNvSpPr>
          <p:nvPr>
            <p:ph type="body" sz="quarter" idx="13"/>
          </p:nvPr>
        </p:nvSpPr>
        <p:spPr>
          <a:xfrm>
            <a:off x="1064559" y="1773439"/>
            <a:ext cx="4031945" cy="365125"/>
          </a:xfrm>
        </p:spPr>
        <p:txBody>
          <a:bodyPr>
            <a:normAutofit lnSpcReduction="10000"/>
          </a:bodyPr>
          <a:lstStyle/>
          <a:p>
            <a:r>
              <a:rPr lang="fr-FR" dirty="0"/>
              <a:t>Récupération des données</a:t>
            </a:r>
          </a:p>
        </p:txBody>
      </p:sp>
      <p:sp>
        <p:nvSpPr>
          <p:cNvPr id="14" name="Espace réservé du texte 13">
            <a:extLst>
              <a:ext uri="{FF2B5EF4-FFF2-40B4-BE49-F238E27FC236}">
                <a16:creationId xmlns:a16="http://schemas.microsoft.com/office/drawing/2014/main" id="{06FBBDE7-1591-A0B4-30BE-F7E51F513AD4}"/>
              </a:ext>
            </a:extLst>
          </p:cNvPr>
          <p:cNvSpPr>
            <a:spLocks noGrp="1"/>
          </p:cNvSpPr>
          <p:nvPr>
            <p:ph type="body" sz="quarter" idx="15"/>
          </p:nvPr>
        </p:nvSpPr>
        <p:spPr>
          <a:xfrm>
            <a:off x="1064559" y="2323257"/>
            <a:ext cx="4031030" cy="1057308"/>
          </a:xfrm>
        </p:spPr>
        <p:txBody>
          <a:bodyPr>
            <a:normAutofit lnSpcReduction="10000"/>
          </a:bodyPr>
          <a:lstStyle/>
          <a:p>
            <a:r>
              <a:rPr lang="fr-FR" dirty="0"/>
              <a:t>Pour récupérer les données, je suis parti sur le site</a:t>
            </a:r>
          </a:p>
          <a:p>
            <a:r>
              <a:rPr lang="fr-FR" dirty="0"/>
              <a:t>« https://www.fao.org/</a:t>
            </a:r>
            <a:r>
              <a:rPr lang="fr-FR" dirty="0" err="1"/>
              <a:t>faostat</a:t>
            </a:r>
            <a:r>
              <a:rPr lang="fr-FR" dirty="0"/>
              <a:t>/</a:t>
            </a:r>
            <a:r>
              <a:rPr lang="fr-FR" dirty="0" err="1"/>
              <a:t>fr</a:t>
            </a:r>
            <a:r>
              <a:rPr lang="fr-FR" dirty="0"/>
              <a:t>/#data/» dans le quel j’ai exporter les données voulu pour l’étude dans plus de  176 pays   </a:t>
            </a:r>
          </a:p>
        </p:txBody>
      </p:sp>
      <p:pic>
        <p:nvPicPr>
          <p:cNvPr id="28" name="Image 27">
            <a:extLst>
              <a:ext uri="{FF2B5EF4-FFF2-40B4-BE49-F238E27FC236}">
                <a16:creationId xmlns:a16="http://schemas.microsoft.com/office/drawing/2014/main" id="{AF8AEE85-860F-AEFC-12D5-01A9D7A65880}"/>
              </a:ext>
            </a:extLst>
          </p:cNvPr>
          <p:cNvPicPr>
            <a:picLocks noChangeAspect="1"/>
          </p:cNvPicPr>
          <p:nvPr/>
        </p:nvPicPr>
        <p:blipFill>
          <a:blip r:embed="rId3"/>
          <a:stretch>
            <a:fillRect/>
          </a:stretch>
        </p:blipFill>
        <p:spPr>
          <a:xfrm>
            <a:off x="559914" y="3380565"/>
            <a:ext cx="5045037" cy="3340910"/>
          </a:xfrm>
          <a:prstGeom prst="rect">
            <a:avLst/>
          </a:prstGeom>
        </p:spPr>
      </p:pic>
      <p:sp>
        <p:nvSpPr>
          <p:cNvPr id="29" name="Espace réservé du texte 11">
            <a:extLst>
              <a:ext uri="{FF2B5EF4-FFF2-40B4-BE49-F238E27FC236}">
                <a16:creationId xmlns:a16="http://schemas.microsoft.com/office/drawing/2014/main" id="{9C7EA097-7C02-8D54-9430-76344BBAAAFC}"/>
              </a:ext>
            </a:extLst>
          </p:cNvPr>
          <p:cNvSpPr txBox="1">
            <a:spLocks/>
          </p:cNvSpPr>
          <p:nvPr/>
        </p:nvSpPr>
        <p:spPr>
          <a:xfrm>
            <a:off x="7095496" y="1773439"/>
            <a:ext cx="4031945" cy="36512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Données sélectionné </a:t>
            </a:r>
          </a:p>
        </p:txBody>
      </p:sp>
      <p:sp>
        <p:nvSpPr>
          <p:cNvPr id="30" name="Espace réservé du texte 13">
            <a:extLst>
              <a:ext uri="{FF2B5EF4-FFF2-40B4-BE49-F238E27FC236}">
                <a16:creationId xmlns:a16="http://schemas.microsoft.com/office/drawing/2014/main" id="{76B2159D-0C56-3192-6083-9F84842A3BF9}"/>
              </a:ext>
            </a:extLst>
          </p:cNvPr>
          <p:cNvSpPr txBox="1">
            <a:spLocks/>
          </p:cNvSpPr>
          <p:nvPr/>
        </p:nvSpPr>
        <p:spPr>
          <a:xfrm>
            <a:off x="7095496" y="2138564"/>
            <a:ext cx="4031030" cy="4582911"/>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D’abord prendre une plage de donné</a:t>
            </a:r>
          </a:p>
          <a:p>
            <a:r>
              <a:rPr lang="fr-FR" dirty="0"/>
              <a:t> « 2010 à 2018 »</a:t>
            </a:r>
          </a:p>
          <a:p>
            <a:r>
              <a:rPr lang="fr-FR" dirty="0"/>
              <a:t>Puis prendre les valeur qui nous intéresse pour cette étude : </a:t>
            </a:r>
          </a:p>
          <a:p>
            <a:r>
              <a:rPr lang="fr-FR" dirty="0"/>
              <a:t>Zone </a:t>
            </a:r>
          </a:p>
          <a:p>
            <a:r>
              <a:rPr lang="fr-FR" dirty="0"/>
              <a:t>Viande de Volailles</a:t>
            </a:r>
          </a:p>
          <a:p>
            <a:r>
              <a:rPr lang="fr-FR" dirty="0"/>
              <a:t>Population</a:t>
            </a:r>
          </a:p>
          <a:p>
            <a:r>
              <a:rPr lang="fr-FR" dirty="0"/>
              <a:t>Production/T</a:t>
            </a:r>
          </a:p>
          <a:p>
            <a:r>
              <a:rPr lang="fr-FR" dirty="0"/>
              <a:t>Importations – quantité/T</a:t>
            </a:r>
          </a:p>
          <a:p>
            <a:r>
              <a:rPr lang="fr-FR" dirty="0"/>
              <a:t>Disponibilité intérieure/T </a:t>
            </a:r>
          </a:p>
          <a:p>
            <a:r>
              <a:rPr lang="fr-FR" dirty="0"/>
              <a:t>Nourriture/T</a:t>
            </a:r>
          </a:p>
          <a:p>
            <a:r>
              <a:rPr lang="fr-FR" dirty="0"/>
              <a:t>Kg/personne/an</a:t>
            </a:r>
          </a:p>
          <a:p>
            <a:r>
              <a:rPr lang="fr-FR" dirty="0"/>
              <a:t>Kcal/personne/an</a:t>
            </a:r>
          </a:p>
          <a:p>
            <a:r>
              <a:rPr lang="fr-FR" dirty="0"/>
              <a:t>Croissance annuelle US$ par habitant/%</a:t>
            </a:r>
          </a:p>
          <a:p>
            <a:r>
              <a:rPr lang="fr-FR" dirty="0"/>
              <a:t>US$ par habitant</a:t>
            </a:r>
          </a:p>
          <a:p>
            <a:endParaRPr lang="fr-FR" dirty="0"/>
          </a:p>
        </p:txBody>
      </p:sp>
      <p:sp>
        <p:nvSpPr>
          <p:cNvPr id="31" name="Flèche : droite 30">
            <a:extLst>
              <a:ext uri="{FF2B5EF4-FFF2-40B4-BE49-F238E27FC236}">
                <a16:creationId xmlns:a16="http://schemas.microsoft.com/office/drawing/2014/main" id="{6831314D-3379-DCC0-2286-EA281790EB97}"/>
              </a:ext>
            </a:extLst>
          </p:cNvPr>
          <p:cNvSpPr/>
          <p:nvPr/>
        </p:nvSpPr>
        <p:spPr>
          <a:xfrm>
            <a:off x="10168403" y="4565125"/>
            <a:ext cx="474388" cy="371260"/>
          </a:xfrm>
          <a:prstGeom prst="rightArrow">
            <a:avLst/>
          </a:prstGeom>
          <a:solidFill>
            <a:srgbClr val="FF0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2" name="ZoneTexte 31">
            <a:extLst>
              <a:ext uri="{FF2B5EF4-FFF2-40B4-BE49-F238E27FC236}">
                <a16:creationId xmlns:a16="http://schemas.microsoft.com/office/drawing/2014/main" id="{46848BB6-5263-C058-1147-46499BB3F881}"/>
              </a:ext>
            </a:extLst>
          </p:cNvPr>
          <p:cNvSpPr txBox="1"/>
          <p:nvPr/>
        </p:nvSpPr>
        <p:spPr>
          <a:xfrm>
            <a:off x="10780565" y="4273701"/>
            <a:ext cx="1175657" cy="954107"/>
          </a:xfrm>
          <a:prstGeom prst="rect">
            <a:avLst/>
          </a:prstGeom>
          <a:noFill/>
        </p:spPr>
        <p:txBody>
          <a:bodyPr wrap="square" rtlCol="0">
            <a:spAutoFit/>
          </a:bodyPr>
          <a:lstStyle/>
          <a:p>
            <a:r>
              <a:rPr lang="fr-FR" sz="1400" dirty="0"/>
              <a:t>Exportation des donné sélectionné en .CSV</a:t>
            </a:r>
          </a:p>
        </p:txBody>
      </p:sp>
      <p:sp>
        <p:nvSpPr>
          <p:cNvPr id="3" name="Espace réservé du texte 13">
            <a:extLst>
              <a:ext uri="{FF2B5EF4-FFF2-40B4-BE49-F238E27FC236}">
                <a16:creationId xmlns:a16="http://schemas.microsoft.com/office/drawing/2014/main" id="{B700F9E1-CF8C-A54F-FBA2-A3CA6035D1F9}"/>
              </a:ext>
            </a:extLst>
          </p:cNvPr>
          <p:cNvSpPr txBox="1">
            <a:spLocks/>
          </p:cNvSpPr>
          <p:nvPr/>
        </p:nvSpPr>
        <p:spPr>
          <a:xfrm>
            <a:off x="1063644" y="3358822"/>
            <a:ext cx="5499010" cy="412871"/>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Organisation des Nations unies pour l'alimentation et l'agriculture</a:t>
            </a:r>
          </a:p>
        </p:txBody>
      </p:sp>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7C308850-2EA6-EC91-309F-8FAA8810C649}"/>
              </a:ext>
            </a:extLst>
          </p:cNvPr>
          <p:cNvSpPr txBox="1">
            <a:spLocks/>
          </p:cNvSpPr>
          <p:nvPr/>
        </p:nvSpPr>
        <p:spPr>
          <a:xfrm>
            <a:off x="4718003" y="537884"/>
            <a:ext cx="8421688" cy="184070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spc="150" baseline="0">
                <a:solidFill>
                  <a:schemeClr val="tx1">
                    <a:lumMod val="75000"/>
                    <a:lumOff val="25000"/>
                  </a:schemeClr>
                </a:solidFill>
                <a:latin typeface="+mj-lt"/>
                <a:ea typeface="+mj-ea"/>
                <a:cs typeface="+mj-cs"/>
              </a:defRPr>
            </a:lvl1pPr>
          </a:lstStyle>
          <a:p>
            <a:pPr algn="ctr">
              <a:spcBef>
                <a:spcPts val="0"/>
              </a:spcBef>
            </a:pPr>
            <a:r>
              <a:rPr lang="en" sz="4000" dirty="0"/>
              <a:t>02</a:t>
            </a:r>
            <a:endParaRPr lang="fr-FR" sz="4000" dirty="0">
              <a:solidFill>
                <a:srgbClr val="FF0000"/>
              </a:solidFill>
            </a:endParaRPr>
          </a:p>
          <a:p>
            <a:pPr algn="ctr">
              <a:spcBef>
                <a:spcPts val="0"/>
              </a:spcBef>
            </a:pPr>
            <a:r>
              <a:rPr lang="fr-FR" sz="2800" dirty="0">
                <a:solidFill>
                  <a:srgbClr val="FF0000"/>
                </a:solidFill>
              </a:rPr>
              <a:t>Nettoyage des données</a:t>
            </a:r>
          </a:p>
        </p:txBody>
      </p:sp>
      <p:sp>
        <p:nvSpPr>
          <p:cNvPr id="6" name="Titre 1">
            <a:extLst>
              <a:ext uri="{FF2B5EF4-FFF2-40B4-BE49-F238E27FC236}">
                <a16:creationId xmlns:a16="http://schemas.microsoft.com/office/drawing/2014/main" id="{5D7FBE3D-4903-1472-A322-22FDB2627812}"/>
              </a:ext>
            </a:extLst>
          </p:cNvPr>
          <p:cNvSpPr txBox="1">
            <a:spLocks/>
          </p:cNvSpPr>
          <p:nvPr/>
        </p:nvSpPr>
        <p:spPr>
          <a:xfrm>
            <a:off x="4861439" y="2507174"/>
            <a:ext cx="8421688"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spc="150" baseline="0">
                <a:solidFill>
                  <a:schemeClr val="tx1">
                    <a:lumMod val="75000"/>
                    <a:lumOff val="25000"/>
                  </a:schemeClr>
                </a:solidFill>
                <a:latin typeface="+mj-lt"/>
                <a:ea typeface="+mj-ea"/>
                <a:cs typeface="+mj-cs"/>
              </a:defRPr>
            </a:lvl1pPr>
          </a:lstStyle>
          <a:p>
            <a:pPr algn="ctr">
              <a:spcBef>
                <a:spcPts val="0"/>
              </a:spcBef>
            </a:pPr>
            <a:r>
              <a:rPr lang="fr-FR" sz="2800" dirty="0">
                <a:solidFill>
                  <a:schemeClr val="tx1"/>
                </a:solidFill>
              </a:rPr>
              <a:t>Présentation sur </a:t>
            </a:r>
          </a:p>
          <a:p>
            <a:pPr algn="ctr">
              <a:spcBef>
                <a:spcPts val="0"/>
              </a:spcBef>
            </a:pPr>
            <a:r>
              <a:rPr lang="fr-FR" sz="2800" dirty="0">
                <a:solidFill>
                  <a:schemeClr val="tx1"/>
                </a:solidFill>
              </a:rPr>
              <a:t>Visual studio code </a:t>
            </a:r>
          </a:p>
        </p:txBody>
      </p:sp>
      <p:pic>
        <p:nvPicPr>
          <p:cNvPr id="7" name="Image 6">
            <a:extLst>
              <a:ext uri="{FF2B5EF4-FFF2-40B4-BE49-F238E27FC236}">
                <a16:creationId xmlns:a16="http://schemas.microsoft.com/office/drawing/2014/main" id="{F248AA9E-4BA5-C255-ED42-EC55CE31A4AD}"/>
              </a:ext>
            </a:extLst>
          </p:cNvPr>
          <p:cNvPicPr>
            <a:picLocks noChangeAspect="1"/>
          </p:cNvPicPr>
          <p:nvPr/>
        </p:nvPicPr>
        <p:blipFill>
          <a:blip r:embed="rId3"/>
          <a:stretch>
            <a:fillRect/>
          </a:stretch>
        </p:blipFill>
        <p:spPr>
          <a:xfrm>
            <a:off x="7507167" y="3832737"/>
            <a:ext cx="2843360" cy="2792180"/>
          </a:xfrm>
          <a:prstGeom prst="rect">
            <a:avLst/>
          </a:prstGeom>
        </p:spPr>
      </p:pic>
    </p:spTree>
    <p:extLst>
      <p:ext uri="{BB962C8B-B14F-4D97-AF65-F5344CB8AC3E}">
        <p14:creationId xmlns:p14="http://schemas.microsoft.com/office/powerpoint/2010/main" val="707789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E54ABB-4929-4810-950B-2DAEA0A5BAB4}"/>
              </a:ext>
            </a:extLst>
          </p:cNvPr>
          <p:cNvSpPr>
            <a:spLocks noGrp="1"/>
          </p:cNvSpPr>
          <p:nvPr>
            <p:ph type="title"/>
          </p:nvPr>
        </p:nvSpPr>
        <p:spPr>
          <a:xfrm>
            <a:off x="1885156" y="362745"/>
            <a:ext cx="8421688" cy="1325563"/>
          </a:xfrm>
        </p:spPr>
        <p:txBody>
          <a:bodyPr rtlCol="0"/>
          <a:lstStyle/>
          <a:p>
            <a:pPr algn="ctr">
              <a:spcBef>
                <a:spcPts val="0"/>
              </a:spcBef>
            </a:pPr>
            <a:r>
              <a:rPr lang="fr-FR" sz="3600" dirty="0">
                <a:solidFill>
                  <a:schemeClr val="tx1"/>
                </a:solidFill>
              </a:rPr>
              <a:t>03</a:t>
            </a:r>
            <a:br>
              <a:rPr lang="fr-FR" sz="2800" dirty="0">
                <a:solidFill>
                  <a:srgbClr val="FF0000"/>
                </a:solidFill>
              </a:rPr>
            </a:br>
            <a:r>
              <a:rPr lang="fr-FR" sz="2800" dirty="0">
                <a:solidFill>
                  <a:srgbClr val="FF0000"/>
                </a:solidFill>
              </a:rPr>
              <a:t>Méthode utilisé</a:t>
            </a:r>
          </a:p>
        </p:txBody>
      </p:sp>
      <p:sp>
        <p:nvSpPr>
          <p:cNvPr id="5" name="Espace réservé du contenu 4">
            <a:extLst>
              <a:ext uri="{FF2B5EF4-FFF2-40B4-BE49-F238E27FC236}">
                <a16:creationId xmlns:a16="http://schemas.microsoft.com/office/drawing/2014/main" id="{CF515C5D-2CDB-4E66-B2B8-1451BC44247F}"/>
              </a:ext>
            </a:extLst>
          </p:cNvPr>
          <p:cNvSpPr>
            <a:spLocks noGrp="1"/>
          </p:cNvSpPr>
          <p:nvPr>
            <p:ph type="body" idx="13"/>
          </p:nvPr>
        </p:nvSpPr>
        <p:spPr>
          <a:xfrm>
            <a:off x="8865604" y="1602559"/>
            <a:ext cx="2882475" cy="823912"/>
          </a:xfrm>
        </p:spPr>
        <p:txBody>
          <a:bodyPr vert="horz" lIns="91440" tIns="45720" rIns="91440" bIns="45720" rtlCol="0" anchor="ctr">
            <a:normAutofit fontScale="62500" lnSpcReduction="20000"/>
          </a:bodyPr>
          <a:lstStyle/>
          <a:p>
            <a:pPr algn="ctr">
              <a:lnSpc>
                <a:spcPct val="110000"/>
              </a:lnSpc>
            </a:pPr>
            <a:r>
              <a:rPr lang="fr-FR" sz="2900" dirty="0">
                <a:solidFill>
                  <a:srgbClr val="202124"/>
                </a:solidFill>
                <a:latin typeface="Google Sans"/>
              </a:rPr>
              <a:t>CAH</a:t>
            </a:r>
          </a:p>
          <a:p>
            <a:pPr algn="ctr" rtl="0"/>
            <a:r>
              <a:rPr lang="fr-FR" sz="2200" dirty="0">
                <a:solidFill>
                  <a:srgbClr val="202124"/>
                </a:solidFill>
                <a:latin typeface="Google Sans"/>
              </a:rPr>
              <a:t>(Classification Ascendante Hiérarchique) </a:t>
            </a:r>
          </a:p>
        </p:txBody>
      </p:sp>
      <p:sp>
        <p:nvSpPr>
          <p:cNvPr id="8" name="Espace réservé du texte 7">
            <a:extLst>
              <a:ext uri="{FF2B5EF4-FFF2-40B4-BE49-F238E27FC236}">
                <a16:creationId xmlns:a16="http://schemas.microsoft.com/office/drawing/2014/main" id="{E92B9716-8D44-4864-8986-720957B34362}"/>
              </a:ext>
            </a:extLst>
          </p:cNvPr>
          <p:cNvSpPr>
            <a:spLocks noGrp="1"/>
          </p:cNvSpPr>
          <p:nvPr>
            <p:ph sz="half" idx="14"/>
          </p:nvPr>
        </p:nvSpPr>
        <p:spPr>
          <a:xfrm>
            <a:off x="8865604" y="2601914"/>
            <a:ext cx="2882475" cy="1997867"/>
          </a:xfrm>
        </p:spPr>
        <p:txBody>
          <a:bodyPr rtlCol="0">
            <a:normAutofit fontScale="92500" lnSpcReduction="10000"/>
          </a:bodyPr>
          <a:lstStyle/>
          <a:p>
            <a:r>
              <a:rPr lang="fr-FR" sz="1500" cap="all" spc="150" dirty="0">
                <a:solidFill>
                  <a:srgbClr val="FF0000"/>
                </a:solidFill>
                <a:latin typeface="Google Sans"/>
                <a:ea typeface="+mj-ea"/>
                <a:cs typeface="+mj-cs"/>
              </a:rPr>
              <a:t>Objectif</a:t>
            </a:r>
            <a:r>
              <a:rPr lang="fr-FR" sz="1500" cap="all" spc="150" dirty="0">
                <a:solidFill>
                  <a:srgbClr val="202124"/>
                </a:solidFill>
                <a:latin typeface="Google Sans"/>
                <a:ea typeface="+mj-ea"/>
                <a:cs typeface="+mj-cs"/>
              </a:rPr>
              <a:t> : Regroupement des variable similaires en clusters hiérarchiques. Permet de créer une structure arborescente (dendrogramme) pour visualiser les relations de similitude entre les variables. </a:t>
            </a:r>
          </a:p>
          <a:p>
            <a:pPr rtl="0"/>
            <a:endParaRPr lang="fr-FR" dirty="0"/>
          </a:p>
        </p:txBody>
      </p:sp>
      <p:sp>
        <p:nvSpPr>
          <p:cNvPr id="10" name="Espace réservé du contenu 9">
            <a:extLst>
              <a:ext uri="{FF2B5EF4-FFF2-40B4-BE49-F238E27FC236}">
                <a16:creationId xmlns:a16="http://schemas.microsoft.com/office/drawing/2014/main" id="{417FC6F7-EA66-B2FE-F6B4-021CDBC67218}"/>
              </a:ext>
            </a:extLst>
          </p:cNvPr>
          <p:cNvSpPr>
            <a:spLocks noGrp="1"/>
          </p:cNvSpPr>
          <p:nvPr>
            <p:ph sz="quarter" idx="4"/>
          </p:nvPr>
        </p:nvSpPr>
        <p:spPr>
          <a:xfrm>
            <a:off x="4647664" y="2601914"/>
            <a:ext cx="2896671" cy="1997867"/>
          </a:xfrm>
        </p:spPr>
        <p:txBody>
          <a:bodyPr>
            <a:normAutofit fontScale="92500" lnSpcReduction="20000"/>
          </a:bodyPr>
          <a:lstStyle/>
          <a:p>
            <a:r>
              <a:rPr lang="fr-FR" cap="all" spc="150" dirty="0">
                <a:solidFill>
                  <a:srgbClr val="FF0000"/>
                </a:solidFill>
                <a:latin typeface="Google Sans"/>
                <a:ea typeface="+mj-ea"/>
                <a:cs typeface="+mj-cs"/>
              </a:rPr>
              <a:t>Objectif</a:t>
            </a:r>
            <a:r>
              <a:rPr lang="fr-FR" cap="all" spc="150" dirty="0">
                <a:solidFill>
                  <a:srgbClr val="202124"/>
                </a:solidFill>
                <a:latin typeface="Google Sans"/>
                <a:ea typeface="+mj-ea"/>
                <a:cs typeface="+mj-cs"/>
              </a:rPr>
              <a:t> : Réduction de dimension, compression de l'information tout en préservant la variance maximale des données. Permet de visualiser la structure sous-jacente des données en identifiant les combinaisons linéaires de variables les plus informatives (composantes principales). </a:t>
            </a:r>
          </a:p>
        </p:txBody>
      </p:sp>
      <p:sp>
        <p:nvSpPr>
          <p:cNvPr id="12" name="Espace réservé du texte 11">
            <a:extLst>
              <a:ext uri="{FF2B5EF4-FFF2-40B4-BE49-F238E27FC236}">
                <a16:creationId xmlns:a16="http://schemas.microsoft.com/office/drawing/2014/main" id="{4197CE2A-90BD-8833-62F7-8073B0713003}"/>
              </a:ext>
            </a:extLst>
          </p:cNvPr>
          <p:cNvSpPr>
            <a:spLocks noGrp="1"/>
          </p:cNvSpPr>
          <p:nvPr>
            <p:ph type="body" sz="quarter" idx="3"/>
          </p:nvPr>
        </p:nvSpPr>
        <p:spPr>
          <a:xfrm>
            <a:off x="4647665" y="1602559"/>
            <a:ext cx="2896671" cy="823912"/>
          </a:xfrm>
        </p:spPr>
        <p:txBody>
          <a:bodyPr anchor="t"/>
          <a:lstStyle/>
          <a:p>
            <a:pPr algn="ctr"/>
            <a:r>
              <a:rPr lang="fr-FR" dirty="0">
                <a:solidFill>
                  <a:srgbClr val="202124"/>
                </a:solidFill>
                <a:latin typeface="Google Sans"/>
              </a:rPr>
              <a:t>ACP</a:t>
            </a:r>
          </a:p>
          <a:p>
            <a:pPr algn="ctr"/>
            <a:r>
              <a:rPr lang="fr-FR" sz="1400" dirty="0">
                <a:solidFill>
                  <a:srgbClr val="202124"/>
                </a:solidFill>
                <a:latin typeface="Google Sans"/>
              </a:rPr>
              <a:t>(Analyse en Composantes Principales)</a:t>
            </a:r>
          </a:p>
          <a:p>
            <a:pPr algn="ctr"/>
            <a:r>
              <a:rPr lang="fr-FR" dirty="0"/>
              <a:t> </a:t>
            </a:r>
          </a:p>
        </p:txBody>
      </p:sp>
      <p:sp>
        <p:nvSpPr>
          <p:cNvPr id="14" name="Espace réservé du texte 13">
            <a:extLst>
              <a:ext uri="{FF2B5EF4-FFF2-40B4-BE49-F238E27FC236}">
                <a16:creationId xmlns:a16="http://schemas.microsoft.com/office/drawing/2014/main" id="{B1DC523E-7724-F8B3-CC48-A63E4418114F}"/>
              </a:ext>
            </a:extLst>
          </p:cNvPr>
          <p:cNvSpPr>
            <a:spLocks noGrp="1"/>
          </p:cNvSpPr>
          <p:nvPr>
            <p:ph type="body" idx="1"/>
          </p:nvPr>
        </p:nvSpPr>
        <p:spPr>
          <a:xfrm>
            <a:off x="803833" y="1602559"/>
            <a:ext cx="2882475" cy="823912"/>
          </a:xfrm>
        </p:spPr>
        <p:txBody>
          <a:bodyPr anchor="ctr"/>
          <a:lstStyle/>
          <a:p>
            <a:pPr algn="ctr"/>
            <a:r>
              <a:rPr lang="fr-FR" b="0" i="0" dirty="0">
                <a:solidFill>
                  <a:srgbClr val="202124"/>
                </a:solidFill>
                <a:effectLst/>
                <a:latin typeface="Google Sans"/>
              </a:rPr>
              <a:t>K-</a:t>
            </a:r>
            <a:r>
              <a:rPr lang="fr-FR" b="0" i="0" dirty="0" err="1">
                <a:solidFill>
                  <a:srgbClr val="202124"/>
                </a:solidFill>
                <a:effectLst/>
                <a:latin typeface="Google Sans"/>
              </a:rPr>
              <a:t>means</a:t>
            </a:r>
            <a:endParaRPr lang="fr-FR" b="0" i="0" dirty="0">
              <a:solidFill>
                <a:srgbClr val="202124"/>
              </a:solidFill>
              <a:effectLst/>
              <a:latin typeface="Google Sans"/>
            </a:endParaRPr>
          </a:p>
          <a:p>
            <a:pPr algn="ctr"/>
            <a:r>
              <a:rPr lang="fr-FR" sz="1400" dirty="0">
                <a:solidFill>
                  <a:srgbClr val="202124"/>
                </a:solidFill>
                <a:latin typeface="Google Sans"/>
              </a:rPr>
              <a:t>(Clustering) </a:t>
            </a:r>
          </a:p>
        </p:txBody>
      </p:sp>
      <p:sp>
        <p:nvSpPr>
          <p:cNvPr id="16" name="Espace réservé du contenu 15">
            <a:extLst>
              <a:ext uri="{FF2B5EF4-FFF2-40B4-BE49-F238E27FC236}">
                <a16:creationId xmlns:a16="http://schemas.microsoft.com/office/drawing/2014/main" id="{70C8034B-EDD4-7DBD-EDD5-F3A65C1A26E3}"/>
              </a:ext>
            </a:extLst>
          </p:cNvPr>
          <p:cNvSpPr>
            <a:spLocks noGrp="1"/>
          </p:cNvSpPr>
          <p:nvPr>
            <p:ph sz="half" idx="2"/>
          </p:nvPr>
        </p:nvSpPr>
        <p:spPr>
          <a:xfrm>
            <a:off x="803833" y="2601914"/>
            <a:ext cx="2882475" cy="1602533"/>
          </a:xfrm>
        </p:spPr>
        <p:txBody>
          <a:bodyPr>
            <a:normAutofit/>
          </a:bodyPr>
          <a:lstStyle/>
          <a:p>
            <a:pPr algn="ctr"/>
            <a:r>
              <a:rPr lang="fr-FR" cap="all" spc="150" dirty="0">
                <a:solidFill>
                  <a:srgbClr val="FF0000"/>
                </a:solidFill>
                <a:latin typeface="Google Sans"/>
                <a:ea typeface="+mj-ea"/>
                <a:cs typeface="+mj-cs"/>
              </a:rPr>
              <a:t>Objectif </a:t>
            </a:r>
            <a:r>
              <a:rPr lang="fr-FR" cap="all" spc="150" dirty="0">
                <a:solidFill>
                  <a:srgbClr val="202124"/>
                </a:solidFill>
                <a:latin typeface="Google Sans"/>
                <a:ea typeface="+mj-ea"/>
                <a:cs typeface="+mj-cs"/>
              </a:rPr>
              <a:t>: Diviser un ensemble de données en K clusters distincts, où K est un nombre prédéfini. L'objectif est de minimiser la variance intra-cluster. </a:t>
            </a:r>
          </a:p>
        </p:txBody>
      </p:sp>
      <p:sp>
        <p:nvSpPr>
          <p:cNvPr id="3" name="Espace réservé du contenu 15">
            <a:extLst>
              <a:ext uri="{FF2B5EF4-FFF2-40B4-BE49-F238E27FC236}">
                <a16:creationId xmlns:a16="http://schemas.microsoft.com/office/drawing/2014/main" id="{C15C5AF7-1A34-63B8-50F9-D46953AFB04D}"/>
              </a:ext>
            </a:extLst>
          </p:cNvPr>
          <p:cNvSpPr txBox="1">
            <a:spLocks/>
          </p:cNvSpPr>
          <p:nvPr/>
        </p:nvSpPr>
        <p:spPr>
          <a:xfrm>
            <a:off x="803832" y="4949403"/>
            <a:ext cx="2882475" cy="129899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r>
              <a:rPr lang="fr-FR" sz="1300" cap="all" spc="150" dirty="0">
                <a:solidFill>
                  <a:srgbClr val="FF0000"/>
                </a:solidFill>
                <a:latin typeface="Google Sans"/>
                <a:ea typeface="+mj-ea"/>
                <a:cs typeface="+mj-cs"/>
              </a:rPr>
              <a:t>Utilisations</a:t>
            </a:r>
            <a:r>
              <a:rPr lang="fr-FR" sz="1300" cap="all" spc="150" dirty="0">
                <a:solidFill>
                  <a:srgbClr val="202124"/>
                </a:solidFill>
                <a:latin typeface="Google Sans"/>
                <a:ea typeface="+mj-ea"/>
                <a:cs typeface="+mj-cs"/>
              </a:rPr>
              <a:t> : </a:t>
            </a:r>
            <a:r>
              <a:rPr lang="fr-FR" sz="1300" cap="all" spc="150" dirty="0">
                <a:solidFill>
                  <a:schemeClr val="tx1"/>
                </a:solidFill>
                <a:latin typeface="Google Sans"/>
                <a:ea typeface="+mj-ea"/>
                <a:cs typeface="+mj-cs"/>
              </a:rPr>
              <a:t>Identification de groupes homogènes parmi les observations, regroupement des données en fonction de similarités.</a:t>
            </a:r>
          </a:p>
        </p:txBody>
      </p:sp>
      <p:sp>
        <p:nvSpPr>
          <p:cNvPr id="4" name="Espace réservé du contenu 15">
            <a:extLst>
              <a:ext uri="{FF2B5EF4-FFF2-40B4-BE49-F238E27FC236}">
                <a16:creationId xmlns:a16="http://schemas.microsoft.com/office/drawing/2014/main" id="{08F00006-EB71-7545-11BC-54F100D7744B}"/>
              </a:ext>
            </a:extLst>
          </p:cNvPr>
          <p:cNvSpPr txBox="1">
            <a:spLocks/>
          </p:cNvSpPr>
          <p:nvPr/>
        </p:nvSpPr>
        <p:spPr>
          <a:xfrm>
            <a:off x="4647664" y="4949403"/>
            <a:ext cx="2882475" cy="1298995"/>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7000"/>
              </a:lnSpc>
              <a:spcAft>
                <a:spcPts val="800"/>
              </a:spcAft>
            </a:pPr>
            <a:r>
              <a:rPr lang="fr-FR" cap="all" spc="150" dirty="0">
                <a:solidFill>
                  <a:srgbClr val="FF0000"/>
                </a:solidFill>
                <a:latin typeface="Google Sans"/>
                <a:ea typeface="+mj-ea"/>
                <a:cs typeface="+mj-cs"/>
              </a:rPr>
              <a:t>Utilisations</a:t>
            </a:r>
            <a:r>
              <a:rPr lang="fr-FR" cap="all" spc="150" dirty="0">
                <a:solidFill>
                  <a:srgbClr val="202124"/>
                </a:solidFill>
                <a:latin typeface="Google Sans"/>
                <a:ea typeface="+mj-ea"/>
                <a:cs typeface="+mj-cs"/>
              </a:rPr>
              <a:t> : Exploration des données, réduction des données, identification de tendances ou de schémas.</a:t>
            </a:r>
          </a:p>
          <a:p>
            <a:pPr>
              <a:lnSpc>
                <a:spcPct val="107000"/>
              </a:lnSpc>
              <a:spcAft>
                <a:spcPts val="800"/>
              </a:spcAft>
            </a:pPr>
            <a:r>
              <a:rPr lang="fr-FR" sz="1300" cap="all" spc="150" dirty="0">
                <a:solidFill>
                  <a:srgbClr val="202124"/>
                </a:solidFill>
                <a:latin typeface="Google Sans"/>
                <a:ea typeface="+mj-ea"/>
                <a:cs typeface="+mj-cs"/>
              </a:rPr>
              <a:t>.</a:t>
            </a:r>
          </a:p>
        </p:txBody>
      </p:sp>
      <p:sp>
        <p:nvSpPr>
          <p:cNvPr id="6" name="Espace réservé du contenu 15">
            <a:extLst>
              <a:ext uri="{FF2B5EF4-FFF2-40B4-BE49-F238E27FC236}">
                <a16:creationId xmlns:a16="http://schemas.microsoft.com/office/drawing/2014/main" id="{356E56C5-732B-9A78-3E8D-A151BCD4C54C}"/>
              </a:ext>
            </a:extLst>
          </p:cNvPr>
          <p:cNvSpPr txBox="1">
            <a:spLocks/>
          </p:cNvSpPr>
          <p:nvPr/>
        </p:nvSpPr>
        <p:spPr>
          <a:xfrm>
            <a:off x="8865603" y="4949402"/>
            <a:ext cx="2882475" cy="1298995"/>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r>
              <a:rPr lang="fr-FR" sz="1700" cap="all" spc="150" dirty="0">
                <a:solidFill>
                  <a:srgbClr val="FF0000"/>
                </a:solidFill>
                <a:latin typeface="Google Sans"/>
                <a:ea typeface="+mj-ea"/>
                <a:cs typeface="+mj-cs"/>
              </a:rPr>
              <a:t>Utilisations : </a:t>
            </a:r>
            <a:r>
              <a:rPr lang="fr-FR" sz="1700" cap="all" spc="150" dirty="0">
                <a:solidFill>
                  <a:schemeClr val="tx1"/>
                </a:solidFill>
                <a:latin typeface="Google Sans"/>
                <a:ea typeface="+mj-ea"/>
                <a:cs typeface="+mj-cs"/>
              </a:rPr>
              <a:t>Identification de groupes naturels dans les données, segmentation des variables en fonction de leurs caractéristiques communes.</a:t>
            </a:r>
          </a:p>
          <a:p>
            <a:pPr>
              <a:lnSpc>
                <a:spcPct val="107000"/>
              </a:lnSpc>
              <a:spcAft>
                <a:spcPts val="800"/>
              </a:spcAft>
            </a:pPr>
            <a:r>
              <a:rPr lang="fr-FR" sz="1300" cap="all" spc="150" dirty="0">
                <a:solidFill>
                  <a:srgbClr val="202124"/>
                </a:solidFill>
                <a:latin typeface="Google Sans"/>
                <a:ea typeface="+mj-ea"/>
                <a:cs typeface="+mj-cs"/>
              </a:rPr>
              <a:t>.</a:t>
            </a:r>
          </a:p>
        </p:txBody>
      </p:sp>
    </p:spTree>
    <p:extLst>
      <p:ext uri="{BB962C8B-B14F-4D97-AF65-F5344CB8AC3E}">
        <p14:creationId xmlns:p14="http://schemas.microsoft.com/office/powerpoint/2010/main" val="2121178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605AF1-623C-4E09-AB5D-8DD0571489F6}"/>
              </a:ext>
            </a:extLst>
          </p:cNvPr>
          <p:cNvSpPr>
            <a:spLocks noGrp="1"/>
          </p:cNvSpPr>
          <p:nvPr>
            <p:ph type="title"/>
          </p:nvPr>
        </p:nvSpPr>
        <p:spPr>
          <a:xfrm>
            <a:off x="5921828" y="412257"/>
            <a:ext cx="5431971" cy="846301"/>
          </a:xfrm>
        </p:spPr>
        <p:txBody>
          <a:bodyPr rtlCol="0">
            <a:normAutofit/>
          </a:bodyPr>
          <a:lstStyle/>
          <a:p>
            <a:pPr algn="ctr">
              <a:spcBef>
                <a:spcPts val="1000"/>
              </a:spcBef>
            </a:pPr>
            <a:r>
              <a:rPr lang="fr-FR" dirty="0">
                <a:solidFill>
                  <a:srgbClr val="FF0000"/>
                </a:solidFill>
                <a:latin typeface="Google Sans"/>
              </a:rPr>
              <a:t>Mise à l'échelle des données</a:t>
            </a:r>
          </a:p>
        </p:txBody>
      </p:sp>
      <p:sp>
        <p:nvSpPr>
          <p:cNvPr id="4" name="Espace réservé de la date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rtlCol="0"/>
          <a:lstStyle/>
          <a:p>
            <a:pPr rtl="0"/>
            <a:r>
              <a:rPr lang="fr-FR"/>
              <a:t>20XX</a:t>
            </a:r>
          </a:p>
        </p:txBody>
      </p:sp>
      <p:sp>
        <p:nvSpPr>
          <p:cNvPr id="5" name="Espace réservé du pied de page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rtlCol="0"/>
          <a:lstStyle/>
          <a:p>
            <a:pPr rtl="0"/>
            <a:r>
              <a:rPr lang="fr-FR"/>
              <a:t>Pitch Deck</a:t>
            </a:r>
          </a:p>
        </p:txBody>
      </p:sp>
      <p:sp>
        <p:nvSpPr>
          <p:cNvPr id="6" name="Espace réservé du numéro de diapositive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fr-FR" smtClean="0"/>
              <a:pPr rtl="0"/>
              <a:t>6</a:t>
            </a:fld>
            <a:endParaRPr lang="fr-FR"/>
          </a:p>
        </p:txBody>
      </p:sp>
      <p:sp>
        <p:nvSpPr>
          <p:cNvPr id="7" name="ZoneTexte 6">
            <a:extLst>
              <a:ext uri="{FF2B5EF4-FFF2-40B4-BE49-F238E27FC236}">
                <a16:creationId xmlns:a16="http://schemas.microsoft.com/office/drawing/2014/main" id="{AE48E76F-8C77-C12C-BA0D-C5F4684027F1}"/>
              </a:ext>
            </a:extLst>
          </p:cNvPr>
          <p:cNvSpPr txBox="1"/>
          <p:nvPr/>
        </p:nvSpPr>
        <p:spPr>
          <a:xfrm>
            <a:off x="5995786" y="1152156"/>
            <a:ext cx="5284054" cy="2296013"/>
          </a:xfrm>
          <a:prstGeom prst="rect">
            <a:avLst/>
          </a:prstGeom>
          <a:noFill/>
        </p:spPr>
        <p:txBody>
          <a:bodyPr wrap="square" rtlCol="0">
            <a:spAutoFit/>
          </a:bodyPr>
          <a:lstStyle/>
          <a:p>
            <a:pPr algn="ctr">
              <a:lnSpc>
                <a:spcPct val="90000"/>
              </a:lnSpc>
              <a:spcBef>
                <a:spcPts val="1000"/>
              </a:spcBef>
            </a:pPr>
            <a:r>
              <a:rPr lang="fr-FR" sz="1600" cap="all" spc="150" dirty="0">
                <a:solidFill>
                  <a:srgbClr val="202124"/>
                </a:solidFill>
                <a:latin typeface="Google Sans"/>
                <a:ea typeface="+mj-ea"/>
                <a:cs typeface="+mj-cs"/>
              </a:rPr>
              <a:t>Avant d’utilisé les 3 méthodes, je vais transformés mes données , tout d’abord je vais utilisé un </a:t>
            </a:r>
            <a:r>
              <a:rPr lang="fr-FR" sz="1600" cap="all" spc="150" dirty="0" err="1">
                <a:solidFill>
                  <a:srgbClr val="202124"/>
                </a:solidFill>
                <a:latin typeface="Google Sans"/>
                <a:ea typeface="+mj-ea"/>
                <a:cs typeface="+mj-cs"/>
              </a:rPr>
              <a:t>scaler</a:t>
            </a:r>
            <a:r>
              <a:rPr lang="fr-FR" sz="1600" cap="all" spc="150" dirty="0">
                <a:solidFill>
                  <a:srgbClr val="202124"/>
                </a:solidFill>
                <a:latin typeface="Google Sans"/>
                <a:ea typeface="+mj-ea"/>
                <a:cs typeface="+mj-cs"/>
              </a:rPr>
              <a:t> (une mise à l’échelle des données) gens est utilisé plusieurs avant de tombé sur le bon : le premier c’est StandardScaler, Le deuxième c’est </a:t>
            </a:r>
            <a:r>
              <a:rPr lang="fr-FR" sz="1600" cap="all" spc="150" dirty="0" err="1">
                <a:solidFill>
                  <a:srgbClr val="202124"/>
                </a:solidFill>
                <a:latin typeface="Google Sans"/>
                <a:ea typeface="+mj-ea"/>
                <a:cs typeface="+mj-cs"/>
              </a:rPr>
              <a:t>RobustScaler</a:t>
            </a:r>
            <a:r>
              <a:rPr lang="fr-FR" sz="1600" cap="all" spc="150" dirty="0">
                <a:solidFill>
                  <a:srgbClr val="202124"/>
                </a:solidFill>
                <a:latin typeface="Google Sans"/>
                <a:ea typeface="+mj-ea"/>
                <a:cs typeface="+mj-cs"/>
              </a:rPr>
              <a:t> et celui que j’ai utilisé c’est </a:t>
            </a:r>
            <a:r>
              <a:rPr lang="fr-FR" sz="1600" cap="all" spc="150" dirty="0" err="1">
                <a:solidFill>
                  <a:srgbClr val="202124"/>
                </a:solidFill>
                <a:latin typeface="Google Sans"/>
                <a:ea typeface="+mj-ea"/>
                <a:cs typeface="+mj-cs"/>
              </a:rPr>
              <a:t>MinMaxScaler</a:t>
            </a:r>
            <a:r>
              <a:rPr lang="fr-FR" sz="1600" cap="all" spc="150" dirty="0">
                <a:solidFill>
                  <a:srgbClr val="202124"/>
                </a:solidFill>
                <a:latin typeface="Google Sans"/>
                <a:ea typeface="+mj-ea"/>
                <a:cs typeface="+mj-cs"/>
              </a:rPr>
              <a:t> </a:t>
            </a:r>
          </a:p>
          <a:p>
            <a:endParaRPr lang="fr-FR" sz="1400" dirty="0"/>
          </a:p>
          <a:p>
            <a:endParaRPr lang="fr-FR" sz="1400" dirty="0"/>
          </a:p>
        </p:txBody>
      </p:sp>
      <p:sp>
        <p:nvSpPr>
          <p:cNvPr id="21" name="ZoneTexte 20">
            <a:extLst>
              <a:ext uri="{FF2B5EF4-FFF2-40B4-BE49-F238E27FC236}">
                <a16:creationId xmlns:a16="http://schemas.microsoft.com/office/drawing/2014/main" id="{2453DBEF-E5C3-F573-FB02-D0EDF9A998BE}"/>
              </a:ext>
            </a:extLst>
          </p:cNvPr>
          <p:cNvSpPr txBox="1"/>
          <p:nvPr/>
        </p:nvSpPr>
        <p:spPr>
          <a:xfrm>
            <a:off x="5995786" y="3879672"/>
            <a:ext cx="5284054" cy="2529923"/>
          </a:xfrm>
          <a:prstGeom prst="rect">
            <a:avLst/>
          </a:prstGeom>
          <a:noFill/>
        </p:spPr>
        <p:txBody>
          <a:bodyPr wrap="square" rtlCol="0">
            <a:spAutoFit/>
          </a:bodyPr>
          <a:lstStyle/>
          <a:p>
            <a:pPr algn="ctr">
              <a:lnSpc>
                <a:spcPct val="90000"/>
              </a:lnSpc>
              <a:spcBef>
                <a:spcPts val="1000"/>
              </a:spcBef>
            </a:pPr>
            <a:r>
              <a:rPr lang="fr-FR" sz="1600" cap="all" spc="150" dirty="0">
                <a:solidFill>
                  <a:srgbClr val="FF0000"/>
                </a:solidFill>
                <a:latin typeface="Google Sans"/>
                <a:ea typeface="+mj-ea"/>
                <a:cs typeface="+mj-cs"/>
              </a:rPr>
              <a:t>Quel sont les différence </a:t>
            </a:r>
            <a:r>
              <a:rPr lang="fr-FR" sz="1600" cap="all" spc="150" dirty="0">
                <a:solidFill>
                  <a:srgbClr val="202124"/>
                </a:solidFill>
                <a:latin typeface="Google Sans"/>
                <a:ea typeface="+mj-ea"/>
                <a:cs typeface="+mj-cs"/>
              </a:rPr>
              <a:t>: Le </a:t>
            </a:r>
            <a:r>
              <a:rPr lang="fr-FR" sz="1600" cap="all" spc="150" dirty="0" err="1">
                <a:solidFill>
                  <a:srgbClr val="202124"/>
                </a:solidFill>
                <a:latin typeface="Google Sans"/>
                <a:ea typeface="+mj-ea"/>
                <a:cs typeface="+mj-cs"/>
              </a:rPr>
              <a:t>StandardScaler</a:t>
            </a:r>
            <a:r>
              <a:rPr lang="fr-FR" sz="1600" cap="all" spc="150" dirty="0">
                <a:solidFill>
                  <a:srgbClr val="202124"/>
                </a:solidFill>
                <a:latin typeface="Google Sans"/>
                <a:ea typeface="+mj-ea"/>
                <a:cs typeface="+mj-cs"/>
              </a:rPr>
              <a:t> standardise les données en ajustant la moyenne à zéro et l'écart-type à un. Le </a:t>
            </a:r>
            <a:r>
              <a:rPr lang="fr-FR" sz="1600" cap="all" spc="150" dirty="0" err="1">
                <a:solidFill>
                  <a:srgbClr val="202124"/>
                </a:solidFill>
                <a:latin typeface="Google Sans"/>
                <a:ea typeface="+mj-ea"/>
                <a:cs typeface="+mj-cs"/>
              </a:rPr>
              <a:t>RobustScaler</a:t>
            </a:r>
            <a:r>
              <a:rPr lang="fr-FR" sz="1600" cap="all" spc="150" dirty="0">
                <a:solidFill>
                  <a:srgbClr val="202124"/>
                </a:solidFill>
                <a:latin typeface="Google Sans"/>
                <a:ea typeface="+mj-ea"/>
                <a:cs typeface="+mj-cs"/>
              </a:rPr>
              <a:t> met à l'échelle les données en utilisant la médiane et l'écart interquartile, ce qui le rend moins sensible aux valeurs aberrantes. Tandis que le </a:t>
            </a:r>
            <a:r>
              <a:rPr lang="fr-FR" sz="1600" cap="all" spc="150" dirty="0" err="1">
                <a:solidFill>
                  <a:srgbClr val="202124"/>
                </a:solidFill>
                <a:latin typeface="Google Sans"/>
                <a:ea typeface="+mj-ea"/>
                <a:cs typeface="+mj-cs"/>
              </a:rPr>
              <a:t>MinMaxScaler</a:t>
            </a:r>
            <a:r>
              <a:rPr lang="fr-FR" sz="1600" cap="all" spc="150" dirty="0">
                <a:solidFill>
                  <a:srgbClr val="202124"/>
                </a:solidFill>
                <a:latin typeface="Google Sans"/>
                <a:ea typeface="+mj-ea"/>
                <a:cs typeface="+mj-cs"/>
              </a:rPr>
              <a:t> réduit les données dans une plage spécifiée, souvent entre 0 et 1, en préservant la distribution relative des valeurs d'origine</a:t>
            </a:r>
          </a:p>
        </p:txBody>
      </p:sp>
    </p:spTree>
    <p:extLst>
      <p:ext uri="{BB962C8B-B14F-4D97-AF65-F5344CB8AC3E}">
        <p14:creationId xmlns:p14="http://schemas.microsoft.com/office/powerpoint/2010/main" val="1472106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3F71601-4B37-BC93-04A3-39F55F5DE028}"/>
              </a:ext>
            </a:extLst>
          </p:cNvPr>
          <p:cNvPicPr>
            <a:picLocks noChangeAspect="1"/>
          </p:cNvPicPr>
          <p:nvPr/>
        </p:nvPicPr>
        <p:blipFill>
          <a:blip r:embed="rId4"/>
          <a:stretch>
            <a:fillRect/>
          </a:stretch>
        </p:blipFill>
        <p:spPr>
          <a:xfrm>
            <a:off x="5071151" y="1304090"/>
            <a:ext cx="4017431" cy="3047899"/>
          </a:xfrm>
          <a:prstGeom prst="rect">
            <a:avLst/>
          </a:prstGeom>
        </p:spPr>
      </p:pic>
      <p:sp>
        <p:nvSpPr>
          <p:cNvPr id="2" name="Titre 1">
            <a:extLst>
              <a:ext uri="{FF2B5EF4-FFF2-40B4-BE49-F238E27FC236}">
                <a16:creationId xmlns:a16="http://schemas.microsoft.com/office/drawing/2014/main" id="{75031FE9-9059-4FE8-B4AC-9771F23A1B89}"/>
              </a:ext>
            </a:extLst>
          </p:cNvPr>
          <p:cNvSpPr>
            <a:spLocks noGrp="1"/>
          </p:cNvSpPr>
          <p:nvPr>
            <p:ph type="title"/>
          </p:nvPr>
        </p:nvSpPr>
        <p:spPr>
          <a:xfrm>
            <a:off x="594360" y="4496667"/>
            <a:ext cx="3139440" cy="1325563"/>
          </a:xfrm>
        </p:spPr>
        <p:txBody>
          <a:bodyPr rtlCol="0" anchor="ctr"/>
          <a:lstStyle/>
          <a:p>
            <a:pPr algn="ctr"/>
            <a:r>
              <a:rPr lang="fr-FR" sz="3200" b="0" i="0" dirty="0">
                <a:solidFill>
                  <a:srgbClr val="FF0000"/>
                </a:solidFill>
                <a:effectLst/>
                <a:latin typeface="Google Sans"/>
              </a:rPr>
              <a:t>K-</a:t>
            </a:r>
            <a:r>
              <a:rPr lang="fr-FR" sz="3200" b="0" i="0" dirty="0" err="1">
                <a:solidFill>
                  <a:srgbClr val="FF0000"/>
                </a:solidFill>
                <a:effectLst/>
                <a:latin typeface="Google Sans"/>
              </a:rPr>
              <a:t>means</a:t>
            </a:r>
            <a:br>
              <a:rPr lang="fr-FR" b="0" i="0" dirty="0">
                <a:solidFill>
                  <a:srgbClr val="202124"/>
                </a:solidFill>
                <a:effectLst/>
                <a:latin typeface="Google Sans"/>
              </a:rPr>
            </a:br>
            <a:r>
              <a:rPr lang="fr-FR" sz="2000" dirty="0">
                <a:solidFill>
                  <a:srgbClr val="202124"/>
                </a:solidFill>
                <a:latin typeface="Google Sans"/>
              </a:rPr>
              <a:t>(Clustering) </a:t>
            </a:r>
            <a:endParaRPr lang="fr-FR" sz="2000" dirty="0"/>
          </a:p>
        </p:txBody>
      </p:sp>
      <p:sp>
        <p:nvSpPr>
          <p:cNvPr id="3" name="Espace réservé du contenu 2">
            <a:extLst>
              <a:ext uri="{FF2B5EF4-FFF2-40B4-BE49-F238E27FC236}">
                <a16:creationId xmlns:a16="http://schemas.microsoft.com/office/drawing/2014/main" id="{D4A2EB3F-4D60-451F-8F45-7D6654D2FCD9}"/>
              </a:ext>
            </a:extLst>
          </p:cNvPr>
          <p:cNvSpPr>
            <a:spLocks noGrp="1"/>
          </p:cNvSpPr>
          <p:nvPr>
            <p:ph type="body" sz="quarter" idx="13"/>
          </p:nvPr>
        </p:nvSpPr>
        <p:spPr>
          <a:xfrm>
            <a:off x="5617454" y="445906"/>
            <a:ext cx="5433204" cy="365125"/>
          </a:xfrm>
        </p:spPr>
        <p:txBody>
          <a:bodyPr vert="horz" lIns="91440" tIns="45720" rIns="91440" bIns="45720" rtlCol="0" anchor="t">
            <a:normAutofit fontScale="92500"/>
          </a:bodyPr>
          <a:lstStyle/>
          <a:p>
            <a:pPr rtl="0"/>
            <a:r>
              <a:rPr lang="fr-FR" dirty="0"/>
              <a:t>Présentation de K-</a:t>
            </a:r>
            <a:r>
              <a:rPr lang="fr-FR" dirty="0" err="1"/>
              <a:t>Means</a:t>
            </a:r>
            <a:r>
              <a:rPr lang="fr-FR" dirty="0"/>
              <a:t> sur mes donnés</a:t>
            </a:r>
          </a:p>
        </p:txBody>
      </p:sp>
      <p:sp>
        <p:nvSpPr>
          <p:cNvPr id="28" name="Espace réservé du contenu 2">
            <a:extLst>
              <a:ext uri="{FF2B5EF4-FFF2-40B4-BE49-F238E27FC236}">
                <a16:creationId xmlns:a16="http://schemas.microsoft.com/office/drawing/2014/main" id="{7901BED1-C67D-9150-FE1E-5E79E4803695}"/>
              </a:ext>
            </a:extLst>
          </p:cNvPr>
          <p:cNvSpPr txBox="1">
            <a:spLocks/>
          </p:cNvSpPr>
          <p:nvPr/>
        </p:nvSpPr>
        <p:spPr>
          <a:xfrm>
            <a:off x="5698137" y="938965"/>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Méthode du coude </a:t>
            </a:r>
          </a:p>
        </p:txBody>
      </p:sp>
      <p:sp>
        <p:nvSpPr>
          <p:cNvPr id="29" name="Organigramme : Connecteur 28">
            <a:extLst>
              <a:ext uri="{FF2B5EF4-FFF2-40B4-BE49-F238E27FC236}">
                <a16:creationId xmlns:a16="http://schemas.microsoft.com/office/drawing/2014/main" id="{DF9A9FA9-ED56-6AF1-A9D4-A632EB9F7D55}"/>
              </a:ext>
            </a:extLst>
          </p:cNvPr>
          <p:cNvSpPr/>
          <p:nvPr/>
        </p:nvSpPr>
        <p:spPr>
          <a:xfrm>
            <a:off x="7017328" y="3574472"/>
            <a:ext cx="242046" cy="256309"/>
          </a:xfrm>
          <a:prstGeom prst="flowChartConnector">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ZoneTexte 29">
            <a:extLst>
              <a:ext uri="{FF2B5EF4-FFF2-40B4-BE49-F238E27FC236}">
                <a16:creationId xmlns:a16="http://schemas.microsoft.com/office/drawing/2014/main" id="{7AA8616B-A93C-4530-5083-F5824EEB460C}"/>
              </a:ext>
            </a:extLst>
          </p:cNvPr>
          <p:cNvSpPr txBox="1"/>
          <p:nvPr/>
        </p:nvSpPr>
        <p:spPr>
          <a:xfrm>
            <a:off x="9395012" y="2982568"/>
            <a:ext cx="1963270" cy="646331"/>
          </a:xfrm>
          <a:prstGeom prst="rect">
            <a:avLst/>
          </a:prstGeom>
          <a:noFill/>
        </p:spPr>
        <p:txBody>
          <a:bodyPr wrap="square" rtlCol="0">
            <a:spAutoFit/>
          </a:bodyPr>
          <a:lstStyle/>
          <a:p>
            <a:r>
              <a:rPr lang="fr-FR" dirty="0"/>
              <a:t>On obtient 5 clusters </a:t>
            </a:r>
          </a:p>
        </p:txBody>
      </p:sp>
      <p:pic>
        <p:nvPicPr>
          <p:cNvPr id="32" name="Image 31">
            <a:extLst>
              <a:ext uri="{FF2B5EF4-FFF2-40B4-BE49-F238E27FC236}">
                <a16:creationId xmlns:a16="http://schemas.microsoft.com/office/drawing/2014/main" id="{A4082CA2-5857-0611-DC61-79EBDBAB7695}"/>
              </a:ext>
            </a:extLst>
          </p:cNvPr>
          <p:cNvPicPr>
            <a:picLocks noChangeAspect="1"/>
          </p:cNvPicPr>
          <p:nvPr/>
        </p:nvPicPr>
        <p:blipFill>
          <a:blip r:embed="rId5"/>
          <a:stretch>
            <a:fillRect/>
          </a:stretch>
        </p:blipFill>
        <p:spPr>
          <a:xfrm>
            <a:off x="4130040" y="4477016"/>
            <a:ext cx="7467600" cy="1660722"/>
          </a:xfrm>
          <a:prstGeom prst="rect">
            <a:avLst/>
          </a:prstGeom>
        </p:spPr>
      </p:pic>
      <p:sp>
        <p:nvSpPr>
          <p:cNvPr id="4" name="Espace réservé du contenu 2">
            <a:extLst>
              <a:ext uri="{FF2B5EF4-FFF2-40B4-BE49-F238E27FC236}">
                <a16:creationId xmlns:a16="http://schemas.microsoft.com/office/drawing/2014/main" id="{39A7D728-BD49-4C3D-5954-09B3DAC4A02C}"/>
              </a:ext>
            </a:extLst>
          </p:cNvPr>
          <p:cNvSpPr txBox="1">
            <a:spLocks/>
          </p:cNvSpPr>
          <p:nvPr/>
        </p:nvSpPr>
        <p:spPr>
          <a:xfrm>
            <a:off x="8922908" y="843888"/>
            <a:ext cx="3033044" cy="667737"/>
          </a:xfrm>
          <a:prstGeom prst="rect">
            <a:avLst/>
          </a:prstGeom>
        </p:spPr>
        <p:txBody>
          <a:bodyPr vert="horz" lIns="91440" tIns="45720" rIns="91440" bIns="45720" rtlCol="0" anchor="t">
            <a:normAutofit fontScale="47500" lnSpcReduction="2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b="0" i="0" dirty="0">
                <a:solidFill>
                  <a:schemeClr val="tx1"/>
                </a:solidFill>
                <a:effectLst/>
                <a:latin typeface="Söhne"/>
              </a:rPr>
              <a:t>La méthode du coude est une technique utilisée en statistiques pour déterminer le nombre optimal de clusters dans une analyse de clustering</a:t>
            </a:r>
            <a:endParaRPr lang="fr-FR" dirty="0">
              <a:solidFill>
                <a:schemeClr val="tx1"/>
              </a:solidFill>
            </a:endParaRPr>
          </a:p>
        </p:txBody>
      </p:sp>
    </p:spTree>
    <p:extLst>
      <p:ext uri="{BB962C8B-B14F-4D97-AF65-F5344CB8AC3E}">
        <p14:creationId xmlns:p14="http://schemas.microsoft.com/office/powerpoint/2010/main" val="1844941827"/>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031FE9-9059-4FE8-B4AC-9771F23A1B89}"/>
              </a:ext>
            </a:extLst>
          </p:cNvPr>
          <p:cNvSpPr>
            <a:spLocks noGrp="1"/>
          </p:cNvSpPr>
          <p:nvPr>
            <p:ph type="title"/>
          </p:nvPr>
        </p:nvSpPr>
        <p:spPr>
          <a:xfrm>
            <a:off x="594360" y="4496667"/>
            <a:ext cx="3139440" cy="1325563"/>
          </a:xfrm>
        </p:spPr>
        <p:txBody>
          <a:bodyPr rtlCol="0" anchor="ctr">
            <a:normAutofit/>
          </a:bodyPr>
          <a:lstStyle/>
          <a:p>
            <a:pPr algn="ctr"/>
            <a:r>
              <a:rPr lang="fr-FR" sz="3100" dirty="0">
                <a:solidFill>
                  <a:srgbClr val="FF0000"/>
                </a:solidFill>
                <a:latin typeface="Google Sans"/>
              </a:rPr>
              <a:t>ACP</a:t>
            </a:r>
            <a:br>
              <a:rPr lang="fr-FR" sz="1800" dirty="0">
                <a:solidFill>
                  <a:srgbClr val="202124"/>
                </a:solidFill>
                <a:latin typeface="Google Sans"/>
              </a:rPr>
            </a:br>
            <a:r>
              <a:rPr lang="fr-FR" sz="1600" dirty="0">
                <a:solidFill>
                  <a:srgbClr val="202124"/>
                </a:solidFill>
                <a:latin typeface="Google Sans"/>
              </a:rPr>
              <a:t>(Analyse en Composantes Principales)</a:t>
            </a:r>
          </a:p>
        </p:txBody>
      </p:sp>
      <p:sp>
        <p:nvSpPr>
          <p:cNvPr id="3" name="Espace réservé du contenu 2">
            <a:extLst>
              <a:ext uri="{FF2B5EF4-FFF2-40B4-BE49-F238E27FC236}">
                <a16:creationId xmlns:a16="http://schemas.microsoft.com/office/drawing/2014/main" id="{D4A2EB3F-4D60-451F-8F45-7D6654D2FCD9}"/>
              </a:ext>
            </a:extLst>
          </p:cNvPr>
          <p:cNvSpPr>
            <a:spLocks noGrp="1"/>
          </p:cNvSpPr>
          <p:nvPr>
            <p:ph type="body" sz="quarter" idx="13"/>
          </p:nvPr>
        </p:nvSpPr>
        <p:spPr>
          <a:xfrm>
            <a:off x="5617454" y="445906"/>
            <a:ext cx="5433204" cy="365125"/>
          </a:xfrm>
        </p:spPr>
        <p:txBody>
          <a:bodyPr vert="horz" lIns="91440" tIns="45720" rIns="91440" bIns="45720" rtlCol="0" anchor="t">
            <a:normAutofit lnSpcReduction="10000"/>
          </a:bodyPr>
          <a:lstStyle/>
          <a:p>
            <a:pPr rtl="0"/>
            <a:r>
              <a:rPr lang="fr-FR" dirty="0"/>
              <a:t>Présentation de ACP sur mes donnés</a:t>
            </a:r>
          </a:p>
        </p:txBody>
      </p:sp>
      <p:sp>
        <p:nvSpPr>
          <p:cNvPr id="28" name="Espace réservé du contenu 2">
            <a:extLst>
              <a:ext uri="{FF2B5EF4-FFF2-40B4-BE49-F238E27FC236}">
                <a16:creationId xmlns:a16="http://schemas.microsoft.com/office/drawing/2014/main" id="{7901BED1-C67D-9150-FE1E-5E79E4803695}"/>
              </a:ext>
            </a:extLst>
          </p:cNvPr>
          <p:cNvSpPr txBox="1">
            <a:spLocks/>
          </p:cNvSpPr>
          <p:nvPr/>
        </p:nvSpPr>
        <p:spPr>
          <a:xfrm>
            <a:off x="5725031" y="1192031"/>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Graphique des valeurs propres </a:t>
            </a:r>
          </a:p>
        </p:txBody>
      </p:sp>
      <p:pic>
        <p:nvPicPr>
          <p:cNvPr id="5" name="Image 4">
            <a:extLst>
              <a:ext uri="{FF2B5EF4-FFF2-40B4-BE49-F238E27FC236}">
                <a16:creationId xmlns:a16="http://schemas.microsoft.com/office/drawing/2014/main" id="{B5E6C67B-B143-C2EB-5105-EF33C3CED74A}"/>
              </a:ext>
            </a:extLst>
          </p:cNvPr>
          <p:cNvPicPr>
            <a:picLocks noChangeAspect="1"/>
          </p:cNvPicPr>
          <p:nvPr/>
        </p:nvPicPr>
        <p:blipFill>
          <a:blip r:embed="rId3"/>
          <a:stretch>
            <a:fillRect/>
          </a:stretch>
        </p:blipFill>
        <p:spPr>
          <a:xfrm>
            <a:off x="4903695" y="1856495"/>
            <a:ext cx="5402305" cy="3064643"/>
          </a:xfrm>
          <a:prstGeom prst="rect">
            <a:avLst/>
          </a:prstGeom>
        </p:spPr>
      </p:pic>
      <p:sp>
        <p:nvSpPr>
          <p:cNvPr id="6" name="Organigramme : Connecteur 5">
            <a:extLst>
              <a:ext uri="{FF2B5EF4-FFF2-40B4-BE49-F238E27FC236}">
                <a16:creationId xmlns:a16="http://schemas.microsoft.com/office/drawing/2014/main" id="{BE5BA64E-2604-F270-A153-76C8868761FB}"/>
              </a:ext>
            </a:extLst>
          </p:cNvPr>
          <p:cNvSpPr/>
          <p:nvPr/>
        </p:nvSpPr>
        <p:spPr>
          <a:xfrm>
            <a:off x="6777317" y="2237495"/>
            <a:ext cx="224118" cy="224117"/>
          </a:xfrm>
          <a:prstGeom prst="flowChartConnector">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ADF960C7-9676-5505-DF0B-B16A5AD1163C}"/>
              </a:ext>
            </a:extLst>
          </p:cNvPr>
          <p:cNvSpPr txBox="1"/>
          <p:nvPr/>
        </p:nvSpPr>
        <p:spPr>
          <a:xfrm>
            <a:off x="10306000" y="2096154"/>
            <a:ext cx="1963270" cy="2585323"/>
          </a:xfrm>
          <a:prstGeom prst="rect">
            <a:avLst/>
          </a:prstGeom>
          <a:noFill/>
        </p:spPr>
        <p:txBody>
          <a:bodyPr wrap="square" rtlCol="0">
            <a:spAutoFit/>
          </a:bodyPr>
          <a:lstStyle/>
          <a:p>
            <a:pPr>
              <a:lnSpc>
                <a:spcPct val="90000"/>
              </a:lnSpc>
              <a:spcBef>
                <a:spcPts val="1000"/>
              </a:spcBef>
            </a:pPr>
            <a:r>
              <a:rPr lang="fr-FR" sz="2000" spc="150" dirty="0">
                <a:solidFill>
                  <a:schemeClr val="tx1">
                    <a:lumMod val="75000"/>
                    <a:lumOff val="25000"/>
                  </a:schemeClr>
                </a:solidFill>
                <a:latin typeface="+mj-lt"/>
                <a:ea typeface="+mj-ea"/>
                <a:cs typeface="+mj-cs"/>
              </a:rPr>
              <a:t>4 composants du moment que 4 composants nous permettent d'avoir 90% de l'information</a:t>
            </a:r>
          </a:p>
        </p:txBody>
      </p:sp>
    </p:spTree>
    <p:extLst>
      <p:ext uri="{BB962C8B-B14F-4D97-AF65-F5344CB8AC3E}">
        <p14:creationId xmlns:p14="http://schemas.microsoft.com/office/powerpoint/2010/main" val="2063853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74676891-B491-DDA2-DD0F-A429633E2F4D}"/>
              </a:ext>
            </a:extLst>
          </p:cNvPr>
          <p:cNvPicPr>
            <a:picLocks noChangeAspect="1"/>
          </p:cNvPicPr>
          <p:nvPr/>
        </p:nvPicPr>
        <p:blipFill>
          <a:blip r:embed="rId3"/>
          <a:stretch>
            <a:fillRect/>
          </a:stretch>
        </p:blipFill>
        <p:spPr>
          <a:xfrm>
            <a:off x="4250150" y="693090"/>
            <a:ext cx="5709013" cy="5534247"/>
          </a:xfrm>
          <a:prstGeom prst="rect">
            <a:avLst/>
          </a:prstGeom>
        </p:spPr>
      </p:pic>
      <p:sp>
        <p:nvSpPr>
          <p:cNvPr id="9" name="ZoneTexte 8">
            <a:extLst>
              <a:ext uri="{FF2B5EF4-FFF2-40B4-BE49-F238E27FC236}">
                <a16:creationId xmlns:a16="http://schemas.microsoft.com/office/drawing/2014/main" id="{BF1B31DB-8D8E-CADE-9EDA-4665D6524074}"/>
              </a:ext>
            </a:extLst>
          </p:cNvPr>
          <p:cNvSpPr txBox="1"/>
          <p:nvPr/>
        </p:nvSpPr>
        <p:spPr>
          <a:xfrm>
            <a:off x="5776780" y="226367"/>
            <a:ext cx="6217022" cy="400110"/>
          </a:xfrm>
          <a:prstGeom prst="rect">
            <a:avLst/>
          </a:prstGeom>
          <a:noFill/>
        </p:spPr>
        <p:txBody>
          <a:bodyPr wrap="square">
            <a:spAutoFit/>
          </a:bodyPr>
          <a:lstStyle/>
          <a:p>
            <a:r>
              <a:rPr lang="fr-FR" sz="2000" spc="150" dirty="0">
                <a:solidFill>
                  <a:schemeClr val="tx1">
                    <a:lumMod val="75000"/>
                    <a:lumOff val="25000"/>
                  </a:schemeClr>
                </a:solidFill>
                <a:latin typeface="+mj-lt"/>
                <a:ea typeface="+mj-ea"/>
                <a:cs typeface="+mj-cs"/>
              </a:rPr>
              <a:t>cercle de corrélation</a:t>
            </a:r>
          </a:p>
        </p:txBody>
      </p:sp>
      <p:sp>
        <p:nvSpPr>
          <p:cNvPr id="14" name="Organigramme : Connecteur 13">
            <a:extLst>
              <a:ext uri="{FF2B5EF4-FFF2-40B4-BE49-F238E27FC236}">
                <a16:creationId xmlns:a16="http://schemas.microsoft.com/office/drawing/2014/main" id="{A219F907-51EA-132F-CB84-BDA072F90AFA}"/>
              </a:ext>
            </a:extLst>
          </p:cNvPr>
          <p:cNvSpPr/>
          <p:nvPr/>
        </p:nvSpPr>
        <p:spPr>
          <a:xfrm>
            <a:off x="7377952" y="2014465"/>
            <a:ext cx="1415590" cy="636493"/>
          </a:xfrm>
          <a:prstGeom prst="flowChartConnector">
            <a:avLst/>
          </a:prstGeom>
          <a:noFill/>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6" name="Organigramme : Connecteur 15">
            <a:extLst>
              <a:ext uri="{FF2B5EF4-FFF2-40B4-BE49-F238E27FC236}">
                <a16:creationId xmlns:a16="http://schemas.microsoft.com/office/drawing/2014/main" id="{89688A67-4C7E-4DA8-9B75-1D47E969CF3F}"/>
              </a:ext>
            </a:extLst>
          </p:cNvPr>
          <p:cNvSpPr/>
          <p:nvPr/>
        </p:nvSpPr>
        <p:spPr>
          <a:xfrm>
            <a:off x="5787784" y="3124199"/>
            <a:ext cx="1930827" cy="304801"/>
          </a:xfrm>
          <a:prstGeom prst="flowChartConnector">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7" name="Organigramme : Connecteur 16">
            <a:extLst>
              <a:ext uri="{FF2B5EF4-FFF2-40B4-BE49-F238E27FC236}">
                <a16:creationId xmlns:a16="http://schemas.microsoft.com/office/drawing/2014/main" id="{6346AFBD-8985-9A63-42FA-C71B41F3ABD5}"/>
              </a:ext>
            </a:extLst>
          </p:cNvPr>
          <p:cNvSpPr/>
          <p:nvPr/>
        </p:nvSpPr>
        <p:spPr>
          <a:xfrm>
            <a:off x="7435702" y="2650957"/>
            <a:ext cx="1736651" cy="1343151"/>
          </a:xfrm>
          <a:prstGeom prst="flowChartConnector">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8" name="Organigramme : Connecteur 17">
            <a:extLst>
              <a:ext uri="{FF2B5EF4-FFF2-40B4-BE49-F238E27FC236}">
                <a16:creationId xmlns:a16="http://schemas.microsoft.com/office/drawing/2014/main" id="{A1C90863-5610-3192-C019-42E130B80CB8}"/>
              </a:ext>
            </a:extLst>
          </p:cNvPr>
          <p:cNvSpPr/>
          <p:nvPr/>
        </p:nvSpPr>
        <p:spPr>
          <a:xfrm>
            <a:off x="6700595" y="4071777"/>
            <a:ext cx="2092947" cy="1010290"/>
          </a:xfrm>
          <a:prstGeom prst="flowChartConnector">
            <a:avLst/>
          </a:prstGeom>
          <a:noFill/>
          <a:ln w="2857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9" name="ZoneTexte 18">
            <a:extLst>
              <a:ext uri="{FF2B5EF4-FFF2-40B4-BE49-F238E27FC236}">
                <a16:creationId xmlns:a16="http://schemas.microsoft.com/office/drawing/2014/main" id="{135C8529-CFDB-7174-C4CA-56C381FE0CFC}"/>
              </a:ext>
            </a:extLst>
          </p:cNvPr>
          <p:cNvSpPr txBox="1"/>
          <p:nvPr/>
        </p:nvSpPr>
        <p:spPr>
          <a:xfrm>
            <a:off x="10062975" y="2052918"/>
            <a:ext cx="1930827" cy="923330"/>
          </a:xfrm>
          <a:prstGeom prst="rect">
            <a:avLst/>
          </a:prstGeom>
          <a:noFill/>
        </p:spPr>
        <p:txBody>
          <a:bodyPr wrap="square" rtlCol="0">
            <a:spAutoFit/>
          </a:bodyPr>
          <a:lstStyle/>
          <a:p>
            <a:r>
              <a:rPr lang="fr-FR" dirty="0"/>
              <a:t>Nous retrouvons nos </a:t>
            </a:r>
            <a:r>
              <a:rPr lang="fr-FR" sz="1800" spc="150" dirty="0">
                <a:solidFill>
                  <a:schemeClr val="tx1">
                    <a:lumMod val="75000"/>
                    <a:lumOff val="25000"/>
                  </a:schemeClr>
                </a:solidFill>
                <a:latin typeface="+mj-lt"/>
                <a:ea typeface="+mj-ea"/>
                <a:cs typeface="+mj-cs"/>
              </a:rPr>
              <a:t>4 composants </a:t>
            </a:r>
            <a:endParaRPr lang="fr-FR" dirty="0"/>
          </a:p>
        </p:txBody>
      </p:sp>
      <p:sp>
        <p:nvSpPr>
          <p:cNvPr id="20" name="ZoneTexte 19">
            <a:extLst>
              <a:ext uri="{FF2B5EF4-FFF2-40B4-BE49-F238E27FC236}">
                <a16:creationId xmlns:a16="http://schemas.microsoft.com/office/drawing/2014/main" id="{103A8019-5AC2-D441-047C-8478954BC743}"/>
              </a:ext>
            </a:extLst>
          </p:cNvPr>
          <p:cNvSpPr txBox="1"/>
          <p:nvPr/>
        </p:nvSpPr>
        <p:spPr>
          <a:xfrm>
            <a:off x="7529177" y="6342982"/>
            <a:ext cx="2734235" cy="276999"/>
          </a:xfrm>
          <a:prstGeom prst="rect">
            <a:avLst/>
          </a:prstGeom>
          <a:noFill/>
        </p:spPr>
        <p:txBody>
          <a:bodyPr wrap="square" rtlCol="0">
            <a:spAutoFit/>
          </a:bodyPr>
          <a:lstStyle/>
          <a:p>
            <a:r>
              <a:rPr lang="fr-FR" sz="1200" spc="150" dirty="0">
                <a:solidFill>
                  <a:schemeClr val="tx1">
                    <a:lumMod val="75000"/>
                    <a:lumOff val="25000"/>
                  </a:schemeClr>
                </a:solidFill>
                <a:latin typeface="+mj-lt"/>
                <a:ea typeface="+mj-ea"/>
                <a:cs typeface="+mj-cs"/>
              </a:rPr>
              <a:t>corrélation positive avec F1</a:t>
            </a:r>
          </a:p>
        </p:txBody>
      </p:sp>
      <p:sp>
        <p:nvSpPr>
          <p:cNvPr id="22" name="ZoneTexte 21">
            <a:extLst>
              <a:ext uri="{FF2B5EF4-FFF2-40B4-BE49-F238E27FC236}">
                <a16:creationId xmlns:a16="http://schemas.microsoft.com/office/drawing/2014/main" id="{ACDA4FEC-B40E-4FE7-F087-15B1F5F8DB42}"/>
              </a:ext>
            </a:extLst>
          </p:cNvPr>
          <p:cNvSpPr txBox="1"/>
          <p:nvPr/>
        </p:nvSpPr>
        <p:spPr>
          <a:xfrm>
            <a:off x="4319811" y="6293950"/>
            <a:ext cx="2734235" cy="276999"/>
          </a:xfrm>
          <a:prstGeom prst="rect">
            <a:avLst/>
          </a:prstGeom>
          <a:noFill/>
        </p:spPr>
        <p:txBody>
          <a:bodyPr wrap="square" rtlCol="0">
            <a:spAutoFit/>
          </a:bodyPr>
          <a:lstStyle/>
          <a:p>
            <a:r>
              <a:rPr lang="fr-FR" sz="1200" spc="150" dirty="0">
                <a:solidFill>
                  <a:schemeClr val="tx1">
                    <a:lumMod val="75000"/>
                    <a:lumOff val="25000"/>
                  </a:schemeClr>
                </a:solidFill>
                <a:latin typeface="+mj-lt"/>
                <a:ea typeface="+mj-ea"/>
                <a:cs typeface="+mj-cs"/>
              </a:rPr>
              <a:t>corrélation négative avec F1</a:t>
            </a:r>
          </a:p>
        </p:txBody>
      </p:sp>
      <p:sp>
        <p:nvSpPr>
          <p:cNvPr id="23" name="ZoneTexte 22">
            <a:extLst>
              <a:ext uri="{FF2B5EF4-FFF2-40B4-BE49-F238E27FC236}">
                <a16:creationId xmlns:a16="http://schemas.microsoft.com/office/drawing/2014/main" id="{66B50BFC-0594-586F-9DF8-C227AE827EE8}"/>
              </a:ext>
            </a:extLst>
          </p:cNvPr>
          <p:cNvSpPr txBox="1"/>
          <p:nvPr/>
        </p:nvSpPr>
        <p:spPr>
          <a:xfrm>
            <a:off x="1729011" y="4660980"/>
            <a:ext cx="2734235" cy="276999"/>
          </a:xfrm>
          <a:prstGeom prst="rect">
            <a:avLst/>
          </a:prstGeom>
          <a:noFill/>
        </p:spPr>
        <p:txBody>
          <a:bodyPr wrap="square" rtlCol="0">
            <a:spAutoFit/>
          </a:bodyPr>
          <a:lstStyle/>
          <a:p>
            <a:r>
              <a:rPr lang="fr-FR" sz="1200" spc="150" dirty="0">
                <a:solidFill>
                  <a:schemeClr val="tx1">
                    <a:lumMod val="75000"/>
                    <a:lumOff val="25000"/>
                  </a:schemeClr>
                </a:solidFill>
                <a:latin typeface="+mj-lt"/>
                <a:ea typeface="+mj-ea"/>
                <a:cs typeface="+mj-cs"/>
              </a:rPr>
              <a:t>corrélation négative avec F2</a:t>
            </a:r>
          </a:p>
        </p:txBody>
      </p:sp>
      <p:sp>
        <p:nvSpPr>
          <p:cNvPr id="24" name="ZoneTexte 23">
            <a:extLst>
              <a:ext uri="{FF2B5EF4-FFF2-40B4-BE49-F238E27FC236}">
                <a16:creationId xmlns:a16="http://schemas.microsoft.com/office/drawing/2014/main" id="{2CEEDFB1-A43B-3CEC-BD60-0EE5D2DA7DB2}"/>
              </a:ext>
            </a:extLst>
          </p:cNvPr>
          <p:cNvSpPr txBox="1"/>
          <p:nvPr/>
        </p:nvSpPr>
        <p:spPr>
          <a:xfrm>
            <a:off x="1729011" y="2367178"/>
            <a:ext cx="2734235" cy="276999"/>
          </a:xfrm>
          <a:prstGeom prst="rect">
            <a:avLst/>
          </a:prstGeom>
          <a:noFill/>
        </p:spPr>
        <p:txBody>
          <a:bodyPr wrap="square" rtlCol="0">
            <a:spAutoFit/>
          </a:bodyPr>
          <a:lstStyle/>
          <a:p>
            <a:r>
              <a:rPr lang="fr-FR" sz="1200" spc="150" dirty="0">
                <a:solidFill>
                  <a:schemeClr val="tx1">
                    <a:lumMod val="75000"/>
                    <a:lumOff val="25000"/>
                  </a:schemeClr>
                </a:solidFill>
                <a:latin typeface="+mj-lt"/>
                <a:ea typeface="+mj-ea"/>
                <a:cs typeface="+mj-cs"/>
              </a:rPr>
              <a:t>corrélation positive avec F2</a:t>
            </a:r>
          </a:p>
        </p:txBody>
      </p:sp>
    </p:spTree>
    <p:extLst>
      <p:ext uri="{BB962C8B-B14F-4D97-AF65-F5344CB8AC3E}">
        <p14:creationId xmlns:p14="http://schemas.microsoft.com/office/powerpoint/2010/main" val="3349983982"/>
      </p:ext>
    </p:extLst>
  </p:cSld>
  <p:clrMapOvr>
    <a:masterClrMapping/>
  </p:clrMapOvr>
</p:sld>
</file>

<file path=ppt/theme/theme1.xml><?xml version="1.0" encoding="utf-8"?>
<a:theme xmlns:a="http://schemas.openxmlformats.org/drawingml/2006/main" name="Monolig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29035_TF56180624_Win32" id="{86818CA5-A7A1-4A11-825D-121ACC2F2553}" vid="{B15E7544-D123-4273-B0AB-D8F961E44E2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Argumentaire de vente clair et minimaliste</Template>
  <TotalTime>4529</TotalTime>
  <Words>840</Words>
  <Application>Microsoft Office PowerPoint</Application>
  <PresentationFormat>Grand écran</PresentationFormat>
  <Paragraphs>112</Paragraphs>
  <Slides>17</Slides>
  <Notes>17</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17</vt:i4>
      </vt:variant>
    </vt:vector>
  </HeadingPairs>
  <TitlesOfParts>
    <vt:vector size="24" baseType="lpstr">
      <vt:lpstr>Arial</vt:lpstr>
      <vt:lpstr>Calibri</vt:lpstr>
      <vt:lpstr>Google Sans</vt:lpstr>
      <vt:lpstr>Inter</vt:lpstr>
      <vt:lpstr>Söhne</vt:lpstr>
      <vt:lpstr>Tenorite</vt:lpstr>
      <vt:lpstr>Monoligne</vt:lpstr>
      <vt:lpstr>étude de marché</vt:lpstr>
      <vt:lpstr>Présentation PowerPoint</vt:lpstr>
      <vt:lpstr>01 Données</vt:lpstr>
      <vt:lpstr>Présentation PowerPoint</vt:lpstr>
      <vt:lpstr>03 Méthode utilisé</vt:lpstr>
      <vt:lpstr>Mise à l'échelle des données</vt:lpstr>
      <vt:lpstr>K-means (Clustering) </vt:lpstr>
      <vt:lpstr>ACP (Analyse en Composantes Principales)</vt:lpstr>
      <vt:lpstr>Présentation PowerPoint</vt:lpstr>
      <vt:lpstr>Présentation PowerPoint</vt:lpstr>
      <vt:lpstr>CAH (Classification Ascendante Hiérarchique) </vt:lpstr>
      <vt:lpstr>Présentation PowerPoint</vt:lpstr>
      <vt:lpstr>Méthode utilisé pour une analyse plus approfondie </vt:lpstr>
      <vt:lpstr>Présentation PowerPoint</vt:lpstr>
      <vt:lpstr>Présentation PowerPoint</vt:lpstr>
      <vt:lpstr>Conclusion</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étude de marché</dc:title>
  <dc:creator>Christophe Blondeel</dc:creator>
  <cp:lastModifiedBy>Christophe Blondeel</cp:lastModifiedBy>
  <cp:revision>9</cp:revision>
  <dcterms:created xsi:type="dcterms:W3CDTF">2023-12-29T13:36:55Z</dcterms:created>
  <dcterms:modified xsi:type="dcterms:W3CDTF">2024-01-29T00:28:07Z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