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Thomas Fiske</a:t>
            </a: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a:t>[Explain the DevSecOps pipeline.]</a:t>
            </a:r>
            <a:endParaRPr sz="1600"/>
          </a:p>
          <a:p>
            <a:pPr marL="685800" lvl="1" indent="-228600" algn="l" rtl="0">
              <a:lnSpc>
                <a:spcPct val="90000"/>
              </a:lnSpc>
              <a:spcBef>
                <a:spcPts val="500"/>
              </a:spcBef>
              <a:spcAft>
                <a:spcPts val="0"/>
              </a:spcAft>
              <a:buClr>
                <a:schemeClr val="lt1"/>
              </a:buClr>
              <a:buSzPts val="2000"/>
              <a:buChar char="•"/>
            </a:pPr>
            <a:r>
              <a:rPr lang="en-US"/>
              <a:t>[Summarize the external tools and where and how they are used in the context of the diagram.]</a:t>
            </a:r>
            <a:endParaRPr sz="160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[Describe the problems, the solutions, and the risks or benefits involved if you act now or wait. Where is the strategy lacking? What are the risks of using this strategy? Which steps should be taken?]</a:t>
            </a:r>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a:t>[Identify gaps in the security policy.]</a:t>
            </a:r>
            <a:endParaRPr sz="140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[Identify standards that should be adopted to prevent future problems.]</a:t>
            </a:r>
            <a:endParaRPr sz="1800"/>
          </a:p>
          <a:p>
            <a:pPr marL="228600" lvl="0" indent="-88900" algn="l" rtl="0">
              <a:lnSpc>
                <a:spcPct val="90000"/>
              </a:lnSpc>
              <a:spcBef>
                <a:spcPts val="1000"/>
              </a:spcBef>
              <a:spcAft>
                <a:spcPts val="0"/>
              </a:spcAft>
              <a:buClr>
                <a:schemeClr val="lt1"/>
              </a:buClr>
              <a:buSzPts val="2200"/>
              <a:buNone/>
            </a:pPr>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[Provide APA-style references with links to resources, articles, and videos that you used in your presentation.]</a:t>
            </a:r>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200"/>
              <a:buNone/>
            </a:pPr>
            <a:r>
              <a:rPr lang="en-US" dirty="0"/>
              <a:t>My defense strategy is a Defense in depth strategy. Defense in depth is a strategy of protecting your system with multiple layers.</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4132729" y="3666565"/>
            <a:ext cx="5481171" cy="2970042"/>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fontScale="92500" lnSpcReduction="20000"/>
          </a:bodyPr>
          <a:lstStyle/>
          <a:p>
            <a:pPr marL="228600" lvl="0" indent="0" algn="l" rtl="0">
              <a:lnSpc>
                <a:spcPct val="107916"/>
              </a:lnSpc>
              <a:spcBef>
                <a:spcPts val="0"/>
              </a:spcBef>
              <a:spcAft>
                <a:spcPts val="0"/>
              </a:spcAft>
              <a:buSzPts val="1800"/>
              <a:buNone/>
            </a:pPr>
            <a:r>
              <a:rPr lang="en-US" sz="2000" dirty="0">
                <a:solidFill>
                  <a:srgbClr val="FFFFFF"/>
                </a:solidFill>
              </a:rPr>
              <a:t>These are different threats that have been assessed. The priority should be to defend against the most damaging first then move down the line of threats until they are all accounted for and protected against. </a:t>
            </a:r>
            <a:endParaRPr dirty="0"/>
          </a:p>
        </p:txBody>
      </p:sp>
      <p:graphicFrame>
        <p:nvGraphicFramePr>
          <p:cNvPr id="161" name="Google Shape;161;p4" descr="Alt text required"/>
          <p:cNvGraphicFramePr/>
          <p:nvPr>
            <p:extLst>
              <p:ext uri="{D42A27DB-BD31-4B8C-83A1-F6EECF244321}">
                <p14:modId xmlns:p14="http://schemas.microsoft.com/office/powerpoint/2010/main" val="956193857"/>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lang="en-US"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EXP46-C</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MSC40-C</a:t>
                      </a:r>
                    </a:p>
                    <a:p>
                      <a:pPr marL="0" marR="0" lvl="0" indent="0" algn="ctr" rtl="0">
                        <a:lnSpc>
                          <a:spcPct val="100000"/>
                        </a:lnSpc>
                        <a:spcBef>
                          <a:spcPts val="0"/>
                        </a:spcBef>
                        <a:spcAft>
                          <a:spcPts val="0"/>
                        </a:spcAft>
                        <a:buClr>
                          <a:srgbClr val="000000"/>
                        </a:buClr>
                        <a:buSzPts val="3600"/>
                        <a:buFont typeface="Arial"/>
                        <a:buNone/>
                      </a:pPr>
                      <a:endParaRPr lang="en-US"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EXP46-C</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DCL51-CPP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Validate Input data</a:t>
            </a:r>
          </a:p>
          <a:p>
            <a:pPr marL="228600" lvl="0" indent="-228600" algn="l" rtl="0">
              <a:lnSpc>
                <a:spcPct val="90000"/>
              </a:lnSpc>
              <a:spcBef>
                <a:spcPts val="0"/>
              </a:spcBef>
              <a:spcAft>
                <a:spcPts val="0"/>
              </a:spcAft>
              <a:buClr>
                <a:schemeClr val="lt1"/>
              </a:buClr>
              <a:buSzPts val="2200"/>
              <a:buChar char="•"/>
            </a:pPr>
            <a:r>
              <a:rPr lang="en-US" dirty="0"/>
              <a:t>Heed Compiler Warnings</a:t>
            </a:r>
          </a:p>
          <a:p>
            <a:pPr marL="228600" lvl="0" indent="-228600" algn="l" rtl="0">
              <a:lnSpc>
                <a:spcPct val="90000"/>
              </a:lnSpc>
              <a:spcBef>
                <a:spcPts val="0"/>
              </a:spcBef>
              <a:spcAft>
                <a:spcPts val="0"/>
              </a:spcAft>
              <a:buClr>
                <a:schemeClr val="lt1"/>
              </a:buClr>
              <a:buSzPts val="2200"/>
              <a:buChar char="•"/>
            </a:pPr>
            <a:r>
              <a:rPr lang="en-US" dirty="0"/>
              <a:t>Architect and Design for Security Policies</a:t>
            </a:r>
          </a:p>
          <a:p>
            <a:pPr marL="228600" lvl="0" indent="-228600" algn="l" rtl="0">
              <a:lnSpc>
                <a:spcPct val="90000"/>
              </a:lnSpc>
              <a:spcBef>
                <a:spcPts val="0"/>
              </a:spcBef>
              <a:spcAft>
                <a:spcPts val="0"/>
              </a:spcAft>
              <a:buClr>
                <a:schemeClr val="lt1"/>
              </a:buClr>
              <a:buSzPts val="2200"/>
              <a:buChar char="•"/>
            </a:pPr>
            <a:r>
              <a:rPr lang="en-US" dirty="0"/>
              <a:t>Keep it Simple</a:t>
            </a:r>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r>
              <a:rPr lang="en-US" dirty="0"/>
              <a:t>Adhere to the Principal of Least Privilege</a:t>
            </a:r>
          </a:p>
          <a:p>
            <a:pPr marL="228600" lvl="0" indent="-228600" algn="l" rtl="0">
              <a:lnSpc>
                <a:spcPct val="90000"/>
              </a:lnSpc>
              <a:spcBef>
                <a:spcPts val="0"/>
              </a:spcBef>
              <a:spcAft>
                <a:spcPts val="0"/>
              </a:spcAft>
              <a:buClr>
                <a:schemeClr val="lt1"/>
              </a:buClr>
              <a:buSzPts val="2200"/>
              <a:buChar char="•"/>
            </a:pPr>
            <a:r>
              <a:rPr lang="en-US" dirty="0"/>
              <a:t>Sanitize Data Sent to Other Systems</a:t>
            </a:r>
          </a:p>
          <a:p>
            <a:pPr marL="228600" lvl="0" indent="-228600" algn="l" rtl="0">
              <a:lnSpc>
                <a:spcPct val="90000"/>
              </a:lnSpc>
              <a:spcBef>
                <a:spcPts val="0"/>
              </a:spcBef>
              <a:spcAft>
                <a:spcPts val="0"/>
              </a:spcAft>
              <a:buClr>
                <a:schemeClr val="lt1"/>
              </a:buClr>
              <a:buSzPts val="2200"/>
              <a:buChar char="•"/>
            </a:pPr>
            <a:r>
              <a:rPr lang="en-US" dirty="0"/>
              <a:t>Practice Defense in Depth</a:t>
            </a:r>
          </a:p>
          <a:p>
            <a:pPr marL="228600" lvl="0" indent="-228600" algn="l" rtl="0">
              <a:lnSpc>
                <a:spcPct val="90000"/>
              </a:lnSpc>
              <a:spcBef>
                <a:spcPts val="0"/>
              </a:spcBef>
              <a:spcAft>
                <a:spcPts val="0"/>
              </a:spcAft>
              <a:buClr>
                <a:schemeClr val="lt1"/>
              </a:buClr>
              <a:buSzPts val="2200"/>
              <a:buChar char="•"/>
            </a:pPr>
            <a:r>
              <a:rPr lang="en-US" dirty="0"/>
              <a:t>Use Effective Quality Assurance Techniques</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dirty="0">
                <a:solidFill>
                  <a:schemeClr val="accent6"/>
                </a:solidFill>
              </a:rPr>
              <a:t>Data Type </a:t>
            </a:r>
            <a:r>
              <a:rPr lang="en-US" dirty="0"/>
              <a:t>/ DCL51-CPP (Do not declare or define a reserved identifier)</a:t>
            </a:r>
          </a:p>
          <a:p>
            <a:pPr marL="228600" lvl="0" indent="-228600" algn="l" rtl="0">
              <a:lnSpc>
                <a:spcPct val="90000"/>
              </a:lnSpc>
              <a:spcBef>
                <a:spcPts val="0"/>
              </a:spcBef>
              <a:spcAft>
                <a:spcPts val="0"/>
              </a:spcAft>
              <a:buClr>
                <a:schemeClr val="lt1"/>
              </a:buClr>
              <a:buSzPts val="2000"/>
              <a:buChar char="•"/>
            </a:pPr>
            <a:r>
              <a:rPr lang="en-US" dirty="0">
                <a:solidFill>
                  <a:schemeClr val="accent6"/>
                </a:solidFill>
              </a:rPr>
              <a:t>Data Value </a:t>
            </a:r>
            <a:r>
              <a:rPr lang="en-US" dirty="0"/>
              <a:t>/ INT31-C (Ensure that integer conversions do not result in lost or misinterpreted data)</a:t>
            </a:r>
          </a:p>
          <a:p>
            <a:pPr marL="228600" lvl="0" indent="-228600" algn="l" rtl="0">
              <a:lnSpc>
                <a:spcPct val="90000"/>
              </a:lnSpc>
              <a:spcBef>
                <a:spcPts val="0"/>
              </a:spcBef>
              <a:spcAft>
                <a:spcPts val="0"/>
              </a:spcAft>
              <a:buClr>
                <a:schemeClr val="lt1"/>
              </a:buClr>
              <a:buSzPts val="2000"/>
              <a:buChar char="•"/>
            </a:pPr>
            <a:r>
              <a:rPr lang="en-US" dirty="0">
                <a:solidFill>
                  <a:schemeClr val="accent6"/>
                </a:solidFill>
              </a:rPr>
              <a:t>String Correctness </a:t>
            </a:r>
            <a:r>
              <a:rPr lang="en-US" dirty="0"/>
              <a:t>/ STR30-C (Do not attempt to modify string literals)</a:t>
            </a:r>
          </a:p>
          <a:p>
            <a:pPr marL="228600" lvl="0" indent="-228600" algn="l" rtl="0">
              <a:lnSpc>
                <a:spcPct val="90000"/>
              </a:lnSpc>
              <a:spcBef>
                <a:spcPts val="0"/>
              </a:spcBef>
              <a:spcAft>
                <a:spcPts val="0"/>
              </a:spcAft>
              <a:buClr>
                <a:schemeClr val="lt1"/>
              </a:buClr>
              <a:buSzPts val="2000"/>
              <a:buChar char="•"/>
            </a:pPr>
            <a:r>
              <a:rPr lang="en-US" dirty="0">
                <a:solidFill>
                  <a:schemeClr val="accent6"/>
                </a:solidFill>
              </a:rPr>
              <a:t>SQL Injection </a:t>
            </a:r>
            <a:r>
              <a:rPr lang="en-US" dirty="0"/>
              <a:t>/ FIO30-C (Exclude user input from format string)</a:t>
            </a:r>
          </a:p>
          <a:p>
            <a:pPr marL="228600" lvl="0" indent="-228600" algn="l" rtl="0">
              <a:lnSpc>
                <a:spcPct val="90000"/>
              </a:lnSpc>
              <a:spcBef>
                <a:spcPts val="0"/>
              </a:spcBef>
              <a:spcAft>
                <a:spcPts val="0"/>
              </a:spcAft>
              <a:buClr>
                <a:schemeClr val="lt1"/>
              </a:buClr>
              <a:buSzPts val="2000"/>
              <a:buChar char="•"/>
            </a:pPr>
            <a:r>
              <a:rPr lang="en-US" dirty="0">
                <a:solidFill>
                  <a:schemeClr val="accent6"/>
                </a:solidFill>
              </a:rPr>
              <a:t>Memory Protection </a:t>
            </a:r>
            <a:r>
              <a:rPr lang="en-US" dirty="0"/>
              <a:t>/ MEM30-C (Do not access freed memory)</a:t>
            </a:r>
          </a:p>
          <a:p>
            <a:pPr marL="228600" lvl="0" indent="-228600" algn="l" rtl="0">
              <a:lnSpc>
                <a:spcPct val="90000"/>
              </a:lnSpc>
              <a:spcBef>
                <a:spcPts val="0"/>
              </a:spcBef>
              <a:spcAft>
                <a:spcPts val="0"/>
              </a:spcAft>
              <a:buClr>
                <a:schemeClr val="lt1"/>
              </a:buClr>
              <a:buSzPts val="2000"/>
              <a:buChar char="•"/>
            </a:pPr>
            <a:r>
              <a:rPr lang="en-US" dirty="0">
                <a:solidFill>
                  <a:schemeClr val="accent6"/>
                </a:solidFill>
              </a:rPr>
              <a:t>Assertions </a:t>
            </a:r>
            <a:r>
              <a:rPr lang="en-US" dirty="0"/>
              <a:t>/ EXP46-C (Do not use a bitwise operator with a Boolean-like operand)</a:t>
            </a:r>
          </a:p>
          <a:p>
            <a:pPr marL="228600" lvl="0" indent="-228600" algn="l" rtl="0">
              <a:lnSpc>
                <a:spcPct val="90000"/>
              </a:lnSpc>
              <a:spcBef>
                <a:spcPts val="0"/>
              </a:spcBef>
              <a:spcAft>
                <a:spcPts val="0"/>
              </a:spcAft>
              <a:buClr>
                <a:schemeClr val="lt1"/>
              </a:buClr>
              <a:buSzPts val="2000"/>
              <a:buChar char="•"/>
            </a:pPr>
            <a:r>
              <a:rPr lang="en-US" dirty="0">
                <a:solidFill>
                  <a:schemeClr val="accent6"/>
                </a:solidFill>
              </a:rPr>
              <a:t>Exceptions</a:t>
            </a:r>
            <a:r>
              <a:rPr lang="en-US" dirty="0"/>
              <a:t> / ERR51-CPP (Handle all exceptions)</a:t>
            </a:r>
          </a:p>
          <a:p>
            <a:pPr marL="228600" lvl="0" indent="-228600" algn="l" rtl="0">
              <a:lnSpc>
                <a:spcPct val="90000"/>
              </a:lnSpc>
              <a:spcBef>
                <a:spcPts val="0"/>
              </a:spcBef>
              <a:spcAft>
                <a:spcPts val="0"/>
              </a:spcAft>
              <a:buClr>
                <a:schemeClr val="lt1"/>
              </a:buClr>
              <a:buSzPts val="2000"/>
              <a:buChar char="•"/>
            </a:pPr>
            <a:r>
              <a:rPr lang="en-US" dirty="0">
                <a:solidFill>
                  <a:schemeClr val="accent6"/>
                </a:solidFill>
              </a:rPr>
              <a:t>Error Detect </a:t>
            </a:r>
            <a:r>
              <a:rPr lang="en-US" dirty="0"/>
              <a:t>/ ERR62-CPP (Detect Errors when converting a string to a number)</a:t>
            </a:r>
          </a:p>
          <a:p>
            <a:pPr marL="228600" lvl="0" indent="-228600" algn="l" rtl="0">
              <a:lnSpc>
                <a:spcPct val="90000"/>
              </a:lnSpc>
              <a:spcBef>
                <a:spcPts val="0"/>
              </a:spcBef>
              <a:spcAft>
                <a:spcPts val="0"/>
              </a:spcAft>
              <a:buClr>
                <a:schemeClr val="lt1"/>
              </a:buClr>
              <a:buSzPts val="2000"/>
              <a:buChar char="•"/>
            </a:pPr>
            <a:r>
              <a:rPr lang="en-US" dirty="0">
                <a:solidFill>
                  <a:schemeClr val="accent6"/>
                </a:solidFill>
              </a:rPr>
              <a:t>Declaration</a:t>
            </a:r>
            <a:r>
              <a:rPr lang="en-US" dirty="0"/>
              <a:t> / DCL60-CPP (Obey the one-definition rule)</a:t>
            </a:r>
          </a:p>
          <a:p>
            <a:pPr marL="228600" lvl="0" indent="-228600" algn="l" rtl="0">
              <a:lnSpc>
                <a:spcPct val="90000"/>
              </a:lnSpc>
              <a:spcBef>
                <a:spcPts val="0"/>
              </a:spcBef>
              <a:spcAft>
                <a:spcPts val="0"/>
              </a:spcAft>
              <a:buClr>
                <a:schemeClr val="lt1"/>
              </a:buClr>
              <a:buSzPts val="2000"/>
              <a:buChar char="•"/>
            </a:pPr>
            <a:r>
              <a:rPr lang="en-US" dirty="0">
                <a:solidFill>
                  <a:schemeClr val="accent6"/>
                </a:solidFill>
              </a:rPr>
              <a:t>Constraints</a:t>
            </a:r>
            <a:r>
              <a:rPr lang="en-US" dirty="0"/>
              <a:t> / MSC40-C (Do not violate constraints)</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[Explain the policies for encryption in flight, at rest, and in use.]</a:t>
            </a:r>
            <a:endParaRPr sz="1600"/>
          </a:p>
          <a:p>
            <a:pPr marL="0" lvl="0" indent="0" algn="l" rtl="0">
              <a:lnSpc>
                <a:spcPct val="90000"/>
              </a:lnSpc>
              <a:spcBef>
                <a:spcPts val="1000"/>
              </a:spcBef>
              <a:spcAft>
                <a:spcPts val="0"/>
              </a:spcAft>
              <a:buClr>
                <a:schemeClr val="lt1"/>
              </a:buClr>
              <a:buSzPts val="1600"/>
              <a:buNone/>
            </a:pPr>
            <a:endParaRPr sz="1600"/>
          </a:p>
          <a:p>
            <a:pPr marL="228600" lvl="0" indent="-88900" algn="l" rtl="0">
              <a:lnSpc>
                <a:spcPct val="90000"/>
              </a:lnSpc>
              <a:spcBef>
                <a:spcPts val="1000"/>
              </a:spcBef>
              <a:spcAft>
                <a:spcPts val="0"/>
              </a:spcAft>
              <a:buClr>
                <a:schemeClr val="lt1"/>
              </a:buClr>
              <a:buSzPts val="2200"/>
              <a:buNone/>
            </a:pPr>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a:t>[Explain the policies that support authentication, authorization, and accounting.]</a:t>
            </a:r>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a:t>[Identify the coding vulnerability you chose to test. Include four to six mixed tests for positive and negative results. Include a slide for each test. Use the question for the test as the title. Show the results.]</a:t>
            </a:r>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24</TotalTime>
  <Words>447</Words>
  <Application>Microsoft Office PowerPoint</Application>
  <PresentationFormat>Widescreen</PresentationFormat>
  <Paragraphs>54</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Thomas Fiske</cp:lastModifiedBy>
  <cp:revision>5</cp:revision>
  <dcterms:created xsi:type="dcterms:W3CDTF">2020-08-19T17:59:24Z</dcterms:created>
  <dcterms:modified xsi:type="dcterms:W3CDTF">2023-06-19T10:01:08Z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