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57" r:id="rId3"/>
    <p:sldId id="271" r:id="rId4"/>
    <p:sldId id="272" r:id="rId5"/>
    <p:sldId id="270" r:id="rId6"/>
    <p:sldId id="273" r:id="rId7"/>
    <p:sldId id="266" r:id="rId8"/>
    <p:sldId id="267" r:id="rId9"/>
    <p:sldId id="268" r:id="rId10"/>
    <p:sldId id="269" r:id="rId11"/>
    <p:sldId id="265" r:id="rId12"/>
    <p:sldId id="260" r:id="rId13"/>
    <p:sldId id="263" r:id="rId14"/>
    <p:sldId id="261" r:id="rId15"/>
    <p:sldId id="26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0" d="100"/>
          <a:sy n="80" d="100"/>
        </p:scale>
        <p:origin x="-34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22F896-40B5-4ADD-8801-0D06FADFA095}"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split orient="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split orient="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2/8/2019</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slow">
    <p:split orient="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48A87A34-81AB-432B-8DAE-1953F412C126}" type="datetimeFigureOut">
              <a:rPr lang="en-US" smtClean="0"/>
              <a:pPr/>
              <a:t>2/8/2019</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spd="slow">
    <p:split orient="vert"/>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mmigration_control" TargetMode="External"/><Relationship Id="rId2" Type="http://schemas.openxmlformats.org/officeDocument/2006/relationships/hyperlink" Target="http://www.ibsplc.com/DC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0045" y="4892120"/>
            <a:ext cx="5211651" cy="1569660"/>
          </a:xfrm>
          <a:prstGeom prst="rect">
            <a:avLst/>
          </a:prstGeom>
          <a:noFill/>
        </p:spPr>
        <p:txBody>
          <a:bodyPr wrap="square" rtlCol="0">
            <a:spAutoFit/>
          </a:bodyPr>
          <a:lstStyle/>
          <a:p>
            <a:r>
              <a:rPr lang="en-US" sz="2400" dirty="0" smtClean="0"/>
              <a:t>Presented By, </a:t>
            </a:r>
          </a:p>
          <a:p>
            <a:r>
              <a:rPr lang="en-US" sz="2400" dirty="0" smtClean="0"/>
              <a:t>                        Thomas George</a:t>
            </a:r>
          </a:p>
          <a:p>
            <a:r>
              <a:rPr lang="en-US" sz="2400" dirty="0" smtClean="0"/>
              <a:t>                        S4 MCA (LE)</a:t>
            </a:r>
          </a:p>
          <a:p>
            <a:r>
              <a:rPr lang="en-US" sz="2400" dirty="0" smtClean="0"/>
              <a:t>                        Roll No : 53</a:t>
            </a:r>
            <a:endParaRPr lang="en-US" sz="2400" dirty="0"/>
          </a:p>
        </p:txBody>
      </p:sp>
      <p:sp>
        <p:nvSpPr>
          <p:cNvPr id="5" name="TextBox 4"/>
          <p:cNvSpPr txBox="1"/>
          <p:nvPr/>
        </p:nvSpPr>
        <p:spPr>
          <a:xfrm>
            <a:off x="206063" y="5046007"/>
            <a:ext cx="4915256" cy="1877437"/>
          </a:xfrm>
          <a:prstGeom prst="rect">
            <a:avLst/>
          </a:prstGeom>
          <a:noFill/>
        </p:spPr>
        <p:txBody>
          <a:bodyPr wrap="none" rtlCol="0">
            <a:spAutoFit/>
          </a:bodyPr>
          <a:lstStyle/>
          <a:p>
            <a:r>
              <a:rPr lang="en-US" sz="2400" dirty="0" smtClean="0"/>
              <a:t>Product Owner,                         </a:t>
            </a:r>
          </a:p>
          <a:p>
            <a:r>
              <a:rPr lang="en-US" sz="2400" dirty="0"/>
              <a:t> </a:t>
            </a:r>
            <a:r>
              <a:rPr lang="en-US" sz="2400" dirty="0" smtClean="0"/>
              <a:t>         </a:t>
            </a:r>
            <a:r>
              <a:rPr lang="en-US" sz="2000" b="1" dirty="0" smtClean="0"/>
              <a:t>Associate Prof</a:t>
            </a:r>
            <a:r>
              <a:rPr lang="en-US" sz="2000" dirty="0"/>
              <a:t> </a:t>
            </a:r>
            <a:r>
              <a:rPr lang="en-US" sz="2000" dirty="0" smtClean="0"/>
              <a:t>Ms.</a:t>
            </a:r>
            <a:r>
              <a:rPr lang="en-US" sz="2000" dirty="0"/>
              <a:t> </a:t>
            </a:r>
            <a:r>
              <a:rPr lang="en-US" sz="2000" dirty="0" smtClean="0"/>
              <a:t>Sandhya </a:t>
            </a:r>
            <a:r>
              <a:rPr lang="en-US" sz="2000" dirty="0"/>
              <a:t>R</a:t>
            </a:r>
            <a:r>
              <a:rPr lang="en-US" sz="2400" dirty="0" smtClean="0"/>
              <a:t>                </a:t>
            </a:r>
          </a:p>
          <a:p>
            <a:r>
              <a:rPr lang="en-US" sz="2400" dirty="0" smtClean="0"/>
              <a:t> Scrum Master,</a:t>
            </a:r>
          </a:p>
          <a:p>
            <a:r>
              <a:rPr lang="en-US" sz="2000" b="1" dirty="0" smtClean="0"/>
              <a:t>		Asst Prof </a:t>
            </a:r>
            <a:r>
              <a:rPr lang="en-US" sz="2000" dirty="0" smtClean="0"/>
              <a:t>Ms</a:t>
            </a:r>
            <a:r>
              <a:rPr lang="en-US" sz="2000" dirty="0"/>
              <a:t>. </a:t>
            </a:r>
            <a:r>
              <a:rPr lang="en-US" sz="2000" dirty="0" err="1" smtClean="0"/>
              <a:t>Anjali</a:t>
            </a:r>
            <a:r>
              <a:rPr lang="en-US" sz="2000" dirty="0" smtClean="0"/>
              <a:t> </a:t>
            </a:r>
            <a:r>
              <a:rPr lang="en-US" sz="2000" dirty="0" err="1" smtClean="0"/>
              <a:t>Sankar</a:t>
            </a:r>
            <a:endParaRPr lang="en-US" sz="2400" dirty="0" smtClean="0"/>
          </a:p>
          <a:p>
            <a:endParaRPr lang="en-US" sz="2400" dirty="0"/>
          </a:p>
        </p:txBody>
      </p:sp>
      <p:sp>
        <p:nvSpPr>
          <p:cNvPr id="6" name="Rectangle 5"/>
          <p:cNvSpPr/>
          <p:nvPr/>
        </p:nvSpPr>
        <p:spPr>
          <a:xfrm>
            <a:off x="0" y="1085526"/>
            <a:ext cx="12191999" cy="1754326"/>
          </a:xfrm>
          <a:prstGeom prst="rect">
            <a:avLst/>
          </a:prstGeom>
          <a:noFill/>
        </p:spPr>
        <p:txBody>
          <a:bodyPr wrap="square" lIns="91440" tIns="45720" rIns="91440" bIns="45720">
            <a:spAutoFit/>
          </a:bodyPr>
          <a:lstStyle/>
          <a:p>
            <a:pPr algn="ctr"/>
            <a:endParaRPr lang="en-US" sz="5400" dirty="0" smtClean="0"/>
          </a:p>
          <a:p>
            <a:pPr algn="ctr"/>
            <a:r>
              <a:rPr lang="en-NZ" sz="5400" dirty="0" err="1" smtClean="0">
                <a:solidFill>
                  <a:srgbClr val="FFFF00"/>
                </a:solidFill>
              </a:rPr>
              <a:t>iFly</a:t>
            </a:r>
            <a:r>
              <a:rPr lang="en-NZ" sz="5400" dirty="0" smtClean="0">
                <a:solidFill>
                  <a:srgbClr val="FFFF00"/>
                </a:solidFill>
              </a:rPr>
              <a:t> Res</a:t>
            </a:r>
            <a:endParaRPr lang="en-US" sz="5400" dirty="0">
              <a:solidFill>
                <a:srgbClr val="FFFF00"/>
              </a:solidFill>
            </a:endParaRPr>
          </a:p>
        </p:txBody>
      </p:sp>
    </p:spTree>
    <p:extLst>
      <p:ext uri="{BB962C8B-B14F-4D97-AF65-F5344CB8AC3E}">
        <p14:creationId xmlns:p14="http://schemas.microsoft.com/office/powerpoint/2010/main" xmlns="" val="242235081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9093" y="476519"/>
            <a:ext cx="9659155" cy="5564844"/>
          </a:xfrm>
        </p:spPr>
        <p:txBody>
          <a:bodyPr>
            <a:normAutofit fontScale="92500"/>
          </a:bodyPr>
          <a:lstStyle/>
          <a:p>
            <a:pPr marL="0" indent="0">
              <a:buNone/>
            </a:pPr>
            <a:r>
              <a:rPr lang="en-US" sz="2000" b="1" u="sng" dirty="0" smtClean="0"/>
              <a:t>Economical Feasibility</a:t>
            </a:r>
          </a:p>
          <a:p>
            <a:pPr marL="0" indent="0">
              <a:lnSpc>
                <a:spcPct val="150000"/>
              </a:lnSpc>
              <a:buNone/>
            </a:pPr>
            <a:r>
              <a:rPr lang="en-US" dirty="0" smtClean="0"/>
              <a:t>Economic </a:t>
            </a:r>
            <a:r>
              <a:rPr lang="en-US" dirty="0"/>
              <a:t>justification is generally the “Bottom Line” consideration that includes cost benefit analysis, long term corporate income strategies, impact on other profit centers or products; cost of resources needed for development and potential market growth .When we consider the case of economical feasibility I have compared the developing cost of the system with company’s expenditure. If and only if its comparatively low then only we can say the system is economically feasible. When we take the case of system cost we not only compare the expenditures but also the time that have spent, transportation cost if any </a:t>
            </a:r>
            <a:r>
              <a:rPr lang="en-US" dirty="0" err="1"/>
              <a:t>etc</a:t>
            </a:r>
            <a:r>
              <a:rPr lang="en-US" dirty="0"/>
              <a:t> are also been compared with this. And the total cost is compared with the company’s  expenditure. </a:t>
            </a:r>
          </a:p>
        </p:txBody>
      </p:sp>
    </p:spTree>
    <p:extLst>
      <p:ext uri="{BB962C8B-B14F-4D97-AF65-F5344CB8AC3E}">
        <p14:creationId xmlns:p14="http://schemas.microsoft.com/office/powerpoint/2010/main" xmlns="" val="292795635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US" dirty="0" smtClean="0"/>
              <a:t>Burn Down Chart</a:t>
            </a:r>
            <a:endParaRPr lang="en-US" dirty="0"/>
          </a:p>
        </p:txBody>
      </p:sp>
      <p:sp>
        <p:nvSpPr>
          <p:cNvPr id="3" name="Content Placeholder 2"/>
          <p:cNvSpPr>
            <a:spLocks noGrp="1"/>
          </p:cNvSpPr>
          <p:nvPr>
            <p:ph sz="quarter" idx="1"/>
          </p:nvPr>
        </p:nvSpPr>
        <p:spPr/>
        <p:txBody>
          <a:bodyPr/>
          <a:lstStyle/>
          <a:p>
            <a:r>
              <a:rPr lang="en-US" dirty="0" smtClean="0"/>
              <a:t>6hour/Day</a:t>
            </a:r>
          </a:p>
          <a:p>
            <a:r>
              <a:rPr lang="en-US" dirty="0" smtClean="0"/>
              <a:t>1 Week = 30 hour</a:t>
            </a:r>
          </a:p>
          <a:p>
            <a:r>
              <a:rPr lang="en-US" dirty="0" smtClean="0"/>
              <a:t>2 Week = 1 Sprint, i.e. 60 hour</a:t>
            </a:r>
          </a:p>
          <a:p>
            <a:r>
              <a:rPr lang="en-US" dirty="0" smtClean="0"/>
              <a:t>Total Week = 12</a:t>
            </a:r>
          </a:p>
          <a:p>
            <a:r>
              <a:rPr lang="en-US" dirty="0" smtClean="0"/>
              <a:t>Total Sprint = 6</a:t>
            </a:r>
          </a:p>
          <a:p>
            <a:r>
              <a:rPr lang="en-US" dirty="0" smtClean="0"/>
              <a:t>Total Hours = 360</a:t>
            </a:r>
          </a:p>
          <a:p>
            <a:endParaRPr lang="en-US" dirty="0"/>
          </a:p>
        </p:txBody>
      </p:sp>
    </p:spTree>
    <p:extLst>
      <p:ext uri="{BB962C8B-B14F-4D97-AF65-F5344CB8AC3E}">
        <p14:creationId xmlns:p14="http://schemas.microsoft.com/office/powerpoint/2010/main" xmlns="" val="98108195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Down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7334" y="1668780"/>
            <a:ext cx="8901006" cy="4655248"/>
          </a:xfrm>
          <a:prstGeom prst="rect">
            <a:avLst/>
          </a:prstGeom>
        </p:spPr>
      </p:pic>
    </p:spTree>
    <p:extLst>
      <p:ext uri="{BB962C8B-B14F-4D97-AF65-F5344CB8AC3E}">
        <p14:creationId xmlns:p14="http://schemas.microsoft.com/office/powerpoint/2010/main" xmlns="" val="167445048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0068"/>
            <a:ext cx="12192000" cy="1320800"/>
          </a:xfrm>
        </p:spPr>
        <p:txBody>
          <a:bodyPr>
            <a:normAutofit/>
          </a:bodyPr>
          <a:lstStyle/>
          <a:p>
            <a:pPr algn="ctr"/>
            <a:r>
              <a:rPr lang="en-US" sz="4000" dirty="0" smtClean="0"/>
              <a:t>UML DIAGRAMS</a:t>
            </a:r>
            <a:endParaRPr lang="en-US" sz="4000" dirty="0"/>
          </a:p>
        </p:txBody>
      </p:sp>
    </p:spTree>
    <p:extLst>
      <p:ext uri="{BB962C8B-B14F-4D97-AF65-F5344CB8AC3E}">
        <p14:creationId xmlns:p14="http://schemas.microsoft.com/office/powerpoint/2010/main" xmlns="" val="45623158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552" y="212436"/>
            <a:ext cx="8596668" cy="780341"/>
          </a:xfrm>
        </p:spPr>
        <p:txBody>
          <a:bodyPr/>
          <a:lstStyle/>
          <a:p>
            <a:r>
              <a:rPr lang="en-US" dirty="0" smtClean="0"/>
              <a:t>Use case Diagram</a:t>
            </a:r>
            <a:endParaRPr lang="en-US" dirty="0"/>
          </a:p>
        </p:txBody>
      </p:sp>
      <p:pic>
        <p:nvPicPr>
          <p:cNvPr id="6" name="Picture 5"/>
          <p:cNvPicPr/>
          <p:nvPr/>
        </p:nvPicPr>
        <p:blipFill>
          <a:blip r:embed="rId2"/>
          <a:srcRect/>
          <a:stretch>
            <a:fillRect/>
          </a:stretch>
        </p:blipFill>
        <p:spPr bwMode="auto">
          <a:xfrm>
            <a:off x="1554480" y="1802101"/>
            <a:ext cx="8321040" cy="4611761"/>
          </a:xfrm>
          <a:prstGeom prst="rect">
            <a:avLst/>
          </a:prstGeom>
          <a:noFill/>
          <a:ln w="9525">
            <a:noFill/>
            <a:miter lim="800000"/>
            <a:headEnd/>
            <a:tailEnd/>
          </a:ln>
        </p:spPr>
      </p:pic>
    </p:spTree>
    <p:extLst>
      <p:ext uri="{BB962C8B-B14F-4D97-AF65-F5344CB8AC3E}">
        <p14:creationId xmlns:p14="http://schemas.microsoft.com/office/powerpoint/2010/main" xmlns="" val="67043882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320800"/>
          </a:xfrm>
        </p:spPr>
        <p:txBody>
          <a:bodyPr/>
          <a:lstStyle/>
          <a:p>
            <a:r>
              <a:rPr lang="en-US" dirty="0" smtClean="0"/>
              <a:t>Activity Diagram</a:t>
            </a:r>
            <a:endParaRPr lang="en-US" dirty="0"/>
          </a:p>
        </p:txBody>
      </p:sp>
      <p:pic>
        <p:nvPicPr>
          <p:cNvPr id="8" name="Picture 7"/>
          <p:cNvPicPr/>
          <p:nvPr/>
        </p:nvPicPr>
        <p:blipFill>
          <a:blip r:embed="rId2"/>
          <a:srcRect/>
          <a:stretch>
            <a:fillRect/>
          </a:stretch>
        </p:blipFill>
        <p:spPr bwMode="auto">
          <a:xfrm>
            <a:off x="1149531" y="1606731"/>
            <a:ext cx="10633166" cy="4999216"/>
          </a:xfrm>
          <a:prstGeom prst="rect">
            <a:avLst/>
          </a:prstGeom>
          <a:noFill/>
          <a:ln w="9525">
            <a:noFill/>
            <a:miter lim="800000"/>
            <a:headEnd/>
            <a:tailEnd/>
          </a:ln>
        </p:spPr>
      </p:pic>
    </p:spTree>
    <p:extLst>
      <p:ext uri="{BB962C8B-B14F-4D97-AF65-F5344CB8AC3E}">
        <p14:creationId xmlns:p14="http://schemas.microsoft.com/office/powerpoint/2010/main" xmlns="" val="204162265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9763"/>
            <a:ext cx="12192000"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xmlns="" val="250151387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53037"/>
          </a:xfrm>
        </p:spPr>
        <p:txBody>
          <a:bodyPr/>
          <a:lstStyle/>
          <a:p>
            <a:pPr algn="ctr"/>
            <a:r>
              <a:rPr lang="en-US" b="1" dirty="0" smtClean="0"/>
              <a:t>ABSTRACT</a:t>
            </a:r>
            <a:endParaRPr lang="en-US" b="1" dirty="0"/>
          </a:p>
        </p:txBody>
      </p:sp>
      <p:sp>
        <p:nvSpPr>
          <p:cNvPr id="4" name="TextBox 3"/>
          <p:cNvSpPr txBox="1"/>
          <p:nvPr/>
        </p:nvSpPr>
        <p:spPr>
          <a:xfrm>
            <a:off x="662609" y="692331"/>
            <a:ext cx="10800521" cy="5355312"/>
          </a:xfrm>
          <a:prstGeom prst="rect">
            <a:avLst/>
          </a:prstGeom>
          <a:noFill/>
        </p:spPr>
        <p:txBody>
          <a:bodyPr wrap="square" rtlCol="0">
            <a:spAutoFit/>
          </a:bodyPr>
          <a:lstStyle/>
          <a:p>
            <a:pPr algn="just">
              <a:lnSpc>
                <a:spcPct val="150000"/>
              </a:lnSpc>
            </a:pPr>
            <a:r>
              <a:rPr lang="en-NZ" sz="2800" dirty="0" err="1" smtClean="0"/>
              <a:t>iFly</a:t>
            </a:r>
            <a:r>
              <a:rPr lang="en-NZ" sz="2800" dirty="0" smtClean="0"/>
              <a:t> Res</a:t>
            </a:r>
            <a:r>
              <a:rPr lang="en-NZ" sz="2000" dirty="0" smtClean="0"/>
              <a:t>, a next generation airline passenger services platform is designed to provide airlines with greater business flexibility and operational efficiency. Born out of a need for a more dynamic PSS system in the aviation industry, </a:t>
            </a:r>
            <a:r>
              <a:rPr lang="en-NZ" sz="2000" dirty="0" err="1" smtClean="0"/>
              <a:t>iFly</a:t>
            </a:r>
            <a:r>
              <a:rPr lang="en-NZ" sz="2000" dirty="0" smtClean="0"/>
              <a:t> Res features a customer-centric </a:t>
            </a:r>
            <a:r>
              <a:rPr lang="en-NZ" sz="2000" dirty="0" smtClean="0"/>
              <a:t>design </a:t>
            </a:r>
            <a:r>
              <a:rPr lang="en-NZ" sz="2000" dirty="0" smtClean="0"/>
              <a:t>that can seamlessly manage changing business models - from low cost to hybrid operations. Powered by a Rules Engine that allows system configuration to meet your exact requirements, it not only ensures higher productivity and operational ease but also reduced vendor </a:t>
            </a:r>
            <a:r>
              <a:rPr lang="en-NZ" sz="2000" dirty="0" err="1" smtClean="0"/>
              <a:t>dependence.</a:t>
            </a:r>
            <a:r>
              <a:rPr lang="en-NZ" sz="2000" dirty="0" err="1" smtClean="0">
                <a:hlinkClick r:id="rId2"/>
              </a:rPr>
              <a:t>iFly</a:t>
            </a:r>
            <a:r>
              <a:rPr lang="en-NZ" sz="2000" dirty="0" smtClean="0">
                <a:hlinkClick r:id="rId2"/>
              </a:rPr>
              <a:t> </a:t>
            </a:r>
            <a:r>
              <a:rPr lang="en-NZ" sz="2000" b="1" dirty="0" smtClean="0">
                <a:hlinkClick r:id="rId2"/>
              </a:rPr>
              <a:t>departure control system</a:t>
            </a:r>
            <a:r>
              <a:rPr lang="en-NZ" sz="2000" dirty="0" smtClean="0">
                <a:hlinkClick r:id="rId2"/>
              </a:rPr>
              <a:t>(DCS) </a:t>
            </a:r>
            <a:r>
              <a:rPr lang="en-NZ" sz="2000" dirty="0" smtClean="0"/>
              <a:t> is a comprehensive solution providing integrated management of airport flight departure control and check-in functions. It supports various processes related to check-in, boarding, baggage handling and seat assignment of passengers. The solution also efficiently manages the flight-related control required to completely automate the departure functions. Additionally and increasingly, a DCS for some city-pair sectors may also interface with </a:t>
            </a:r>
            <a:r>
              <a:rPr lang="en-NZ" sz="2000" dirty="0" smtClean="0">
                <a:hlinkClick r:id="rId3" tooltip="Immigration control"/>
              </a:rPr>
              <a:t>immigration control</a:t>
            </a:r>
            <a:r>
              <a:rPr lang="en-NZ" sz="2000" dirty="0" smtClean="0"/>
              <a:t> for visa, immigration and passenger no-fly </a:t>
            </a:r>
            <a:r>
              <a:rPr lang="en-NZ" sz="2000" dirty="0" err="1" smtClean="0"/>
              <a:t>watchlists</a:t>
            </a:r>
            <a:r>
              <a:rPr lang="en-NZ" sz="2000" dirty="0" smtClean="0"/>
              <a:t>.</a:t>
            </a:r>
            <a:endParaRPr lang="en-US" sz="2000" dirty="0" smtClean="0"/>
          </a:p>
          <a:p>
            <a:pPr algn="just">
              <a:lnSpc>
                <a:spcPct val="150000"/>
              </a:lnSpc>
            </a:pPr>
            <a:endParaRPr lang="en-US" sz="2000" dirty="0"/>
          </a:p>
        </p:txBody>
      </p:sp>
    </p:spTree>
    <p:extLst>
      <p:ext uri="{BB962C8B-B14F-4D97-AF65-F5344CB8AC3E}">
        <p14:creationId xmlns:p14="http://schemas.microsoft.com/office/powerpoint/2010/main" xmlns="" val="36054435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7334" y="169817"/>
            <a:ext cx="9472506" cy="6244046"/>
          </a:xfrm>
        </p:spPr>
        <p:txBody>
          <a:bodyPr>
            <a:normAutofit/>
          </a:bodyPr>
          <a:lstStyle/>
          <a:p>
            <a:r>
              <a:rPr lang="en-NZ" dirty="0" smtClean="0"/>
              <a:t>As an update we plan to add two additional </a:t>
            </a:r>
            <a:r>
              <a:rPr lang="en-NZ" dirty="0" err="1" smtClean="0"/>
              <a:t>featuresto</a:t>
            </a:r>
            <a:r>
              <a:rPr lang="en-NZ" dirty="0" smtClean="0"/>
              <a:t> this application</a:t>
            </a:r>
            <a:endParaRPr lang="en-US" dirty="0" smtClean="0"/>
          </a:p>
          <a:p>
            <a:pPr lvl="0">
              <a:buNone/>
            </a:pPr>
            <a:r>
              <a:rPr lang="en-NZ" dirty="0" smtClean="0"/>
              <a:t>1)APIS (Advanced Passenger Information System) passenger(</a:t>
            </a:r>
            <a:r>
              <a:rPr lang="en-NZ" dirty="0" err="1" smtClean="0"/>
              <a:t>pax</a:t>
            </a:r>
            <a:r>
              <a:rPr lang="en-NZ" dirty="0" smtClean="0"/>
              <a:t>) report</a:t>
            </a:r>
            <a:endParaRPr lang="en-US" dirty="0" smtClean="0"/>
          </a:p>
          <a:p>
            <a:pPr>
              <a:buNone/>
            </a:pPr>
            <a:r>
              <a:rPr lang="en-NZ" dirty="0" smtClean="0"/>
              <a:t>            Two days before from the departure of flight the data in the departure control system (DCS) such as </a:t>
            </a:r>
            <a:r>
              <a:rPr lang="en-NZ" dirty="0" err="1" smtClean="0"/>
              <a:t>pnr</a:t>
            </a:r>
            <a:r>
              <a:rPr lang="en-NZ" dirty="0" smtClean="0"/>
              <a:t>(passenger name record),passport id ,and visa details are be send to immigration department of both origin and destination country they will check the given details in their systems if any problem find in the passenger details they change the status of Passenger. But in check in system the status is view as an icon in each security affected </a:t>
            </a:r>
            <a:r>
              <a:rPr lang="en-NZ" dirty="0" err="1" smtClean="0"/>
              <a:t>pnr</a:t>
            </a:r>
            <a:r>
              <a:rPr lang="en-NZ" dirty="0" smtClean="0"/>
              <a:t> (passenger name record).It is difficult, time consuming to find such passenger and take action from large passenger list of that flight. By this report we can </a:t>
            </a:r>
            <a:r>
              <a:rPr lang="en-NZ" dirty="0" err="1" smtClean="0"/>
              <a:t>easly</a:t>
            </a:r>
            <a:r>
              <a:rPr lang="en-NZ" dirty="0" smtClean="0"/>
              <a:t> find </a:t>
            </a:r>
            <a:r>
              <a:rPr lang="en-NZ" dirty="0" err="1" smtClean="0"/>
              <a:t>thesecurity</a:t>
            </a:r>
            <a:r>
              <a:rPr lang="en-NZ" dirty="0" smtClean="0"/>
              <a:t> affected passengers from large list also we can take action  to that </a:t>
            </a:r>
            <a:r>
              <a:rPr lang="en-NZ" dirty="0" err="1" smtClean="0"/>
              <a:t>pnr</a:t>
            </a:r>
            <a:r>
              <a:rPr lang="en-NZ" dirty="0" smtClean="0"/>
              <a:t>(passenger name record) we can find affected passenger by searching flight no and sort the passengers by same criteria and make an action to that whole passengers by a single step.</a:t>
            </a: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8640" y="431073"/>
            <a:ext cx="11247120" cy="5799909"/>
          </a:xfrm>
        </p:spPr>
        <p:txBody>
          <a:bodyPr/>
          <a:lstStyle/>
          <a:p>
            <a:pPr lvl="0">
              <a:buNone/>
            </a:pPr>
            <a:r>
              <a:rPr lang="en-NZ" dirty="0" smtClean="0"/>
              <a:t>2)Seat discrepancy finding report</a:t>
            </a:r>
            <a:endParaRPr lang="en-US" dirty="0" smtClean="0"/>
          </a:p>
          <a:p>
            <a:pPr>
              <a:buNone/>
            </a:pPr>
            <a:r>
              <a:rPr lang="en-NZ" dirty="0" smtClean="0"/>
              <a:t>The airline seat reservation is done by several ways such as by an </a:t>
            </a:r>
            <a:r>
              <a:rPr lang="en-NZ" dirty="0" err="1" smtClean="0"/>
              <a:t>travelingagent</a:t>
            </a:r>
            <a:r>
              <a:rPr lang="en-NZ" dirty="0" smtClean="0"/>
              <a:t>, auto assign by system at check in time, and customer reserved seat at booking </a:t>
            </a:r>
            <a:r>
              <a:rPr lang="en-NZ" dirty="0" err="1" smtClean="0"/>
              <a:t>time.The</a:t>
            </a:r>
            <a:r>
              <a:rPr lang="en-NZ" dirty="0" smtClean="0"/>
              <a:t> booking process are done by different system maybe in different location .So there is a chance of Seat discrepancy by mishandling and database concurrency issues this make many problem such as same seat for more than one passenger .It is very </a:t>
            </a:r>
            <a:r>
              <a:rPr lang="en-NZ" dirty="0" err="1" smtClean="0"/>
              <a:t>difiicult</a:t>
            </a:r>
            <a:r>
              <a:rPr lang="en-NZ" dirty="0" smtClean="0"/>
              <a:t> and time consuming to find where is the problem occurred .By making this report we can easy root out issues</a:t>
            </a:r>
            <a:endParaRPr lang="en-US" dirty="0" smtClean="0"/>
          </a:p>
          <a:p>
            <a:pPr>
              <a:buNone/>
            </a:pPr>
            <a:endParaRPr lang="en-US" dirty="0"/>
          </a:p>
        </p:txBody>
      </p:sp>
    </p:spTree>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7334" y="450761"/>
            <a:ext cx="10797742" cy="5590601"/>
          </a:xfrm>
        </p:spPr>
        <p:txBody>
          <a:bodyPr/>
          <a:lstStyle/>
          <a:p>
            <a:pPr marL="0" indent="0" algn="ctr">
              <a:buNone/>
            </a:pPr>
            <a:r>
              <a:rPr lang="en-US" sz="2800" b="1" u="sng" dirty="0" smtClean="0"/>
              <a:t>Developing Platform</a:t>
            </a:r>
          </a:p>
          <a:p>
            <a:pPr marL="0" indent="0">
              <a:buNone/>
            </a:pPr>
            <a:endParaRPr lang="en-US" dirty="0"/>
          </a:p>
          <a:p>
            <a:pPr marL="0" indent="0">
              <a:buNone/>
            </a:pPr>
            <a:r>
              <a:rPr lang="en-US" dirty="0" smtClean="0"/>
              <a:t>Front End : JSP</a:t>
            </a:r>
          </a:p>
          <a:p>
            <a:pPr marL="0" indent="0">
              <a:buNone/>
            </a:pPr>
            <a:r>
              <a:rPr lang="en-US" dirty="0" smtClean="0"/>
              <a:t>Back End  : Oracle </a:t>
            </a:r>
            <a:r>
              <a:rPr lang="en-US" dirty="0" err="1" smtClean="0"/>
              <a:t>weblogic</a:t>
            </a:r>
            <a:r>
              <a:rPr lang="en-US" dirty="0" smtClean="0"/>
              <a:t> 12c</a:t>
            </a:r>
          </a:p>
          <a:p>
            <a:pPr marL="0" indent="0">
              <a:buNone/>
            </a:pPr>
            <a:r>
              <a:rPr lang="en-US" dirty="0" smtClean="0"/>
              <a:t>Developing Language : Java</a:t>
            </a:r>
          </a:p>
          <a:p>
            <a:pPr marL="0" indent="0">
              <a:buNone/>
            </a:pPr>
            <a:r>
              <a:rPr lang="en-US" dirty="0" smtClean="0"/>
              <a:t>IDE : Eclipse</a:t>
            </a:r>
          </a:p>
          <a:p>
            <a:pPr marL="0" indent="0">
              <a:buNone/>
            </a:pPr>
            <a:endParaRPr lang="en-US" dirty="0"/>
          </a:p>
        </p:txBody>
      </p:sp>
    </p:spTree>
    <p:extLst>
      <p:ext uri="{BB962C8B-B14F-4D97-AF65-F5344CB8AC3E}">
        <p14:creationId xmlns:p14="http://schemas.microsoft.com/office/powerpoint/2010/main" xmlns="" val="244516880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805" y="378822"/>
            <a:ext cx="6346069" cy="1877437"/>
          </a:xfrm>
          <a:prstGeom prst="rect">
            <a:avLst/>
          </a:prstGeom>
        </p:spPr>
        <p:txBody>
          <a:bodyPr wrap="square">
            <a:spAutoFit/>
          </a:bodyPr>
          <a:lstStyle/>
          <a:p>
            <a:r>
              <a:rPr lang="en-US" sz="4400" dirty="0" smtClean="0">
                <a:latin typeface="Times New Roman" pitchFamily="18" charset="0"/>
                <a:cs typeface="Times New Roman" pitchFamily="18" charset="0"/>
              </a:rPr>
              <a:t>Modules</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ckeckin</a:t>
            </a:r>
            <a:r>
              <a:rPr lang="en-US" sz="2000" dirty="0" smtClean="0">
                <a:latin typeface="Times New Roman" pitchFamily="18" charset="0"/>
                <a:cs typeface="Times New Roman" pitchFamily="18" charset="0"/>
              </a:rPr>
              <a:t>-AIPS Report view and Action</a:t>
            </a:r>
          </a:p>
          <a:p>
            <a:pPr>
              <a:buFont typeface="Arial" pitchFamily="34" charset="0"/>
              <a:buChar char="•"/>
            </a:pPr>
            <a:r>
              <a:rPr lang="en-US" sz="2000" dirty="0" smtClean="0">
                <a:latin typeface="Times New Roman" pitchFamily="18" charset="0"/>
                <a:cs typeface="Times New Roman" pitchFamily="18" charset="0"/>
              </a:rPr>
              <a:t> Seat discrepancy finding</a:t>
            </a:r>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4" name="TextBox 3"/>
          <p:cNvSpPr txBox="1"/>
          <p:nvPr/>
        </p:nvSpPr>
        <p:spPr>
          <a:xfrm>
            <a:off x="566672" y="1270000"/>
            <a:ext cx="9118241" cy="4662815"/>
          </a:xfrm>
          <a:prstGeom prst="rect">
            <a:avLst/>
          </a:prstGeom>
          <a:noFill/>
        </p:spPr>
        <p:txBody>
          <a:bodyPr wrap="square" rtlCol="0">
            <a:spAutoFit/>
          </a:bodyPr>
          <a:lstStyle/>
          <a:p>
            <a:pPr>
              <a:lnSpc>
                <a:spcPct val="150000"/>
              </a:lnSpc>
            </a:pPr>
            <a:r>
              <a:rPr lang="en-US" dirty="0"/>
              <a:t>Feasibility Study is an assessment of the practicality of a proposed project or system. An estimate is made of whether the identified candidate  needs may be satisfied using our recent software and hardware technologies. The study will decide if the proposed </a:t>
            </a:r>
            <a:r>
              <a:rPr lang="en-US" dirty="0" smtClean="0"/>
              <a:t>application will </a:t>
            </a:r>
            <a:r>
              <a:rPr lang="en-US" dirty="0"/>
              <a:t>be cost effective, from the business point of view and it can be developed in the existing budgetary. The feasibility study should be relatively sharp and quick .The gesture should inform the decision of whether to go ahead with a more detailed analysis. 	</a:t>
            </a:r>
            <a:endParaRPr lang="en-US" dirty="0" smtClean="0"/>
          </a:p>
          <a:p>
            <a:pPr>
              <a:lnSpc>
                <a:spcPct val="150000"/>
              </a:lnSpc>
            </a:pPr>
            <a:r>
              <a:rPr lang="en-US" dirty="0"/>
              <a:t>	</a:t>
            </a:r>
            <a:r>
              <a:rPr lang="en-US" dirty="0" smtClean="0"/>
              <a:t>If </a:t>
            </a:r>
            <a:r>
              <a:rPr lang="en-US" dirty="0"/>
              <a:t>there is project risk then the feasibility of producing the quality software is reduced .The study is done in three phases</a:t>
            </a:r>
            <a:r>
              <a:rPr lang="en-US" dirty="0" smtClean="0"/>
              <a:t>.</a:t>
            </a:r>
          </a:p>
          <a:p>
            <a:pPr>
              <a:lnSpc>
                <a:spcPct val="150000"/>
              </a:lnSpc>
            </a:pPr>
            <a:r>
              <a:rPr lang="en-US" dirty="0" smtClean="0"/>
              <a:t> </a:t>
            </a:r>
          </a:p>
          <a:p>
            <a:pPr marL="285750" indent="-285750">
              <a:lnSpc>
                <a:spcPct val="150000"/>
              </a:lnSpc>
              <a:buFont typeface="Wingdings" panose="05000000000000000000" pitchFamily="2" charset="2"/>
              <a:buChar char="Ø"/>
            </a:pPr>
            <a:r>
              <a:rPr lang="en-US" dirty="0" smtClean="0"/>
              <a:t> Operational </a:t>
            </a:r>
            <a:r>
              <a:rPr lang="en-US" dirty="0"/>
              <a:t>Feasibility </a:t>
            </a:r>
            <a:endParaRPr lang="en-US" dirty="0" smtClean="0"/>
          </a:p>
          <a:p>
            <a:pPr marL="285750" indent="-285750">
              <a:lnSpc>
                <a:spcPct val="150000"/>
              </a:lnSpc>
              <a:buFont typeface="Wingdings" panose="05000000000000000000" pitchFamily="2" charset="2"/>
              <a:buChar char="Ø"/>
            </a:pPr>
            <a:r>
              <a:rPr lang="en-US" dirty="0" smtClean="0"/>
              <a:t> Technical </a:t>
            </a:r>
            <a:r>
              <a:rPr lang="en-US" dirty="0"/>
              <a:t>Feasibility </a:t>
            </a:r>
            <a:endParaRPr lang="en-US" dirty="0" smtClean="0"/>
          </a:p>
          <a:p>
            <a:pPr marL="285750" indent="-285750">
              <a:lnSpc>
                <a:spcPct val="150000"/>
              </a:lnSpc>
              <a:buFont typeface="Wingdings" panose="05000000000000000000" pitchFamily="2" charset="2"/>
              <a:buChar char="Ø"/>
            </a:pPr>
            <a:r>
              <a:rPr lang="en-US" dirty="0" smtClean="0"/>
              <a:t> Economical </a:t>
            </a:r>
            <a:r>
              <a:rPr lang="en-US" dirty="0"/>
              <a:t>Feasibility </a:t>
            </a:r>
          </a:p>
        </p:txBody>
      </p:sp>
    </p:spTree>
    <p:extLst>
      <p:ext uri="{BB962C8B-B14F-4D97-AF65-F5344CB8AC3E}">
        <p14:creationId xmlns:p14="http://schemas.microsoft.com/office/powerpoint/2010/main" xmlns="" val="206460557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7333" y="360609"/>
            <a:ext cx="9459443" cy="5680754"/>
          </a:xfrm>
        </p:spPr>
        <p:txBody>
          <a:bodyPr>
            <a:normAutofit lnSpcReduction="10000"/>
          </a:bodyPr>
          <a:lstStyle/>
          <a:p>
            <a:pPr marL="0" indent="0">
              <a:buNone/>
            </a:pPr>
            <a:r>
              <a:rPr lang="en-US" sz="2000" b="1" u="sng" dirty="0" smtClean="0"/>
              <a:t>Operational Feasibility</a:t>
            </a:r>
          </a:p>
          <a:p>
            <a:pPr marL="0" indent="0">
              <a:lnSpc>
                <a:spcPct val="150000"/>
              </a:lnSpc>
              <a:buNone/>
            </a:pPr>
            <a:r>
              <a:rPr lang="en-US" dirty="0"/>
              <a:t>Proposed </a:t>
            </a:r>
            <a:r>
              <a:rPr lang="en-US" dirty="0" err="1" smtClean="0"/>
              <a:t>iFly</a:t>
            </a:r>
            <a:r>
              <a:rPr lang="en-US" dirty="0" smtClean="0"/>
              <a:t> Res are </a:t>
            </a:r>
            <a:r>
              <a:rPr lang="en-US" dirty="0"/>
              <a:t>beneficial only if they can be turned into information systems that will meet the organization’s operating requirements</a:t>
            </a:r>
            <a:r>
              <a:rPr lang="en-US" dirty="0" smtClean="0"/>
              <a:t>.</a:t>
            </a:r>
          </a:p>
          <a:p>
            <a:pPr marL="0" indent="0">
              <a:lnSpc>
                <a:spcPct val="150000"/>
              </a:lnSpc>
              <a:buNone/>
            </a:pPr>
            <a:r>
              <a:rPr lang="en-US" dirty="0"/>
              <a:t>Operational feasibility is termed as how the difficulties </a:t>
            </a:r>
            <a:r>
              <a:rPr lang="en-US" dirty="0" smtClean="0"/>
              <a:t>that Check In officer, Travel agent, Gust user during </a:t>
            </a:r>
            <a:r>
              <a:rPr lang="en-US" dirty="0"/>
              <a:t>operating this system can be </a:t>
            </a:r>
            <a:r>
              <a:rPr lang="en-US" dirty="0" smtClean="0"/>
              <a:t>removed.</a:t>
            </a:r>
          </a:p>
          <a:p>
            <a:pPr marL="0" indent="0">
              <a:lnSpc>
                <a:spcPct val="150000"/>
              </a:lnSpc>
              <a:buNone/>
            </a:pPr>
            <a:r>
              <a:rPr lang="en-US" dirty="0"/>
              <a:t> There was no difficulty in implementing the software and the proposed system is so effective, user friendly, functionally reliable so that the users in the company will find that the new system reduces the hard steps.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xmlns="" val="240492385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6062" y="450761"/>
            <a:ext cx="9839459" cy="5590601"/>
          </a:xfrm>
        </p:spPr>
        <p:txBody>
          <a:bodyPr>
            <a:normAutofit/>
          </a:bodyPr>
          <a:lstStyle/>
          <a:p>
            <a:pPr marL="0" indent="0">
              <a:buNone/>
            </a:pPr>
            <a:r>
              <a:rPr lang="en-US" sz="2000" b="1" u="sng" dirty="0"/>
              <a:t>Technical </a:t>
            </a:r>
            <a:r>
              <a:rPr lang="en-US" sz="2000" b="1" u="sng" dirty="0" smtClean="0"/>
              <a:t>Feasibility</a:t>
            </a:r>
          </a:p>
          <a:p>
            <a:pPr marL="0" indent="0">
              <a:lnSpc>
                <a:spcPct val="150000"/>
              </a:lnSpc>
              <a:buNone/>
            </a:pPr>
            <a:r>
              <a:rPr lang="en-US" dirty="0"/>
              <a:t>In this system technical feasibility is done as different steps. The term technical feasibility is termed as whether the currently available hardware and software is apt for working of the project </a:t>
            </a:r>
            <a:r>
              <a:rPr lang="en-US" dirty="0" err="1" smtClean="0"/>
              <a:t>iFly</a:t>
            </a:r>
            <a:r>
              <a:rPr lang="en-US" dirty="0" smtClean="0"/>
              <a:t> Res.</a:t>
            </a:r>
          </a:p>
          <a:p>
            <a:pPr marL="0" indent="0">
              <a:lnSpc>
                <a:spcPct val="150000"/>
              </a:lnSpc>
              <a:buNone/>
            </a:pPr>
            <a:r>
              <a:rPr lang="en-US" dirty="0"/>
              <a:t> </a:t>
            </a:r>
            <a:r>
              <a:rPr lang="en-US" dirty="0" smtClean="0"/>
              <a:t>The </a:t>
            </a:r>
            <a:r>
              <a:rPr lang="en-US" dirty="0" err="1" smtClean="0"/>
              <a:t>applicatin</a:t>
            </a:r>
            <a:r>
              <a:rPr lang="en-US" dirty="0" smtClean="0"/>
              <a:t> will works on windows </a:t>
            </a:r>
            <a:r>
              <a:rPr lang="en-US" dirty="0"/>
              <a:t>operating </a:t>
            </a:r>
            <a:r>
              <a:rPr lang="en-US" dirty="0" smtClean="0"/>
              <a:t>system also </a:t>
            </a:r>
            <a:r>
              <a:rPr lang="en-US" dirty="0" err="1" smtClean="0"/>
              <a:t>intract</a:t>
            </a:r>
            <a:r>
              <a:rPr lang="en-US" dirty="0" smtClean="0"/>
              <a:t> with </a:t>
            </a:r>
            <a:r>
              <a:rPr lang="en-US" dirty="0" err="1" smtClean="0"/>
              <a:t>api</a:t>
            </a:r>
            <a:r>
              <a:rPr lang="en-US" dirty="0" smtClean="0"/>
              <a:t> using web </a:t>
            </a:r>
            <a:r>
              <a:rPr lang="en-US" dirty="0" err="1" smtClean="0"/>
              <a:t>browser.This</a:t>
            </a:r>
            <a:r>
              <a:rPr lang="en-US" dirty="0" smtClean="0"/>
              <a:t> </a:t>
            </a:r>
            <a:r>
              <a:rPr lang="en-US" dirty="0"/>
              <a:t>is the way which I have adopted for doing the operational feasibility</a:t>
            </a:r>
          </a:p>
        </p:txBody>
      </p:sp>
    </p:spTree>
    <p:extLst>
      <p:ext uri="{BB962C8B-B14F-4D97-AF65-F5344CB8AC3E}">
        <p14:creationId xmlns:p14="http://schemas.microsoft.com/office/powerpoint/2010/main" xmlns="" val="214301339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1011</TotalTime>
  <Words>773</Words>
  <Application>Microsoft Office PowerPoint</Application>
  <PresentationFormat>Custom</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Slide 1</vt:lpstr>
      <vt:lpstr>ABSTRACT</vt:lpstr>
      <vt:lpstr>Slide 3</vt:lpstr>
      <vt:lpstr>Slide 4</vt:lpstr>
      <vt:lpstr>Slide 5</vt:lpstr>
      <vt:lpstr>Slide 6</vt:lpstr>
      <vt:lpstr>Feasibility Study</vt:lpstr>
      <vt:lpstr>Slide 8</vt:lpstr>
      <vt:lpstr>Slide 9</vt:lpstr>
      <vt:lpstr>Slide 10</vt:lpstr>
      <vt:lpstr>Burn Down Chart</vt:lpstr>
      <vt:lpstr>Burn Down Chart</vt:lpstr>
      <vt:lpstr>UML DIAGRAMS</vt:lpstr>
      <vt:lpstr>Use case Diagram</vt:lpstr>
      <vt:lpstr>Activity Diagram</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Eldho Thampi</dc:creator>
  <cp:lastModifiedBy>Windows User</cp:lastModifiedBy>
  <cp:revision>46</cp:revision>
  <dcterms:created xsi:type="dcterms:W3CDTF">2019-01-30T04:49:46Z</dcterms:created>
  <dcterms:modified xsi:type="dcterms:W3CDTF">2019-02-08T09:18:28Z</dcterms:modified>
</cp:coreProperties>
</file>