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y="6858000" cx="12192000"/>
  <p:notesSz cx="6858000" cy="9144000"/>
  <p:defaultTextStyle>
    <a:defPPr lvl="0">
      <a:defRPr lang="de-DE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October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October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4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October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03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0014" y="1334791"/>
            <a:ext cx="6911974" cy="2803071"/>
          </a:xfrm>
        </p:spPr>
        <p:txBody>
          <a:bodyPr anchor="ctr">
            <a:normAutofit/>
          </a:bodyPr>
          <a:lstStyle/>
          <a:p>
            <a:r>
              <a:rPr lang="de-DE" dirty="0" err="1">
                <a:cs typeface="Calibri Light"/>
              </a:rPr>
              <a:t>Trabalho</a:t>
            </a:r>
            <a:r>
              <a:rPr lang="de-DE" dirty="0">
                <a:cs typeface="Calibri Light"/>
              </a:rPr>
              <a:t> de </a:t>
            </a:r>
            <a:r>
              <a:rPr lang="de-DE" dirty="0" err="1">
                <a:cs typeface="Calibri Light"/>
              </a:rPr>
              <a:t>interação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humano-computador</a:t>
            </a:r>
            <a:endParaRPr lang="de-DE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40014" y="4437899"/>
            <a:ext cx="6911974" cy="990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500" dirty="0">
                <a:ea typeface="+mn-lt"/>
                <a:cs typeface="+mn-lt"/>
              </a:rPr>
              <a:t>Equipe: Thomas Henrique Carvalho Pinheiro 496564. Alan Victor Lima Sousa – 499304. José Levi Gonçalves - 500943. Nicolas Cavalcante Menezes da Silva – 494697. Ewerton Monteiro da Rocha – 497727.</a:t>
            </a:r>
            <a:endParaRPr lang="pt-BR" dirty="0">
              <a:ea typeface="+mn-lt"/>
              <a:cs typeface="+mn-lt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4D30763A-CBF4-46C7-9DAC-5AB06D1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0EF16-AEC6-42D3-928D-0F5ACEC91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771840-0577-6E05-3B75-F7B0F9C9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pt-BR" dirty="0"/>
              <a:t>Situação 1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95130B5-175A-AB8C-3088-4232AFA7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23955"/>
            <a:ext cx="6929073" cy="1629752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r>
              <a:rPr lang="pt-PT" dirty="0">
                <a:ea typeface="+mn-lt"/>
                <a:cs typeface="+mn-lt"/>
              </a:rPr>
              <a:t>José está em casa, numa noite de domingo assistindo vídeos em seu celular. Após um certo tempo repetindo a atividade, ele vê uma propaganda sobre fast food, mostrando alguns sanduíches e outras comidas atrativas. Estimulado pela propaganda, José decide pedir um lanche, e abre seu celular num aplicativo novo, chamado “Chega já”, ele realiza o registro rápido, dando seu endereço e outras informações úteis, e recebe seu </a:t>
            </a:r>
            <a:r>
              <a:rPr lang="pt-PT" dirty="0" err="1">
                <a:ea typeface="+mn-lt"/>
                <a:cs typeface="+mn-lt"/>
              </a:rPr>
              <a:t>cupom</a:t>
            </a:r>
            <a:r>
              <a:rPr lang="pt-PT" dirty="0">
                <a:ea typeface="+mn-lt"/>
                <a:cs typeface="+mn-lt"/>
              </a:rPr>
              <a:t> de desconto para novos clientes.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27C1BEB-0B53-40C1-BFC6-73739970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4524373" y="-809624"/>
            <a:ext cx="3143251" cy="12192000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4F9928CD-6297-EED1-9C3E-0EEFC8B86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" r="8820" b="-4"/>
          <a:stretch/>
        </p:blipFill>
        <p:spPr>
          <a:xfrm>
            <a:off x="518111" y="2634817"/>
            <a:ext cx="3484645" cy="3504675"/>
          </a:xfrm>
          <a:custGeom>
            <a:avLst/>
            <a:gdLst/>
            <a:ahLst/>
            <a:cxnLst/>
            <a:rect l="l" t="t" r="r" b="b"/>
            <a:pathLst>
              <a:path w="3484645" h="3504675">
                <a:moveTo>
                  <a:pt x="1747550" y="0"/>
                </a:moveTo>
                <a:cubicBezTo>
                  <a:pt x="1869164" y="0"/>
                  <a:pt x="2021791" y="0"/>
                  <a:pt x="2214840" y="60981"/>
                </a:cubicBezTo>
                <a:cubicBezTo>
                  <a:pt x="2428101" y="121963"/>
                  <a:pt x="2550063" y="233762"/>
                  <a:pt x="2672026" y="294743"/>
                </a:cubicBezTo>
                <a:cubicBezTo>
                  <a:pt x="3240720" y="670444"/>
                  <a:pt x="3484645" y="1107127"/>
                  <a:pt x="3484645" y="1666123"/>
                </a:cubicBezTo>
                <a:cubicBezTo>
                  <a:pt x="3484645" y="2001170"/>
                  <a:pt x="3423664" y="2285749"/>
                  <a:pt x="3271385" y="2559815"/>
                </a:cubicBezTo>
                <a:cubicBezTo>
                  <a:pt x="3139317" y="2844394"/>
                  <a:pt x="2956373" y="3057829"/>
                  <a:pt x="2712448" y="3220096"/>
                </a:cubicBezTo>
                <a:cubicBezTo>
                  <a:pt x="2580380" y="3281077"/>
                  <a:pt x="2428101" y="3413203"/>
                  <a:pt x="2275822" y="3443694"/>
                </a:cubicBezTo>
                <a:cubicBezTo>
                  <a:pt x="2113089" y="3504675"/>
                  <a:pt x="1960810" y="3504675"/>
                  <a:pt x="1838847" y="3504675"/>
                </a:cubicBezTo>
                <a:cubicBezTo>
                  <a:pt x="1676114" y="3504675"/>
                  <a:pt x="1462854" y="3474184"/>
                  <a:pt x="1249594" y="3443694"/>
                </a:cubicBezTo>
                <a:cubicBezTo>
                  <a:pt x="995563" y="3382712"/>
                  <a:pt x="772197" y="3230259"/>
                  <a:pt x="650235" y="3108647"/>
                </a:cubicBezTo>
                <a:cubicBezTo>
                  <a:pt x="579148" y="3078156"/>
                  <a:pt x="518167" y="2966357"/>
                  <a:pt x="426521" y="2874885"/>
                </a:cubicBezTo>
                <a:cubicBezTo>
                  <a:pt x="325118" y="2783413"/>
                  <a:pt x="279817" y="2717525"/>
                  <a:pt x="188171" y="2493927"/>
                </a:cubicBezTo>
                <a:cubicBezTo>
                  <a:pt x="96525" y="2270329"/>
                  <a:pt x="60981" y="2255258"/>
                  <a:pt x="30317" y="2031660"/>
                </a:cubicBezTo>
                <a:cubicBezTo>
                  <a:pt x="30317" y="2001170"/>
                  <a:pt x="0" y="1940188"/>
                  <a:pt x="0" y="1848716"/>
                </a:cubicBezTo>
                <a:cubicBezTo>
                  <a:pt x="0" y="1696613"/>
                  <a:pt x="30317" y="1412034"/>
                  <a:pt x="60981" y="1279907"/>
                </a:cubicBezTo>
                <a:cubicBezTo>
                  <a:pt x="223366" y="843225"/>
                  <a:pt x="386099" y="599300"/>
                  <a:pt x="691005" y="355374"/>
                </a:cubicBezTo>
                <a:cubicBezTo>
                  <a:pt x="975352" y="101636"/>
                  <a:pt x="1371556" y="0"/>
                  <a:pt x="1747550" y="0"/>
                </a:cubicBezTo>
                <a:close/>
              </a:path>
            </a:pathLst>
          </a:custGeom>
        </p:spPr>
      </p:pic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CE1DD9A9-7EF2-4900-025A-25AFF948A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3"/>
          <a:stretch/>
        </p:blipFill>
        <p:spPr>
          <a:xfrm>
            <a:off x="4383257" y="2634817"/>
            <a:ext cx="3534716" cy="3504675"/>
          </a:xfrm>
          <a:custGeom>
            <a:avLst/>
            <a:gdLst/>
            <a:ahLst/>
            <a:cxnLst/>
            <a:rect l="l" t="t" r="r" b="b"/>
            <a:pathLst>
              <a:path w="3534716" h="3504675">
                <a:moveTo>
                  <a:pt x="1858773" y="0"/>
                </a:moveTo>
                <a:cubicBezTo>
                  <a:pt x="2061918" y="0"/>
                  <a:pt x="2346320" y="20317"/>
                  <a:pt x="2488521" y="142219"/>
                </a:cubicBezTo>
                <a:cubicBezTo>
                  <a:pt x="2661194" y="233645"/>
                  <a:pt x="2854182" y="365705"/>
                  <a:pt x="3118270" y="629826"/>
                </a:cubicBezTo>
                <a:cubicBezTo>
                  <a:pt x="3351886" y="1036165"/>
                  <a:pt x="3534716" y="1523772"/>
                  <a:pt x="3534716" y="1879319"/>
                </a:cubicBezTo>
                <a:cubicBezTo>
                  <a:pt x="3504244" y="2224707"/>
                  <a:pt x="3382358" y="2580254"/>
                  <a:pt x="3097955" y="2864691"/>
                </a:cubicBezTo>
                <a:cubicBezTo>
                  <a:pt x="2803396" y="3189762"/>
                  <a:pt x="2559622" y="3352298"/>
                  <a:pt x="2275220" y="3413249"/>
                </a:cubicBezTo>
                <a:lnTo>
                  <a:pt x="1787673" y="3504675"/>
                </a:lnTo>
                <a:cubicBezTo>
                  <a:pt x="1381383" y="3504675"/>
                  <a:pt x="1076667" y="3362456"/>
                  <a:pt x="893836" y="3281189"/>
                </a:cubicBezTo>
                <a:cubicBezTo>
                  <a:pt x="721164" y="3159287"/>
                  <a:pt x="518019" y="2956117"/>
                  <a:pt x="314874" y="2631046"/>
                </a:cubicBezTo>
                <a:cubicBezTo>
                  <a:pt x="111730" y="2346609"/>
                  <a:pt x="0" y="2021537"/>
                  <a:pt x="0" y="1665991"/>
                </a:cubicBezTo>
                <a:cubicBezTo>
                  <a:pt x="0" y="1584723"/>
                  <a:pt x="192988" y="782203"/>
                  <a:pt x="487547" y="518083"/>
                </a:cubicBezTo>
                <a:cubicBezTo>
                  <a:pt x="782107" y="253962"/>
                  <a:pt x="1208711" y="81268"/>
                  <a:pt x="1533742" y="20317"/>
                </a:cubicBezTo>
                <a:cubicBezTo>
                  <a:pt x="1625157" y="0"/>
                  <a:pt x="1706415" y="0"/>
                  <a:pt x="1858773" y="0"/>
                </a:cubicBezTo>
                <a:close/>
              </a:path>
            </a:pathLst>
          </a:custGeom>
        </p:spPr>
      </p:pic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39019F32-D3C4-55B8-45D2-1E05227982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3" r="4006" b="2"/>
          <a:stretch/>
        </p:blipFill>
        <p:spPr>
          <a:xfrm>
            <a:off x="8298476" y="2680058"/>
            <a:ext cx="3485697" cy="3449280"/>
          </a:xfrm>
          <a:custGeom>
            <a:avLst/>
            <a:gdLst/>
            <a:ahLst/>
            <a:cxnLst/>
            <a:rect l="l" t="t" r="r" b="b"/>
            <a:pathLst>
              <a:path w="3485697" h="3449280">
                <a:moveTo>
                  <a:pt x="1780826" y="4"/>
                </a:moveTo>
                <a:cubicBezTo>
                  <a:pt x="1965933" y="-415"/>
                  <a:pt x="2123051" y="38482"/>
                  <a:pt x="2262915" y="85106"/>
                </a:cubicBezTo>
                <a:cubicBezTo>
                  <a:pt x="2449748" y="116361"/>
                  <a:pt x="2666210" y="247219"/>
                  <a:pt x="2822020" y="309385"/>
                </a:cubicBezTo>
                <a:cubicBezTo>
                  <a:pt x="3101922" y="496226"/>
                  <a:pt x="3205447" y="668299"/>
                  <a:pt x="3298864" y="886395"/>
                </a:cubicBezTo>
                <a:cubicBezTo>
                  <a:pt x="3423303" y="1104147"/>
                  <a:pt x="3485697" y="1384409"/>
                  <a:pt x="3485697" y="1664671"/>
                </a:cubicBezTo>
                <a:cubicBezTo>
                  <a:pt x="3485697" y="2007099"/>
                  <a:pt x="3392280" y="2287017"/>
                  <a:pt x="3236818" y="2567279"/>
                </a:cubicBezTo>
                <a:cubicBezTo>
                  <a:pt x="3112379" y="2847541"/>
                  <a:pt x="2863151" y="3065294"/>
                  <a:pt x="2583250" y="3231528"/>
                </a:cubicBezTo>
                <a:cubicBezTo>
                  <a:pt x="2334023" y="3387114"/>
                  <a:pt x="2116167" y="3449280"/>
                  <a:pt x="1867288" y="3449280"/>
                </a:cubicBezTo>
                <a:cubicBezTo>
                  <a:pt x="1649432" y="3449280"/>
                  <a:pt x="1431576" y="3418025"/>
                  <a:pt x="1244742" y="3387114"/>
                </a:cubicBezTo>
                <a:cubicBezTo>
                  <a:pt x="1026886" y="3324605"/>
                  <a:pt x="871424" y="3262439"/>
                  <a:pt x="746985" y="3169018"/>
                </a:cubicBezTo>
                <a:cubicBezTo>
                  <a:pt x="498106" y="2971873"/>
                  <a:pt x="311273" y="2785032"/>
                  <a:pt x="186833" y="2567279"/>
                </a:cubicBezTo>
                <a:cubicBezTo>
                  <a:pt x="62394" y="2318272"/>
                  <a:pt x="0" y="2069265"/>
                  <a:pt x="0" y="1820258"/>
                </a:cubicBezTo>
                <a:cubicBezTo>
                  <a:pt x="0" y="1633416"/>
                  <a:pt x="0" y="1477830"/>
                  <a:pt x="62394" y="1290989"/>
                </a:cubicBezTo>
                <a:cubicBezTo>
                  <a:pt x="155462" y="823885"/>
                  <a:pt x="342295" y="512712"/>
                  <a:pt x="622545" y="325871"/>
                </a:cubicBezTo>
                <a:cubicBezTo>
                  <a:pt x="902447" y="108118"/>
                  <a:pt x="1312713" y="54882"/>
                  <a:pt x="1585992" y="14697"/>
                </a:cubicBezTo>
                <a:cubicBezTo>
                  <a:pt x="1654312" y="4651"/>
                  <a:pt x="1719124" y="143"/>
                  <a:pt x="1780826" y="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67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A301A-4B11-2ABA-88B6-024FDCE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550994-D1A5-CE53-6A59-9DABA0E6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pt-BR" dirty="0">
                <a:solidFill>
                  <a:srgbClr val="FFFFFF">
                    <a:alpha val="58000"/>
                  </a:srgbClr>
                </a:solidFill>
              </a:rPr>
              <a:t>Situação 2: </a:t>
            </a:r>
            <a:r>
              <a:rPr lang="pt-PT" dirty="0">
                <a:ea typeface="+mn-lt"/>
                <a:cs typeface="+mn-lt"/>
              </a:rPr>
              <a:t>Antônio, é dono de uma loja que vende cosméticos, ele opera apenas fazendo entregas e indo de casa em casa, anunciando seus produtos apenas pela internet. Depois de um certo ponto, a sua demanda fica muito alta, tendo que responder muitas mensagens, reservar produtos e enviar entregadores para os endereços.</a:t>
            </a:r>
            <a:br>
              <a:rPr lang="pt-PT" dirty="0">
                <a:ea typeface="+mn-lt"/>
                <a:cs typeface="+mn-lt"/>
              </a:rPr>
            </a:br>
            <a:r>
              <a:rPr lang="pt-PT" dirty="0">
                <a:ea typeface="+mn-lt"/>
                <a:cs typeface="+mn-lt"/>
              </a:rPr>
              <a:t>Antônio então resolve registrar seu estabelecimento em um aplicativo de entregas,, visando baratear seus serviços, enviando entregas por entregadores não vinculados a sua loja, então ele pega seu smartphone e faz seu registro, colocando suas informações importantes, confirma seu vínculo, e define a área de atuação da loja.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90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873C-6DD3-F72E-9320-E0CDAF0F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9FCCE47-917A-9070-018F-3919387B6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71" y="2724866"/>
            <a:ext cx="2876934" cy="2590768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FC1D09E9-B866-1285-9BDF-576DEDEF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869" y="2728021"/>
            <a:ext cx="2878238" cy="2598008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455FA55E-10C5-ABA1-64D4-E070F8360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248" y="2727274"/>
            <a:ext cx="2945757" cy="2599502"/>
          </a:xfrm>
          <a:prstGeom prst="rect">
            <a:avLst/>
          </a:prstGeom>
        </p:spPr>
      </p:pic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DAF3BD22-66D2-533C-E1C6-E2995B3AF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147" y="2730950"/>
            <a:ext cx="2743200" cy="25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41B3F-BDC9-CA41-7140-59984BE7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B048E-538C-86E6-5548-9D42EBE3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pt-BR" dirty="0">
                <a:solidFill>
                  <a:srgbClr val="FFFFFF">
                    <a:alpha val="58000"/>
                  </a:srgbClr>
                </a:solidFill>
              </a:rPr>
              <a:t>Situação 3: </a:t>
            </a:r>
            <a:r>
              <a:rPr lang="pt-PT" dirty="0">
                <a:ea typeface="+mn-lt"/>
                <a:cs typeface="+mn-lt"/>
              </a:rPr>
              <a:t>Thiago é um jovem universitário de 23 anos, visando fazer uma renda extra para ajudar nos custos de sua faculdade, ele resolve trabalhar com entregas por aplicativo a noite enquanto frequenta sua faculdade durante o dia.</a:t>
            </a:r>
            <a:endParaRPr lang="pt-BR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Diante disso, ele abre o aplicativo Chega Já em seu smartphone, faz seu registro, confirma suas informações e sua habilitação e em pouco tempo começa a trabalhar como entregador.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3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5774E-D262-CC42-84C8-4B2B76EB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F6FF199-71CD-A170-A3DA-C637E0B9D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060" y="2442209"/>
            <a:ext cx="3580031" cy="3205288"/>
          </a:xfrm>
        </p:spPr>
      </p:pic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DE44F87E-4610-1724-7C70-CDF75AA4E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04" y="2441034"/>
            <a:ext cx="3571461" cy="3201759"/>
          </a:xfrm>
          <a:prstGeom prst="rect">
            <a:avLst/>
          </a:prstGeom>
        </p:spPr>
      </p:pic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F9EA439B-BBFF-C0BC-6F41-45BC54F61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748" y="2436870"/>
            <a:ext cx="3571461" cy="32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6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4E6F37-E97C-FC11-93FE-8B25107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Tema e ideia sobre 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DAA06-8B2D-3CCF-CCB1-9CE7B153D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r>
              <a:rPr lang="pt-BR"/>
              <a:t>O aplicativo idealizado é um software de entregas, levando como inspiração aplicativos parecidos como </a:t>
            </a:r>
            <a:r>
              <a:rPr lang="pt-BR" err="1"/>
              <a:t>Ifood</a:t>
            </a:r>
            <a:r>
              <a:rPr lang="pt-BR"/>
              <a:t>, Uber </a:t>
            </a:r>
            <a:r>
              <a:rPr lang="pt-BR" err="1"/>
              <a:t>Eats</a:t>
            </a:r>
            <a:r>
              <a:rPr lang="pt-BR"/>
              <a:t> etc. </a:t>
            </a:r>
          </a:p>
        </p:txBody>
      </p:sp>
      <p:pic>
        <p:nvPicPr>
          <p:cNvPr id="4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AA72154-7134-9106-A27F-10866A9C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93" r="20359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682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8DABE9-019D-3943-AA73-BED88582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Analise do software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A995FF-6DA7-8C8B-CDA4-41F5A61F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 err="1"/>
              <a:t>Objetivo</a:t>
            </a:r>
            <a:r>
              <a:rPr lang="en-US" sz="1700" dirty="0"/>
              <a:t> do </a:t>
            </a:r>
            <a:r>
              <a:rPr lang="en-US" sz="1700" dirty="0" err="1"/>
              <a:t>sistema</a:t>
            </a:r>
            <a:r>
              <a:rPr lang="en-US" sz="1700" dirty="0"/>
              <a:t>: </a:t>
            </a:r>
            <a:r>
              <a:rPr lang="en-US" sz="1700" dirty="0" err="1">
                <a:ea typeface="+mn-lt"/>
                <a:cs typeface="+mn-lt"/>
              </a:rPr>
              <a:t>Garantir</a:t>
            </a:r>
            <a:r>
              <a:rPr lang="en-US" sz="1700" dirty="0">
                <a:ea typeface="+mn-lt"/>
                <a:cs typeface="+mn-lt"/>
              </a:rPr>
              <a:t> o </a:t>
            </a:r>
            <a:r>
              <a:rPr lang="en-US" sz="1700" dirty="0" err="1">
                <a:ea typeface="+mn-lt"/>
                <a:cs typeface="+mn-lt"/>
              </a:rPr>
              <a:t>acompanhamento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pelo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usuário</a:t>
            </a:r>
            <a:r>
              <a:rPr lang="en-US" sz="1700" dirty="0">
                <a:ea typeface="+mn-lt"/>
                <a:cs typeface="+mn-lt"/>
              </a:rPr>
              <a:t> da </a:t>
            </a:r>
            <a:r>
              <a:rPr lang="en-US" sz="1700" dirty="0" err="1">
                <a:ea typeface="+mn-lt"/>
                <a:cs typeface="+mn-lt"/>
              </a:rPr>
              <a:t>saída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até</a:t>
            </a:r>
            <a:r>
              <a:rPr lang="en-US" sz="1700" dirty="0">
                <a:ea typeface="+mn-lt"/>
                <a:cs typeface="+mn-lt"/>
              </a:rPr>
              <a:t> a </a:t>
            </a:r>
            <a:r>
              <a:rPr lang="en-US" sz="1700" dirty="0" err="1">
                <a:ea typeface="+mn-lt"/>
                <a:cs typeface="+mn-lt"/>
              </a:rPr>
              <a:t>entrega</a:t>
            </a:r>
            <a:r>
              <a:rPr lang="en-US" sz="1700" dirty="0">
                <a:ea typeface="+mn-lt"/>
                <a:cs typeface="+mn-lt"/>
              </a:rPr>
              <a:t> do </a:t>
            </a:r>
            <a:r>
              <a:rPr lang="en-US" sz="1700" dirty="0" err="1">
                <a:ea typeface="+mn-lt"/>
                <a:cs typeface="+mn-lt"/>
              </a:rPr>
              <a:t>produto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solicitado</a:t>
            </a:r>
            <a:r>
              <a:rPr lang="en-US" sz="1700" dirty="0">
                <a:ea typeface="+mn-lt"/>
                <a:cs typeface="+mn-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700" dirty="0" err="1">
                <a:ea typeface="+mn-lt"/>
                <a:cs typeface="+mn-lt"/>
              </a:rPr>
              <a:t>Funcionalidades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principais</a:t>
            </a:r>
            <a:r>
              <a:rPr lang="en-US" sz="1700" dirty="0">
                <a:ea typeface="+mn-lt"/>
                <a:cs typeface="+mn-lt"/>
              </a:rPr>
              <a:t>: </a:t>
            </a:r>
            <a:r>
              <a:rPr lang="en-US" sz="1700" dirty="0" err="1">
                <a:ea typeface="+mn-lt"/>
                <a:cs typeface="+mn-lt"/>
              </a:rPr>
              <a:t>registro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usuários</a:t>
            </a:r>
            <a:r>
              <a:rPr lang="en-US" sz="1700" dirty="0">
                <a:ea typeface="+mn-lt"/>
                <a:cs typeface="+mn-lt"/>
              </a:rPr>
              <a:t>, </a:t>
            </a:r>
            <a:r>
              <a:rPr lang="en-US" sz="1700" dirty="0" err="1">
                <a:ea typeface="+mn-lt"/>
                <a:cs typeface="+mn-lt"/>
              </a:rPr>
              <a:t>vendedores</a:t>
            </a:r>
            <a:r>
              <a:rPr lang="en-US" sz="1700" dirty="0">
                <a:ea typeface="+mn-lt"/>
                <a:cs typeface="+mn-lt"/>
              </a:rPr>
              <a:t> e </a:t>
            </a:r>
            <a:r>
              <a:rPr lang="en-US" sz="1700" dirty="0" err="1">
                <a:ea typeface="+mn-lt"/>
                <a:cs typeface="+mn-lt"/>
              </a:rPr>
              <a:t>entregadores</a:t>
            </a:r>
            <a:r>
              <a:rPr lang="en-US" sz="1700" dirty="0">
                <a:ea typeface="+mn-lt"/>
                <a:cs typeface="+mn-lt"/>
              </a:rPr>
              <a:t>, com </a:t>
            </a:r>
            <a:r>
              <a:rPr lang="en-US" sz="1700" dirty="0" err="1">
                <a:ea typeface="+mn-lt"/>
                <a:cs typeface="+mn-lt"/>
              </a:rPr>
              <a:t>acesso</a:t>
            </a:r>
            <a:r>
              <a:rPr lang="en-US" sz="1700" dirty="0">
                <a:ea typeface="+mn-lt"/>
                <a:cs typeface="+mn-lt"/>
              </a:rPr>
              <a:t> a </a:t>
            </a:r>
            <a:r>
              <a:rPr lang="en-US" sz="1700" dirty="0" err="1">
                <a:ea typeface="+mn-lt"/>
                <a:cs typeface="+mn-lt"/>
              </a:rPr>
              <a:t>rotas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entrega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Plataforma: Android.</a:t>
            </a:r>
            <a:endParaRPr lang="en-US" sz="1700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700" dirty="0" err="1">
                <a:ea typeface="+mn-lt"/>
                <a:cs typeface="+mn-lt"/>
              </a:rPr>
              <a:t>Usuários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alvo</a:t>
            </a:r>
            <a:r>
              <a:rPr lang="en-US" sz="1700" dirty="0">
                <a:ea typeface="+mn-lt"/>
                <a:cs typeface="+mn-lt"/>
              </a:rPr>
              <a:t>: Pessoas que </a:t>
            </a:r>
            <a:r>
              <a:rPr lang="en-US" sz="1700" dirty="0" err="1">
                <a:ea typeface="+mn-lt"/>
                <a:cs typeface="+mn-lt"/>
              </a:rPr>
              <a:t>desejam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entregas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em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suas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residência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7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700">
              <a:ea typeface="+mn-lt"/>
              <a:cs typeface="+mn-lt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8079077-04ED-207F-953D-B7D6115B2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" r="10338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773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4515C-284D-8EDC-9156-49669122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Problema e proposta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A8403-926C-C244-EBF8-4146895B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600" dirty="0"/>
              <a:t>Problemas frequentes com esse tipo de aplicativo: </a:t>
            </a:r>
            <a:r>
              <a:rPr lang="pt-BR" sz="1600" dirty="0">
                <a:ea typeface="+mn-lt"/>
                <a:cs typeface="+mn-lt"/>
              </a:rPr>
              <a:t>Demora excessiva no cálculo de rotas e Localizador com o raio alto recomendando lojas em distâncias não desejadas.</a:t>
            </a:r>
            <a:endParaRPr lang="pt-BR" sz="1600" dirty="0"/>
          </a:p>
          <a:p>
            <a:pPr>
              <a:lnSpc>
                <a:spcPct val="110000"/>
              </a:lnSpc>
            </a:pPr>
            <a:r>
              <a:rPr lang="pt-BR" sz="1600" dirty="0"/>
              <a:t>O problema de demora pode ocorrer por muitos acessos ao mesmo tempo e lentidão do servidor e problemas de otimização.</a:t>
            </a:r>
            <a:endParaRPr lang="pt-BR" sz="1600" dirty="0">
              <a:solidFill>
                <a:srgbClr val="FFFFFF">
                  <a:alpha val="58000"/>
                </a:srgbClr>
              </a:solidFill>
            </a:endParaRPr>
          </a:p>
          <a:p>
            <a:pPr>
              <a:lnSpc>
                <a:spcPct val="110000"/>
              </a:lnSpc>
            </a:pPr>
            <a:r>
              <a:rPr lang="pt-BR" sz="1600" dirty="0"/>
              <a:t> </a:t>
            </a:r>
            <a:r>
              <a:rPr lang="pt-BR" sz="1600" dirty="0">
                <a:ea typeface="+mn-lt"/>
                <a:cs typeface="+mn-lt"/>
              </a:rPr>
              <a:t>A questão do localizador, é facilmente resolvida definindo a rota de ação de acordo com a loja, com o dono da loja definindo a área de atuação.</a:t>
            </a:r>
            <a:endParaRPr lang="pt-BR" sz="1600" dirty="0"/>
          </a:p>
          <a:p>
            <a:pPr>
              <a:lnSpc>
                <a:spcPct val="110000"/>
              </a:lnSpc>
            </a:pPr>
            <a:endParaRPr lang="pt-BR" sz="160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E295440-C363-C3EA-469B-82018F4D7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r="33239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7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6662F4-662C-30DE-C80F-3359E420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pt-BR" dirty="0"/>
              <a:t>Coleta de Dados</a:t>
            </a:r>
          </a:p>
        </p:txBody>
      </p:sp>
      <p:pic>
        <p:nvPicPr>
          <p:cNvPr id="4" name="Imagem 4" descr="Forma&#10;&#10;Descrição gerada automaticamente">
            <a:extLst>
              <a:ext uri="{FF2B5EF4-FFF2-40B4-BE49-F238E27FC236}">
                <a16:creationId xmlns:a16="http://schemas.microsoft.com/office/drawing/2014/main" id="{4955D3B7-D6B1-3F5E-9C65-627C7477B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13" r="-1" b="-1"/>
          <a:stretch/>
        </p:blipFill>
        <p:spPr>
          <a:xfrm>
            <a:off x="656644" y="2626187"/>
            <a:ext cx="5078861" cy="3180022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E991D-A0D1-BDA2-0672-1346EEB7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599"/>
            <a:ext cx="4991962" cy="5135375"/>
          </a:xfrm>
        </p:spPr>
        <p:txBody>
          <a:bodyPr vert="horz" lIns="0" tIns="0" rIns="0" bIns="0" rtlCol="0">
            <a:normAutofit/>
          </a:bodyPr>
          <a:lstStyle/>
          <a:p>
            <a:r>
              <a:rPr lang="pt-BR"/>
              <a:t>Como o software é um aplicativo de entregas online, será feito um questionário onde se realizará perguntas simples com ênfase na satisfação dos usuários com aplicativos desse setor.</a:t>
            </a:r>
          </a:p>
        </p:txBody>
      </p:sp>
    </p:spTree>
    <p:extLst>
      <p:ext uri="{BB962C8B-B14F-4D97-AF65-F5344CB8AC3E}">
        <p14:creationId xmlns:p14="http://schemas.microsoft.com/office/powerpoint/2010/main" val="343567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61BA03-F21C-6354-F6DD-5AE7E746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Requisitos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AF9C0-7370-649C-E1C5-C23BD947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400"/>
              <a:t>Escopo: </a:t>
            </a:r>
            <a:r>
              <a:rPr lang="pt-BR" sz="1400">
                <a:ea typeface="+mn-lt"/>
                <a:cs typeface="+mn-lt"/>
              </a:rPr>
              <a:t>O domínio escolhido se trata de uma aplicação para gerenciamento de entregas para produtos variados, ou seja, não se atem a um nicho comercial somente. Os produtos feitos, serão: Um site, um aplicativo mobile, e um </a:t>
            </a:r>
            <a:r>
              <a:rPr lang="pt-BR" sz="1400" err="1">
                <a:ea typeface="+mn-lt"/>
                <a:cs typeface="+mn-lt"/>
              </a:rPr>
              <a:t>crud</a:t>
            </a:r>
            <a:r>
              <a:rPr lang="pt-BR" sz="1400">
                <a:ea typeface="+mn-lt"/>
                <a:cs typeface="+mn-lt"/>
              </a:rPr>
              <a:t> dentro do site para que os administradores tenham noção do que acontece em relação as suas entregas. O site será registrado no domínio “chegaja.com.br”.</a:t>
            </a:r>
          </a:p>
          <a:p>
            <a:pPr>
              <a:lnSpc>
                <a:spcPct val="110000"/>
              </a:lnSpc>
            </a:pPr>
            <a:r>
              <a:rPr lang="pt-BR" sz="1400">
                <a:ea typeface="+mn-lt"/>
                <a:cs typeface="+mn-lt"/>
              </a:rPr>
              <a:t>Definições, Siglas e Abreviações: CRUD: Sistema com possibilidade de criar, ler, atualizar e deletar arquivos, no caso do sistema em questão, produtos, a sigla vem da abreviação em inglês dos termos </a:t>
            </a:r>
            <a:r>
              <a:rPr lang="pt-BR" sz="1400" err="1">
                <a:ea typeface="+mn-lt"/>
                <a:cs typeface="+mn-lt"/>
              </a:rPr>
              <a:t>Create</a:t>
            </a:r>
            <a:r>
              <a:rPr lang="pt-BR" sz="140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Read</a:t>
            </a:r>
            <a:r>
              <a:rPr lang="pt-BR" sz="1400">
                <a:ea typeface="+mn-lt"/>
                <a:cs typeface="+mn-lt"/>
              </a:rPr>
              <a:t>, Update e Delete. PCD: pessoa com deficiência </a:t>
            </a:r>
          </a:p>
          <a:p>
            <a:pPr marL="0" indent="0">
              <a:lnSpc>
                <a:spcPct val="110000"/>
              </a:lnSpc>
              <a:buNone/>
            </a:pPr>
            <a:endParaRPr lang="pt-BR" sz="1400">
              <a:ea typeface="+mn-lt"/>
              <a:cs typeface="+mn-lt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87D527D-BAAF-3C61-7E74-53E913FC2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8" r="41393" b="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872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054462-807C-9DC3-209B-1E333220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Requisitos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0ABC1-FE7B-B23E-F477-F6E16F3B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600"/>
              <a:t>Requisitos Funcionais: </a:t>
            </a:r>
            <a:r>
              <a:rPr lang="pt-BR" sz="1600">
                <a:ea typeface="+mn-lt"/>
                <a:cs typeface="+mn-lt"/>
              </a:rPr>
              <a:t>O cliente poderá pagar por meio do aplicativo. O aplicativo calculará troco para pagamentos presenciais. O aplicativo calculará rotas para os entregadores. O dono de loja poderá gerenciar seus produtos. </a:t>
            </a:r>
          </a:p>
          <a:p>
            <a:pPr>
              <a:lnSpc>
                <a:spcPct val="110000"/>
              </a:lnSpc>
            </a:pPr>
            <a:r>
              <a:rPr lang="pt-BR" sz="1600">
                <a:ea typeface="+mn-lt"/>
                <a:cs typeface="+mn-lt"/>
              </a:rPr>
              <a:t>Não Funcionais: O aplicativo deverá funcionar tanto iOS quanto Android. O aplicativo deve ter funções de acessibilidades para usuários PCD. O sistema de chat não deverá ter opções variadas como envio de mídias, exceto fotos, para otimizar o app. 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6E02E1A-2642-0907-7C39-AC8F518D4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1" r="3117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144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2D52A-D736-4D49-600C-F419795E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</a:t>
            </a:r>
          </a:p>
        </p:txBody>
      </p:sp>
      <p:pic>
        <p:nvPicPr>
          <p:cNvPr id="7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5C41883-DA11-143E-598B-3342D81C8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797" y="1894422"/>
            <a:ext cx="2426235" cy="4949703"/>
          </a:xfrm>
        </p:spPr>
      </p:pic>
      <p:pic>
        <p:nvPicPr>
          <p:cNvPr id="8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7748513-4B3A-AE2E-083C-F65556757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58" y="1892461"/>
            <a:ext cx="2273976" cy="4953964"/>
          </a:xfrm>
          <a:prstGeom prst="rect">
            <a:avLst/>
          </a:prstGeom>
        </p:spPr>
      </p:pic>
      <p:pic>
        <p:nvPicPr>
          <p:cNvPr id="9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34EE06F-9B56-60F5-CBA2-80F3F0FD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550" y="1892461"/>
            <a:ext cx="2427000" cy="49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0E6DB-FEFB-0AAB-9CB0-2C7F2020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de Uso com situações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F8E17-9ECE-AE0D-D793-5AF91A1F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pt-BR" dirty="0">
                <a:solidFill>
                  <a:srgbClr val="FFFFFF">
                    <a:alpha val="58000"/>
                  </a:srgbClr>
                </a:solidFill>
              </a:rPr>
              <a:t>Situação 1: </a:t>
            </a:r>
            <a:r>
              <a:rPr lang="pt-PT" dirty="0">
                <a:ea typeface="+mn-lt"/>
                <a:cs typeface="+mn-lt"/>
              </a:rPr>
              <a:t>José está em casa, numa noite de domingo assistindo vídeos em seu celular. Após um certo tempo repetindo a atividade, ele vê uma propaganda sobre fast food, mostrando alguns sanduíches e outras comidas atrativas. Estimulado pela propaganda, José decide pedir um lanche, e abre seu celular num aplicativo novo, chamado “Chega já”, ele realiza o registro rápido, dando seu endereço e outras informações úteis, e recebe seu </a:t>
            </a:r>
            <a:r>
              <a:rPr lang="pt-PT" dirty="0" err="1">
                <a:ea typeface="+mn-lt"/>
                <a:cs typeface="+mn-lt"/>
              </a:rPr>
              <a:t>cupom</a:t>
            </a:r>
            <a:r>
              <a:rPr lang="pt-PT" dirty="0">
                <a:ea typeface="+mn-lt"/>
                <a:cs typeface="+mn-lt"/>
              </a:rPr>
              <a:t> de desconto para novos clientes.</a:t>
            </a:r>
          </a:p>
        </p:txBody>
      </p:sp>
    </p:spTree>
    <p:extLst>
      <p:ext uri="{BB962C8B-B14F-4D97-AF65-F5344CB8AC3E}">
        <p14:creationId xmlns:p14="http://schemas.microsoft.com/office/powerpoint/2010/main" val="21604977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