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04" r:id="rId9"/>
    <p:sldId id="306" r:id="rId10"/>
    <p:sldId id="318" r:id="rId11"/>
    <p:sldId id="319" r:id="rId12"/>
    <p:sldId id="312" r:id="rId13"/>
    <p:sldId id="313" r:id="rId14"/>
    <p:sldId id="316" r:id="rId15"/>
    <p:sldId id="317" r:id="rId16"/>
    <p:sldId id="315" r:id="rId17"/>
    <p:sldId id="339" r:id="rId18"/>
    <p:sldId id="321" r:id="rId19"/>
    <p:sldId id="320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  <a:srgbClr val="6666FF"/>
    <a:srgbClr val="00FFFF"/>
    <a:srgbClr val="92A8DE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37" autoAdjust="0"/>
  </p:normalViewPr>
  <p:slideViewPr>
    <p:cSldViewPr snapToGrid="0"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9B66A81-F8D7-43F9-9A12-72C463EB5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318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6F0342-2DAE-4672-A5F1-21A16158681A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7235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393CF3-114B-4760-A1B5-867720EFF1D6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01768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085406-7416-4F3B-A136-D054068EB5AE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39175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50595A-68B9-4EB0-9C84-02DC56A1026F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8889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9DBAB6-690A-408A-AFD8-7C5A71773713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88827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27B5C3-C122-4DE1-8E25-2ADE3457C50E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77636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448B74-432E-4BAE-AB6A-C669E197AA48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35644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BAD231-30E1-4ADD-BD85-9B412E575E07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54006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15E84F-AC89-4204-822E-479565A5F6D0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1086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12/26/03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AVL Trees -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EF668-F1CA-4238-B5B6-FF3BE2BEF3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336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12/26/03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AVL Trees -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3337C-6AC2-46B7-8FA9-804EF682C1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0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606901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606901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12/26/03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AVL Trees -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4BDFA-0AFC-404A-BACD-54C915A186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52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12/26/03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AVL Trees -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E1499-88C7-4B35-B986-6560A49AAC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39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12/26/03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AVL Trees -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4C530-3444-4CB2-8A90-ED8B6EE27C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36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7434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267200" cy="47434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12/26/03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AVL Trees -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90CFB-1400-4DE9-9AD5-1F74329275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5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12/26/03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AVL Trees - Lecture 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31E7D-D66C-4149-B57B-B22123E76E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56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12/26/03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AVL Trees - Lecture 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36B65-A877-4E6E-8C6B-FD2815C268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41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12/26/03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AVL Trees - Lecture 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7117C-09A4-4160-84EB-AEF4FA3DE4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04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12/26/03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AVL Trees -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D5F7C-1174-4316-9DF8-6C12EE6C9F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46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12/26/03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AVL Trees -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10B9B-3AB0-47DB-9DBC-84701FA947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19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2A8D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6868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12/26/03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97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AVL Trees - Lecture 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675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6D6103-E657-47DF-803F-A3556D6E63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7220FA-B3BB-4241-98F9-B8D10DC36A0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Linear Search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8763"/>
            <a:ext cx="8686800" cy="474345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Collection of data items to be searched is organized in a list</a:t>
            </a:r>
            <a:br>
              <a:rPr lang="en-US" altLang="zh-CN" sz="2800" smtClean="0">
                <a:ea typeface="宋体" panose="02010600030101010101" pitchFamily="2" charset="-122"/>
              </a:rPr>
            </a:br>
            <a:r>
              <a:rPr lang="en-US" altLang="zh-CN" sz="2800" smtClean="0">
                <a:ea typeface="宋体" panose="02010600030101010101" pitchFamily="2" charset="-122"/>
              </a:rPr>
              <a:t>    		 </a:t>
            </a:r>
            <a:r>
              <a:rPr lang="en-US" altLang="zh-CN" sz="2800" i="1" smtClean="0">
                <a:ea typeface="宋体" panose="02010600030101010101" pitchFamily="2" charset="-122"/>
              </a:rPr>
              <a:t>x</a:t>
            </a:r>
            <a:r>
              <a:rPr lang="en-US" altLang="zh-CN" sz="2800" i="1" baseline="-25000" smtClean="0">
                <a:ea typeface="宋体" panose="02010600030101010101" pitchFamily="2" charset="-122"/>
              </a:rPr>
              <a:t>1</a:t>
            </a:r>
            <a:r>
              <a:rPr lang="en-US" altLang="zh-CN" sz="2800" i="1" smtClean="0">
                <a:ea typeface="宋体" panose="02010600030101010101" pitchFamily="2" charset="-122"/>
              </a:rPr>
              <a:t>, x</a:t>
            </a:r>
            <a:r>
              <a:rPr lang="en-US" altLang="zh-CN" sz="2800" i="1" baseline="-25000" smtClean="0">
                <a:ea typeface="宋体" panose="02010600030101010101" pitchFamily="2" charset="-122"/>
              </a:rPr>
              <a:t>2</a:t>
            </a:r>
            <a:r>
              <a:rPr lang="en-US" altLang="zh-CN" sz="2800" i="1" smtClean="0">
                <a:ea typeface="宋体" panose="02010600030101010101" pitchFamily="2" charset="-122"/>
              </a:rPr>
              <a:t>, … x</a:t>
            </a:r>
            <a:r>
              <a:rPr lang="en-US" altLang="zh-CN" sz="2800" i="1" baseline="-25000" smtClean="0">
                <a:ea typeface="宋体" panose="02010600030101010101" pitchFamily="2" charset="-122"/>
              </a:rPr>
              <a:t>n</a:t>
            </a:r>
            <a:endParaRPr lang="en-US" altLang="zh-CN" sz="2800" i="1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Assume = =  and &lt; operators defined for the type</a:t>
            </a:r>
          </a:p>
          <a:p>
            <a:pPr eaLnBrk="1" hangingPunct="1"/>
            <a:r>
              <a:rPr lang="en-US" altLang="zh-CN" sz="2800" smtClean="0">
                <a:solidFill>
                  <a:srgbClr val="0000FF"/>
                </a:solidFill>
                <a:ea typeface="宋体" panose="02010600030101010101" pitchFamily="2" charset="-122"/>
              </a:rPr>
              <a:t>Linear search </a:t>
            </a:r>
            <a:r>
              <a:rPr lang="en-US" altLang="zh-CN" sz="2800" smtClean="0">
                <a:ea typeface="宋体" panose="02010600030101010101" pitchFamily="2" charset="-122"/>
              </a:rPr>
              <a:t>begins with item 1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continue through the list until target found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or reach end of list</a:t>
            </a:r>
          </a:p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Data storage: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array, linked list, vector</a:t>
            </a:r>
          </a:p>
        </p:txBody>
      </p:sp>
    </p:spTree>
    <p:extLst>
      <p:ext uri="{BB962C8B-B14F-4D97-AF65-F5344CB8AC3E}">
        <p14:creationId xmlns:p14="http://schemas.microsoft.com/office/powerpoint/2010/main" val="355947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C07778-81AB-4F00-9139-D50B06A85DA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MS Mincho" panose="02020609040205080304" pitchFamily="49" charset="-128"/>
              </a:rPr>
              <a:t>Search an Element in a BST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Search begins at root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If that is desired item, done</a:t>
            </a:r>
          </a:p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If item is </a:t>
            </a:r>
            <a:r>
              <a:rPr lang="en-US" altLang="zh-CN" sz="2800" u="sng" dirty="0" smtClean="0">
                <a:ea typeface="宋体" panose="02010600030101010101" pitchFamily="2" charset="-122"/>
              </a:rPr>
              <a:t>less</a:t>
            </a:r>
            <a:r>
              <a:rPr lang="en-US" altLang="zh-CN" sz="2800" dirty="0" smtClean="0">
                <a:ea typeface="宋体" panose="02010600030101010101" pitchFamily="2" charset="-122"/>
              </a:rPr>
              <a:t>, move down</a:t>
            </a:r>
            <a:br>
              <a:rPr lang="en-US" altLang="zh-CN" sz="2800" dirty="0" smtClean="0">
                <a:ea typeface="宋体" panose="02010600030101010101" pitchFamily="2" charset="-122"/>
              </a:rPr>
            </a:br>
            <a:r>
              <a:rPr lang="en-US" altLang="zh-CN" sz="2800" u="sng" dirty="0" smtClean="0">
                <a:ea typeface="宋体" panose="02010600030101010101" pitchFamily="2" charset="-122"/>
              </a:rPr>
              <a:t>left</a:t>
            </a:r>
            <a:r>
              <a:rPr lang="en-US" altLang="zh-CN" sz="2800" dirty="0" smtClean="0">
                <a:ea typeface="宋体" panose="02010600030101010101" pitchFamily="2" charset="-122"/>
              </a:rPr>
              <a:t> subtree</a:t>
            </a:r>
          </a:p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If item searched for is </a:t>
            </a:r>
            <a:r>
              <a:rPr lang="en-US" altLang="zh-CN" sz="2800" u="sng" dirty="0" smtClean="0">
                <a:ea typeface="宋体" panose="02010600030101010101" pitchFamily="2" charset="-122"/>
              </a:rPr>
              <a:t>greater</a:t>
            </a:r>
            <a:r>
              <a:rPr lang="en-US" altLang="zh-CN" sz="2800" dirty="0" smtClean="0">
                <a:ea typeface="宋体" panose="02010600030101010101" pitchFamily="2" charset="-122"/>
              </a:rPr>
              <a:t>, move down </a:t>
            </a:r>
            <a:r>
              <a:rPr lang="en-US" altLang="zh-CN" sz="2800" u="sng" dirty="0" smtClean="0">
                <a:ea typeface="宋体" panose="02010600030101010101" pitchFamily="2" charset="-122"/>
              </a:rPr>
              <a:t>right</a:t>
            </a:r>
            <a:r>
              <a:rPr lang="en-US" altLang="zh-CN" sz="2800" dirty="0" smtClean="0">
                <a:ea typeface="宋体" panose="02010600030101010101" pitchFamily="2" charset="-122"/>
              </a:rPr>
              <a:t> subtree</a:t>
            </a:r>
          </a:p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If item is not found, we </a:t>
            </a:r>
            <a:br>
              <a:rPr lang="en-US" altLang="zh-CN" sz="2800" dirty="0" smtClean="0">
                <a:ea typeface="宋体" panose="02010600030101010101" pitchFamily="2" charset="-122"/>
              </a:rPr>
            </a:br>
            <a:r>
              <a:rPr lang="en-US" altLang="zh-CN" sz="2800" dirty="0" smtClean="0">
                <a:ea typeface="宋体" panose="02010600030101010101" pitchFamily="2" charset="-122"/>
              </a:rPr>
              <a:t>will run into an empty subtree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1235075"/>
            <a:ext cx="3235325" cy="2162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6806" name="Line 6"/>
          <p:cNvSpPr>
            <a:spLocks noChangeShapeType="1"/>
          </p:cNvSpPr>
          <p:nvPr/>
        </p:nvSpPr>
        <p:spPr bwMode="auto">
          <a:xfrm flipV="1">
            <a:off x="4900613" y="1735138"/>
            <a:ext cx="2039937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681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88" y="4772025"/>
            <a:ext cx="2176462" cy="137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76814" name="Group 14"/>
          <p:cNvGrpSpPr>
            <a:grpSpLocks/>
          </p:cNvGrpSpPr>
          <p:nvPr/>
        </p:nvGrpSpPr>
        <p:grpSpPr bwMode="auto">
          <a:xfrm>
            <a:off x="2978150" y="2039938"/>
            <a:ext cx="4243388" cy="1470025"/>
            <a:chOff x="1876" y="1285"/>
            <a:chExt cx="2673" cy="926"/>
          </a:xfrm>
        </p:grpSpPr>
        <p:sp>
          <p:nvSpPr>
            <p:cNvPr id="58380" name="AutoShape 5"/>
            <p:cNvSpPr>
              <a:spLocks noChangeArrowheads="1"/>
            </p:cNvSpPr>
            <p:nvPr/>
          </p:nvSpPr>
          <p:spPr bwMode="auto">
            <a:xfrm>
              <a:off x="3668" y="1285"/>
              <a:ext cx="881" cy="65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29999"/>
                  </a:schemeClr>
                </a:gs>
                <a:gs pos="100000">
                  <a:schemeClr val="accent1">
                    <a:alpha val="28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58381" name="Freeform 13"/>
            <p:cNvSpPr>
              <a:spLocks/>
            </p:cNvSpPr>
            <p:nvPr/>
          </p:nvSpPr>
          <p:spPr bwMode="auto">
            <a:xfrm>
              <a:off x="1876" y="1890"/>
              <a:ext cx="1949" cy="321"/>
            </a:xfrm>
            <a:custGeom>
              <a:avLst/>
              <a:gdLst>
                <a:gd name="T0" fmla="*/ 0 w 1949"/>
                <a:gd name="T1" fmla="*/ 148 h 321"/>
                <a:gd name="T2" fmla="*/ 1550 w 1949"/>
                <a:gd name="T3" fmla="*/ 296 h 321"/>
                <a:gd name="T4" fmla="*/ 1949 w 1949"/>
                <a:gd name="T5" fmla="*/ 0 h 3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49" h="321">
                  <a:moveTo>
                    <a:pt x="0" y="148"/>
                  </a:moveTo>
                  <a:cubicBezTo>
                    <a:pt x="612" y="234"/>
                    <a:pt x="1225" y="321"/>
                    <a:pt x="1550" y="296"/>
                  </a:cubicBezTo>
                  <a:cubicBezTo>
                    <a:pt x="1875" y="271"/>
                    <a:pt x="1912" y="135"/>
                    <a:pt x="194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816" name="Group 16"/>
          <p:cNvGrpSpPr>
            <a:grpSpLocks/>
          </p:cNvGrpSpPr>
          <p:nvPr/>
        </p:nvGrpSpPr>
        <p:grpSpPr bwMode="auto">
          <a:xfrm>
            <a:off x="6330950" y="2051050"/>
            <a:ext cx="2425700" cy="1489075"/>
            <a:chOff x="3988" y="1292"/>
            <a:chExt cx="1528" cy="938"/>
          </a:xfrm>
        </p:grpSpPr>
        <p:sp>
          <p:nvSpPr>
            <p:cNvPr id="58378" name="AutoShape 7"/>
            <p:cNvSpPr>
              <a:spLocks noChangeArrowheads="1"/>
            </p:cNvSpPr>
            <p:nvPr/>
          </p:nvSpPr>
          <p:spPr bwMode="auto">
            <a:xfrm>
              <a:off x="4645" y="1292"/>
              <a:ext cx="871" cy="69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29999"/>
                  </a:schemeClr>
                </a:gs>
                <a:gs pos="100000">
                  <a:schemeClr val="accent1">
                    <a:alpha val="28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58379" name="Line 15"/>
            <p:cNvSpPr>
              <a:spLocks noChangeShapeType="1"/>
            </p:cNvSpPr>
            <p:nvPr/>
          </p:nvSpPr>
          <p:spPr bwMode="auto">
            <a:xfrm flipV="1">
              <a:off x="3988" y="1905"/>
              <a:ext cx="753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37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7475"/>
            <a:ext cx="8104187" cy="10064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Searching for a Key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449388"/>
            <a:ext cx="8943975" cy="5076825"/>
          </a:xfrm>
        </p:spPr>
        <p:txBody>
          <a:bodyPr/>
          <a:lstStyle/>
          <a:p>
            <a:pPr marL="0" lvl="1" indent="0" eaLnBrk="1" hangingPunct="1">
              <a:buFontTx/>
              <a:buNone/>
            </a:pPr>
            <a:r>
              <a:rPr lang="en-US" altLang="zh-CN" smtClean="0">
                <a:latin typeface="Comic Sans MS" panose="030F0702030302020204" pitchFamily="66" charset="0"/>
                <a:ea typeface="宋体" panose="02010600030101010101" pitchFamily="2" charset="-122"/>
              </a:rPr>
              <a:t>While (!found &amp;&amp; locptr != 0)</a:t>
            </a:r>
            <a:endParaRPr lang="en-US" altLang="zh-CN" sz="320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r>
              <a:rPr lang="en-US" altLang="zh-CN" smtClean="0">
                <a:latin typeface="Comic Sans MS" panose="030F0702030302020204" pitchFamily="66" charset="0"/>
                <a:ea typeface="宋体" panose="02010600030101010101" pitchFamily="2" charset="-122"/>
              </a:rPr>
              <a:t>{</a:t>
            </a:r>
            <a:endParaRPr lang="en-US" altLang="zh-CN" sz="320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400050" lvl="2" indent="0" eaLnBrk="1" hangingPunct="1">
              <a:buFontTx/>
              <a:buNone/>
            </a:pPr>
            <a:r>
              <a:rPr lang="en-US" altLang="zh-CN" sz="2800" smtClean="0">
                <a:latin typeface="Comic Sans MS" panose="030F0702030302020204" pitchFamily="66" charset="0"/>
                <a:ea typeface="宋体" panose="02010600030101010101" pitchFamily="2" charset="-122"/>
              </a:rPr>
              <a:t>if (item &lt; locptr-&gt;data)</a:t>
            </a:r>
          </a:p>
          <a:p>
            <a:pPr marL="400050" lvl="2" indent="0" eaLnBrk="1" hangingPunct="1">
              <a:buFontTx/>
              <a:buNone/>
            </a:pPr>
            <a:r>
              <a:rPr lang="en-US" altLang="zh-CN" sz="2800" smtClean="0">
                <a:latin typeface="Comic Sans MS" panose="030F0702030302020204" pitchFamily="66" charset="0"/>
                <a:ea typeface="宋体" panose="02010600030101010101" pitchFamily="2" charset="-122"/>
              </a:rPr>
              <a:t>	Locptr = locptr-&gt;left;</a:t>
            </a:r>
          </a:p>
          <a:p>
            <a:pPr marL="400050" lvl="2" indent="0" eaLnBrk="1" hangingPunct="1">
              <a:buFontTx/>
              <a:buNone/>
            </a:pPr>
            <a:r>
              <a:rPr lang="en-US" altLang="zh-CN" sz="2800" smtClean="0">
                <a:latin typeface="Comic Sans MS" panose="030F0702030302020204" pitchFamily="66" charset="0"/>
                <a:ea typeface="宋体" panose="02010600030101010101" pitchFamily="2" charset="-122"/>
              </a:rPr>
              <a:t>else if (locptr-&gt;data &lt; item )</a:t>
            </a:r>
          </a:p>
          <a:p>
            <a:pPr marL="400050" lvl="2" indent="0" eaLnBrk="1" hangingPunct="1">
              <a:buFontTx/>
              <a:buNone/>
            </a:pPr>
            <a:r>
              <a:rPr lang="en-US" altLang="zh-CN" sz="2800" smtClean="0">
                <a:latin typeface="Comic Sans MS" panose="030F0702030302020204" pitchFamily="66" charset="0"/>
                <a:ea typeface="宋体" panose="02010600030101010101" pitchFamily="2" charset="-122"/>
              </a:rPr>
              <a:t>	Locptr = locptr-&gt;right;</a:t>
            </a:r>
          </a:p>
          <a:p>
            <a:pPr marL="400050" lvl="2" indent="0" eaLnBrk="1" hangingPunct="1">
              <a:buFontTx/>
              <a:buNone/>
            </a:pPr>
            <a:r>
              <a:rPr lang="en-US" altLang="zh-CN" sz="2800" smtClean="0">
                <a:latin typeface="Comic Sans MS" panose="030F0702030302020204" pitchFamily="66" charset="0"/>
                <a:ea typeface="宋体" panose="02010600030101010101" pitchFamily="2" charset="-122"/>
              </a:rPr>
              <a:t>Else</a:t>
            </a:r>
          </a:p>
          <a:p>
            <a:pPr marL="400050" lvl="2" indent="0" eaLnBrk="1" hangingPunct="1">
              <a:buFontTx/>
              <a:buNone/>
            </a:pPr>
            <a:r>
              <a:rPr lang="en-US" altLang="zh-CN" sz="2800" smtClean="0">
                <a:latin typeface="Comic Sans MS" panose="030F0702030302020204" pitchFamily="66" charset="0"/>
                <a:ea typeface="宋体" panose="02010600030101010101" pitchFamily="2" charset="-122"/>
              </a:rPr>
              <a:t>	found = true;</a:t>
            </a:r>
          </a:p>
          <a:p>
            <a:pPr marL="0" lvl="1" indent="0" eaLnBrk="1" hangingPunct="1">
              <a:buFontTx/>
              <a:buNone/>
            </a:pPr>
            <a:r>
              <a:rPr lang="en-US" altLang="zh-CN" smtClean="0"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  <a:endParaRPr lang="en-US" altLang="zh-CN" sz="320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endParaRPr lang="en-US" altLang="zh-CN" b="1" smtClean="0">
              <a:ea typeface="宋体" panose="02010600030101010101" pitchFamily="2" charset="-122"/>
            </a:endParaRPr>
          </a:p>
        </p:txBody>
      </p:sp>
      <p:sp>
        <p:nvSpPr>
          <p:cNvPr id="466948" name="Text Box 4"/>
          <p:cNvSpPr txBox="1">
            <a:spLocks noChangeArrowheads="1"/>
          </p:cNvSpPr>
          <p:nvPr/>
        </p:nvSpPr>
        <p:spPr bwMode="auto">
          <a:xfrm>
            <a:off x="760413" y="5903913"/>
            <a:ext cx="69580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Running Time: </a:t>
            </a: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O (h),  h</a:t>
            </a:r>
            <a:r>
              <a:rPr lang="en-US" altLang="zh-CN" sz="2400">
                <a:ea typeface="宋体" panose="02010600030101010101" pitchFamily="2" charset="-122"/>
              </a:rPr>
              <a:t> – the height of the tree</a:t>
            </a:r>
          </a:p>
        </p:txBody>
      </p:sp>
      <p:grpSp>
        <p:nvGrpSpPr>
          <p:cNvPr id="59397" name="Group 5"/>
          <p:cNvGrpSpPr>
            <a:grpSpLocks/>
          </p:cNvGrpSpPr>
          <p:nvPr/>
        </p:nvGrpSpPr>
        <p:grpSpPr bwMode="auto">
          <a:xfrm>
            <a:off x="5921375" y="1733550"/>
            <a:ext cx="2546350" cy="1447800"/>
            <a:chOff x="682" y="1950"/>
            <a:chExt cx="1604" cy="912"/>
          </a:xfrm>
        </p:grpSpPr>
        <p:sp>
          <p:nvSpPr>
            <p:cNvPr id="59398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1053" y="24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9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1449" y="201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0" name="Line 8"/>
            <p:cNvSpPr>
              <a:spLocks noChangeShapeType="1"/>
            </p:cNvSpPr>
            <p:nvPr/>
          </p:nvSpPr>
          <p:spPr bwMode="auto">
            <a:xfrm flipV="1">
              <a:off x="768" y="2046"/>
              <a:ext cx="778" cy="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1" name="Oval 9"/>
            <p:cNvSpPr>
              <a:spLocks noChangeArrowheads="1"/>
            </p:cNvSpPr>
            <p:nvPr/>
          </p:nvSpPr>
          <p:spPr bwMode="auto">
            <a:xfrm>
              <a:off x="682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9402" name="Oval 10"/>
            <p:cNvSpPr>
              <a:spLocks noChangeArrowheads="1"/>
            </p:cNvSpPr>
            <p:nvPr/>
          </p:nvSpPr>
          <p:spPr bwMode="auto">
            <a:xfrm>
              <a:off x="970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9403" name="Oval 11"/>
            <p:cNvSpPr>
              <a:spLocks noChangeArrowheads="1"/>
            </p:cNvSpPr>
            <p:nvPr/>
          </p:nvSpPr>
          <p:spPr bwMode="auto">
            <a:xfrm>
              <a:off x="1258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9404" name="Oval 12"/>
            <p:cNvSpPr>
              <a:spLocks noChangeArrowheads="1"/>
            </p:cNvSpPr>
            <p:nvPr/>
          </p:nvSpPr>
          <p:spPr bwMode="auto">
            <a:xfrm>
              <a:off x="1426" y="195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9405" name="Oval 13"/>
            <p:cNvSpPr>
              <a:spLocks noChangeArrowheads="1"/>
            </p:cNvSpPr>
            <p:nvPr/>
          </p:nvSpPr>
          <p:spPr bwMode="auto">
            <a:xfrm>
              <a:off x="1832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9406" name="Oval 14"/>
            <p:cNvSpPr>
              <a:spLocks noChangeArrowheads="1"/>
            </p:cNvSpPr>
            <p:nvPr/>
          </p:nvSpPr>
          <p:spPr bwMode="auto">
            <a:xfrm>
              <a:off x="2084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079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altLang="zh-CN" sz="4000" dirty="0" smtClean="0"/>
              <a:t>Finding Min Element in BSTs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7969"/>
            <a:ext cx="8686800" cy="872045"/>
          </a:xfrm>
        </p:spPr>
        <p:txBody>
          <a:bodyPr/>
          <a:lstStyle/>
          <a:p>
            <a:pPr algn="just"/>
            <a:r>
              <a:rPr lang="en-US" altLang="zh-CN" sz="2400" dirty="0" smtClean="0"/>
              <a:t>In BSTs, the minimum element is the left-most node, which does not has left child.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E1499-88C7-4B35-B986-6560A49AAC9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5" y="2510345"/>
            <a:ext cx="5538131" cy="1294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44" y="4591585"/>
            <a:ext cx="5347063" cy="14459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3910194"/>
            <a:ext cx="6895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Time complexity: O(n). Space complexity: O(n) for recursive stack.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173162"/>
            <a:ext cx="5023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Time complexity: O(n). Space complexity: O(1).</a:t>
            </a:r>
            <a:endParaRPr lang="zh-CN" altLang="en-US" dirty="0"/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6200775" y="2050204"/>
            <a:ext cx="2943225" cy="2209800"/>
            <a:chOff x="624" y="1200"/>
            <a:chExt cx="1854" cy="1392"/>
          </a:xfrm>
        </p:grpSpPr>
        <p:sp>
          <p:nvSpPr>
            <p:cNvPr id="30" name="Line 5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6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7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46" name="Oval 21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47" name="Oval 22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9</a:t>
              </a:r>
            </a:p>
          </p:txBody>
        </p:sp>
      </p:grp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7215187" y="4473758"/>
            <a:ext cx="149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Minimum =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962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5106"/>
            <a:ext cx="8458200" cy="1143000"/>
          </a:xfrm>
        </p:spPr>
        <p:txBody>
          <a:bodyPr/>
          <a:lstStyle/>
          <a:p>
            <a:r>
              <a:rPr lang="en-US" altLang="zh-CN" sz="4000" dirty="0" smtClean="0"/>
              <a:t>Finding Max Element in BSTs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29916"/>
            <a:ext cx="8686800" cy="819446"/>
          </a:xfrm>
        </p:spPr>
        <p:txBody>
          <a:bodyPr/>
          <a:lstStyle/>
          <a:p>
            <a:pPr algn="just"/>
            <a:r>
              <a:rPr lang="en-US" altLang="zh-CN" sz="2400" dirty="0" smtClean="0"/>
              <a:t>In BSTs, the maximum element is the right-most node, which does not has right child.</a:t>
            </a:r>
            <a:endParaRPr lang="zh-CN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E1499-88C7-4B35-B986-6560A49AAC9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49" y="2314724"/>
            <a:ext cx="6057894" cy="16719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282" y="4085348"/>
            <a:ext cx="6895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Time complexity: O(n). Space complexity: O(n) for recursive stack.</a:t>
            </a:r>
            <a:endParaRPr lang="zh-CN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50" y="4553325"/>
            <a:ext cx="5695082" cy="1806028"/>
          </a:xfrm>
          <a:prstGeom prst="rect">
            <a:avLst/>
          </a:prstGeom>
        </p:spPr>
      </p:pic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6200775" y="1931561"/>
            <a:ext cx="2943225" cy="2209800"/>
            <a:chOff x="624" y="1200"/>
            <a:chExt cx="1854" cy="1392"/>
          </a:xfrm>
        </p:grpSpPr>
        <p:sp>
          <p:nvSpPr>
            <p:cNvPr id="12" name="Line 4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5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6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9</a:t>
              </a:r>
            </a:p>
          </p:txBody>
        </p:sp>
      </p:grp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7295052" y="4236671"/>
            <a:ext cx="1689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Maximum = 20</a:t>
            </a:r>
          </a:p>
        </p:txBody>
      </p:sp>
    </p:spTree>
    <p:extLst>
      <p:ext uri="{BB962C8B-B14F-4D97-AF65-F5344CB8AC3E}">
        <p14:creationId xmlns:p14="http://schemas.microsoft.com/office/powerpoint/2010/main" val="600010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793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panose="02010600030101010101" pitchFamily="2" charset="-122"/>
              </a:rPr>
              <a:t>Traversing a Binary Search Tree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223963"/>
            <a:ext cx="8229600" cy="3730625"/>
          </a:xfrm>
        </p:spPr>
        <p:txBody>
          <a:bodyPr/>
          <a:lstStyle/>
          <a:p>
            <a:pPr marL="533400" indent="-533400" eaLnBrk="1" hangingPunct="1"/>
            <a:r>
              <a:rPr lang="en-US" altLang="zh-CN" sz="2800" b="1" smtClean="0">
                <a:ea typeface="宋体" panose="02010600030101010101" pitchFamily="2" charset="-122"/>
              </a:rPr>
              <a:t>Inorder</a:t>
            </a:r>
            <a:r>
              <a:rPr lang="en-US" altLang="zh-CN" sz="2800" smtClean="0">
                <a:ea typeface="宋体" panose="02010600030101010101" pitchFamily="2" charset="-122"/>
              </a:rPr>
              <a:t> tree walk:</a:t>
            </a:r>
          </a:p>
          <a:p>
            <a:pPr marL="914400" lvl="1" indent="-457200" eaLnBrk="1" hangingPunct="1"/>
            <a:r>
              <a:rPr lang="en-US" altLang="zh-CN" sz="2400" smtClean="0">
                <a:ea typeface="宋体" panose="02010600030101010101" pitchFamily="2" charset="-122"/>
              </a:rPr>
              <a:t>Root is printed between the values of its left and right subtrees: </a:t>
            </a:r>
            <a:r>
              <a:rPr lang="en-US" altLang="zh-CN" sz="2400" smtClean="0">
                <a:solidFill>
                  <a:srgbClr val="336699"/>
                </a:solidFill>
                <a:ea typeface="宋体" panose="02010600030101010101" pitchFamily="2" charset="-122"/>
              </a:rPr>
              <a:t>left, root, right</a:t>
            </a:r>
          </a:p>
          <a:p>
            <a:pPr marL="914400" lvl="1" indent="-457200" eaLnBrk="1" hangingPunct="1"/>
            <a:r>
              <a:rPr lang="en-US" altLang="zh-CN" sz="2400" smtClean="0">
                <a:ea typeface="宋体" panose="02010600030101010101" pitchFamily="2" charset="-122"/>
              </a:rPr>
              <a:t>Keys are printed in </a:t>
            </a:r>
            <a:r>
              <a:rPr lang="en-US" altLang="zh-CN" sz="2400" smtClean="0">
                <a:solidFill>
                  <a:srgbClr val="DD0111"/>
                </a:solidFill>
                <a:ea typeface="宋体" panose="02010600030101010101" pitchFamily="2" charset="-122"/>
              </a:rPr>
              <a:t>sorted order</a:t>
            </a:r>
            <a:endParaRPr lang="en-US" altLang="zh-CN" sz="2400" smtClean="0">
              <a:solidFill>
                <a:srgbClr val="336699"/>
              </a:solidFill>
              <a:ea typeface="宋体" panose="02010600030101010101" pitchFamily="2" charset="-122"/>
            </a:endParaRPr>
          </a:p>
          <a:p>
            <a:pPr marL="533400" indent="-533400" eaLnBrk="1" hangingPunct="1"/>
            <a:r>
              <a:rPr lang="en-US" altLang="zh-CN" sz="2800" b="1" smtClean="0">
                <a:ea typeface="宋体" panose="02010600030101010101" pitchFamily="2" charset="-122"/>
              </a:rPr>
              <a:t>Preorder</a:t>
            </a:r>
            <a:r>
              <a:rPr lang="en-US" altLang="zh-CN" sz="2800" smtClean="0">
                <a:ea typeface="宋体" panose="02010600030101010101" pitchFamily="2" charset="-122"/>
              </a:rPr>
              <a:t> tree walk:</a:t>
            </a:r>
          </a:p>
          <a:p>
            <a:pPr marL="914400" lvl="1" indent="-457200" eaLnBrk="1" hangingPunct="1"/>
            <a:r>
              <a:rPr lang="en-US" altLang="zh-CN" sz="2400" smtClean="0">
                <a:ea typeface="宋体" panose="02010600030101010101" pitchFamily="2" charset="-122"/>
              </a:rPr>
              <a:t>root printed first: </a:t>
            </a:r>
            <a:r>
              <a:rPr lang="en-US" altLang="zh-CN" sz="2400" smtClean="0">
                <a:solidFill>
                  <a:srgbClr val="336699"/>
                </a:solidFill>
                <a:ea typeface="宋体" panose="02010600030101010101" pitchFamily="2" charset="-122"/>
              </a:rPr>
              <a:t>root, left, right</a:t>
            </a:r>
          </a:p>
          <a:p>
            <a:pPr marL="533400" indent="-533400" eaLnBrk="1" hangingPunct="1"/>
            <a:r>
              <a:rPr lang="en-US" altLang="zh-CN" sz="2800" b="1" smtClean="0">
                <a:ea typeface="宋体" panose="02010600030101010101" pitchFamily="2" charset="-122"/>
              </a:rPr>
              <a:t>Postorder</a:t>
            </a:r>
            <a:r>
              <a:rPr lang="en-US" altLang="zh-CN" sz="2800" smtClean="0">
                <a:ea typeface="宋体" panose="02010600030101010101" pitchFamily="2" charset="-122"/>
              </a:rPr>
              <a:t> tree walk:</a:t>
            </a:r>
            <a:endParaRPr lang="en-US" altLang="zh-CN" sz="2800" smtClean="0">
              <a:solidFill>
                <a:srgbClr val="336699"/>
              </a:solidFill>
              <a:ea typeface="宋体" panose="02010600030101010101" pitchFamily="2" charset="-122"/>
            </a:endParaRPr>
          </a:p>
          <a:p>
            <a:pPr marL="914400" lvl="1" indent="-457200" eaLnBrk="1" hangingPunct="1"/>
            <a:r>
              <a:rPr lang="en-US" altLang="zh-CN" sz="2400" smtClean="0">
                <a:ea typeface="宋体" panose="02010600030101010101" pitchFamily="2" charset="-122"/>
              </a:rPr>
              <a:t>root printed last: </a:t>
            </a:r>
            <a:r>
              <a:rPr lang="en-US" altLang="zh-CN" sz="2400" smtClean="0">
                <a:solidFill>
                  <a:srgbClr val="006699"/>
                </a:solidFill>
                <a:ea typeface="宋体" panose="02010600030101010101" pitchFamily="2" charset="-122"/>
              </a:rPr>
              <a:t>left, right, root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1303338" y="5116513"/>
            <a:ext cx="2546350" cy="1447800"/>
            <a:chOff x="682" y="1950"/>
            <a:chExt cx="1604" cy="912"/>
          </a:xfrm>
        </p:grpSpPr>
        <p:sp>
          <p:nvSpPr>
            <p:cNvPr id="53256" name="Line 5"/>
            <p:cNvSpPr>
              <a:spLocks noChangeAspect="1" noChangeShapeType="1"/>
            </p:cNvSpPr>
            <p:nvPr/>
          </p:nvSpPr>
          <p:spPr bwMode="auto">
            <a:xfrm rot="16200000" flipV="1">
              <a:off x="1053" y="24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7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1449" y="201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8" name="Line 7"/>
            <p:cNvSpPr>
              <a:spLocks noChangeShapeType="1"/>
            </p:cNvSpPr>
            <p:nvPr/>
          </p:nvSpPr>
          <p:spPr bwMode="auto">
            <a:xfrm flipV="1">
              <a:off x="768" y="2046"/>
              <a:ext cx="778" cy="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9" name="Oval 8"/>
            <p:cNvSpPr>
              <a:spLocks noChangeArrowheads="1"/>
            </p:cNvSpPr>
            <p:nvPr/>
          </p:nvSpPr>
          <p:spPr bwMode="auto">
            <a:xfrm>
              <a:off x="682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3260" name="Oval 9"/>
            <p:cNvSpPr>
              <a:spLocks noChangeArrowheads="1"/>
            </p:cNvSpPr>
            <p:nvPr/>
          </p:nvSpPr>
          <p:spPr bwMode="auto">
            <a:xfrm>
              <a:off x="970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3261" name="Oval 10"/>
            <p:cNvSpPr>
              <a:spLocks noChangeArrowheads="1"/>
            </p:cNvSpPr>
            <p:nvPr/>
          </p:nvSpPr>
          <p:spPr bwMode="auto">
            <a:xfrm>
              <a:off x="1258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3262" name="Oval 11"/>
            <p:cNvSpPr>
              <a:spLocks noChangeArrowheads="1"/>
            </p:cNvSpPr>
            <p:nvPr/>
          </p:nvSpPr>
          <p:spPr bwMode="auto">
            <a:xfrm>
              <a:off x="1426" y="195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3263" name="Oval 12"/>
            <p:cNvSpPr>
              <a:spLocks noChangeArrowheads="1"/>
            </p:cNvSpPr>
            <p:nvPr/>
          </p:nvSpPr>
          <p:spPr bwMode="auto">
            <a:xfrm>
              <a:off x="1832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3264" name="Oval 13"/>
            <p:cNvSpPr>
              <a:spLocks noChangeArrowheads="1"/>
            </p:cNvSpPr>
            <p:nvPr/>
          </p:nvSpPr>
          <p:spPr bwMode="auto">
            <a:xfrm>
              <a:off x="2084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9</a:t>
              </a:r>
            </a:p>
          </p:txBody>
        </p:sp>
      </p:grpSp>
      <p:sp>
        <p:nvSpPr>
          <p:cNvPr id="53253" name="Text Box 14"/>
          <p:cNvSpPr txBox="1">
            <a:spLocks noChangeArrowheads="1"/>
          </p:cNvSpPr>
          <p:nvPr/>
        </p:nvSpPr>
        <p:spPr bwMode="auto">
          <a:xfrm>
            <a:off x="4787900" y="5553075"/>
            <a:ext cx="297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Preorder: 5 3 2 5 7 9</a:t>
            </a:r>
          </a:p>
        </p:txBody>
      </p:sp>
      <p:sp>
        <p:nvSpPr>
          <p:cNvPr id="53254" name="Text Box 15"/>
          <p:cNvSpPr txBox="1">
            <a:spLocks noChangeArrowheads="1"/>
          </p:cNvSpPr>
          <p:nvPr/>
        </p:nvSpPr>
        <p:spPr bwMode="auto">
          <a:xfrm>
            <a:off x="4787900" y="4999038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Inorder: 2 3 5 5 7 9</a:t>
            </a:r>
          </a:p>
        </p:txBody>
      </p:sp>
      <p:sp>
        <p:nvSpPr>
          <p:cNvPr id="53255" name="Text Box 16"/>
          <p:cNvSpPr txBox="1">
            <a:spLocks noChangeArrowheads="1"/>
          </p:cNvSpPr>
          <p:nvPr/>
        </p:nvSpPr>
        <p:spPr bwMode="auto">
          <a:xfrm>
            <a:off x="4787900" y="6107113"/>
            <a:ext cx="311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Postorder: 2 5 3 9 7 5</a:t>
            </a:r>
          </a:p>
        </p:txBody>
      </p:sp>
    </p:spTree>
    <p:extLst>
      <p:ext uri="{BB962C8B-B14F-4D97-AF65-F5344CB8AC3E}">
        <p14:creationId xmlns:p14="http://schemas.microsoft.com/office/powerpoint/2010/main" val="312513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409700" y="6438900"/>
            <a:ext cx="5581650" cy="4191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5FF31B8-9D51-47AD-B719-541277BAF7D9}" type="slidenum">
              <a:rPr lang="en-US" altLang="zh-CN" sz="1000" smtClean="0"/>
              <a:pPr algn="ctr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000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53975"/>
            <a:ext cx="8229600" cy="1036638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panose="02010600030101010101" pitchFamily="2" charset="-122"/>
              </a:rPr>
              <a:t>Traversing a Binary Search Tree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80425" cy="54102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altLang="zh-CN" sz="2400" dirty="0" err="1" smtClean="0">
                <a:solidFill>
                  <a:srgbClr val="DD0111"/>
                </a:solidFill>
                <a:latin typeface="Monotype Corsiva" panose="03010101010201010101" pitchFamily="66" charset="0"/>
                <a:ea typeface="宋体" panose="02010600030101010101" pitchFamily="2" charset="-122"/>
              </a:rPr>
              <a:t>Alg</a:t>
            </a:r>
            <a:r>
              <a:rPr lang="en-US" altLang="zh-CN" sz="2400" dirty="0" smtClean="0">
                <a:solidFill>
                  <a:srgbClr val="DD0111"/>
                </a:solidFill>
                <a:latin typeface="Monotype Corsiva" panose="03010101010201010101" pitchFamily="66" charset="0"/>
                <a:ea typeface="宋体" panose="02010600030101010101" pitchFamily="2" charset="-122"/>
              </a:rPr>
              <a:t>: </a:t>
            </a:r>
            <a:r>
              <a:rPr lang="en-US" altLang="zh-CN" sz="2400" dirty="0" smtClean="0">
                <a:ea typeface="宋体" panose="02010600030101010101" pitchFamily="2" charset="-122"/>
              </a:rPr>
              <a:t>INORDER-TREE-WALK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(x)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if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x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NIL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zh-CN" sz="2400" dirty="0" smtClean="0">
                <a:ea typeface="宋体" panose="02010600030101010101" pitchFamily="2" charset="-122"/>
              </a:rPr>
              <a:t>  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then </a:t>
            </a:r>
            <a:r>
              <a:rPr lang="en-US" altLang="zh-CN" sz="2400" dirty="0" smtClean="0">
                <a:ea typeface="宋体" panose="02010600030101010101" pitchFamily="2" charset="-122"/>
              </a:rPr>
              <a:t>INORDER-TREE-WALK (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left [x]</a:t>
            </a:r>
            <a:r>
              <a:rPr lang="en-US" altLang="zh-CN" sz="2400" dirty="0" smtClean="0">
                <a:latin typeface="Monotype Corsiva" panose="030101010102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zh-CN" sz="2400" dirty="0" smtClean="0">
                <a:ea typeface="宋体" panose="02010600030101010101" pitchFamily="2" charset="-122"/>
              </a:rPr>
              <a:t>             print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key [x]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zh-CN" sz="2400" dirty="0" smtClean="0">
                <a:ea typeface="宋体" panose="02010600030101010101" pitchFamily="2" charset="-122"/>
              </a:rPr>
              <a:t>             INORDER-TREE-WALK (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right [x]</a:t>
            </a:r>
            <a:r>
              <a:rPr lang="en-US" altLang="zh-CN" sz="2400" dirty="0" smtClean="0">
                <a:latin typeface="Monotype Corsiva" panose="030101010102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pPr marL="533400" indent="-533400" eaLnBrk="1" hangingPunct="1"/>
            <a:r>
              <a:rPr lang="en-US" altLang="zh-CN" dirty="0" smtClean="0">
                <a:solidFill>
                  <a:srgbClr val="DD0111"/>
                </a:solidFill>
                <a:latin typeface="Monotype Corsiva" panose="03010101010201010101" pitchFamily="66" charset="0"/>
                <a:ea typeface="宋体" panose="02010600030101010101" pitchFamily="2" charset="-122"/>
              </a:rPr>
              <a:t>E.g.:</a:t>
            </a:r>
          </a:p>
          <a:p>
            <a:pPr marL="533400" indent="-533400" eaLnBrk="1" hangingPunct="1"/>
            <a:endParaRPr lang="en-US" altLang="zh-CN" dirty="0" smtClean="0">
              <a:solidFill>
                <a:srgbClr val="DD0111"/>
              </a:solidFill>
              <a:latin typeface="Monotype Corsiva" panose="03010101010201010101" pitchFamily="66" charset="0"/>
              <a:ea typeface="宋体" panose="02010600030101010101" pitchFamily="2" charset="-122"/>
            </a:endParaRPr>
          </a:p>
          <a:p>
            <a:pPr marL="533400" indent="-533400" eaLnBrk="1" hangingPunct="1"/>
            <a:endParaRPr lang="en-US" altLang="zh-CN" dirty="0" smtClean="0">
              <a:solidFill>
                <a:srgbClr val="DD0111"/>
              </a:solidFill>
              <a:latin typeface="Monotype Corsiva" panose="03010101010201010101" pitchFamily="66" charset="0"/>
              <a:ea typeface="宋体" panose="02010600030101010101" pitchFamily="2" charset="-122"/>
            </a:endParaRPr>
          </a:p>
          <a:p>
            <a:pPr marL="533400" indent="-533400" eaLnBrk="1" hangingPunct="1"/>
            <a:r>
              <a:rPr lang="en-US" altLang="zh-CN" dirty="0" smtClean="0">
                <a:ea typeface="宋体" panose="02010600030101010101" pitchFamily="2" charset="-122"/>
              </a:rPr>
              <a:t>Running time:</a:t>
            </a:r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</a:p>
          <a:p>
            <a:pPr marL="914400" lvl="1" indent="-457200" eaLnBrk="1" hangingPunct="1"/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(n),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where</a:t>
            </a:r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n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is the size of the tree rooted at </a:t>
            </a:r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</a:p>
        </p:txBody>
      </p:sp>
      <p:grpSp>
        <p:nvGrpSpPr>
          <p:cNvPr id="55301" name="Group 4"/>
          <p:cNvGrpSpPr>
            <a:grpSpLocks/>
          </p:cNvGrpSpPr>
          <p:nvPr/>
        </p:nvGrpSpPr>
        <p:grpSpPr bwMode="auto">
          <a:xfrm>
            <a:off x="2097088" y="3694113"/>
            <a:ext cx="2546350" cy="1447800"/>
            <a:chOff x="682" y="1950"/>
            <a:chExt cx="1604" cy="912"/>
          </a:xfrm>
        </p:grpSpPr>
        <p:sp>
          <p:nvSpPr>
            <p:cNvPr id="55303" name="Line 5"/>
            <p:cNvSpPr>
              <a:spLocks noChangeAspect="1" noChangeShapeType="1"/>
            </p:cNvSpPr>
            <p:nvPr/>
          </p:nvSpPr>
          <p:spPr bwMode="auto">
            <a:xfrm rot="16200000" flipV="1">
              <a:off x="1053" y="24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4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1449" y="201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5" name="Line 7"/>
            <p:cNvSpPr>
              <a:spLocks noChangeShapeType="1"/>
            </p:cNvSpPr>
            <p:nvPr/>
          </p:nvSpPr>
          <p:spPr bwMode="auto">
            <a:xfrm flipV="1">
              <a:off x="768" y="2046"/>
              <a:ext cx="778" cy="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6" name="Oval 8"/>
            <p:cNvSpPr>
              <a:spLocks noChangeArrowheads="1"/>
            </p:cNvSpPr>
            <p:nvPr/>
          </p:nvSpPr>
          <p:spPr bwMode="auto">
            <a:xfrm>
              <a:off x="682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5307" name="Oval 9"/>
            <p:cNvSpPr>
              <a:spLocks noChangeArrowheads="1"/>
            </p:cNvSpPr>
            <p:nvPr/>
          </p:nvSpPr>
          <p:spPr bwMode="auto">
            <a:xfrm>
              <a:off x="970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5308" name="Oval 10"/>
            <p:cNvSpPr>
              <a:spLocks noChangeArrowheads="1"/>
            </p:cNvSpPr>
            <p:nvPr/>
          </p:nvSpPr>
          <p:spPr bwMode="auto">
            <a:xfrm>
              <a:off x="1258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5309" name="Oval 11"/>
            <p:cNvSpPr>
              <a:spLocks noChangeArrowheads="1"/>
            </p:cNvSpPr>
            <p:nvPr/>
          </p:nvSpPr>
          <p:spPr bwMode="auto">
            <a:xfrm>
              <a:off x="1426" y="195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5310" name="Oval 12"/>
            <p:cNvSpPr>
              <a:spLocks noChangeArrowheads="1"/>
            </p:cNvSpPr>
            <p:nvPr/>
          </p:nvSpPr>
          <p:spPr bwMode="auto">
            <a:xfrm>
              <a:off x="1832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5311" name="Oval 13"/>
            <p:cNvSpPr>
              <a:spLocks noChangeArrowheads="1"/>
            </p:cNvSpPr>
            <p:nvPr/>
          </p:nvSpPr>
          <p:spPr bwMode="auto">
            <a:xfrm>
              <a:off x="2084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9</a:t>
              </a:r>
            </a:p>
          </p:txBody>
        </p:sp>
      </p:grpSp>
      <p:sp>
        <p:nvSpPr>
          <p:cNvPr id="55302" name="Text Box 14"/>
          <p:cNvSpPr txBox="1">
            <a:spLocks noChangeArrowheads="1"/>
          </p:cNvSpPr>
          <p:nvPr/>
        </p:nvSpPr>
        <p:spPr bwMode="auto">
          <a:xfrm>
            <a:off x="5145088" y="4154488"/>
            <a:ext cx="2706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Output: 2 3 5 5 7 9</a:t>
            </a:r>
          </a:p>
        </p:txBody>
      </p:sp>
    </p:spTree>
    <p:extLst>
      <p:ext uri="{BB962C8B-B14F-4D97-AF65-F5344CB8AC3E}">
        <p14:creationId xmlns:p14="http://schemas.microsoft.com/office/powerpoint/2010/main" val="12973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5" y="0"/>
            <a:ext cx="8843749" cy="1143000"/>
          </a:xfrm>
        </p:spPr>
        <p:txBody>
          <a:bodyPr/>
          <a:lstStyle/>
          <a:p>
            <a:r>
              <a:rPr lang="en-US" altLang="zh-CN" sz="3600" dirty="0" err="1" smtClean="0"/>
              <a:t>Inorder</a:t>
            </a:r>
            <a:r>
              <a:rPr lang="en-US" altLang="zh-CN" sz="3600" dirty="0" smtClean="0"/>
              <a:t> Successor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037" y="953614"/>
            <a:ext cx="8664623" cy="1530278"/>
          </a:xfrm>
        </p:spPr>
        <p:txBody>
          <a:bodyPr/>
          <a:lstStyle/>
          <a:p>
            <a:pPr algn="just"/>
            <a:r>
              <a:rPr lang="en-US" altLang="zh-CN" sz="2400" dirty="0" err="1"/>
              <a:t>Inorder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Successor </a:t>
            </a:r>
            <a:r>
              <a:rPr lang="en-US" altLang="zh-CN" sz="2400" dirty="0" err="1" smtClean="0"/>
              <a:t>succ</a:t>
            </a:r>
            <a:r>
              <a:rPr lang="en-US" altLang="zh-CN" sz="2400" dirty="0" smtClean="0"/>
              <a:t>(x)</a:t>
            </a:r>
          </a:p>
          <a:p>
            <a:pPr lvl="1" algn="just"/>
            <a:r>
              <a:rPr lang="en-US" altLang="zh-CN" sz="2000" dirty="0" smtClean="0"/>
              <a:t>x </a:t>
            </a:r>
            <a:r>
              <a:rPr lang="en-US" altLang="zh-CN" sz="2000" dirty="0"/>
              <a:t>has a right </a:t>
            </a:r>
            <a:r>
              <a:rPr lang="en-US" altLang="zh-CN" sz="2000" dirty="0" smtClean="0"/>
              <a:t>child: </a:t>
            </a:r>
            <a:r>
              <a:rPr lang="en-US" altLang="zh-CN" sz="2000" dirty="0" err="1"/>
              <a:t>succ</a:t>
            </a:r>
            <a:r>
              <a:rPr lang="en-US" altLang="zh-CN" sz="2000" dirty="0"/>
              <a:t>(x) </a:t>
            </a:r>
            <a:r>
              <a:rPr lang="en-US" altLang="zh-CN" sz="2000" dirty="0" smtClean="0"/>
              <a:t>is the </a:t>
            </a:r>
            <a:r>
              <a:rPr lang="en-US" altLang="zh-CN" sz="2000" dirty="0"/>
              <a:t>minimum value in its right subtree</a:t>
            </a:r>
            <a:r>
              <a:rPr lang="en-US" altLang="zh-CN" sz="2000" dirty="0" smtClean="0"/>
              <a:t>.</a:t>
            </a:r>
          </a:p>
          <a:p>
            <a:pPr lvl="1" algn="just"/>
            <a:r>
              <a:rPr lang="en-US" altLang="zh-CN" sz="2000" dirty="0"/>
              <a:t>Otherwise, </a:t>
            </a:r>
            <a:r>
              <a:rPr lang="en-US" altLang="zh-CN" sz="2000" dirty="0" err="1" smtClean="0"/>
              <a:t>succ</a:t>
            </a:r>
            <a:r>
              <a:rPr lang="en-US" altLang="zh-CN" sz="2000" dirty="0" smtClean="0"/>
              <a:t>(x) </a:t>
            </a:r>
            <a:r>
              <a:rPr lang="en-US" altLang="zh-CN" sz="2000" dirty="0"/>
              <a:t>is the closest ancestor, </a:t>
            </a:r>
            <a:r>
              <a:rPr lang="en-US" altLang="zh-CN" sz="2000" dirty="0" smtClean="0"/>
              <a:t>y, </a:t>
            </a:r>
            <a:r>
              <a:rPr lang="en-US" altLang="zh-CN" sz="2000" dirty="0"/>
              <a:t>of </a:t>
            </a:r>
            <a:r>
              <a:rPr lang="en-US" altLang="zh-CN" sz="2000" dirty="0" smtClean="0"/>
              <a:t>x </a:t>
            </a:r>
            <a:r>
              <a:rPr lang="en-US" altLang="zh-CN" sz="2000" dirty="0"/>
              <a:t>(if any) such that </a:t>
            </a:r>
            <a:r>
              <a:rPr lang="en-US" altLang="zh-CN" sz="2000" dirty="0" smtClean="0"/>
              <a:t>x </a:t>
            </a:r>
            <a:r>
              <a:rPr lang="en-US" altLang="zh-CN" sz="2000" dirty="0"/>
              <a:t>is descended from the left child of </a:t>
            </a:r>
            <a:r>
              <a:rPr lang="en-US" altLang="zh-CN" sz="2000" dirty="0" smtClean="0"/>
              <a:t>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E1499-88C7-4B35-B986-6560A49AAC9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1030" name="Picture 6" descr="http://algorithms.tutorialhorizon.com/files/2014/09/InOrder-Successor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715" y="2412240"/>
            <a:ext cx="6014850" cy="44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21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5" y="0"/>
            <a:ext cx="8843749" cy="1143000"/>
          </a:xfrm>
        </p:spPr>
        <p:txBody>
          <a:bodyPr/>
          <a:lstStyle/>
          <a:p>
            <a:r>
              <a:rPr lang="en-US" altLang="zh-CN" sz="4000" dirty="0" err="1" smtClean="0"/>
              <a:t>Inorder</a:t>
            </a:r>
            <a:r>
              <a:rPr lang="en-US" altLang="zh-CN" sz="4000" dirty="0" smtClean="0"/>
              <a:t> Predecessor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037" y="1115957"/>
            <a:ext cx="8664623" cy="1557574"/>
          </a:xfrm>
        </p:spPr>
        <p:txBody>
          <a:bodyPr/>
          <a:lstStyle/>
          <a:p>
            <a:pPr algn="just"/>
            <a:r>
              <a:rPr lang="en-US" altLang="zh-CN" sz="2400" dirty="0" err="1" smtClean="0"/>
              <a:t>Inorder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Predecessor </a:t>
            </a:r>
            <a:r>
              <a:rPr lang="en-US" altLang="zh-CN" sz="2400" dirty="0" smtClean="0"/>
              <a:t>predecessor(x)</a:t>
            </a:r>
          </a:p>
          <a:p>
            <a:pPr lvl="1" algn="just"/>
            <a:r>
              <a:rPr lang="en-US" altLang="zh-CN" sz="2000" dirty="0" smtClean="0"/>
              <a:t>X has a left children</a:t>
            </a:r>
            <a:r>
              <a:rPr lang="en-US" altLang="zh-CN" sz="2000" dirty="0"/>
              <a:t>: </a:t>
            </a:r>
            <a:r>
              <a:rPr lang="en-US" altLang="zh-CN" sz="2000" dirty="0" smtClean="0"/>
              <a:t>predecessor(x) is the maximum value in its left subtree.</a:t>
            </a:r>
          </a:p>
          <a:p>
            <a:pPr lvl="1" algn="just"/>
            <a:r>
              <a:rPr lang="en-US" altLang="zh-CN" sz="2000" dirty="0" smtClean="0"/>
              <a:t>Otherwise, predecessor(x) is the </a:t>
            </a:r>
            <a:r>
              <a:rPr lang="en-US" altLang="zh-CN" sz="2000" dirty="0"/>
              <a:t>closest ancestor, </a:t>
            </a:r>
            <a:r>
              <a:rPr lang="en-US" altLang="zh-CN" sz="2000" dirty="0" smtClean="0"/>
              <a:t>y, </a:t>
            </a:r>
            <a:r>
              <a:rPr lang="en-US" altLang="zh-CN" sz="2000" dirty="0"/>
              <a:t>of </a:t>
            </a:r>
            <a:r>
              <a:rPr lang="en-US" altLang="zh-CN" sz="2000" dirty="0" smtClean="0"/>
              <a:t>x </a:t>
            </a:r>
            <a:r>
              <a:rPr lang="en-US" altLang="zh-CN" sz="2000" dirty="0"/>
              <a:t>(if any) such that </a:t>
            </a:r>
            <a:r>
              <a:rPr lang="en-US" altLang="zh-CN" sz="2000" dirty="0" smtClean="0"/>
              <a:t>x </a:t>
            </a:r>
            <a:r>
              <a:rPr lang="en-US" altLang="zh-CN" sz="2000" dirty="0"/>
              <a:t>is </a:t>
            </a:r>
            <a:r>
              <a:rPr lang="en-US" altLang="zh-CN" sz="2000" dirty="0" smtClean="0"/>
              <a:t>descended from </a:t>
            </a:r>
            <a:r>
              <a:rPr lang="en-US" altLang="zh-CN" sz="2000" dirty="0"/>
              <a:t>the right child of </a:t>
            </a:r>
            <a:r>
              <a:rPr lang="en-US" altLang="zh-CN" sz="2000" dirty="0" smtClean="0"/>
              <a:t>y.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E1499-88C7-4B35-B986-6560A49AAC9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093" y="2948907"/>
            <a:ext cx="2956007" cy="31608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3484"/>
            <a:ext cx="5415815" cy="275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61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younginc.site11.com/source/5895/images/fig488_01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131763"/>
            <a:ext cx="6745287" cy="658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itle 1"/>
          <p:cNvSpPr>
            <a:spLocks noGrp="1"/>
          </p:cNvSpPr>
          <p:nvPr>
            <p:ph type="title"/>
          </p:nvPr>
        </p:nvSpPr>
        <p:spPr>
          <a:xfrm>
            <a:off x="0" y="1774209"/>
            <a:ext cx="2457450" cy="2072304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Inserting an Element to a BST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22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70" y="151808"/>
            <a:ext cx="8229600" cy="1143000"/>
          </a:xfrm>
        </p:spPr>
        <p:txBody>
          <a:bodyPr/>
          <a:lstStyle/>
          <a:p>
            <a:r>
              <a:rPr lang="en-US" altLang="zh-CN" sz="3600" dirty="0" smtClean="0"/>
              <a:t>Inserting an Element to a BST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554"/>
            <a:ext cx="8343900" cy="4743450"/>
          </a:xfrm>
        </p:spPr>
        <p:txBody>
          <a:bodyPr/>
          <a:lstStyle/>
          <a:p>
            <a:pPr algn="just"/>
            <a:r>
              <a:rPr lang="en-US" altLang="zh-CN" sz="2400" dirty="0" smtClean="0"/>
              <a:t>Find the location for the inserted element: following the same mechanism as that of search operation.</a:t>
            </a:r>
          </a:p>
          <a:p>
            <a:pPr algn="just"/>
            <a:r>
              <a:rPr lang="en-US" altLang="zh-CN" sz="2400" dirty="0" smtClean="0"/>
              <a:t>If the data is already exist in the BST, simply come out.</a:t>
            </a:r>
          </a:p>
          <a:p>
            <a:pPr algn="just"/>
            <a:r>
              <a:rPr lang="en-US" altLang="zh-CN" sz="2400" dirty="0" smtClean="0"/>
              <a:t>Otherwise, insert data at the last location on the path traversed.</a:t>
            </a:r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E1499-88C7-4B35-B986-6560A49AAC9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155" y="3278474"/>
            <a:ext cx="3476767" cy="31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7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0C8496-D0EF-4DCB-AD9D-222A2122816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Linear Search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1417638"/>
            <a:ext cx="8686800" cy="4743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Array/Vector based search function</a:t>
            </a:r>
          </a:p>
        </p:txBody>
      </p:sp>
      <p:pic>
        <p:nvPicPr>
          <p:cNvPr id="410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2103438"/>
            <a:ext cx="8637587" cy="383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1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2588" y="66675"/>
            <a:ext cx="8104187" cy="6791325"/>
          </a:xfrm>
        </p:spPr>
      </p:pic>
      <p:sp>
        <p:nvSpPr>
          <p:cNvPr id="686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A69666-2423-48E8-B4A9-31F09472B77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smtClean="0"/>
          </a:p>
        </p:txBody>
      </p:sp>
      <p:sp>
        <p:nvSpPr>
          <p:cNvPr id="68612" name="Text Box 24"/>
          <p:cNvSpPr txBox="1">
            <a:spLocks noChangeArrowheads="1"/>
          </p:cNvSpPr>
          <p:nvPr/>
        </p:nvSpPr>
        <p:spPr bwMode="auto">
          <a:xfrm>
            <a:off x="4142509" y="5660836"/>
            <a:ext cx="43442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Time Complexity: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O(h) -&gt; O(n)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Space Complexity: O(1)</a:t>
            </a:r>
            <a:endParaRPr lang="en-US" altLang="zh-CN" sz="2400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9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76238" y="1095375"/>
            <a:ext cx="266700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altLang="zh-CN" sz="2800" dirty="0" smtClean="0">
                <a:latin typeface="+mn-lt"/>
                <a:ea typeface="MS Mincho" panose="02020609040205080304" pitchFamily="49" charset="-128"/>
              </a:rPr>
              <a:t>Implementing insertion </a:t>
            </a:r>
            <a:r>
              <a:rPr lang="en-US" altLang="zh-CN" sz="2800" dirty="0" err="1" smtClean="0">
                <a:latin typeface="+mn-lt"/>
                <a:ea typeface="MS Mincho" panose="02020609040205080304" pitchFamily="49" charset="-128"/>
              </a:rPr>
              <a:t>resursively</a:t>
            </a:r>
            <a:endParaRPr lang="en-US" altLang="zh-CN" sz="2800" dirty="0" smtClean="0">
              <a:latin typeface="+mn-lt"/>
              <a:ea typeface="MS Mincho" panose="02020609040205080304" pitchFamily="49" charset="-128"/>
            </a:endParaRPr>
          </a:p>
        </p:txBody>
      </p:sp>
      <p:pic>
        <p:nvPicPr>
          <p:cNvPr id="69635" name="Picture 5" descr="P4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176213"/>
            <a:ext cx="4676775" cy="656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Text Box 6"/>
          <p:cNvSpPr txBox="1">
            <a:spLocks noChangeArrowheads="1"/>
          </p:cNvSpPr>
          <p:nvPr/>
        </p:nvSpPr>
        <p:spPr bwMode="auto">
          <a:xfrm>
            <a:off x="376238" y="2586038"/>
            <a:ext cx="2030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e.g., insert 11</a:t>
            </a:r>
          </a:p>
        </p:txBody>
      </p:sp>
      <p:sp>
        <p:nvSpPr>
          <p:cNvPr id="2" name="Rectangle 1"/>
          <p:cNvSpPr/>
          <p:nvPr/>
        </p:nvSpPr>
        <p:spPr>
          <a:xfrm>
            <a:off x="120650" y="3563938"/>
            <a:ext cx="4572000" cy="19399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What is the </a:t>
            </a:r>
            <a:r>
              <a:rPr lang="en-US" altLang="zh-CN" sz="2400" dirty="0">
                <a:solidFill>
                  <a:srgbClr val="FFCC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base case(s)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en-US" altLang="zh-CN" sz="2400" dirty="0">
              <a:latin typeface="+mn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US" altLang="zh-CN" sz="2400" i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The tree is empty</a:t>
            </a:r>
            <a:endParaRPr lang="en-US" altLang="zh-CN" sz="2400" i="1" dirty="0">
              <a:latin typeface="+mn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What is the </a:t>
            </a:r>
            <a:r>
              <a:rPr lang="en-US" altLang="zh-CN" sz="2400" dirty="0">
                <a:solidFill>
                  <a:srgbClr val="FFCC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general case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en-US" altLang="zh-CN" sz="2400" dirty="0">
              <a:latin typeface="+mn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US" altLang="zh-CN" sz="2400" i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Choose the left or right subtree</a:t>
            </a:r>
            <a:endParaRPr lang="en-US" altLang="zh-CN" sz="2400" i="1" dirty="0"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16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MS Mincho" panose="02020609040205080304" pitchFamily="49" charset="-128"/>
              </a:rPr>
              <a:t>Implementing </a:t>
            </a:r>
            <a:r>
              <a:rPr lang="en-US" altLang="zh-CN" sz="4000" dirty="0" smtClean="0">
                <a:ea typeface="MS Mincho" panose="02020609040205080304" pitchFamily="49" charset="-128"/>
              </a:rPr>
              <a:t>Insertion </a:t>
            </a:r>
            <a:r>
              <a:rPr lang="en-US" altLang="zh-CN" sz="4000" dirty="0" err="1" smtClean="0">
                <a:ea typeface="MS Mincho" panose="02020609040205080304" pitchFamily="49" charset="-128"/>
              </a:rPr>
              <a:t>Resursively</a:t>
            </a:r>
            <a:endParaRPr lang="zh-CN" alt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604" y="1637645"/>
            <a:ext cx="8395496" cy="43537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E1499-88C7-4B35-B986-6560A49AAC94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195352" y="2494555"/>
            <a:ext cx="46057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Time Complexity: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O(h) -&gt; O(n)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Space Complexity: O(h) -&gt; O(n) for recursion stack</a:t>
            </a:r>
            <a:endParaRPr lang="en-US" altLang="zh-CN" sz="2400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290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9" y="102927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MS Mincho" panose="02020609040205080304" pitchFamily="49" charset="-128"/>
              </a:rPr>
              <a:t>Deleting an Element from a BST</a:t>
            </a:r>
            <a:endParaRPr lang="en-US" altLang="zh-CN" sz="4000" dirty="0" smtClean="0">
              <a:ea typeface="宋体" panose="02010600030101010101" pitchFamily="2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1" y="1093527"/>
            <a:ext cx="8575675" cy="42672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First, find the item; then, delete it</a:t>
            </a:r>
            <a:endParaRPr lang="en-US" altLang="zh-CN" sz="2400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Binary search tree property must be preserved!!</a:t>
            </a:r>
            <a:endParaRPr lang="en-US" altLang="zh-CN" sz="2400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Three different cases: </a:t>
            </a:r>
            <a:endParaRPr lang="en-US" altLang="zh-CN" sz="2400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FF9900"/>
                </a:solidFill>
                <a:ea typeface="MS Mincho" panose="02020609040205080304" pitchFamily="49" charset="-128"/>
              </a:rPr>
              <a:t>	   </a:t>
            </a:r>
            <a:r>
              <a:rPr lang="en-US" altLang="zh-CN" sz="2400" b="1" dirty="0" smtClean="0">
                <a:solidFill>
                  <a:srgbClr val="FF9900"/>
                </a:solidFill>
                <a:ea typeface="MS Mincho" panose="02020609040205080304" pitchFamily="49" charset="-128"/>
              </a:rPr>
              <a:t>(1)</a:t>
            </a:r>
            <a:r>
              <a:rPr lang="en-US" altLang="zh-CN" sz="2400" dirty="0" smtClean="0">
                <a:ea typeface="MS Mincho" panose="02020609040205080304" pitchFamily="49" charset="-128"/>
              </a:rPr>
              <a:t> Deleting a leaf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FF9900"/>
                </a:solidFill>
                <a:ea typeface="宋体" panose="02010600030101010101" pitchFamily="2" charset="-122"/>
              </a:rPr>
              <a:t>	   </a:t>
            </a:r>
            <a:r>
              <a:rPr lang="en-US" altLang="zh-CN" sz="2400" b="1" dirty="0" smtClean="0">
                <a:solidFill>
                  <a:srgbClr val="FF9900"/>
                </a:solidFill>
                <a:ea typeface="宋体" panose="02010600030101010101" pitchFamily="2" charset="-122"/>
              </a:rPr>
              <a:t>(2)</a:t>
            </a:r>
            <a:r>
              <a:rPr lang="en-US" altLang="zh-CN" sz="2400" dirty="0" smtClean="0">
                <a:ea typeface="宋体" panose="02010600030101010101" pitchFamily="2" charset="-122"/>
              </a:rPr>
              <a:t> Deleting a node with only one child</a:t>
            </a:r>
            <a:endParaRPr lang="en-US" altLang="zh-CN" sz="24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FF9900"/>
                </a:solidFill>
                <a:ea typeface="宋体" panose="02010600030101010101" pitchFamily="2" charset="-122"/>
              </a:rPr>
              <a:t>	   </a:t>
            </a:r>
            <a:r>
              <a:rPr lang="en-US" altLang="zh-CN" sz="2400" b="1" dirty="0" smtClean="0">
                <a:solidFill>
                  <a:srgbClr val="FF9900"/>
                </a:solidFill>
                <a:ea typeface="宋体" panose="02010600030101010101" pitchFamily="2" charset="-122"/>
              </a:rPr>
              <a:t>(3)</a:t>
            </a:r>
            <a:r>
              <a:rPr lang="en-US" altLang="zh-CN" sz="2400" dirty="0" smtClean="0">
                <a:ea typeface="宋体" panose="02010600030101010101" pitchFamily="2" charset="-122"/>
              </a:rPr>
              <a:t> Deleting a node with two children </a:t>
            </a: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958514" y="3863714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15</a:t>
            </a:r>
          </a:p>
        </p:txBody>
      </p:sp>
      <p:grpSp>
        <p:nvGrpSpPr>
          <p:cNvPr id="54" name="Group 6"/>
          <p:cNvGrpSpPr>
            <a:grpSpLocks/>
          </p:cNvGrpSpPr>
          <p:nvPr/>
        </p:nvGrpSpPr>
        <p:grpSpPr bwMode="auto">
          <a:xfrm>
            <a:off x="4872914" y="4390764"/>
            <a:ext cx="1604963" cy="1411288"/>
            <a:chOff x="3795" y="2585"/>
            <a:chExt cx="1011" cy="889"/>
          </a:xfrm>
        </p:grpSpPr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3795" y="258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75" name="Oval 8"/>
            <p:cNvSpPr>
              <a:spLocks noChangeArrowheads="1"/>
            </p:cNvSpPr>
            <p:nvPr/>
          </p:nvSpPr>
          <p:spPr bwMode="auto">
            <a:xfrm>
              <a:off x="4344" y="293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76" name="Oval 9"/>
            <p:cNvSpPr>
              <a:spLocks noChangeArrowheads="1"/>
            </p:cNvSpPr>
            <p:nvPr/>
          </p:nvSpPr>
          <p:spPr bwMode="auto">
            <a:xfrm>
              <a:off x="4090" y="32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77" name="Oval 10"/>
            <p:cNvSpPr>
              <a:spLocks noChangeArrowheads="1"/>
            </p:cNvSpPr>
            <p:nvPr/>
          </p:nvSpPr>
          <p:spPr bwMode="auto">
            <a:xfrm>
              <a:off x="4604" y="32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23</a:t>
              </a:r>
            </a:p>
          </p:txBody>
        </p:sp>
        <p:sp>
          <p:nvSpPr>
            <p:cNvPr id="78" name="Line 11"/>
            <p:cNvSpPr>
              <a:spLocks noChangeShapeType="1"/>
            </p:cNvSpPr>
            <p:nvPr/>
          </p:nvSpPr>
          <p:spPr bwMode="auto">
            <a:xfrm>
              <a:off x="3975" y="2740"/>
              <a:ext cx="385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2"/>
            <p:cNvSpPr>
              <a:spLocks noChangeShapeType="1"/>
            </p:cNvSpPr>
            <p:nvPr/>
          </p:nvSpPr>
          <p:spPr bwMode="auto">
            <a:xfrm flipH="1">
              <a:off x="4224" y="3125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>
              <a:off x="4503" y="3133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" name="Oval 15"/>
          <p:cNvSpPr>
            <a:spLocks noChangeArrowheads="1"/>
          </p:cNvSpPr>
          <p:nvPr/>
        </p:nvSpPr>
        <p:spPr bwMode="auto">
          <a:xfrm>
            <a:off x="3053639" y="6008427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3053639" y="4390764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60" name="Group 17"/>
          <p:cNvGrpSpPr>
            <a:grpSpLocks/>
          </p:cNvGrpSpPr>
          <p:nvPr/>
        </p:nvGrpSpPr>
        <p:grpSpPr bwMode="auto">
          <a:xfrm>
            <a:off x="2275764" y="4917814"/>
            <a:ext cx="1866901" cy="355600"/>
            <a:chOff x="1018" y="3184"/>
            <a:chExt cx="1176" cy="224"/>
          </a:xfrm>
        </p:grpSpPr>
        <p:sp>
          <p:nvSpPr>
            <p:cNvPr id="72" name="Oval 18"/>
            <p:cNvSpPr>
              <a:spLocks noChangeArrowheads="1"/>
            </p:cNvSpPr>
            <p:nvPr/>
          </p:nvSpPr>
          <p:spPr bwMode="auto">
            <a:xfrm>
              <a:off x="1992" y="32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73" name="Oval 19"/>
            <p:cNvSpPr>
              <a:spLocks noChangeArrowheads="1"/>
            </p:cNvSpPr>
            <p:nvPr/>
          </p:nvSpPr>
          <p:spPr bwMode="auto">
            <a:xfrm>
              <a:off x="1018" y="318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61" name="Oval 20"/>
          <p:cNvSpPr>
            <a:spLocks noChangeArrowheads="1"/>
          </p:cNvSpPr>
          <p:nvPr/>
        </p:nvSpPr>
        <p:spPr bwMode="auto">
          <a:xfrm>
            <a:off x="3531477" y="6537064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62" name="Oval 21"/>
          <p:cNvSpPr>
            <a:spLocks noChangeArrowheads="1"/>
          </p:cNvSpPr>
          <p:nvPr/>
        </p:nvSpPr>
        <p:spPr bwMode="auto">
          <a:xfrm>
            <a:off x="3410827" y="5481377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63" name="Oval 22"/>
          <p:cNvSpPr>
            <a:spLocks noChangeArrowheads="1"/>
          </p:cNvSpPr>
          <p:nvPr/>
        </p:nvSpPr>
        <p:spPr bwMode="auto">
          <a:xfrm>
            <a:off x="4226802" y="5432922"/>
            <a:ext cx="320675" cy="320675"/>
          </a:xfrm>
          <a:prstGeom prst="ellipse">
            <a:avLst/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64" name="Line 23"/>
          <p:cNvSpPr>
            <a:spLocks noChangeShapeType="1"/>
          </p:cNvSpPr>
          <p:nvPr/>
        </p:nvSpPr>
        <p:spPr bwMode="auto">
          <a:xfrm flipH="1">
            <a:off x="2559927" y="4655877"/>
            <a:ext cx="504825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24"/>
          <p:cNvSpPr>
            <a:spLocks noChangeShapeType="1"/>
          </p:cNvSpPr>
          <p:nvPr/>
        </p:nvSpPr>
        <p:spPr bwMode="auto">
          <a:xfrm>
            <a:off x="3356852" y="4655877"/>
            <a:ext cx="504825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25"/>
          <p:cNvSpPr>
            <a:spLocks noChangeShapeType="1"/>
          </p:cNvSpPr>
          <p:nvPr/>
        </p:nvSpPr>
        <p:spPr bwMode="auto">
          <a:xfrm flipH="1">
            <a:off x="3634664" y="5246427"/>
            <a:ext cx="24765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4077577" y="5259127"/>
            <a:ext cx="24765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27"/>
          <p:cNvSpPr>
            <a:spLocks noChangeShapeType="1"/>
          </p:cNvSpPr>
          <p:nvPr/>
        </p:nvSpPr>
        <p:spPr bwMode="auto">
          <a:xfrm flipH="1">
            <a:off x="3280652" y="5795702"/>
            <a:ext cx="182563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28"/>
          <p:cNvSpPr>
            <a:spLocks noChangeShapeType="1"/>
          </p:cNvSpPr>
          <p:nvPr/>
        </p:nvSpPr>
        <p:spPr bwMode="auto">
          <a:xfrm>
            <a:off x="3290177" y="6311639"/>
            <a:ext cx="280988" cy="290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31"/>
          <p:cNvSpPr>
            <a:spLocks noChangeShapeType="1"/>
          </p:cNvSpPr>
          <p:nvPr/>
        </p:nvSpPr>
        <p:spPr bwMode="auto">
          <a:xfrm flipH="1">
            <a:off x="3353677" y="4097077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32"/>
          <p:cNvSpPr>
            <a:spLocks noChangeShapeType="1"/>
          </p:cNvSpPr>
          <p:nvPr/>
        </p:nvSpPr>
        <p:spPr bwMode="auto">
          <a:xfrm>
            <a:off x="4268077" y="4097077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9700" y="6438900"/>
            <a:ext cx="5581650" cy="4191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C1A24BA8-2EFB-44DB-A60A-08BABE2CEB58}" type="slidenum">
              <a:rPr lang="en-US" altLang="zh-CN" sz="1000" smtClean="0"/>
              <a:pPr algn="ctr"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000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61938"/>
            <a:ext cx="8229600" cy="74295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MS Mincho" panose="02020609040205080304" pitchFamily="49" charset="-128"/>
              </a:rPr>
              <a:t>Deleting an Element from a BST</a:t>
            </a:r>
            <a:endParaRPr lang="en-US" altLang="zh-CN" sz="3600" dirty="0" smtClean="0">
              <a:ea typeface="宋体" panose="02010600030101010101" pitchFamily="2" charset="-122"/>
            </a:endParaRP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30300"/>
            <a:ext cx="8347075" cy="2301875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Goal: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Delete a given node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z</a:t>
            </a:r>
            <a:r>
              <a:rPr lang="en-US" altLang="zh-CN" sz="2400" dirty="0" smtClean="0">
                <a:ea typeface="宋体" panose="02010600030101010101" pitchFamily="2" charset="-122"/>
              </a:rPr>
              <a:t> from a binary search tree</a:t>
            </a:r>
          </a:p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Idea:</a:t>
            </a:r>
          </a:p>
          <a:p>
            <a:pPr lvl="1" eaLnBrk="1" hangingPunct="1"/>
            <a:r>
              <a:rPr lang="en-US" altLang="zh-CN" sz="2400" b="1" dirty="0" smtClean="0">
                <a:ea typeface="宋体" panose="02010600030101010101" pitchFamily="2" charset="-122"/>
              </a:rPr>
              <a:t>Case 1: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z</a:t>
            </a:r>
            <a:r>
              <a:rPr lang="en-US" altLang="zh-CN" sz="2400" dirty="0" smtClean="0">
                <a:ea typeface="宋体" panose="02010600030101010101" pitchFamily="2" charset="-122"/>
              </a:rPr>
              <a:t> has no children</a:t>
            </a:r>
          </a:p>
          <a:p>
            <a:pPr lvl="2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Delete </a:t>
            </a:r>
            <a:r>
              <a:rPr lang="en-US" altLang="zh-CN" sz="2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z</a:t>
            </a:r>
            <a:r>
              <a:rPr lang="en-US" altLang="zh-CN" sz="2000" dirty="0" smtClean="0">
                <a:ea typeface="宋体" panose="02010600030101010101" pitchFamily="2" charset="-122"/>
              </a:rPr>
              <a:t> by making the parent of </a:t>
            </a:r>
            <a:r>
              <a:rPr lang="en-US" altLang="zh-CN" sz="2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z</a:t>
            </a:r>
            <a:r>
              <a:rPr lang="en-US" altLang="zh-CN" sz="2000" dirty="0" smtClean="0">
                <a:ea typeface="宋体" panose="02010600030101010101" pitchFamily="2" charset="-122"/>
              </a:rPr>
              <a:t> point to NULL</a:t>
            </a:r>
            <a:endParaRPr lang="en-US" altLang="zh-CN" sz="2000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73733" name="Group 4"/>
          <p:cNvGrpSpPr>
            <a:grpSpLocks/>
          </p:cNvGrpSpPr>
          <p:nvPr/>
        </p:nvGrpSpPr>
        <p:grpSpPr bwMode="auto">
          <a:xfrm>
            <a:off x="228600" y="3635375"/>
            <a:ext cx="4202113" cy="2994025"/>
            <a:chOff x="1817" y="2253"/>
            <a:chExt cx="2647" cy="1886"/>
          </a:xfrm>
        </p:grpSpPr>
        <p:sp>
          <p:nvSpPr>
            <p:cNvPr id="73759" name="Oval 5"/>
            <p:cNvSpPr>
              <a:spLocks noChangeArrowheads="1"/>
            </p:cNvSpPr>
            <p:nvPr/>
          </p:nvSpPr>
          <p:spPr bwMode="auto">
            <a:xfrm>
              <a:off x="2877" y="225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15</a:t>
              </a:r>
            </a:p>
          </p:txBody>
        </p:sp>
        <p:grpSp>
          <p:nvGrpSpPr>
            <p:cNvPr id="73760" name="Group 6"/>
            <p:cNvGrpSpPr>
              <a:grpSpLocks/>
            </p:cNvGrpSpPr>
            <p:nvPr/>
          </p:nvGrpSpPr>
          <p:grpSpPr bwMode="auto">
            <a:xfrm>
              <a:off x="3453" y="2585"/>
              <a:ext cx="1011" cy="889"/>
              <a:chOff x="3795" y="2585"/>
              <a:chExt cx="1011" cy="889"/>
            </a:xfrm>
          </p:grpSpPr>
          <p:sp>
            <p:nvSpPr>
              <p:cNvPr id="73780" name="Oval 7"/>
              <p:cNvSpPr>
                <a:spLocks noChangeArrowheads="1"/>
              </p:cNvSpPr>
              <p:nvPr/>
            </p:nvSpPr>
            <p:spPr bwMode="auto">
              <a:xfrm>
                <a:off x="3795" y="2585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16</a:t>
                </a:r>
              </a:p>
            </p:txBody>
          </p:sp>
          <p:sp>
            <p:nvSpPr>
              <p:cNvPr id="73781" name="Oval 8"/>
              <p:cNvSpPr>
                <a:spLocks noChangeArrowheads="1"/>
              </p:cNvSpPr>
              <p:nvPr/>
            </p:nvSpPr>
            <p:spPr bwMode="auto">
              <a:xfrm>
                <a:off x="4344" y="29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20</a:t>
                </a:r>
              </a:p>
            </p:txBody>
          </p:sp>
          <p:sp>
            <p:nvSpPr>
              <p:cNvPr id="73782" name="Oval 9"/>
              <p:cNvSpPr>
                <a:spLocks noChangeArrowheads="1"/>
              </p:cNvSpPr>
              <p:nvPr/>
            </p:nvSpPr>
            <p:spPr bwMode="auto">
              <a:xfrm>
                <a:off x="4090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18</a:t>
                </a:r>
              </a:p>
            </p:txBody>
          </p:sp>
          <p:sp>
            <p:nvSpPr>
              <p:cNvPr id="73783" name="Oval 10"/>
              <p:cNvSpPr>
                <a:spLocks noChangeArrowheads="1"/>
              </p:cNvSpPr>
              <p:nvPr/>
            </p:nvSpPr>
            <p:spPr bwMode="auto">
              <a:xfrm>
                <a:off x="4604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23</a:t>
                </a:r>
              </a:p>
            </p:txBody>
          </p:sp>
          <p:sp>
            <p:nvSpPr>
              <p:cNvPr id="73784" name="Line 11"/>
              <p:cNvSpPr>
                <a:spLocks noChangeShapeType="1"/>
              </p:cNvSpPr>
              <p:nvPr/>
            </p:nvSpPr>
            <p:spPr bwMode="auto">
              <a:xfrm>
                <a:off x="3975" y="2740"/>
                <a:ext cx="385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85" name="Line 12"/>
              <p:cNvSpPr>
                <a:spLocks noChangeShapeType="1"/>
              </p:cNvSpPr>
              <p:nvPr/>
            </p:nvSpPr>
            <p:spPr bwMode="auto">
              <a:xfrm flipH="1">
                <a:off x="4224" y="3125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86" name="Line 13"/>
              <p:cNvSpPr>
                <a:spLocks noChangeShapeType="1"/>
              </p:cNvSpPr>
              <p:nvPr/>
            </p:nvSpPr>
            <p:spPr bwMode="auto">
              <a:xfrm>
                <a:off x="4503" y="3133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3761" name="Group 14"/>
            <p:cNvGrpSpPr>
              <a:grpSpLocks/>
            </p:cNvGrpSpPr>
            <p:nvPr/>
          </p:nvGrpSpPr>
          <p:grpSpPr bwMode="auto">
            <a:xfrm>
              <a:off x="1817" y="2585"/>
              <a:ext cx="2215" cy="1554"/>
              <a:chOff x="1470" y="2585"/>
              <a:chExt cx="2215" cy="1554"/>
            </a:xfrm>
          </p:grpSpPr>
          <p:sp>
            <p:nvSpPr>
              <p:cNvPr id="73764" name="Oval 15"/>
              <p:cNvSpPr>
                <a:spLocks noChangeArrowheads="1"/>
              </p:cNvSpPr>
              <p:nvPr/>
            </p:nvSpPr>
            <p:spPr bwMode="auto">
              <a:xfrm>
                <a:off x="1960" y="360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73765" name="Oval 16"/>
              <p:cNvSpPr>
                <a:spLocks noChangeArrowheads="1"/>
              </p:cNvSpPr>
              <p:nvPr/>
            </p:nvSpPr>
            <p:spPr bwMode="auto">
              <a:xfrm>
                <a:off x="1960" y="2585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5</a:t>
                </a:r>
              </a:p>
            </p:txBody>
          </p:sp>
          <p:grpSp>
            <p:nvGrpSpPr>
              <p:cNvPr id="73766" name="Group 17"/>
              <p:cNvGrpSpPr>
                <a:grpSpLocks/>
              </p:cNvGrpSpPr>
              <p:nvPr/>
            </p:nvGrpSpPr>
            <p:grpSpPr bwMode="auto">
              <a:xfrm>
                <a:off x="1470" y="2917"/>
                <a:ext cx="1176" cy="224"/>
                <a:chOff x="1018" y="3184"/>
                <a:chExt cx="1176" cy="224"/>
              </a:xfrm>
            </p:grpSpPr>
            <p:sp>
              <p:nvSpPr>
                <p:cNvPr id="73778" name="Oval 18"/>
                <p:cNvSpPr>
                  <a:spLocks noChangeArrowheads="1"/>
                </p:cNvSpPr>
                <p:nvPr/>
              </p:nvSpPr>
              <p:spPr bwMode="auto">
                <a:xfrm>
                  <a:off x="1992" y="3206"/>
                  <a:ext cx="202" cy="20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12</a:t>
                  </a:r>
                </a:p>
              </p:txBody>
            </p:sp>
            <p:sp>
              <p:nvSpPr>
                <p:cNvPr id="73779" name="Oval 19"/>
                <p:cNvSpPr>
                  <a:spLocks noChangeArrowheads="1"/>
                </p:cNvSpPr>
                <p:nvPr/>
              </p:nvSpPr>
              <p:spPr bwMode="auto">
                <a:xfrm>
                  <a:off x="1018" y="3184"/>
                  <a:ext cx="202" cy="20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  <p:sp>
            <p:nvSpPr>
              <p:cNvPr id="73767" name="Oval 20"/>
              <p:cNvSpPr>
                <a:spLocks noChangeArrowheads="1"/>
              </p:cNvSpPr>
              <p:nvPr/>
            </p:nvSpPr>
            <p:spPr bwMode="auto">
              <a:xfrm>
                <a:off x="2261" y="3937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73768" name="Oval 21"/>
              <p:cNvSpPr>
                <a:spLocks noChangeArrowheads="1"/>
              </p:cNvSpPr>
              <p:nvPr/>
            </p:nvSpPr>
            <p:spPr bwMode="auto">
              <a:xfrm>
                <a:off x="2185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73769" name="Oval 22"/>
              <p:cNvSpPr>
                <a:spLocks noChangeArrowheads="1"/>
              </p:cNvSpPr>
              <p:nvPr/>
            </p:nvSpPr>
            <p:spPr bwMode="auto">
              <a:xfrm>
                <a:off x="2681" y="3272"/>
                <a:ext cx="202" cy="202"/>
              </a:xfrm>
              <a:prstGeom prst="ellipse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13</a:t>
                </a:r>
              </a:p>
            </p:txBody>
          </p:sp>
          <p:sp>
            <p:nvSpPr>
              <p:cNvPr id="73770" name="Line 23"/>
              <p:cNvSpPr>
                <a:spLocks noChangeShapeType="1"/>
              </p:cNvSpPr>
              <p:nvPr/>
            </p:nvSpPr>
            <p:spPr bwMode="auto">
              <a:xfrm flipH="1">
                <a:off x="1649" y="2752"/>
                <a:ext cx="318" cy="2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71" name="Line 24"/>
              <p:cNvSpPr>
                <a:spLocks noChangeShapeType="1"/>
              </p:cNvSpPr>
              <p:nvPr/>
            </p:nvSpPr>
            <p:spPr bwMode="auto">
              <a:xfrm>
                <a:off x="2151" y="2752"/>
                <a:ext cx="318" cy="2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72" name="Line 25"/>
              <p:cNvSpPr>
                <a:spLocks noChangeShapeType="1"/>
              </p:cNvSpPr>
              <p:nvPr/>
            </p:nvSpPr>
            <p:spPr bwMode="auto">
              <a:xfrm flipH="1">
                <a:off x="2326" y="3124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73" name="Line 26"/>
              <p:cNvSpPr>
                <a:spLocks noChangeShapeType="1"/>
              </p:cNvSpPr>
              <p:nvPr/>
            </p:nvSpPr>
            <p:spPr bwMode="auto">
              <a:xfrm>
                <a:off x="2605" y="3132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74" name="Line 27"/>
              <p:cNvSpPr>
                <a:spLocks noChangeShapeType="1"/>
              </p:cNvSpPr>
              <p:nvPr/>
            </p:nvSpPr>
            <p:spPr bwMode="auto">
              <a:xfrm flipH="1">
                <a:off x="2103" y="3470"/>
                <a:ext cx="115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75" name="Line 28"/>
              <p:cNvSpPr>
                <a:spLocks noChangeShapeType="1"/>
              </p:cNvSpPr>
              <p:nvPr/>
            </p:nvSpPr>
            <p:spPr bwMode="auto">
              <a:xfrm>
                <a:off x="2109" y="3795"/>
                <a:ext cx="177" cy="1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76" name="Text Box 29"/>
              <p:cNvSpPr txBox="1">
                <a:spLocks noChangeArrowheads="1"/>
              </p:cNvSpPr>
              <p:nvPr/>
            </p:nvSpPr>
            <p:spPr bwMode="auto">
              <a:xfrm>
                <a:off x="3177" y="3552"/>
                <a:ext cx="5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delete</a:t>
                </a:r>
              </a:p>
            </p:txBody>
          </p:sp>
          <p:sp>
            <p:nvSpPr>
              <p:cNvPr id="73777" name="Line 30"/>
              <p:cNvSpPr>
                <a:spLocks noChangeShapeType="1"/>
              </p:cNvSpPr>
              <p:nvPr/>
            </p:nvSpPr>
            <p:spPr bwMode="auto">
              <a:xfrm flipH="1" flipV="1">
                <a:off x="2875" y="3477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3762" name="Line 31"/>
            <p:cNvSpPr>
              <a:spLocks noChangeShapeType="1"/>
            </p:cNvSpPr>
            <p:nvPr/>
          </p:nvSpPr>
          <p:spPr bwMode="auto">
            <a:xfrm flipH="1">
              <a:off x="2496" y="24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3" name="Line 32"/>
            <p:cNvSpPr>
              <a:spLocks noChangeShapeType="1"/>
            </p:cNvSpPr>
            <p:nvPr/>
          </p:nvSpPr>
          <p:spPr bwMode="auto">
            <a:xfrm>
              <a:off x="3072" y="24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4449" name="Group 33"/>
          <p:cNvGrpSpPr>
            <a:grpSpLocks/>
          </p:cNvGrpSpPr>
          <p:nvPr/>
        </p:nvGrpSpPr>
        <p:grpSpPr bwMode="auto">
          <a:xfrm>
            <a:off x="4789488" y="3635375"/>
            <a:ext cx="4202112" cy="2994025"/>
            <a:chOff x="3017" y="2290"/>
            <a:chExt cx="2647" cy="1886"/>
          </a:xfrm>
        </p:grpSpPr>
        <p:sp>
          <p:nvSpPr>
            <p:cNvPr id="73736" name="Oval 34"/>
            <p:cNvSpPr>
              <a:spLocks noChangeArrowheads="1"/>
            </p:cNvSpPr>
            <p:nvPr/>
          </p:nvSpPr>
          <p:spPr bwMode="auto">
            <a:xfrm>
              <a:off x="4077" y="22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15</a:t>
              </a:r>
            </a:p>
          </p:txBody>
        </p:sp>
        <p:grpSp>
          <p:nvGrpSpPr>
            <p:cNvPr id="73737" name="Group 35"/>
            <p:cNvGrpSpPr>
              <a:grpSpLocks/>
            </p:cNvGrpSpPr>
            <p:nvPr/>
          </p:nvGrpSpPr>
          <p:grpSpPr bwMode="auto">
            <a:xfrm>
              <a:off x="4653" y="2622"/>
              <a:ext cx="1011" cy="889"/>
              <a:chOff x="3795" y="2585"/>
              <a:chExt cx="1011" cy="889"/>
            </a:xfrm>
          </p:grpSpPr>
          <p:sp>
            <p:nvSpPr>
              <p:cNvPr id="73752" name="Oval 36"/>
              <p:cNvSpPr>
                <a:spLocks noChangeArrowheads="1"/>
              </p:cNvSpPr>
              <p:nvPr/>
            </p:nvSpPr>
            <p:spPr bwMode="auto">
              <a:xfrm>
                <a:off x="3795" y="2585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16</a:t>
                </a:r>
              </a:p>
            </p:txBody>
          </p:sp>
          <p:sp>
            <p:nvSpPr>
              <p:cNvPr id="73753" name="Oval 37"/>
              <p:cNvSpPr>
                <a:spLocks noChangeArrowheads="1"/>
              </p:cNvSpPr>
              <p:nvPr/>
            </p:nvSpPr>
            <p:spPr bwMode="auto">
              <a:xfrm>
                <a:off x="4344" y="29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20</a:t>
                </a:r>
              </a:p>
            </p:txBody>
          </p:sp>
          <p:sp>
            <p:nvSpPr>
              <p:cNvPr id="73754" name="Oval 38"/>
              <p:cNvSpPr>
                <a:spLocks noChangeArrowheads="1"/>
              </p:cNvSpPr>
              <p:nvPr/>
            </p:nvSpPr>
            <p:spPr bwMode="auto">
              <a:xfrm>
                <a:off x="4090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18</a:t>
                </a:r>
              </a:p>
            </p:txBody>
          </p:sp>
          <p:sp>
            <p:nvSpPr>
              <p:cNvPr id="73755" name="Oval 39"/>
              <p:cNvSpPr>
                <a:spLocks noChangeArrowheads="1"/>
              </p:cNvSpPr>
              <p:nvPr/>
            </p:nvSpPr>
            <p:spPr bwMode="auto">
              <a:xfrm>
                <a:off x="4604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23</a:t>
                </a:r>
              </a:p>
            </p:txBody>
          </p:sp>
          <p:sp>
            <p:nvSpPr>
              <p:cNvPr id="73756" name="Line 40"/>
              <p:cNvSpPr>
                <a:spLocks noChangeShapeType="1"/>
              </p:cNvSpPr>
              <p:nvPr/>
            </p:nvSpPr>
            <p:spPr bwMode="auto">
              <a:xfrm>
                <a:off x="3975" y="2740"/>
                <a:ext cx="385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7" name="Line 41"/>
              <p:cNvSpPr>
                <a:spLocks noChangeShapeType="1"/>
              </p:cNvSpPr>
              <p:nvPr/>
            </p:nvSpPr>
            <p:spPr bwMode="auto">
              <a:xfrm flipH="1">
                <a:off x="4224" y="3125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8" name="Line 42"/>
              <p:cNvSpPr>
                <a:spLocks noChangeShapeType="1"/>
              </p:cNvSpPr>
              <p:nvPr/>
            </p:nvSpPr>
            <p:spPr bwMode="auto">
              <a:xfrm>
                <a:off x="4503" y="3133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3738" name="Oval 43"/>
            <p:cNvSpPr>
              <a:spLocks noChangeArrowheads="1"/>
            </p:cNvSpPr>
            <p:nvPr/>
          </p:nvSpPr>
          <p:spPr bwMode="auto">
            <a:xfrm>
              <a:off x="3507" y="36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3739" name="Oval 44"/>
            <p:cNvSpPr>
              <a:spLocks noChangeArrowheads="1"/>
            </p:cNvSpPr>
            <p:nvPr/>
          </p:nvSpPr>
          <p:spPr bwMode="auto">
            <a:xfrm>
              <a:off x="3507" y="2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5</a:t>
              </a:r>
            </a:p>
          </p:txBody>
        </p:sp>
        <p:grpSp>
          <p:nvGrpSpPr>
            <p:cNvPr id="73740" name="Group 45"/>
            <p:cNvGrpSpPr>
              <a:grpSpLocks/>
            </p:cNvGrpSpPr>
            <p:nvPr/>
          </p:nvGrpSpPr>
          <p:grpSpPr bwMode="auto">
            <a:xfrm>
              <a:off x="3017" y="2954"/>
              <a:ext cx="1176" cy="224"/>
              <a:chOff x="1018" y="3184"/>
              <a:chExt cx="1176" cy="224"/>
            </a:xfrm>
          </p:grpSpPr>
          <p:sp>
            <p:nvSpPr>
              <p:cNvPr id="73750" name="Oval 46"/>
              <p:cNvSpPr>
                <a:spLocks noChangeArrowheads="1"/>
              </p:cNvSpPr>
              <p:nvPr/>
            </p:nvSpPr>
            <p:spPr bwMode="auto">
              <a:xfrm>
                <a:off x="1992" y="3206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12</a:t>
                </a:r>
              </a:p>
            </p:txBody>
          </p:sp>
          <p:sp>
            <p:nvSpPr>
              <p:cNvPr id="73751" name="Oval 47"/>
              <p:cNvSpPr>
                <a:spLocks noChangeArrowheads="1"/>
              </p:cNvSpPr>
              <p:nvPr/>
            </p:nvSpPr>
            <p:spPr bwMode="auto">
              <a:xfrm>
                <a:off x="1018" y="318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sp>
          <p:nvSpPr>
            <p:cNvPr id="73741" name="Oval 48"/>
            <p:cNvSpPr>
              <a:spLocks noChangeArrowheads="1"/>
            </p:cNvSpPr>
            <p:nvPr/>
          </p:nvSpPr>
          <p:spPr bwMode="auto">
            <a:xfrm>
              <a:off x="3808" y="397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73742" name="Oval 49"/>
            <p:cNvSpPr>
              <a:spLocks noChangeArrowheads="1"/>
            </p:cNvSpPr>
            <p:nvPr/>
          </p:nvSpPr>
          <p:spPr bwMode="auto">
            <a:xfrm>
              <a:off x="3732" y="330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73743" name="Line 50"/>
            <p:cNvSpPr>
              <a:spLocks noChangeShapeType="1"/>
            </p:cNvSpPr>
            <p:nvPr/>
          </p:nvSpPr>
          <p:spPr bwMode="auto">
            <a:xfrm flipH="1">
              <a:off x="3196" y="2789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4" name="Line 51"/>
            <p:cNvSpPr>
              <a:spLocks noChangeShapeType="1"/>
            </p:cNvSpPr>
            <p:nvPr/>
          </p:nvSpPr>
          <p:spPr bwMode="auto">
            <a:xfrm>
              <a:off x="3698" y="2789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5" name="Line 52"/>
            <p:cNvSpPr>
              <a:spLocks noChangeShapeType="1"/>
            </p:cNvSpPr>
            <p:nvPr/>
          </p:nvSpPr>
          <p:spPr bwMode="auto">
            <a:xfrm flipH="1">
              <a:off x="3873" y="3161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6" name="Line 53"/>
            <p:cNvSpPr>
              <a:spLocks noChangeShapeType="1"/>
            </p:cNvSpPr>
            <p:nvPr/>
          </p:nvSpPr>
          <p:spPr bwMode="auto">
            <a:xfrm flipH="1">
              <a:off x="3650" y="3507"/>
              <a:ext cx="115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7" name="Line 54"/>
            <p:cNvSpPr>
              <a:spLocks noChangeShapeType="1"/>
            </p:cNvSpPr>
            <p:nvPr/>
          </p:nvSpPr>
          <p:spPr bwMode="auto">
            <a:xfrm>
              <a:off x="3656" y="3832"/>
              <a:ext cx="177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8" name="Line 55"/>
            <p:cNvSpPr>
              <a:spLocks noChangeShapeType="1"/>
            </p:cNvSpPr>
            <p:nvPr/>
          </p:nvSpPr>
          <p:spPr bwMode="auto">
            <a:xfrm flipH="1">
              <a:off x="3696" y="2437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9" name="Line 56"/>
            <p:cNvSpPr>
              <a:spLocks noChangeShapeType="1"/>
            </p:cNvSpPr>
            <p:nvPr/>
          </p:nvSpPr>
          <p:spPr bwMode="auto">
            <a:xfrm>
              <a:off x="4272" y="2437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735" name="Text Box 57"/>
          <p:cNvSpPr txBox="1">
            <a:spLocks noChangeArrowheads="1"/>
          </p:cNvSpPr>
          <p:nvPr/>
        </p:nvSpPr>
        <p:spPr bwMode="auto">
          <a:xfrm>
            <a:off x="2425700" y="5046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z</a:t>
            </a:r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4857250" y="2134543"/>
            <a:ext cx="42681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Time Complexity: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O(h) -&gt; O(n)</a:t>
            </a:r>
          </a:p>
        </p:txBody>
      </p:sp>
    </p:spTree>
    <p:extLst>
      <p:ext uri="{BB962C8B-B14F-4D97-AF65-F5344CB8AC3E}">
        <p14:creationId xmlns:p14="http://schemas.microsoft.com/office/powerpoint/2010/main" val="344787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9700" y="6438900"/>
            <a:ext cx="5581650" cy="4191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85A4C3A-D63F-4750-A34C-A04841E9529C}" type="slidenum">
              <a:rPr lang="en-US" altLang="zh-CN" sz="1000" smtClean="0"/>
              <a:pPr algn="ctr"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000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1031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MS Mincho" panose="02020609040205080304" pitchFamily="49" charset="-128"/>
              </a:rPr>
              <a:t>Deleting an Element from a BST</a:t>
            </a:r>
            <a:endParaRPr lang="en-US" altLang="zh-CN" sz="3600" dirty="0" smtClean="0">
              <a:ea typeface="宋体" panose="02010600030101010101" pitchFamily="2" charset="-122"/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193675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ea typeface="宋体" panose="02010600030101010101" pitchFamily="2" charset="-122"/>
              </a:rPr>
              <a:t>Case 2: </a:t>
            </a:r>
            <a:r>
              <a:rPr lang="en-US" altLang="zh-CN" smtClean="0">
                <a:latin typeface="Comic Sans MS" panose="030F0702030302020204" pitchFamily="66" charset="0"/>
                <a:ea typeface="宋体" panose="02010600030101010101" pitchFamily="2" charset="-122"/>
              </a:rPr>
              <a:t>z</a:t>
            </a:r>
            <a:r>
              <a:rPr lang="en-US" altLang="zh-CN" i="1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has one child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Delete </a:t>
            </a:r>
            <a:r>
              <a:rPr lang="en-US" altLang="zh-CN" smtClean="0">
                <a:latin typeface="Comic Sans MS" panose="030F0702030302020204" pitchFamily="66" charset="0"/>
                <a:ea typeface="宋体" panose="02010600030101010101" pitchFamily="2" charset="-122"/>
              </a:rPr>
              <a:t>z</a:t>
            </a:r>
            <a:r>
              <a:rPr lang="en-US" altLang="zh-CN" smtClean="0">
                <a:ea typeface="宋体" panose="02010600030101010101" pitchFamily="2" charset="-122"/>
              </a:rPr>
              <a:t> by making the parent of </a:t>
            </a:r>
            <a:r>
              <a:rPr lang="en-US" altLang="zh-CN" smtClean="0">
                <a:latin typeface="Comic Sans MS" panose="030F0702030302020204" pitchFamily="66" charset="0"/>
                <a:ea typeface="宋体" panose="02010600030101010101" pitchFamily="2" charset="-122"/>
              </a:rPr>
              <a:t>z</a:t>
            </a:r>
            <a:r>
              <a:rPr lang="en-US" altLang="zh-CN" smtClean="0">
                <a:ea typeface="宋体" panose="02010600030101010101" pitchFamily="2" charset="-122"/>
              </a:rPr>
              <a:t> point to </a:t>
            </a:r>
            <a:r>
              <a:rPr lang="en-US" altLang="zh-CN" smtClean="0">
                <a:latin typeface="Comic Sans MS" panose="030F0702030302020204" pitchFamily="66" charset="0"/>
                <a:ea typeface="宋体" panose="02010600030101010101" pitchFamily="2" charset="-122"/>
              </a:rPr>
              <a:t>z</a:t>
            </a:r>
            <a:r>
              <a:rPr lang="en-US" altLang="zh-CN" smtClean="0">
                <a:ea typeface="宋体" panose="02010600030101010101" pitchFamily="2" charset="-122"/>
              </a:rPr>
              <a:t>’s child, instead of to </a:t>
            </a:r>
            <a:r>
              <a:rPr lang="en-US" altLang="zh-CN" smtClean="0">
                <a:latin typeface="Comic Sans MS" panose="030F0702030302020204" pitchFamily="66" charset="0"/>
                <a:ea typeface="宋体" panose="02010600030101010101" pitchFamily="2" charset="-122"/>
              </a:rPr>
              <a:t>z</a:t>
            </a:r>
          </a:p>
        </p:txBody>
      </p:sp>
      <p:grpSp>
        <p:nvGrpSpPr>
          <p:cNvPr id="75781" name="Group 4"/>
          <p:cNvGrpSpPr>
            <a:grpSpLocks/>
          </p:cNvGrpSpPr>
          <p:nvPr/>
        </p:nvGrpSpPr>
        <p:grpSpPr bwMode="auto">
          <a:xfrm>
            <a:off x="350838" y="3087688"/>
            <a:ext cx="4235450" cy="2994025"/>
            <a:chOff x="144" y="1728"/>
            <a:chExt cx="2668" cy="1886"/>
          </a:xfrm>
        </p:grpSpPr>
        <p:sp>
          <p:nvSpPr>
            <p:cNvPr id="75807" name="Oval 5"/>
            <p:cNvSpPr>
              <a:spLocks noChangeArrowheads="1"/>
            </p:cNvSpPr>
            <p:nvPr/>
          </p:nvSpPr>
          <p:spPr bwMode="auto">
            <a:xfrm>
              <a:off x="1204" y="172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15</a:t>
              </a:r>
            </a:p>
          </p:txBody>
        </p:sp>
        <p:grpSp>
          <p:nvGrpSpPr>
            <p:cNvPr id="75808" name="Group 6"/>
            <p:cNvGrpSpPr>
              <a:grpSpLocks/>
            </p:cNvGrpSpPr>
            <p:nvPr/>
          </p:nvGrpSpPr>
          <p:grpSpPr bwMode="auto">
            <a:xfrm>
              <a:off x="1780" y="2060"/>
              <a:ext cx="1011" cy="889"/>
              <a:chOff x="3795" y="2585"/>
              <a:chExt cx="1011" cy="889"/>
            </a:xfrm>
          </p:grpSpPr>
          <p:sp>
            <p:nvSpPr>
              <p:cNvPr id="75827" name="Oval 7"/>
              <p:cNvSpPr>
                <a:spLocks noChangeArrowheads="1"/>
              </p:cNvSpPr>
              <p:nvPr/>
            </p:nvSpPr>
            <p:spPr bwMode="auto">
              <a:xfrm>
                <a:off x="3795" y="2585"/>
                <a:ext cx="202" cy="202"/>
              </a:xfrm>
              <a:prstGeom prst="ellipse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16</a:t>
                </a:r>
              </a:p>
            </p:txBody>
          </p:sp>
          <p:sp>
            <p:nvSpPr>
              <p:cNvPr id="75828" name="Oval 8"/>
              <p:cNvSpPr>
                <a:spLocks noChangeArrowheads="1"/>
              </p:cNvSpPr>
              <p:nvPr/>
            </p:nvSpPr>
            <p:spPr bwMode="auto">
              <a:xfrm>
                <a:off x="4344" y="29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20</a:t>
                </a:r>
              </a:p>
            </p:txBody>
          </p:sp>
          <p:sp>
            <p:nvSpPr>
              <p:cNvPr id="75829" name="Oval 9"/>
              <p:cNvSpPr>
                <a:spLocks noChangeArrowheads="1"/>
              </p:cNvSpPr>
              <p:nvPr/>
            </p:nvSpPr>
            <p:spPr bwMode="auto">
              <a:xfrm>
                <a:off x="4090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18</a:t>
                </a:r>
              </a:p>
            </p:txBody>
          </p:sp>
          <p:sp>
            <p:nvSpPr>
              <p:cNvPr id="75830" name="Oval 10"/>
              <p:cNvSpPr>
                <a:spLocks noChangeArrowheads="1"/>
              </p:cNvSpPr>
              <p:nvPr/>
            </p:nvSpPr>
            <p:spPr bwMode="auto">
              <a:xfrm>
                <a:off x="4604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23</a:t>
                </a:r>
              </a:p>
            </p:txBody>
          </p:sp>
          <p:sp>
            <p:nvSpPr>
              <p:cNvPr id="75831" name="Line 11"/>
              <p:cNvSpPr>
                <a:spLocks noChangeShapeType="1"/>
              </p:cNvSpPr>
              <p:nvPr/>
            </p:nvSpPr>
            <p:spPr bwMode="auto">
              <a:xfrm>
                <a:off x="3975" y="2740"/>
                <a:ext cx="385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2" name="Line 12"/>
              <p:cNvSpPr>
                <a:spLocks noChangeShapeType="1"/>
              </p:cNvSpPr>
              <p:nvPr/>
            </p:nvSpPr>
            <p:spPr bwMode="auto">
              <a:xfrm flipH="1">
                <a:off x="4224" y="3125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3" name="Line 13"/>
              <p:cNvSpPr>
                <a:spLocks noChangeShapeType="1"/>
              </p:cNvSpPr>
              <p:nvPr/>
            </p:nvSpPr>
            <p:spPr bwMode="auto">
              <a:xfrm>
                <a:off x="4503" y="3133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809" name="Oval 14"/>
            <p:cNvSpPr>
              <a:spLocks noChangeArrowheads="1"/>
            </p:cNvSpPr>
            <p:nvPr/>
          </p:nvSpPr>
          <p:spPr bwMode="auto">
            <a:xfrm>
              <a:off x="634" y="307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5810" name="Oval 15"/>
            <p:cNvSpPr>
              <a:spLocks noChangeArrowheads="1"/>
            </p:cNvSpPr>
            <p:nvPr/>
          </p:nvSpPr>
          <p:spPr bwMode="auto">
            <a:xfrm>
              <a:off x="634" y="20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5</a:t>
              </a:r>
            </a:p>
          </p:txBody>
        </p:sp>
        <p:grpSp>
          <p:nvGrpSpPr>
            <p:cNvPr id="75811" name="Group 16"/>
            <p:cNvGrpSpPr>
              <a:grpSpLocks/>
            </p:cNvGrpSpPr>
            <p:nvPr/>
          </p:nvGrpSpPr>
          <p:grpSpPr bwMode="auto">
            <a:xfrm>
              <a:off x="144" y="2392"/>
              <a:ext cx="1176" cy="224"/>
              <a:chOff x="1018" y="3184"/>
              <a:chExt cx="1176" cy="224"/>
            </a:xfrm>
          </p:grpSpPr>
          <p:sp>
            <p:nvSpPr>
              <p:cNvPr id="75825" name="Oval 17"/>
              <p:cNvSpPr>
                <a:spLocks noChangeArrowheads="1"/>
              </p:cNvSpPr>
              <p:nvPr/>
            </p:nvSpPr>
            <p:spPr bwMode="auto">
              <a:xfrm>
                <a:off x="1992" y="3206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12</a:t>
                </a:r>
              </a:p>
            </p:txBody>
          </p:sp>
          <p:sp>
            <p:nvSpPr>
              <p:cNvPr id="75826" name="Oval 18"/>
              <p:cNvSpPr>
                <a:spLocks noChangeArrowheads="1"/>
              </p:cNvSpPr>
              <p:nvPr/>
            </p:nvSpPr>
            <p:spPr bwMode="auto">
              <a:xfrm>
                <a:off x="1018" y="318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sp>
          <p:nvSpPr>
            <p:cNvPr id="75812" name="Oval 19"/>
            <p:cNvSpPr>
              <a:spLocks noChangeArrowheads="1"/>
            </p:cNvSpPr>
            <p:nvPr/>
          </p:nvSpPr>
          <p:spPr bwMode="auto">
            <a:xfrm>
              <a:off x="935" y="34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75813" name="Oval 20"/>
            <p:cNvSpPr>
              <a:spLocks noChangeArrowheads="1"/>
            </p:cNvSpPr>
            <p:nvPr/>
          </p:nvSpPr>
          <p:spPr bwMode="auto">
            <a:xfrm>
              <a:off x="859" y="27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75814" name="Oval 21"/>
            <p:cNvSpPr>
              <a:spLocks noChangeArrowheads="1"/>
            </p:cNvSpPr>
            <p:nvPr/>
          </p:nvSpPr>
          <p:spPr bwMode="auto">
            <a:xfrm>
              <a:off x="1355" y="2747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75815" name="Line 22"/>
            <p:cNvSpPr>
              <a:spLocks noChangeShapeType="1"/>
            </p:cNvSpPr>
            <p:nvPr/>
          </p:nvSpPr>
          <p:spPr bwMode="auto">
            <a:xfrm flipH="1">
              <a:off x="323" y="2227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6" name="Line 23"/>
            <p:cNvSpPr>
              <a:spLocks noChangeShapeType="1"/>
            </p:cNvSpPr>
            <p:nvPr/>
          </p:nvSpPr>
          <p:spPr bwMode="auto">
            <a:xfrm>
              <a:off x="825" y="2227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7" name="Line 24"/>
            <p:cNvSpPr>
              <a:spLocks noChangeShapeType="1"/>
            </p:cNvSpPr>
            <p:nvPr/>
          </p:nvSpPr>
          <p:spPr bwMode="auto">
            <a:xfrm flipH="1">
              <a:off x="1000" y="2599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8" name="Line 25"/>
            <p:cNvSpPr>
              <a:spLocks noChangeShapeType="1"/>
            </p:cNvSpPr>
            <p:nvPr/>
          </p:nvSpPr>
          <p:spPr bwMode="auto">
            <a:xfrm>
              <a:off x="1279" y="2607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9" name="Line 26"/>
            <p:cNvSpPr>
              <a:spLocks noChangeShapeType="1"/>
            </p:cNvSpPr>
            <p:nvPr/>
          </p:nvSpPr>
          <p:spPr bwMode="auto">
            <a:xfrm flipH="1">
              <a:off x="777" y="2945"/>
              <a:ext cx="115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0" name="Line 27"/>
            <p:cNvSpPr>
              <a:spLocks noChangeShapeType="1"/>
            </p:cNvSpPr>
            <p:nvPr/>
          </p:nvSpPr>
          <p:spPr bwMode="auto">
            <a:xfrm>
              <a:off x="783" y="3270"/>
              <a:ext cx="177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1" name="Text Box 28"/>
            <p:cNvSpPr txBox="1">
              <a:spLocks noChangeArrowheads="1"/>
            </p:cNvSpPr>
            <p:nvPr/>
          </p:nvSpPr>
          <p:spPr bwMode="auto">
            <a:xfrm>
              <a:off x="2304" y="177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delete</a:t>
              </a:r>
            </a:p>
          </p:txBody>
        </p:sp>
        <p:sp>
          <p:nvSpPr>
            <p:cNvPr id="75822" name="Line 29"/>
            <p:cNvSpPr>
              <a:spLocks noChangeShapeType="1"/>
            </p:cNvSpPr>
            <p:nvPr/>
          </p:nvSpPr>
          <p:spPr bwMode="auto">
            <a:xfrm rot="-2917994" flipH="1" flipV="1">
              <a:off x="1992" y="1944"/>
              <a:ext cx="319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3" name="Line 30"/>
            <p:cNvSpPr>
              <a:spLocks noChangeShapeType="1"/>
            </p:cNvSpPr>
            <p:nvPr/>
          </p:nvSpPr>
          <p:spPr bwMode="auto">
            <a:xfrm flipH="1">
              <a:off x="823" y="1875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4" name="Line 31"/>
            <p:cNvSpPr>
              <a:spLocks noChangeShapeType="1"/>
            </p:cNvSpPr>
            <p:nvPr/>
          </p:nvSpPr>
          <p:spPr bwMode="auto">
            <a:xfrm>
              <a:off x="1399" y="1875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5472" name="Group 32"/>
          <p:cNvGrpSpPr>
            <a:grpSpLocks/>
          </p:cNvGrpSpPr>
          <p:nvPr/>
        </p:nvGrpSpPr>
        <p:grpSpPr bwMode="auto">
          <a:xfrm>
            <a:off x="5322888" y="3087688"/>
            <a:ext cx="3292475" cy="2994025"/>
            <a:chOff x="3017" y="1728"/>
            <a:chExt cx="2074" cy="1886"/>
          </a:xfrm>
        </p:grpSpPr>
        <p:sp>
          <p:nvSpPr>
            <p:cNvPr id="75786" name="Oval 33"/>
            <p:cNvSpPr>
              <a:spLocks noChangeArrowheads="1"/>
            </p:cNvSpPr>
            <p:nvPr/>
          </p:nvSpPr>
          <p:spPr bwMode="auto">
            <a:xfrm>
              <a:off x="4077" y="172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15</a:t>
              </a:r>
            </a:p>
          </p:txBody>
        </p:sp>
        <p:grpSp>
          <p:nvGrpSpPr>
            <p:cNvPr id="75787" name="Group 34"/>
            <p:cNvGrpSpPr>
              <a:grpSpLocks/>
            </p:cNvGrpSpPr>
            <p:nvPr/>
          </p:nvGrpSpPr>
          <p:grpSpPr bwMode="auto">
            <a:xfrm>
              <a:off x="4375" y="2091"/>
              <a:ext cx="716" cy="535"/>
              <a:chOff x="4948" y="2414"/>
              <a:chExt cx="716" cy="535"/>
            </a:xfrm>
          </p:grpSpPr>
          <p:sp>
            <p:nvSpPr>
              <p:cNvPr id="75802" name="Oval 35"/>
              <p:cNvSpPr>
                <a:spLocks noChangeArrowheads="1"/>
              </p:cNvSpPr>
              <p:nvPr/>
            </p:nvSpPr>
            <p:spPr bwMode="auto">
              <a:xfrm>
                <a:off x="5202" y="241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20</a:t>
                </a:r>
              </a:p>
            </p:txBody>
          </p:sp>
          <p:sp>
            <p:nvSpPr>
              <p:cNvPr id="75803" name="Oval 36"/>
              <p:cNvSpPr>
                <a:spLocks noChangeArrowheads="1"/>
              </p:cNvSpPr>
              <p:nvPr/>
            </p:nvSpPr>
            <p:spPr bwMode="auto">
              <a:xfrm>
                <a:off x="4948" y="2747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18</a:t>
                </a:r>
              </a:p>
            </p:txBody>
          </p:sp>
          <p:sp>
            <p:nvSpPr>
              <p:cNvPr id="75804" name="Oval 37"/>
              <p:cNvSpPr>
                <a:spLocks noChangeArrowheads="1"/>
              </p:cNvSpPr>
              <p:nvPr/>
            </p:nvSpPr>
            <p:spPr bwMode="auto">
              <a:xfrm>
                <a:off x="5462" y="2747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23</a:t>
                </a:r>
              </a:p>
            </p:txBody>
          </p:sp>
          <p:sp>
            <p:nvSpPr>
              <p:cNvPr id="75805" name="Line 38"/>
              <p:cNvSpPr>
                <a:spLocks noChangeShapeType="1"/>
              </p:cNvSpPr>
              <p:nvPr/>
            </p:nvSpPr>
            <p:spPr bwMode="auto">
              <a:xfrm flipH="1">
                <a:off x="5082" y="2600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06" name="Line 39"/>
              <p:cNvSpPr>
                <a:spLocks noChangeShapeType="1"/>
              </p:cNvSpPr>
              <p:nvPr/>
            </p:nvSpPr>
            <p:spPr bwMode="auto">
              <a:xfrm>
                <a:off x="5361" y="2608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788" name="Oval 40"/>
            <p:cNvSpPr>
              <a:spLocks noChangeArrowheads="1"/>
            </p:cNvSpPr>
            <p:nvPr/>
          </p:nvSpPr>
          <p:spPr bwMode="auto">
            <a:xfrm>
              <a:off x="3507" y="307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5789" name="Oval 41"/>
            <p:cNvSpPr>
              <a:spLocks noChangeArrowheads="1"/>
            </p:cNvSpPr>
            <p:nvPr/>
          </p:nvSpPr>
          <p:spPr bwMode="auto">
            <a:xfrm>
              <a:off x="3507" y="20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5</a:t>
              </a:r>
            </a:p>
          </p:txBody>
        </p:sp>
        <p:grpSp>
          <p:nvGrpSpPr>
            <p:cNvPr id="75790" name="Group 42"/>
            <p:cNvGrpSpPr>
              <a:grpSpLocks/>
            </p:cNvGrpSpPr>
            <p:nvPr/>
          </p:nvGrpSpPr>
          <p:grpSpPr bwMode="auto">
            <a:xfrm>
              <a:off x="3017" y="2392"/>
              <a:ext cx="1176" cy="224"/>
              <a:chOff x="1018" y="3184"/>
              <a:chExt cx="1176" cy="224"/>
            </a:xfrm>
          </p:grpSpPr>
          <p:sp>
            <p:nvSpPr>
              <p:cNvPr id="75800" name="Oval 43"/>
              <p:cNvSpPr>
                <a:spLocks noChangeArrowheads="1"/>
              </p:cNvSpPr>
              <p:nvPr/>
            </p:nvSpPr>
            <p:spPr bwMode="auto">
              <a:xfrm>
                <a:off x="1992" y="3206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12</a:t>
                </a:r>
              </a:p>
            </p:txBody>
          </p:sp>
          <p:sp>
            <p:nvSpPr>
              <p:cNvPr id="75801" name="Oval 44"/>
              <p:cNvSpPr>
                <a:spLocks noChangeArrowheads="1"/>
              </p:cNvSpPr>
              <p:nvPr/>
            </p:nvSpPr>
            <p:spPr bwMode="auto">
              <a:xfrm>
                <a:off x="1018" y="318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sp>
          <p:nvSpPr>
            <p:cNvPr id="75791" name="Oval 45"/>
            <p:cNvSpPr>
              <a:spLocks noChangeArrowheads="1"/>
            </p:cNvSpPr>
            <p:nvPr/>
          </p:nvSpPr>
          <p:spPr bwMode="auto">
            <a:xfrm>
              <a:off x="3808" y="34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75792" name="Oval 46"/>
            <p:cNvSpPr>
              <a:spLocks noChangeArrowheads="1"/>
            </p:cNvSpPr>
            <p:nvPr/>
          </p:nvSpPr>
          <p:spPr bwMode="auto">
            <a:xfrm>
              <a:off x="3732" y="27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75793" name="Line 47"/>
            <p:cNvSpPr>
              <a:spLocks noChangeShapeType="1"/>
            </p:cNvSpPr>
            <p:nvPr/>
          </p:nvSpPr>
          <p:spPr bwMode="auto">
            <a:xfrm flipH="1">
              <a:off x="3196" y="2227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4" name="Line 48"/>
            <p:cNvSpPr>
              <a:spLocks noChangeShapeType="1"/>
            </p:cNvSpPr>
            <p:nvPr/>
          </p:nvSpPr>
          <p:spPr bwMode="auto">
            <a:xfrm>
              <a:off x="3698" y="2227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5" name="Line 49"/>
            <p:cNvSpPr>
              <a:spLocks noChangeShapeType="1"/>
            </p:cNvSpPr>
            <p:nvPr/>
          </p:nvSpPr>
          <p:spPr bwMode="auto">
            <a:xfrm flipH="1">
              <a:off x="3873" y="2599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6" name="Line 50"/>
            <p:cNvSpPr>
              <a:spLocks noChangeShapeType="1"/>
            </p:cNvSpPr>
            <p:nvPr/>
          </p:nvSpPr>
          <p:spPr bwMode="auto">
            <a:xfrm flipH="1">
              <a:off x="3650" y="2945"/>
              <a:ext cx="115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7" name="Line 51"/>
            <p:cNvSpPr>
              <a:spLocks noChangeShapeType="1"/>
            </p:cNvSpPr>
            <p:nvPr/>
          </p:nvSpPr>
          <p:spPr bwMode="auto">
            <a:xfrm>
              <a:off x="3656" y="3270"/>
              <a:ext cx="177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8" name="Line 52"/>
            <p:cNvSpPr>
              <a:spLocks noChangeShapeType="1"/>
            </p:cNvSpPr>
            <p:nvPr/>
          </p:nvSpPr>
          <p:spPr bwMode="auto">
            <a:xfrm flipH="1">
              <a:off x="3696" y="1875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9" name="Line 53"/>
            <p:cNvSpPr>
              <a:spLocks noChangeShapeType="1"/>
            </p:cNvSpPr>
            <p:nvPr/>
          </p:nvSpPr>
          <p:spPr bwMode="auto">
            <a:xfrm>
              <a:off x="4272" y="1875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5494" name="Freeform 54"/>
          <p:cNvSpPr>
            <a:spLocks/>
          </p:cNvSpPr>
          <p:nvPr/>
        </p:nvSpPr>
        <p:spPr bwMode="auto">
          <a:xfrm>
            <a:off x="2255838" y="3392488"/>
            <a:ext cx="1524000" cy="990600"/>
          </a:xfrm>
          <a:custGeom>
            <a:avLst/>
            <a:gdLst>
              <a:gd name="T0" fmla="*/ 0 w 960"/>
              <a:gd name="T1" fmla="*/ 0 h 624"/>
              <a:gd name="T2" fmla="*/ 2147483646 w 960"/>
              <a:gd name="T3" fmla="*/ 2147483646 h 624"/>
              <a:gd name="T4" fmla="*/ 2147483646 w 960"/>
              <a:gd name="T5" fmla="*/ 2147483646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624">
                <a:moveTo>
                  <a:pt x="0" y="0"/>
                </a:moveTo>
                <a:cubicBezTo>
                  <a:pt x="112" y="188"/>
                  <a:pt x="224" y="376"/>
                  <a:pt x="384" y="480"/>
                </a:cubicBezTo>
                <a:cubicBezTo>
                  <a:pt x="544" y="584"/>
                  <a:pt x="864" y="608"/>
                  <a:pt x="960" y="624"/>
                </a:cubicBezTo>
              </a:path>
            </a:pathLst>
          </a:custGeom>
          <a:noFill/>
          <a:ln w="25400" cap="flat">
            <a:solidFill>
              <a:srgbClr val="DD011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4" name="Text Box 55"/>
          <p:cNvSpPr txBox="1">
            <a:spLocks noChangeArrowheads="1"/>
          </p:cNvSpPr>
          <p:nvPr/>
        </p:nvSpPr>
        <p:spPr bwMode="auto">
          <a:xfrm>
            <a:off x="2986088" y="3271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z</a:t>
            </a:r>
          </a:p>
        </p:txBody>
      </p:sp>
      <p:sp>
        <p:nvSpPr>
          <p:cNvPr id="445496" name="Freeform 56"/>
          <p:cNvSpPr>
            <a:spLocks/>
          </p:cNvSpPr>
          <p:nvPr/>
        </p:nvSpPr>
        <p:spPr bwMode="auto">
          <a:xfrm rot="10800000">
            <a:off x="2419350" y="3157538"/>
            <a:ext cx="1524000" cy="990600"/>
          </a:xfrm>
          <a:custGeom>
            <a:avLst/>
            <a:gdLst>
              <a:gd name="T0" fmla="*/ 0 w 960"/>
              <a:gd name="T1" fmla="*/ 0 h 624"/>
              <a:gd name="T2" fmla="*/ 2147483646 w 960"/>
              <a:gd name="T3" fmla="*/ 2147483646 h 624"/>
              <a:gd name="T4" fmla="*/ 2147483646 w 960"/>
              <a:gd name="T5" fmla="*/ 2147483646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624">
                <a:moveTo>
                  <a:pt x="0" y="0"/>
                </a:moveTo>
                <a:cubicBezTo>
                  <a:pt x="112" y="188"/>
                  <a:pt x="224" y="376"/>
                  <a:pt x="384" y="480"/>
                </a:cubicBezTo>
                <a:cubicBezTo>
                  <a:pt x="544" y="584"/>
                  <a:pt x="864" y="608"/>
                  <a:pt x="960" y="624"/>
                </a:cubicBezTo>
              </a:path>
            </a:pathLst>
          </a:custGeom>
          <a:noFill/>
          <a:ln w="25400" cap="flat">
            <a:solidFill>
              <a:srgbClr val="DD011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4774701" y="2337893"/>
            <a:ext cx="42681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Time Complexity: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O(h) -&gt; O(n)</a:t>
            </a:r>
          </a:p>
        </p:txBody>
      </p:sp>
    </p:spTree>
    <p:extLst>
      <p:ext uri="{BB962C8B-B14F-4D97-AF65-F5344CB8AC3E}">
        <p14:creationId xmlns:p14="http://schemas.microsoft.com/office/powerpoint/2010/main" val="44373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94" grpId="0" animBg="1"/>
      <p:bldP spid="44549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9700" y="6438900"/>
            <a:ext cx="5581650" cy="4191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24BBAEF-0501-4EA3-93C2-42D735E7EC6E}" type="slidenum">
              <a:rPr lang="en-US" altLang="zh-CN" sz="1000" smtClean="0"/>
              <a:pPr algn="ctr"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000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38" y="142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MS Mincho" panose="02020609040205080304" pitchFamily="49" charset="-128"/>
              </a:rPr>
              <a:t>Deleting an Element from a BST</a:t>
            </a:r>
            <a:endParaRPr lang="en-US" altLang="zh-CN" sz="3600" dirty="0" smtClean="0">
              <a:ea typeface="宋体" panose="02010600030101010101" pitchFamily="2" charset="-122"/>
            </a:endParaRP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955676"/>
            <a:ext cx="8788400" cy="280035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ea typeface="宋体" panose="02010600030101010101" pitchFamily="2" charset="-122"/>
              </a:rPr>
              <a:t>Case 3: </a:t>
            </a:r>
            <a:r>
              <a:rPr lang="en-US" altLang="zh-CN" sz="28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z</a:t>
            </a:r>
            <a:r>
              <a:rPr lang="en-US" altLang="zh-CN" sz="2800" dirty="0" smtClean="0">
                <a:ea typeface="宋体" panose="02010600030101010101" pitchFamily="2" charset="-122"/>
              </a:rPr>
              <a:t> has two children</a:t>
            </a:r>
          </a:p>
          <a:p>
            <a:pPr lvl="1" eaLnBrk="1" hangingPunct="1"/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z</a:t>
            </a:r>
            <a:r>
              <a:rPr lang="en-US" altLang="zh-CN" sz="2400" dirty="0" smtClean="0">
                <a:ea typeface="宋体" panose="02010600030101010101" pitchFamily="2" charset="-122"/>
              </a:rPr>
              <a:t>’s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successor</a:t>
            </a:r>
            <a:r>
              <a:rPr lang="en-US" altLang="zh-CN" sz="2400" dirty="0" smtClean="0">
                <a:ea typeface="宋体" panose="02010600030101010101" pitchFamily="2" charset="-122"/>
              </a:rPr>
              <a:t> (y) is the minimum node in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z</a:t>
            </a:r>
            <a:r>
              <a:rPr lang="en-US" altLang="zh-CN" sz="2400" dirty="0" smtClean="0">
                <a:ea typeface="宋体" panose="02010600030101010101" pitchFamily="2" charset="-122"/>
              </a:rPr>
              <a:t>’s right subtree</a:t>
            </a:r>
          </a:p>
          <a:p>
            <a:pPr lvl="1" eaLnBrk="1" hangingPunct="1"/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2400" dirty="0" smtClean="0">
                <a:ea typeface="宋体" panose="02010600030101010101" pitchFamily="2" charset="-122"/>
              </a:rPr>
              <a:t> has either no children or one right child (but no left child)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Replace z’s data with y’s.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Delete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2400" dirty="0" smtClean="0">
                <a:ea typeface="宋体" panose="02010600030101010101" pitchFamily="2" charset="-122"/>
              </a:rPr>
              <a:t> from the tree (via Case 1 or 2)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Can replace with maximum element of the left subtree also.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pSp>
        <p:nvGrpSpPr>
          <p:cNvPr id="77829" name="Group 4"/>
          <p:cNvGrpSpPr>
            <a:grpSpLocks/>
          </p:cNvGrpSpPr>
          <p:nvPr/>
        </p:nvGrpSpPr>
        <p:grpSpPr bwMode="auto">
          <a:xfrm>
            <a:off x="161131" y="3809999"/>
            <a:ext cx="4664075" cy="2994025"/>
            <a:chOff x="137" y="2304"/>
            <a:chExt cx="2938" cy="1886"/>
          </a:xfrm>
        </p:grpSpPr>
        <p:sp>
          <p:nvSpPr>
            <p:cNvPr id="77859" name="Oval 5"/>
            <p:cNvSpPr>
              <a:spLocks noChangeArrowheads="1"/>
            </p:cNvSpPr>
            <p:nvPr/>
          </p:nvSpPr>
          <p:spPr bwMode="auto">
            <a:xfrm>
              <a:off x="1488" y="230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15</a:t>
              </a:r>
            </a:p>
          </p:txBody>
        </p:sp>
        <p:grpSp>
          <p:nvGrpSpPr>
            <p:cNvPr id="77860" name="Group 6"/>
            <p:cNvGrpSpPr>
              <a:grpSpLocks/>
            </p:cNvGrpSpPr>
            <p:nvPr/>
          </p:nvGrpSpPr>
          <p:grpSpPr bwMode="auto">
            <a:xfrm>
              <a:off x="2064" y="2636"/>
              <a:ext cx="1011" cy="889"/>
              <a:chOff x="3795" y="2585"/>
              <a:chExt cx="1011" cy="889"/>
            </a:xfrm>
          </p:grpSpPr>
          <p:sp>
            <p:nvSpPr>
              <p:cNvPr id="77880" name="Oval 7"/>
              <p:cNvSpPr>
                <a:spLocks noChangeArrowheads="1"/>
              </p:cNvSpPr>
              <p:nvPr/>
            </p:nvSpPr>
            <p:spPr bwMode="auto">
              <a:xfrm>
                <a:off x="3795" y="2585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16</a:t>
                </a:r>
              </a:p>
            </p:txBody>
          </p:sp>
          <p:sp>
            <p:nvSpPr>
              <p:cNvPr id="77881" name="Oval 8"/>
              <p:cNvSpPr>
                <a:spLocks noChangeArrowheads="1"/>
              </p:cNvSpPr>
              <p:nvPr/>
            </p:nvSpPr>
            <p:spPr bwMode="auto">
              <a:xfrm>
                <a:off x="4344" y="29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20</a:t>
                </a:r>
              </a:p>
            </p:txBody>
          </p:sp>
          <p:sp>
            <p:nvSpPr>
              <p:cNvPr id="77882" name="Oval 9"/>
              <p:cNvSpPr>
                <a:spLocks noChangeArrowheads="1"/>
              </p:cNvSpPr>
              <p:nvPr/>
            </p:nvSpPr>
            <p:spPr bwMode="auto">
              <a:xfrm>
                <a:off x="4090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18</a:t>
                </a:r>
              </a:p>
            </p:txBody>
          </p:sp>
          <p:sp>
            <p:nvSpPr>
              <p:cNvPr id="77883" name="Oval 10"/>
              <p:cNvSpPr>
                <a:spLocks noChangeArrowheads="1"/>
              </p:cNvSpPr>
              <p:nvPr/>
            </p:nvSpPr>
            <p:spPr bwMode="auto">
              <a:xfrm>
                <a:off x="4604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23</a:t>
                </a:r>
              </a:p>
            </p:txBody>
          </p:sp>
          <p:sp>
            <p:nvSpPr>
              <p:cNvPr id="77884" name="Line 11"/>
              <p:cNvSpPr>
                <a:spLocks noChangeShapeType="1"/>
              </p:cNvSpPr>
              <p:nvPr/>
            </p:nvSpPr>
            <p:spPr bwMode="auto">
              <a:xfrm>
                <a:off x="3975" y="2740"/>
                <a:ext cx="385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85" name="Line 12"/>
              <p:cNvSpPr>
                <a:spLocks noChangeShapeType="1"/>
              </p:cNvSpPr>
              <p:nvPr/>
            </p:nvSpPr>
            <p:spPr bwMode="auto">
              <a:xfrm flipH="1">
                <a:off x="4224" y="3125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86" name="Line 13"/>
              <p:cNvSpPr>
                <a:spLocks noChangeShapeType="1"/>
              </p:cNvSpPr>
              <p:nvPr/>
            </p:nvSpPr>
            <p:spPr bwMode="auto">
              <a:xfrm>
                <a:off x="4503" y="3133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861" name="Oval 14"/>
            <p:cNvSpPr>
              <a:spLocks noChangeArrowheads="1"/>
            </p:cNvSpPr>
            <p:nvPr/>
          </p:nvSpPr>
          <p:spPr bwMode="auto">
            <a:xfrm>
              <a:off x="918" y="365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7862" name="Oval 15"/>
            <p:cNvSpPr>
              <a:spLocks noChangeArrowheads="1"/>
            </p:cNvSpPr>
            <p:nvPr/>
          </p:nvSpPr>
          <p:spPr bwMode="auto">
            <a:xfrm>
              <a:off x="918" y="2636"/>
              <a:ext cx="202" cy="202"/>
            </a:xfrm>
            <a:prstGeom prst="ellipse">
              <a:avLst/>
            </a:prstGeom>
            <a:solidFill>
              <a:srgbClr val="EAEAEA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5</a:t>
              </a:r>
            </a:p>
          </p:txBody>
        </p:sp>
        <p:grpSp>
          <p:nvGrpSpPr>
            <p:cNvPr id="77863" name="Group 16"/>
            <p:cNvGrpSpPr>
              <a:grpSpLocks/>
            </p:cNvGrpSpPr>
            <p:nvPr/>
          </p:nvGrpSpPr>
          <p:grpSpPr bwMode="auto">
            <a:xfrm>
              <a:off x="428" y="2968"/>
              <a:ext cx="1176" cy="224"/>
              <a:chOff x="1018" y="3184"/>
              <a:chExt cx="1176" cy="224"/>
            </a:xfrm>
          </p:grpSpPr>
          <p:sp>
            <p:nvSpPr>
              <p:cNvPr id="77878" name="Oval 17"/>
              <p:cNvSpPr>
                <a:spLocks noChangeArrowheads="1"/>
              </p:cNvSpPr>
              <p:nvPr/>
            </p:nvSpPr>
            <p:spPr bwMode="auto">
              <a:xfrm>
                <a:off x="1992" y="3206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12</a:t>
                </a:r>
              </a:p>
            </p:txBody>
          </p:sp>
          <p:sp>
            <p:nvSpPr>
              <p:cNvPr id="77879" name="Oval 18"/>
              <p:cNvSpPr>
                <a:spLocks noChangeArrowheads="1"/>
              </p:cNvSpPr>
              <p:nvPr/>
            </p:nvSpPr>
            <p:spPr bwMode="auto">
              <a:xfrm>
                <a:off x="1018" y="318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sp>
          <p:nvSpPr>
            <p:cNvPr id="77864" name="Oval 19"/>
            <p:cNvSpPr>
              <a:spLocks noChangeArrowheads="1"/>
            </p:cNvSpPr>
            <p:nvPr/>
          </p:nvSpPr>
          <p:spPr bwMode="auto">
            <a:xfrm>
              <a:off x="1219" y="398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77865" name="Oval 20"/>
            <p:cNvSpPr>
              <a:spLocks noChangeArrowheads="1"/>
            </p:cNvSpPr>
            <p:nvPr/>
          </p:nvSpPr>
          <p:spPr bwMode="auto">
            <a:xfrm>
              <a:off x="1143" y="332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77866" name="Oval 21"/>
            <p:cNvSpPr>
              <a:spLocks noChangeArrowheads="1"/>
            </p:cNvSpPr>
            <p:nvPr/>
          </p:nvSpPr>
          <p:spPr bwMode="auto">
            <a:xfrm>
              <a:off x="1639" y="3323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77867" name="Line 22"/>
            <p:cNvSpPr>
              <a:spLocks noChangeShapeType="1"/>
            </p:cNvSpPr>
            <p:nvPr/>
          </p:nvSpPr>
          <p:spPr bwMode="auto">
            <a:xfrm flipH="1">
              <a:off x="607" y="2803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8" name="Line 23"/>
            <p:cNvSpPr>
              <a:spLocks noChangeShapeType="1"/>
            </p:cNvSpPr>
            <p:nvPr/>
          </p:nvSpPr>
          <p:spPr bwMode="auto">
            <a:xfrm>
              <a:off x="1109" y="2803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9" name="Line 24"/>
            <p:cNvSpPr>
              <a:spLocks noChangeShapeType="1"/>
            </p:cNvSpPr>
            <p:nvPr/>
          </p:nvSpPr>
          <p:spPr bwMode="auto">
            <a:xfrm flipH="1">
              <a:off x="1284" y="3175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25"/>
            <p:cNvSpPr>
              <a:spLocks noChangeShapeType="1"/>
            </p:cNvSpPr>
            <p:nvPr/>
          </p:nvSpPr>
          <p:spPr bwMode="auto">
            <a:xfrm>
              <a:off x="1563" y="3183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26"/>
            <p:cNvSpPr>
              <a:spLocks noChangeShapeType="1"/>
            </p:cNvSpPr>
            <p:nvPr/>
          </p:nvSpPr>
          <p:spPr bwMode="auto">
            <a:xfrm flipH="1">
              <a:off x="1061" y="3521"/>
              <a:ext cx="115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27"/>
            <p:cNvSpPr>
              <a:spLocks noChangeShapeType="1"/>
            </p:cNvSpPr>
            <p:nvPr/>
          </p:nvSpPr>
          <p:spPr bwMode="auto">
            <a:xfrm>
              <a:off x="1067" y="3846"/>
              <a:ext cx="177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Text Box 28"/>
            <p:cNvSpPr txBox="1">
              <a:spLocks noChangeArrowheads="1"/>
            </p:cNvSpPr>
            <p:nvPr/>
          </p:nvSpPr>
          <p:spPr bwMode="auto">
            <a:xfrm>
              <a:off x="137" y="243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delete</a:t>
              </a:r>
            </a:p>
          </p:txBody>
        </p:sp>
        <p:sp>
          <p:nvSpPr>
            <p:cNvPr id="77874" name="Line 29"/>
            <p:cNvSpPr>
              <a:spLocks noChangeShapeType="1"/>
            </p:cNvSpPr>
            <p:nvPr/>
          </p:nvSpPr>
          <p:spPr bwMode="auto">
            <a:xfrm flipH="1">
              <a:off x="1107" y="2451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30"/>
            <p:cNvSpPr>
              <a:spLocks noChangeShapeType="1"/>
            </p:cNvSpPr>
            <p:nvPr/>
          </p:nvSpPr>
          <p:spPr bwMode="auto">
            <a:xfrm>
              <a:off x="1683" y="2451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31"/>
            <p:cNvSpPr txBox="1">
              <a:spLocks noChangeArrowheads="1"/>
            </p:cNvSpPr>
            <p:nvPr/>
          </p:nvSpPr>
          <p:spPr bwMode="auto">
            <a:xfrm>
              <a:off x="911" y="241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z</a:t>
              </a:r>
            </a:p>
          </p:txBody>
        </p:sp>
        <p:sp>
          <p:nvSpPr>
            <p:cNvPr id="77877" name="Line 32"/>
            <p:cNvSpPr>
              <a:spLocks noChangeShapeType="1"/>
            </p:cNvSpPr>
            <p:nvPr/>
          </p:nvSpPr>
          <p:spPr bwMode="auto">
            <a:xfrm>
              <a:off x="651" y="2589"/>
              <a:ext cx="237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6497" name="Text Box 33"/>
          <p:cNvSpPr txBox="1">
            <a:spLocks noChangeArrowheads="1"/>
          </p:cNvSpPr>
          <p:nvPr/>
        </p:nvSpPr>
        <p:spPr bwMode="auto">
          <a:xfrm>
            <a:off x="1080293" y="60261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DD0111"/>
                </a:solidFill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446498" name="Line 34"/>
          <p:cNvSpPr>
            <a:spLocks noChangeShapeType="1"/>
          </p:cNvSpPr>
          <p:nvPr/>
        </p:nvSpPr>
        <p:spPr bwMode="auto">
          <a:xfrm>
            <a:off x="1924843" y="5746749"/>
            <a:ext cx="107950" cy="731838"/>
          </a:xfrm>
          <a:prstGeom prst="line">
            <a:avLst/>
          </a:prstGeom>
          <a:noFill/>
          <a:ln w="25400">
            <a:solidFill>
              <a:srgbClr val="DD011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6499" name="Group 35"/>
          <p:cNvGrpSpPr>
            <a:grpSpLocks/>
          </p:cNvGrpSpPr>
          <p:nvPr/>
        </p:nvGrpSpPr>
        <p:grpSpPr bwMode="auto">
          <a:xfrm>
            <a:off x="4890293" y="3840162"/>
            <a:ext cx="4202113" cy="2465387"/>
            <a:chOff x="2948" y="2323"/>
            <a:chExt cx="2647" cy="1553"/>
          </a:xfrm>
        </p:grpSpPr>
        <p:sp>
          <p:nvSpPr>
            <p:cNvPr id="77836" name="Oval 36"/>
            <p:cNvSpPr>
              <a:spLocks noChangeArrowheads="1"/>
            </p:cNvSpPr>
            <p:nvPr/>
          </p:nvSpPr>
          <p:spPr bwMode="auto">
            <a:xfrm>
              <a:off x="4008" y="232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15</a:t>
              </a:r>
            </a:p>
          </p:txBody>
        </p:sp>
        <p:grpSp>
          <p:nvGrpSpPr>
            <p:cNvPr id="77837" name="Group 37"/>
            <p:cNvGrpSpPr>
              <a:grpSpLocks/>
            </p:cNvGrpSpPr>
            <p:nvPr/>
          </p:nvGrpSpPr>
          <p:grpSpPr bwMode="auto">
            <a:xfrm>
              <a:off x="4584" y="2655"/>
              <a:ext cx="1011" cy="889"/>
              <a:chOff x="3795" y="2585"/>
              <a:chExt cx="1011" cy="889"/>
            </a:xfrm>
          </p:grpSpPr>
          <p:sp>
            <p:nvSpPr>
              <p:cNvPr id="77852" name="Oval 38"/>
              <p:cNvSpPr>
                <a:spLocks noChangeArrowheads="1"/>
              </p:cNvSpPr>
              <p:nvPr/>
            </p:nvSpPr>
            <p:spPr bwMode="auto">
              <a:xfrm>
                <a:off x="3795" y="2585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16</a:t>
                </a:r>
              </a:p>
            </p:txBody>
          </p:sp>
          <p:sp>
            <p:nvSpPr>
              <p:cNvPr id="77853" name="Oval 39"/>
              <p:cNvSpPr>
                <a:spLocks noChangeArrowheads="1"/>
              </p:cNvSpPr>
              <p:nvPr/>
            </p:nvSpPr>
            <p:spPr bwMode="auto">
              <a:xfrm>
                <a:off x="4344" y="29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20</a:t>
                </a:r>
              </a:p>
            </p:txBody>
          </p:sp>
          <p:sp>
            <p:nvSpPr>
              <p:cNvPr id="77854" name="Oval 40"/>
              <p:cNvSpPr>
                <a:spLocks noChangeArrowheads="1"/>
              </p:cNvSpPr>
              <p:nvPr/>
            </p:nvSpPr>
            <p:spPr bwMode="auto">
              <a:xfrm>
                <a:off x="4090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18</a:t>
                </a:r>
              </a:p>
            </p:txBody>
          </p:sp>
          <p:sp>
            <p:nvSpPr>
              <p:cNvPr id="77855" name="Oval 41"/>
              <p:cNvSpPr>
                <a:spLocks noChangeArrowheads="1"/>
              </p:cNvSpPr>
              <p:nvPr/>
            </p:nvSpPr>
            <p:spPr bwMode="auto">
              <a:xfrm>
                <a:off x="4604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23</a:t>
                </a:r>
              </a:p>
            </p:txBody>
          </p:sp>
          <p:sp>
            <p:nvSpPr>
              <p:cNvPr id="77856" name="Line 42"/>
              <p:cNvSpPr>
                <a:spLocks noChangeShapeType="1"/>
              </p:cNvSpPr>
              <p:nvPr/>
            </p:nvSpPr>
            <p:spPr bwMode="auto">
              <a:xfrm>
                <a:off x="3975" y="2740"/>
                <a:ext cx="385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7" name="Line 43"/>
              <p:cNvSpPr>
                <a:spLocks noChangeShapeType="1"/>
              </p:cNvSpPr>
              <p:nvPr/>
            </p:nvSpPr>
            <p:spPr bwMode="auto">
              <a:xfrm flipH="1">
                <a:off x="4224" y="3125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8" name="Line 44"/>
              <p:cNvSpPr>
                <a:spLocks noChangeShapeType="1"/>
              </p:cNvSpPr>
              <p:nvPr/>
            </p:nvSpPr>
            <p:spPr bwMode="auto">
              <a:xfrm>
                <a:off x="4503" y="3133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838" name="Oval 45"/>
            <p:cNvSpPr>
              <a:spLocks noChangeArrowheads="1"/>
            </p:cNvSpPr>
            <p:nvPr/>
          </p:nvSpPr>
          <p:spPr bwMode="auto">
            <a:xfrm>
              <a:off x="3438" y="367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77839" name="Oval 46"/>
            <p:cNvSpPr>
              <a:spLocks noChangeArrowheads="1"/>
            </p:cNvSpPr>
            <p:nvPr/>
          </p:nvSpPr>
          <p:spPr bwMode="auto">
            <a:xfrm>
              <a:off x="3438" y="2655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6</a:t>
              </a:r>
            </a:p>
          </p:txBody>
        </p:sp>
        <p:grpSp>
          <p:nvGrpSpPr>
            <p:cNvPr id="77840" name="Group 47"/>
            <p:cNvGrpSpPr>
              <a:grpSpLocks/>
            </p:cNvGrpSpPr>
            <p:nvPr/>
          </p:nvGrpSpPr>
          <p:grpSpPr bwMode="auto">
            <a:xfrm>
              <a:off x="2948" y="2987"/>
              <a:ext cx="1176" cy="224"/>
              <a:chOff x="1018" y="3184"/>
              <a:chExt cx="1176" cy="224"/>
            </a:xfrm>
          </p:grpSpPr>
          <p:sp>
            <p:nvSpPr>
              <p:cNvPr id="77850" name="Oval 48"/>
              <p:cNvSpPr>
                <a:spLocks noChangeArrowheads="1"/>
              </p:cNvSpPr>
              <p:nvPr/>
            </p:nvSpPr>
            <p:spPr bwMode="auto">
              <a:xfrm>
                <a:off x="1992" y="3206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12</a:t>
                </a:r>
              </a:p>
            </p:txBody>
          </p:sp>
          <p:sp>
            <p:nvSpPr>
              <p:cNvPr id="77851" name="Oval 49"/>
              <p:cNvSpPr>
                <a:spLocks noChangeArrowheads="1"/>
              </p:cNvSpPr>
              <p:nvPr/>
            </p:nvSpPr>
            <p:spPr bwMode="auto">
              <a:xfrm>
                <a:off x="1018" y="318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sp>
          <p:nvSpPr>
            <p:cNvPr id="77841" name="Oval 50"/>
            <p:cNvSpPr>
              <a:spLocks noChangeArrowheads="1"/>
            </p:cNvSpPr>
            <p:nvPr/>
          </p:nvSpPr>
          <p:spPr bwMode="auto">
            <a:xfrm>
              <a:off x="3663" y="33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77842" name="Oval 51"/>
            <p:cNvSpPr>
              <a:spLocks noChangeArrowheads="1"/>
            </p:cNvSpPr>
            <p:nvPr/>
          </p:nvSpPr>
          <p:spPr bwMode="auto">
            <a:xfrm>
              <a:off x="4159" y="3342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77843" name="Line 52"/>
            <p:cNvSpPr>
              <a:spLocks noChangeShapeType="1"/>
            </p:cNvSpPr>
            <p:nvPr/>
          </p:nvSpPr>
          <p:spPr bwMode="auto">
            <a:xfrm flipH="1">
              <a:off x="3127" y="2822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4" name="Line 53"/>
            <p:cNvSpPr>
              <a:spLocks noChangeShapeType="1"/>
            </p:cNvSpPr>
            <p:nvPr/>
          </p:nvSpPr>
          <p:spPr bwMode="auto">
            <a:xfrm>
              <a:off x="3629" y="2822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5" name="Line 54"/>
            <p:cNvSpPr>
              <a:spLocks noChangeShapeType="1"/>
            </p:cNvSpPr>
            <p:nvPr/>
          </p:nvSpPr>
          <p:spPr bwMode="auto">
            <a:xfrm flipH="1">
              <a:off x="3804" y="3194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6" name="Line 55"/>
            <p:cNvSpPr>
              <a:spLocks noChangeShapeType="1"/>
            </p:cNvSpPr>
            <p:nvPr/>
          </p:nvSpPr>
          <p:spPr bwMode="auto">
            <a:xfrm>
              <a:off x="4083" y="3202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7" name="Line 56"/>
            <p:cNvSpPr>
              <a:spLocks noChangeShapeType="1"/>
            </p:cNvSpPr>
            <p:nvPr/>
          </p:nvSpPr>
          <p:spPr bwMode="auto">
            <a:xfrm flipH="1">
              <a:off x="3581" y="3540"/>
              <a:ext cx="115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8" name="Line 57"/>
            <p:cNvSpPr>
              <a:spLocks noChangeShapeType="1"/>
            </p:cNvSpPr>
            <p:nvPr/>
          </p:nvSpPr>
          <p:spPr bwMode="auto">
            <a:xfrm flipH="1">
              <a:off x="3627" y="247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9" name="Line 58"/>
            <p:cNvSpPr>
              <a:spLocks noChangeShapeType="1"/>
            </p:cNvSpPr>
            <p:nvPr/>
          </p:nvSpPr>
          <p:spPr bwMode="auto">
            <a:xfrm>
              <a:off x="4203" y="247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6523" name="Group 59"/>
          <p:cNvGrpSpPr>
            <a:grpSpLocks/>
          </p:cNvGrpSpPr>
          <p:nvPr/>
        </p:nvGrpSpPr>
        <p:grpSpPr bwMode="auto">
          <a:xfrm>
            <a:off x="1123156" y="3724274"/>
            <a:ext cx="584200" cy="623888"/>
            <a:chOff x="694" y="2250"/>
            <a:chExt cx="368" cy="393"/>
          </a:xfrm>
        </p:grpSpPr>
        <p:sp>
          <p:nvSpPr>
            <p:cNvPr id="77834" name="Oval 60"/>
            <p:cNvSpPr>
              <a:spLocks noChangeArrowheads="1"/>
            </p:cNvSpPr>
            <p:nvPr/>
          </p:nvSpPr>
          <p:spPr bwMode="auto">
            <a:xfrm>
              <a:off x="694" y="2250"/>
              <a:ext cx="202" cy="202"/>
            </a:xfrm>
            <a:prstGeom prst="ellipse">
              <a:avLst/>
            </a:prstGeom>
            <a:solidFill>
              <a:srgbClr val="EAEAEA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7835" name="Freeform 61"/>
            <p:cNvSpPr>
              <a:spLocks/>
            </p:cNvSpPr>
            <p:nvPr/>
          </p:nvSpPr>
          <p:spPr bwMode="auto">
            <a:xfrm>
              <a:off x="894" y="2345"/>
              <a:ext cx="168" cy="298"/>
            </a:xfrm>
            <a:custGeom>
              <a:avLst/>
              <a:gdLst>
                <a:gd name="T0" fmla="*/ 0 w 168"/>
                <a:gd name="T1" fmla="*/ 0 h 298"/>
                <a:gd name="T2" fmla="*/ 143 w 168"/>
                <a:gd name="T3" fmla="*/ 88 h 298"/>
                <a:gd name="T4" fmla="*/ 150 w 168"/>
                <a:gd name="T5" fmla="*/ 217 h 298"/>
                <a:gd name="T6" fmla="*/ 116 w 168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8" h="298">
                  <a:moveTo>
                    <a:pt x="0" y="0"/>
                  </a:moveTo>
                  <a:cubicBezTo>
                    <a:pt x="59" y="26"/>
                    <a:pt x="118" y="52"/>
                    <a:pt x="143" y="88"/>
                  </a:cubicBezTo>
                  <a:cubicBezTo>
                    <a:pt x="168" y="124"/>
                    <a:pt x="154" y="182"/>
                    <a:pt x="150" y="217"/>
                  </a:cubicBezTo>
                  <a:cubicBezTo>
                    <a:pt x="146" y="252"/>
                    <a:pt x="103" y="288"/>
                    <a:pt x="116" y="2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4759618" y="6395389"/>
            <a:ext cx="42681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Time Complexity: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O(h) -&gt; O(n)</a:t>
            </a:r>
          </a:p>
        </p:txBody>
      </p:sp>
    </p:spTree>
    <p:extLst>
      <p:ext uri="{BB962C8B-B14F-4D97-AF65-F5344CB8AC3E}">
        <p14:creationId xmlns:p14="http://schemas.microsoft.com/office/powerpoint/2010/main" val="185523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97" grpId="0"/>
      <p:bldP spid="44649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4C29AE-91A7-4904-B278-EED71F28183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Problem of Lopsidedness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Tree can be balanced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node except leaves has exactly 2 child nodes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"/>
          <a:stretch>
            <a:fillRect/>
          </a:stretch>
        </p:blipFill>
        <p:spPr bwMode="auto">
          <a:xfrm>
            <a:off x="2733675" y="3175000"/>
            <a:ext cx="4216400" cy="2774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685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88F959-8C05-43D1-9B83-7C86F239BA2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Problem of Lopsidedness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Trees can be unbalanced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not all nodes have exactly 2 child nodes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2906713"/>
            <a:ext cx="2428875" cy="3359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185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A31B06-CD07-4725-9028-43AE97B54D4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Problem of Lopsidedness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Trees can be totally lopsided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Suppose each node has a right child only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Degenerates into a linked list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829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2" y="3406775"/>
            <a:ext cx="3408363" cy="29749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82950" name="Text Box 5"/>
          <p:cNvSpPr txBox="1">
            <a:spLocks noChangeArrowheads="1"/>
          </p:cNvSpPr>
          <p:nvPr/>
        </p:nvSpPr>
        <p:spPr bwMode="auto">
          <a:xfrm>
            <a:off x="6149975" y="3971925"/>
            <a:ext cx="2651125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Processing time affected by "shape" of tree</a:t>
            </a:r>
          </a:p>
        </p:txBody>
      </p:sp>
    </p:spTree>
    <p:extLst>
      <p:ext uri="{BB962C8B-B14F-4D97-AF65-F5344CB8AC3E}">
        <p14:creationId xmlns:p14="http://schemas.microsoft.com/office/powerpoint/2010/main" val="18018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2025650"/>
            <a:ext cx="8485187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DC9AB8-4305-4906-83DB-D293D563C94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8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Linear Search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229600" cy="4892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Singly-linked list based search function</a:t>
            </a:r>
          </a:p>
        </p:txBody>
      </p:sp>
      <p:sp>
        <p:nvSpPr>
          <p:cNvPr id="55300" name="Text 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266134" y="4995863"/>
            <a:ext cx="2562225" cy="925512"/>
          </a:xfrm>
          <a:prstGeom prst="rect">
            <a:avLst/>
          </a:prstGeom>
          <a:blipFill rotWithShape="0">
            <a:blip r:embed="rId3"/>
            <a:stretch>
              <a:fillRect t="-3268" r="-711" b="-9150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152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5CEE5C-BF5A-4F6F-9A6D-F1C7E65BFBE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Binary Search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038" y="1173163"/>
            <a:ext cx="8707437" cy="5297487"/>
          </a:xfrm>
        </p:spPr>
        <p:txBody>
          <a:bodyPr/>
          <a:lstStyle/>
          <a:p>
            <a:pPr marL="0"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Binary search: searching an </a:t>
            </a: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ordered</a:t>
            </a:r>
            <a:r>
              <a:rPr lang="en-US" altLang="zh-CN" sz="2800" dirty="0" smtClean="0">
                <a:ea typeface="宋体" panose="02010600030101010101" pitchFamily="2" charset="-122"/>
              </a:rPr>
              <a:t> list</a:t>
            </a:r>
            <a:br>
              <a:rPr lang="en-US" altLang="zh-CN" sz="2800" dirty="0" smtClean="0">
                <a:ea typeface="宋体" panose="02010600030101010101" pitchFamily="2" charset="-122"/>
              </a:rPr>
            </a:br>
            <a:endParaRPr lang="en-US" altLang="zh-CN" sz="2800" dirty="0" smtClean="0">
              <a:solidFill>
                <a:srgbClr val="6666FF"/>
              </a:solidFill>
              <a:ea typeface="宋体" panose="02010600030101010101" pitchFamily="2" charset="-122"/>
            </a:endParaRPr>
          </a:p>
        </p:txBody>
      </p:sp>
      <p:pic>
        <p:nvPicPr>
          <p:cNvPr id="614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731963"/>
            <a:ext cx="7543800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86387" y="2869881"/>
            <a:ext cx="2562225" cy="925512"/>
          </a:xfrm>
          <a:prstGeom prst="rect">
            <a:avLst/>
          </a:prstGeom>
          <a:blipFill rotWithShape="0">
            <a:blip r:embed="rId3"/>
            <a:stretch>
              <a:fillRect t="-3247" b="-3896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427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E496B-C378-498E-B0A4-CBBF7E650F3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Binary Search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8763"/>
            <a:ext cx="8686800" cy="474345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Usually outperforms a linear search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Disadvantage: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Requires a sequential storage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Not appropriate for linked lists (Why?)</a:t>
            </a:r>
          </a:p>
          <a:p>
            <a:pPr lvl="1"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It </a:t>
            </a:r>
            <a:r>
              <a:rPr lang="en-US" altLang="zh-CN" u="sng" dirty="0" smtClean="0">
                <a:ea typeface="宋体" panose="02010600030101010101" pitchFamily="2" charset="-122"/>
              </a:rPr>
              <a:t>is</a:t>
            </a:r>
            <a:r>
              <a:rPr lang="en-US" altLang="zh-CN" dirty="0" smtClean="0">
                <a:ea typeface="宋体" panose="02010600030101010101" pitchFamily="2" charset="-122"/>
              </a:rPr>
              <a:t> possible to use a linked structure which can be searched in a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binary-like</a:t>
            </a:r>
            <a:r>
              <a:rPr lang="en-US" altLang="zh-CN" dirty="0" smtClean="0">
                <a:ea typeface="宋体" panose="02010600030101010101" pitchFamily="2" charset="-122"/>
              </a:rPr>
              <a:t> manner</a:t>
            </a:r>
          </a:p>
        </p:txBody>
      </p:sp>
    </p:spTree>
    <p:extLst>
      <p:ext uri="{BB962C8B-B14F-4D97-AF65-F5344CB8AC3E}">
        <p14:creationId xmlns:p14="http://schemas.microsoft.com/office/powerpoint/2010/main" val="414372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CFB8F4-78EB-443A-AB20-FC0E6517B52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Binary Search Tree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CN" sz="2800" smtClean="0">
                <a:ea typeface="宋体" panose="02010600030101010101" pitchFamily="2" charset="-122"/>
              </a:rPr>
              <a:t>Consider the following ordered list of integers</a:t>
            </a:r>
          </a:p>
          <a:p>
            <a:pPr marL="609600" indent="-609600" eaLnBrk="1" hangingPunct="1"/>
            <a:endParaRPr lang="en-US" altLang="zh-CN" sz="2800" smtClean="0">
              <a:ea typeface="宋体" panose="02010600030101010101" pitchFamily="2" charset="-122"/>
            </a:endParaRPr>
          </a:p>
          <a:p>
            <a:pPr marL="609600" indent="-609600" eaLnBrk="1" hangingPunct="1"/>
            <a:endParaRPr lang="en-US" altLang="zh-CN" sz="2800" smtClean="0">
              <a:ea typeface="宋体" panose="02010600030101010101" pitchFamily="2" charset="-122"/>
            </a:endParaRPr>
          </a:p>
          <a:p>
            <a:pPr marL="609600" indent="-609600" eaLnBrk="1" hangingPunct="1"/>
            <a:endParaRPr lang="en-US" altLang="zh-CN" sz="2800" smtClean="0">
              <a:ea typeface="宋体" panose="02010600030101010101" pitchFamily="2" charset="-122"/>
            </a:endParaRPr>
          </a:p>
          <a:p>
            <a:pPr marL="609600" indent="-609600" eaLnBrk="1" hangingPunct="1">
              <a:buFontTx/>
              <a:buAutoNum type="arabicPeriod"/>
            </a:pPr>
            <a:endParaRPr lang="en-US" altLang="zh-CN" sz="2800" smtClean="0">
              <a:ea typeface="宋体" panose="02010600030101010101" pitchFamily="2" charset="-12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800" smtClean="0">
                <a:ea typeface="宋体" panose="02010600030101010101" pitchFamily="2" charset="-122"/>
              </a:rPr>
              <a:t>Examine middle element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800" smtClean="0">
                <a:ea typeface="宋体" panose="02010600030101010101" pitchFamily="2" charset="-122"/>
              </a:rPr>
              <a:t>Examine left, right sublist (maintain pointers)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800" smtClean="0">
                <a:ea typeface="宋体" panose="02010600030101010101" pitchFamily="2" charset="-122"/>
              </a:rPr>
              <a:t>(Recursively) examine left, right sublists</a:t>
            </a: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1409700" y="2838450"/>
            <a:ext cx="6096000" cy="742950"/>
            <a:chOff x="924" y="1848"/>
            <a:chExt cx="3840" cy="468"/>
          </a:xfrm>
        </p:grpSpPr>
        <p:grpSp>
          <p:nvGrpSpPr>
            <p:cNvPr id="8207" name="Group 5"/>
            <p:cNvGrpSpPr>
              <a:grpSpLocks/>
            </p:cNvGrpSpPr>
            <p:nvPr/>
          </p:nvGrpSpPr>
          <p:grpSpPr bwMode="auto">
            <a:xfrm>
              <a:off x="924" y="1912"/>
              <a:ext cx="3840" cy="364"/>
              <a:chOff x="924" y="1912"/>
              <a:chExt cx="3840" cy="364"/>
            </a:xfrm>
          </p:grpSpPr>
          <p:sp>
            <p:nvSpPr>
              <p:cNvPr id="8215" name="Rectangle 6"/>
              <p:cNvSpPr>
                <a:spLocks noChangeArrowheads="1"/>
              </p:cNvSpPr>
              <p:nvPr/>
            </p:nvSpPr>
            <p:spPr bwMode="auto">
              <a:xfrm>
                <a:off x="4215" y="1912"/>
                <a:ext cx="549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2800">
                    <a:ea typeface="宋体" panose="02010600030101010101" pitchFamily="2" charset="-122"/>
                  </a:rPr>
                  <a:t>80</a:t>
                </a:r>
              </a:p>
            </p:txBody>
          </p:sp>
          <p:sp>
            <p:nvSpPr>
              <p:cNvPr id="8216" name="Rectangle 7"/>
              <p:cNvSpPr>
                <a:spLocks noChangeArrowheads="1"/>
              </p:cNvSpPr>
              <p:nvPr/>
            </p:nvSpPr>
            <p:spPr bwMode="auto">
              <a:xfrm>
                <a:off x="3667" y="1912"/>
                <a:ext cx="548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2800">
                    <a:ea typeface="宋体" panose="02010600030101010101" pitchFamily="2" charset="-122"/>
                  </a:rPr>
                  <a:t>66</a:t>
                </a:r>
              </a:p>
            </p:txBody>
          </p:sp>
          <p:sp>
            <p:nvSpPr>
              <p:cNvPr id="8217" name="Rectangle 8"/>
              <p:cNvSpPr>
                <a:spLocks noChangeArrowheads="1"/>
              </p:cNvSpPr>
              <p:nvPr/>
            </p:nvSpPr>
            <p:spPr bwMode="auto">
              <a:xfrm>
                <a:off x="3118" y="1912"/>
                <a:ext cx="549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2800">
                    <a:ea typeface="宋体" panose="02010600030101010101" pitchFamily="2" charset="-122"/>
                  </a:rPr>
                  <a:t>62</a:t>
                </a:r>
              </a:p>
            </p:txBody>
          </p:sp>
          <p:sp>
            <p:nvSpPr>
              <p:cNvPr id="8218" name="Rectangle 9"/>
              <p:cNvSpPr>
                <a:spLocks noChangeArrowheads="1"/>
              </p:cNvSpPr>
              <p:nvPr/>
            </p:nvSpPr>
            <p:spPr bwMode="auto">
              <a:xfrm>
                <a:off x="2570" y="1912"/>
                <a:ext cx="548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2800">
                    <a:ea typeface="宋体" panose="02010600030101010101" pitchFamily="2" charset="-122"/>
                  </a:rPr>
                  <a:t>49</a:t>
                </a:r>
              </a:p>
            </p:txBody>
          </p:sp>
          <p:sp>
            <p:nvSpPr>
              <p:cNvPr id="8219" name="Rectangle 10"/>
              <p:cNvSpPr>
                <a:spLocks noChangeArrowheads="1"/>
              </p:cNvSpPr>
              <p:nvPr/>
            </p:nvSpPr>
            <p:spPr bwMode="auto">
              <a:xfrm>
                <a:off x="2021" y="1912"/>
                <a:ext cx="549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2800">
                    <a:ea typeface="宋体" panose="02010600030101010101" pitchFamily="2" charset="-122"/>
                  </a:rPr>
                  <a:t>35</a:t>
                </a:r>
              </a:p>
            </p:txBody>
          </p:sp>
          <p:sp>
            <p:nvSpPr>
              <p:cNvPr id="8220" name="Rectangle 11"/>
              <p:cNvSpPr>
                <a:spLocks noChangeArrowheads="1"/>
              </p:cNvSpPr>
              <p:nvPr/>
            </p:nvSpPr>
            <p:spPr bwMode="auto">
              <a:xfrm>
                <a:off x="1473" y="1912"/>
                <a:ext cx="548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2800">
                    <a:ea typeface="宋体" panose="02010600030101010101" pitchFamily="2" charset="-122"/>
                  </a:rPr>
                  <a:t>28</a:t>
                </a:r>
              </a:p>
            </p:txBody>
          </p:sp>
          <p:sp>
            <p:nvSpPr>
              <p:cNvPr id="8221" name="Rectangle 12"/>
              <p:cNvSpPr>
                <a:spLocks noChangeArrowheads="1"/>
              </p:cNvSpPr>
              <p:nvPr/>
            </p:nvSpPr>
            <p:spPr bwMode="auto">
              <a:xfrm>
                <a:off x="924" y="1912"/>
                <a:ext cx="549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2800">
                    <a:ea typeface="宋体" panose="02010600030101010101" pitchFamily="2" charset="-122"/>
                  </a:rPr>
                  <a:t>13</a:t>
                </a:r>
              </a:p>
            </p:txBody>
          </p:sp>
          <p:sp>
            <p:nvSpPr>
              <p:cNvPr id="8222" name="Line 13"/>
              <p:cNvSpPr>
                <a:spLocks noChangeShapeType="1"/>
              </p:cNvSpPr>
              <p:nvPr/>
            </p:nvSpPr>
            <p:spPr bwMode="auto">
              <a:xfrm>
                <a:off x="924" y="1912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3" name="Line 14"/>
              <p:cNvSpPr>
                <a:spLocks noChangeShapeType="1"/>
              </p:cNvSpPr>
              <p:nvPr/>
            </p:nvSpPr>
            <p:spPr bwMode="auto">
              <a:xfrm>
                <a:off x="924" y="2276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4" name="Line 15"/>
              <p:cNvSpPr>
                <a:spLocks noChangeShapeType="1"/>
              </p:cNvSpPr>
              <p:nvPr/>
            </p:nvSpPr>
            <p:spPr bwMode="auto">
              <a:xfrm>
                <a:off x="924" y="1912"/>
                <a:ext cx="0" cy="364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5" name="Line 16"/>
              <p:cNvSpPr>
                <a:spLocks noChangeShapeType="1"/>
              </p:cNvSpPr>
              <p:nvPr/>
            </p:nvSpPr>
            <p:spPr bwMode="auto">
              <a:xfrm>
                <a:off x="4764" y="1912"/>
                <a:ext cx="0" cy="364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6" name="Line 17"/>
              <p:cNvSpPr>
                <a:spLocks noChangeShapeType="1"/>
              </p:cNvSpPr>
              <p:nvPr/>
            </p:nvSpPr>
            <p:spPr bwMode="auto">
              <a:xfrm>
                <a:off x="1473" y="1912"/>
                <a:ext cx="54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7" name="Line 18"/>
              <p:cNvSpPr>
                <a:spLocks noChangeShapeType="1"/>
              </p:cNvSpPr>
              <p:nvPr/>
            </p:nvSpPr>
            <p:spPr bwMode="auto">
              <a:xfrm>
                <a:off x="1473" y="2276"/>
                <a:ext cx="54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8" name="Line 19"/>
              <p:cNvSpPr>
                <a:spLocks noChangeShapeType="1"/>
              </p:cNvSpPr>
              <p:nvPr/>
            </p:nvSpPr>
            <p:spPr bwMode="auto">
              <a:xfrm>
                <a:off x="2021" y="1912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9" name="Line 20"/>
              <p:cNvSpPr>
                <a:spLocks noChangeShapeType="1"/>
              </p:cNvSpPr>
              <p:nvPr/>
            </p:nvSpPr>
            <p:spPr bwMode="auto">
              <a:xfrm>
                <a:off x="2021" y="2276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0" name="Line 21"/>
              <p:cNvSpPr>
                <a:spLocks noChangeShapeType="1"/>
              </p:cNvSpPr>
              <p:nvPr/>
            </p:nvSpPr>
            <p:spPr bwMode="auto">
              <a:xfrm>
                <a:off x="2570" y="1912"/>
                <a:ext cx="54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1" name="Line 22"/>
              <p:cNvSpPr>
                <a:spLocks noChangeShapeType="1"/>
              </p:cNvSpPr>
              <p:nvPr/>
            </p:nvSpPr>
            <p:spPr bwMode="auto">
              <a:xfrm>
                <a:off x="2570" y="2276"/>
                <a:ext cx="54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2" name="Line 23"/>
              <p:cNvSpPr>
                <a:spLocks noChangeShapeType="1"/>
              </p:cNvSpPr>
              <p:nvPr/>
            </p:nvSpPr>
            <p:spPr bwMode="auto">
              <a:xfrm>
                <a:off x="3118" y="1912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3" name="Line 24"/>
              <p:cNvSpPr>
                <a:spLocks noChangeShapeType="1"/>
              </p:cNvSpPr>
              <p:nvPr/>
            </p:nvSpPr>
            <p:spPr bwMode="auto">
              <a:xfrm>
                <a:off x="3118" y="2276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4" name="Line 25"/>
              <p:cNvSpPr>
                <a:spLocks noChangeShapeType="1"/>
              </p:cNvSpPr>
              <p:nvPr/>
            </p:nvSpPr>
            <p:spPr bwMode="auto">
              <a:xfrm>
                <a:off x="3667" y="1912"/>
                <a:ext cx="54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5" name="Line 26"/>
              <p:cNvSpPr>
                <a:spLocks noChangeShapeType="1"/>
              </p:cNvSpPr>
              <p:nvPr/>
            </p:nvSpPr>
            <p:spPr bwMode="auto">
              <a:xfrm>
                <a:off x="3667" y="2276"/>
                <a:ext cx="54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6" name="Line 27"/>
              <p:cNvSpPr>
                <a:spLocks noChangeShapeType="1"/>
              </p:cNvSpPr>
              <p:nvPr/>
            </p:nvSpPr>
            <p:spPr bwMode="auto">
              <a:xfrm>
                <a:off x="4215" y="1912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7" name="Line 28"/>
              <p:cNvSpPr>
                <a:spLocks noChangeShapeType="1"/>
              </p:cNvSpPr>
              <p:nvPr/>
            </p:nvSpPr>
            <p:spPr bwMode="auto">
              <a:xfrm>
                <a:off x="4215" y="2276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08" name="Oval 29"/>
            <p:cNvSpPr>
              <a:spLocks noChangeArrowheads="1"/>
            </p:cNvSpPr>
            <p:nvPr/>
          </p:nvSpPr>
          <p:spPr bwMode="auto">
            <a:xfrm>
              <a:off x="972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209" name="Oval 30"/>
            <p:cNvSpPr>
              <a:spLocks noChangeArrowheads="1"/>
            </p:cNvSpPr>
            <p:nvPr/>
          </p:nvSpPr>
          <p:spPr bwMode="auto">
            <a:xfrm>
              <a:off x="1512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210" name="Oval 31"/>
            <p:cNvSpPr>
              <a:spLocks noChangeArrowheads="1"/>
            </p:cNvSpPr>
            <p:nvPr/>
          </p:nvSpPr>
          <p:spPr bwMode="auto">
            <a:xfrm>
              <a:off x="2052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211" name="Oval 32"/>
            <p:cNvSpPr>
              <a:spLocks noChangeArrowheads="1"/>
            </p:cNvSpPr>
            <p:nvPr/>
          </p:nvSpPr>
          <p:spPr bwMode="auto">
            <a:xfrm>
              <a:off x="2604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212" name="Oval 33"/>
            <p:cNvSpPr>
              <a:spLocks noChangeArrowheads="1"/>
            </p:cNvSpPr>
            <p:nvPr/>
          </p:nvSpPr>
          <p:spPr bwMode="auto">
            <a:xfrm>
              <a:off x="3156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213" name="Oval 34"/>
            <p:cNvSpPr>
              <a:spLocks noChangeArrowheads="1"/>
            </p:cNvSpPr>
            <p:nvPr/>
          </p:nvSpPr>
          <p:spPr bwMode="auto">
            <a:xfrm>
              <a:off x="3708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214" name="Oval 35"/>
            <p:cNvSpPr>
              <a:spLocks noChangeArrowheads="1"/>
            </p:cNvSpPr>
            <p:nvPr/>
          </p:nvSpPr>
          <p:spPr bwMode="auto">
            <a:xfrm>
              <a:off x="4260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</p:grpSp>
      <p:sp>
        <p:nvSpPr>
          <p:cNvPr id="58404" name="Line 36"/>
          <p:cNvSpPr>
            <a:spLocks noChangeShapeType="1"/>
          </p:cNvSpPr>
          <p:nvPr/>
        </p:nvSpPr>
        <p:spPr bwMode="auto">
          <a:xfrm>
            <a:off x="4457700" y="234315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8405" name="Group 37"/>
          <p:cNvGrpSpPr>
            <a:grpSpLocks/>
          </p:cNvGrpSpPr>
          <p:nvPr/>
        </p:nvGrpSpPr>
        <p:grpSpPr bwMode="auto">
          <a:xfrm>
            <a:off x="2914650" y="2466975"/>
            <a:ext cx="3067050" cy="1130300"/>
            <a:chOff x="1836" y="1554"/>
            <a:chExt cx="1932" cy="712"/>
          </a:xfrm>
        </p:grpSpPr>
        <p:sp>
          <p:nvSpPr>
            <p:cNvPr id="8205" name="Freeform 38"/>
            <p:cNvSpPr>
              <a:spLocks/>
            </p:cNvSpPr>
            <p:nvPr/>
          </p:nvSpPr>
          <p:spPr bwMode="auto">
            <a:xfrm>
              <a:off x="1836" y="1554"/>
              <a:ext cx="876" cy="700"/>
            </a:xfrm>
            <a:custGeom>
              <a:avLst/>
              <a:gdLst>
                <a:gd name="T0" fmla="*/ 876 w 876"/>
                <a:gd name="T1" fmla="*/ 666 h 700"/>
                <a:gd name="T2" fmla="*/ 720 w 876"/>
                <a:gd name="T3" fmla="*/ 678 h 700"/>
                <a:gd name="T4" fmla="*/ 672 w 876"/>
                <a:gd name="T5" fmla="*/ 534 h 700"/>
                <a:gd name="T6" fmla="*/ 708 w 876"/>
                <a:gd name="T7" fmla="*/ 174 h 700"/>
                <a:gd name="T8" fmla="*/ 564 w 876"/>
                <a:gd name="T9" fmla="*/ 54 h 700"/>
                <a:gd name="T10" fmla="*/ 180 w 876"/>
                <a:gd name="T11" fmla="*/ 30 h 700"/>
                <a:gd name="T12" fmla="*/ 0 w 876"/>
                <a:gd name="T13" fmla="*/ 234 h 7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700">
                  <a:moveTo>
                    <a:pt x="876" y="666"/>
                  </a:moveTo>
                  <a:cubicBezTo>
                    <a:pt x="815" y="683"/>
                    <a:pt x="754" y="700"/>
                    <a:pt x="720" y="678"/>
                  </a:cubicBezTo>
                  <a:cubicBezTo>
                    <a:pt x="686" y="656"/>
                    <a:pt x="674" y="618"/>
                    <a:pt x="672" y="534"/>
                  </a:cubicBezTo>
                  <a:cubicBezTo>
                    <a:pt x="670" y="450"/>
                    <a:pt x="726" y="254"/>
                    <a:pt x="708" y="174"/>
                  </a:cubicBezTo>
                  <a:cubicBezTo>
                    <a:pt x="690" y="94"/>
                    <a:pt x="652" y="78"/>
                    <a:pt x="564" y="54"/>
                  </a:cubicBezTo>
                  <a:cubicBezTo>
                    <a:pt x="476" y="30"/>
                    <a:pt x="274" y="0"/>
                    <a:pt x="180" y="30"/>
                  </a:cubicBezTo>
                  <a:cubicBezTo>
                    <a:pt x="86" y="60"/>
                    <a:pt x="43" y="147"/>
                    <a:pt x="0" y="2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Freeform 39"/>
            <p:cNvSpPr>
              <a:spLocks/>
            </p:cNvSpPr>
            <p:nvPr/>
          </p:nvSpPr>
          <p:spPr bwMode="auto">
            <a:xfrm flipH="1">
              <a:off x="2892" y="1566"/>
              <a:ext cx="876" cy="700"/>
            </a:xfrm>
            <a:custGeom>
              <a:avLst/>
              <a:gdLst>
                <a:gd name="T0" fmla="*/ 876 w 876"/>
                <a:gd name="T1" fmla="*/ 666 h 700"/>
                <a:gd name="T2" fmla="*/ 720 w 876"/>
                <a:gd name="T3" fmla="*/ 678 h 700"/>
                <a:gd name="T4" fmla="*/ 672 w 876"/>
                <a:gd name="T5" fmla="*/ 534 h 700"/>
                <a:gd name="T6" fmla="*/ 708 w 876"/>
                <a:gd name="T7" fmla="*/ 174 h 700"/>
                <a:gd name="T8" fmla="*/ 564 w 876"/>
                <a:gd name="T9" fmla="*/ 54 h 700"/>
                <a:gd name="T10" fmla="*/ 180 w 876"/>
                <a:gd name="T11" fmla="*/ 30 h 700"/>
                <a:gd name="T12" fmla="*/ 0 w 876"/>
                <a:gd name="T13" fmla="*/ 234 h 7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700">
                  <a:moveTo>
                    <a:pt x="876" y="666"/>
                  </a:moveTo>
                  <a:cubicBezTo>
                    <a:pt x="815" y="683"/>
                    <a:pt x="754" y="700"/>
                    <a:pt x="720" y="678"/>
                  </a:cubicBezTo>
                  <a:cubicBezTo>
                    <a:pt x="686" y="656"/>
                    <a:pt x="674" y="618"/>
                    <a:pt x="672" y="534"/>
                  </a:cubicBezTo>
                  <a:cubicBezTo>
                    <a:pt x="670" y="450"/>
                    <a:pt x="726" y="254"/>
                    <a:pt x="708" y="174"/>
                  </a:cubicBezTo>
                  <a:cubicBezTo>
                    <a:pt x="690" y="94"/>
                    <a:pt x="652" y="78"/>
                    <a:pt x="564" y="54"/>
                  </a:cubicBezTo>
                  <a:cubicBezTo>
                    <a:pt x="476" y="30"/>
                    <a:pt x="274" y="0"/>
                    <a:pt x="180" y="30"/>
                  </a:cubicBezTo>
                  <a:cubicBezTo>
                    <a:pt x="86" y="60"/>
                    <a:pt x="43" y="147"/>
                    <a:pt x="0" y="2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408" name="Group 40"/>
          <p:cNvGrpSpPr>
            <a:grpSpLocks/>
          </p:cNvGrpSpPr>
          <p:nvPr/>
        </p:nvGrpSpPr>
        <p:grpSpPr bwMode="auto">
          <a:xfrm>
            <a:off x="1981200" y="2724150"/>
            <a:ext cx="4991100" cy="904875"/>
            <a:chOff x="1248" y="1716"/>
            <a:chExt cx="3144" cy="570"/>
          </a:xfrm>
        </p:grpSpPr>
        <p:sp>
          <p:nvSpPr>
            <p:cNvPr id="8201" name="Freeform 41"/>
            <p:cNvSpPr>
              <a:spLocks/>
            </p:cNvSpPr>
            <p:nvPr/>
          </p:nvSpPr>
          <p:spPr bwMode="auto">
            <a:xfrm>
              <a:off x="1824" y="1716"/>
              <a:ext cx="360" cy="558"/>
            </a:xfrm>
            <a:custGeom>
              <a:avLst/>
              <a:gdLst>
                <a:gd name="T0" fmla="*/ 0 w 360"/>
                <a:gd name="T1" fmla="*/ 516 h 558"/>
                <a:gd name="T2" fmla="*/ 96 w 360"/>
                <a:gd name="T3" fmla="*/ 528 h 558"/>
                <a:gd name="T4" fmla="*/ 144 w 360"/>
                <a:gd name="T5" fmla="*/ 336 h 558"/>
                <a:gd name="T6" fmla="*/ 144 w 360"/>
                <a:gd name="T7" fmla="*/ 168 h 558"/>
                <a:gd name="T8" fmla="*/ 168 w 360"/>
                <a:gd name="T9" fmla="*/ 24 h 558"/>
                <a:gd name="T10" fmla="*/ 300 w 360"/>
                <a:gd name="T11" fmla="*/ 24 h 558"/>
                <a:gd name="T12" fmla="*/ 360 w 360"/>
                <a:gd name="T13" fmla="*/ 72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0" h="558">
                  <a:moveTo>
                    <a:pt x="0" y="516"/>
                  </a:moveTo>
                  <a:cubicBezTo>
                    <a:pt x="36" y="537"/>
                    <a:pt x="72" y="558"/>
                    <a:pt x="96" y="528"/>
                  </a:cubicBezTo>
                  <a:cubicBezTo>
                    <a:pt x="120" y="498"/>
                    <a:pt x="136" y="396"/>
                    <a:pt x="144" y="336"/>
                  </a:cubicBezTo>
                  <a:cubicBezTo>
                    <a:pt x="152" y="276"/>
                    <a:pt x="140" y="220"/>
                    <a:pt x="144" y="168"/>
                  </a:cubicBezTo>
                  <a:cubicBezTo>
                    <a:pt x="148" y="116"/>
                    <a:pt x="142" y="48"/>
                    <a:pt x="168" y="24"/>
                  </a:cubicBezTo>
                  <a:cubicBezTo>
                    <a:pt x="194" y="0"/>
                    <a:pt x="268" y="16"/>
                    <a:pt x="300" y="24"/>
                  </a:cubicBezTo>
                  <a:cubicBezTo>
                    <a:pt x="332" y="32"/>
                    <a:pt x="346" y="52"/>
                    <a:pt x="360" y="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Freeform 42"/>
            <p:cNvSpPr>
              <a:spLocks/>
            </p:cNvSpPr>
            <p:nvPr/>
          </p:nvSpPr>
          <p:spPr bwMode="auto">
            <a:xfrm>
              <a:off x="4032" y="1716"/>
              <a:ext cx="360" cy="558"/>
            </a:xfrm>
            <a:custGeom>
              <a:avLst/>
              <a:gdLst>
                <a:gd name="T0" fmla="*/ 0 w 360"/>
                <a:gd name="T1" fmla="*/ 516 h 558"/>
                <a:gd name="T2" fmla="*/ 96 w 360"/>
                <a:gd name="T3" fmla="*/ 528 h 558"/>
                <a:gd name="T4" fmla="*/ 144 w 360"/>
                <a:gd name="T5" fmla="*/ 336 h 558"/>
                <a:gd name="T6" fmla="*/ 144 w 360"/>
                <a:gd name="T7" fmla="*/ 168 h 558"/>
                <a:gd name="T8" fmla="*/ 168 w 360"/>
                <a:gd name="T9" fmla="*/ 24 h 558"/>
                <a:gd name="T10" fmla="*/ 300 w 360"/>
                <a:gd name="T11" fmla="*/ 24 h 558"/>
                <a:gd name="T12" fmla="*/ 360 w 360"/>
                <a:gd name="T13" fmla="*/ 72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0" h="558">
                  <a:moveTo>
                    <a:pt x="0" y="516"/>
                  </a:moveTo>
                  <a:cubicBezTo>
                    <a:pt x="36" y="537"/>
                    <a:pt x="72" y="558"/>
                    <a:pt x="96" y="528"/>
                  </a:cubicBezTo>
                  <a:cubicBezTo>
                    <a:pt x="120" y="498"/>
                    <a:pt x="136" y="396"/>
                    <a:pt x="144" y="336"/>
                  </a:cubicBezTo>
                  <a:cubicBezTo>
                    <a:pt x="152" y="276"/>
                    <a:pt x="140" y="220"/>
                    <a:pt x="144" y="168"/>
                  </a:cubicBezTo>
                  <a:cubicBezTo>
                    <a:pt x="148" y="116"/>
                    <a:pt x="142" y="48"/>
                    <a:pt x="168" y="24"/>
                  </a:cubicBezTo>
                  <a:cubicBezTo>
                    <a:pt x="194" y="0"/>
                    <a:pt x="268" y="16"/>
                    <a:pt x="300" y="24"/>
                  </a:cubicBezTo>
                  <a:cubicBezTo>
                    <a:pt x="332" y="32"/>
                    <a:pt x="346" y="52"/>
                    <a:pt x="360" y="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Freeform 43"/>
            <p:cNvSpPr>
              <a:spLocks/>
            </p:cNvSpPr>
            <p:nvPr/>
          </p:nvSpPr>
          <p:spPr bwMode="auto">
            <a:xfrm flipH="1">
              <a:off x="1248" y="1716"/>
              <a:ext cx="360" cy="558"/>
            </a:xfrm>
            <a:custGeom>
              <a:avLst/>
              <a:gdLst>
                <a:gd name="T0" fmla="*/ 0 w 360"/>
                <a:gd name="T1" fmla="*/ 516 h 558"/>
                <a:gd name="T2" fmla="*/ 96 w 360"/>
                <a:gd name="T3" fmla="*/ 528 h 558"/>
                <a:gd name="T4" fmla="*/ 144 w 360"/>
                <a:gd name="T5" fmla="*/ 336 h 558"/>
                <a:gd name="T6" fmla="*/ 144 w 360"/>
                <a:gd name="T7" fmla="*/ 168 h 558"/>
                <a:gd name="T8" fmla="*/ 168 w 360"/>
                <a:gd name="T9" fmla="*/ 24 h 558"/>
                <a:gd name="T10" fmla="*/ 300 w 360"/>
                <a:gd name="T11" fmla="*/ 24 h 558"/>
                <a:gd name="T12" fmla="*/ 360 w 360"/>
                <a:gd name="T13" fmla="*/ 72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0" h="558">
                  <a:moveTo>
                    <a:pt x="0" y="516"/>
                  </a:moveTo>
                  <a:cubicBezTo>
                    <a:pt x="36" y="537"/>
                    <a:pt x="72" y="558"/>
                    <a:pt x="96" y="528"/>
                  </a:cubicBezTo>
                  <a:cubicBezTo>
                    <a:pt x="120" y="498"/>
                    <a:pt x="136" y="396"/>
                    <a:pt x="144" y="336"/>
                  </a:cubicBezTo>
                  <a:cubicBezTo>
                    <a:pt x="152" y="276"/>
                    <a:pt x="140" y="220"/>
                    <a:pt x="144" y="168"/>
                  </a:cubicBezTo>
                  <a:cubicBezTo>
                    <a:pt x="148" y="116"/>
                    <a:pt x="142" y="48"/>
                    <a:pt x="168" y="24"/>
                  </a:cubicBezTo>
                  <a:cubicBezTo>
                    <a:pt x="194" y="0"/>
                    <a:pt x="268" y="16"/>
                    <a:pt x="300" y="24"/>
                  </a:cubicBezTo>
                  <a:cubicBezTo>
                    <a:pt x="332" y="32"/>
                    <a:pt x="346" y="52"/>
                    <a:pt x="360" y="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Freeform 44"/>
            <p:cNvSpPr>
              <a:spLocks/>
            </p:cNvSpPr>
            <p:nvPr/>
          </p:nvSpPr>
          <p:spPr bwMode="auto">
            <a:xfrm flipH="1">
              <a:off x="3432" y="1728"/>
              <a:ext cx="360" cy="558"/>
            </a:xfrm>
            <a:custGeom>
              <a:avLst/>
              <a:gdLst>
                <a:gd name="T0" fmla="*/ 0 w 360"/>
                <a:gd name="T1" fmla="*/ 516 h 558"/>
                <a:gd name="T2" fmla="*/ 96 w 360"/>
                <a:gd name="T3" fmla="*/ 528 h 558"/>
                <a:gd name="T4" fmla="*/ 144 w 360"/>
                <a:gd name="T5" fmla="*/ 336 h 558"/>
                <a:gd name="T6" fmla="*/ 144 w 360"/>
                <a:gd name="T7" fmla="*/ 168 h 558"/>
                <a:gd name="T8" fmla="*/ 168 w 360"/>
                <a:gd name="T9" fmla="*/ 24 h 558"/>
                <a:gd name="T10" fmla="*/ 300 w 360"/>
                <a:gd name="T11" fmla="*/ 24 h 558"/>
                <a:gd name="T12" fmla="*/ 360 w 360"/>
                <a:gd name="T13" fmla="*/ 72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0" h="558">
                  <a:moveTo>
                    <a:pt x="0" y="516"/>
                  </a:moveTo>
                  <a:cubicBezTo>
                    <a:pt x="36" y="537"/>
                    <a:pt x="72" y="558"/>
                    <a:pt x="96" y="528"/>
                  </a:cubicBezTo>
                  <a:cubicBezTo>
                    <a:pt x="120" y="498"/>
                    <a:pt x="136" y="396"/>
                    <a:pt x="144" y="336"/>
                  </a:cubicBezTo>
                  <a:cubicBezTo>
                    <a:pt x="152" y="276"/>
                    <a:pt x="140" y="220"/>
                    <a:pt x="144" y="168"/>
                  </a:cubicBezTo>
                  <a:cubicBezTo>
                    <a:pt x="148" y="116"/>
                    <a:pt x="142" y="48"/>
                    <a:pt x="168" y="24"/>
                  </a:cubicBezTo>
                  <a:cubicBezTo>
                    <a:pt x="194" y="0"/>
                    <a:pt x="268" y="16"/>
                    <a:pt x="300" y="24"/>
                  </a:cubicBezTo>
                  <a:cubicBezTo>
                    <a:pt x="332" y="32"/>
                    <a:pt x="346" y="52"/>
                    <a:pt x="360" y="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615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0407F8-241C-429D-A155-4D5748690B5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Binary Search Tree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Redraw the previous structure so that it has a treelike shape – a </a:t>
            </a:r>
            <a:r>
              <a:rPr lang="en-US" altLang="zh-CN" u="sng" smtClean="0">
                <a:ea typeface="宋体" panose="02010600030101010101" pitchFamily="2" charset="-122"/>
              </a:rPr>
              <a:t>binary tree</a:t>
            </a: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1409700" y="2940050"/>
            <a:ext cx="8715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1409700" y="3517900"/>
            <a:ext cx="8715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1409700" y="294005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7505700" y="294005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2281238" y="2940050"/>
            <a:ext cx="8699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>
            <a:off x="2281238" y="3517900"/>
            <a:ext cx="8699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3151188" y="2940050"/>
            <a:ext cx="8715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>
            <a:off x="3151188" y="3517900"/>
            <a:ext cx="8715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4022725" y="2940050"/>
            <a:ext cx="8699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4022725" y="3517900"/>
            <a:ext cx="8699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>
            <a:off x="4892675" y="2940050"/>
            <a:ext cx="8715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>
            <a:off x="4892675" y="3517900"/>
            <a:ext cx="8715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>
            <a:off x="5764213" y="2940050"/>
            <a:ext cx="8699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>
            <a:off x="5764213" y="3517900"/>
            <a:ext cx="8699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>
            <a:off x="6634163" y="2940050"/>
            <a:ext cx="8715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6" name="Line 19"/>
          <p:cNvSpPr>
            <a:spLocks noChangeShapeType="1"/>
          </p:cNvSpPr>
          <p:nvPr/>
        </p:nvSpPr>
        <p:spPr bwMode="auto">
          <a:xfrm>
            <a:off x="6634163" y="3517900"/>
            <a:ext cx="8715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237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9"/>
          <a:stretch>
            <a:fillRect/>
          </a:stretch>
        </p:blipFill>
        <p:spPr bwMode="auto">
          <a:xfrm>
            <a:off x="2549525" y="3046413"/>
            <a:ext cx="4202113" cy="276701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2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512"/>
            <a:ext cx="8229600" cy="1143000"/>
          </a:xfrm>
        </p:spPr>
        <p:txBody>
          <a:bodyPr/>
          <a:lstStyle/>
          <a:p>
            <a:r>
              <a:rPr lang="en-US" altLang="zh-CN" sz="3600" dirty="0" smtClean="0"/>
              <a:t>Binary Search Tree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67512"/>
                <a:ext cx="8686800" cy="5076138"/>
              </a:xfrm>
            </p:spPr>
            <p:txBody>
              <a:bodyPr/>
              <a:lstStyle/>
              <a:p>
                <a:r>
                  <a:rPr lang="en-US" altLang="zh-CN" sz="2400" dirty="0" smtClean="0"/>
                  <a:t>Searching an element in a binary tree</a:t>
                </a:r>
              </a:p>
              <a:p>
                <a:pPr lvl="1"/>
                <a:r>
                  <a:rPr lang="en-US" altLang="zh-CN" sz="2000" dirty="0" smtClean="0"/>
                  <a:t>Check both left subtree and right subtree.</a:t>
                </a:r>
              </a:p>
              <a:p>
                <a:pPr lvl="1"/>
                <a:r>
                  <a:rPr lang="en-US" altLang="zh-CN" sz="2000" dirty="0" smtClean="0"/>
                  <a:t>The worst case complexity of search operation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r>
                  <a:rPr lang="en-US" altLang="zh-CN" sz="2400" dirty="0" smtClean="0"/>
                  <a:t>Binary search tree</a:t>
                </a:r>
              </a:p>
              <a:p>
                <a:pPr lvl="1"/>
                <a:r>
                  <a:rPr lang="en-US" altLang="zh-CN" sz="2000" dirty="0" smtClean="0"/>
                  <a:t>The left subtree of a node contains only nodes with keys less than the nodes key.</a:t>
                </a:r>
              </a:p>
              <a:p>
                <a:pPr lvl="1"/>
                <a:r>
                  <a:rPr lang="en-US" altLang="zh-CN" sz="2000" dirty="0" smtClean="0"/>
                  <a:t>The right subtree of a node contains only nodes with keys greater than the nodes key.</a:t>
                </a:r>
              </a:p>
              <a:p>
                <a:pPr lvl="1"/>
                <a:r>
                  <a:rPr lang="en-US" altLang="zh-CN" sz="2000" dirty="0" smtClean="0"/>
                  <a:t>Both left and right subtrees must also be binary search tree.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67512"/>
                <a:ext cx="8686800" cy="5076138"/>
              </a:xfrm>
              <a:blipFill rotWithShape="0">
                <a:blip r:embed="rId2"/>
                <a:stretch>
                  <a:fillRect l="-982" t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E1499-88C7-4B35-B986-6560A49AAC9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8" y="5046662"/>
            <a:ext cx="5105400" cy="1457325"/>
          </a:xfrm>
          <a:prstGeom prst="rect">
            <a:avLst/>
          </a:prstGeom>
        </p:spPr>
      </p:pic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921458" y="4933950"/>
            <a:ext cx="2546350" cy="1447800"/>
            <a:chOff x="682" y="1950"/>
            <a:chExt cx="1604" cy="912"/>
          </a:xfrm>
        </p:grpSpPr>
        <p:sp>
          <p:nvSpPr>
            <p:cNvPr id="7" name="Line 5"/>
            <p:cNvSpPr>
              <a:spLocks noChangeAspect="1" noChangeShapeType="1"/>
            </p:cNvSpPr>
            <p:nvPr/>
          </p:nvSpPr>
          <p:spPr bwMode="auto">
            <a:xfrm rot="16200000" flipV="1">
              <a:off x="1053" y="24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1449" y="201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768" y="2046"/>
              <a:ext cx="778" cy="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682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970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258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426" y="195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1832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2084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9</a:t>
              </a:r>
            </a:p>
          </p:txBody>
        </p:sp>
      </p:grpSp>
      <p:pic>
        <p:nvPicPr>
          <p:cNvPr id="1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858" y="689344"/>
            <a:ext cx="2134310" cy="130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2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Operations on BST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7969"/>
            <a:ext cx="8686800" cy="474345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Find/Find Minimum/Find Maximum element in BSTs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Traverse the BST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Visit each node exactly once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The </a:t>
            </a:r>
            <a:r>
              <a:rPr lang="en-US" altLang="zh-CN" sz="2000" dirty="0" err="1">
                <a:ea typeface="宋体" panose="02010600030101010101" pitchFamily="2" charset="-122"/>
              </a:rPr>
              <a:t>inorder</a:t>
            </a:r>
            <a:r>
              <a:rPr lang="en-US" altLang="zh-CN" sz="2000" dirty="0">
                <a:ea typeface="宋体" panose="02010600030101010101" pitchFamily="2" charset="-122"/>
              </a:rPr>
              <a:t> traversal a BST produces an ascending list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Insert a new item in the BST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Maintain the BST property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Delete an item from the BST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Maintain the BST property</a:t>
            </a:r>
          </a:p>
          <a:p>
            <a:pPr eaLnBrk="1" hangingPunct="1"/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E1499-88C7-4B35-B986-6560A49AAC9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18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hoffDS2eC">
  <a:themeElements>
    <a:clrScheme name="NyhoffDS2e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hoffDS2e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yhoffDS2e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NyhoffDS2eC</Template>
  <TotalTime>7424</TotalTime>
  <Words>1193</Words>
  <Application>Microsoft Office PowerPoint</Application>
  <PresentationFormat>On-screen Show (4:3)</PresentationFormat>
  <Paragraphs>335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MS Mincho</vt:lpstr>
      <vt:lpstr>宋体</vt:lpstr>
      <vt:lpstr>Arial</vt:lpstr>
      <vt:lpstr>Cambria Math</vt:lpstr>
      <vt:lpstr>Comic Sans MS</vt:lpstr>
      <vt:lpstr>Courier New</vt:lpstr>
      <vt:lpstr>Monotype Corsiva</vt:lpstr>
      <vt:lpstr>Symbol</vt:lpstr>
      <vt:lpstr>Times New Roman</vt:lpstr>
      <vt:lpstr>NyhoffDS2eC</vt:lpstr>
      <vt:lpstr>Linear Search</vt:lpstr>
      <vt:lpstr>Linear Search</vt:lpstr>
      <vt:lpstr>Linear Search</vt:lpstr>
      <vt:lpstr>Binary Search</vt:lpstr>
      <vt:lpstr>Binary Search</vt:lpstr>
      <vt:lpstr>Binary Search Tree</vt:lpstr>
      <vt:lpstr>Binary Search Tree</vt:lpstr>
      <vt:lpstr>Binary Search Tree</vt:lpstr>
      <vt:lpstr>Operations on BST</vt:lpstr>
      <vt:lpstr>Search an Element in a BST</vt:lpstr>
      <vt:lpstr>Searching for a Key</vt:lpstr>
      <vt:lpstr>Finding Min Element in BSTs</vt:lpstr>
      <vt:lpstr>Finding Max Element in BSTs</vt:lpstr>
      <vt:lpstr>Traversing a Binary Search Tree</vt:lpstr>
      <vt:lpstr>Traversing a Binary Search Tree</vt:lpstr>
      <vt:lpstr>Inorder Successor</vt:lpstr>
      <vt:lpstr>Inorder Predecessor</vt:lpstr>
      <vt:lpstr>Inserting an Element to a BST</vt:lpstr>
      <vt:lpstr>Inserting an Element to a BST</vt:lpstr>
      <vt:lpstr>PowerPoint Presentation</vt:lpstr>
      <vt:lpstr>PowerPoint Presentation</vt:lpstr>
      <vt:lpstr>Implementing Insertion Resursively</vt:lpstr>
      <vt:lpstr>Deleting an Element from a BST</vt:lpstr>
      <vt:lpstr>Deleting an Element from a BST</vt:lpstr>
      <vt:lpstr>Deleting an Element from a BST</vt:lpstr>
      <vt:lpstr>Deleting an Element from a BST</vt:lpstr>
      <vt:lpstr>Problem of Lopsidedness</vt:lpstr>
      <vt:lpstr>Problem of Lopsidedness</vt:lpstr>
      <vt:lpstr>Problem of Lopsidedness</vt:lpstr>
    </vt:vector>
  </TitlesOfParts>
  <Company>East Texas Data Service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Steve  Armstrong</dc:creator>
  <cp:lastModifiedBy>zhang</cp:lastModifiedBy>
  <cp:revision>255</cp:revision>
  <dcterms:created xsi:type="dcterms:W3CDTF">2004-06-01T15:27:50Z</dcterms:created>
  <dcterms:modified xsi:type="dcterms:W3CDTF">2015-11-16T18:20:38Z</dcterms:modified>
</cp:coreProperties>
</file>