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notesMasterIdLst>
    <p:notesMasterId r:id="rId2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3-1.jpg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4-1.jpg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red_space_children_1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red_space_children_1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red_space_children_1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red_space_children_1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red_space_children_1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png"/><Relationship Id="rId2" Type="http://schemas.openxmlformats.org/officeDocument/2006/relationships/image" Target="../media/image-15-2.sv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png"/><Relationship Id="rId2" Type="http://schemas.openxmlformats.org/officeDocument/2006/relationships/image" Target="../media/image-16-2.sv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8-1.png"/><Relationship Id="rId2" Type="http://schemas.openxmlformats.org/officeDocument/2006/relationships/image" Target="../media/image-18-2.sv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9-1.png"/><Relationship Id="rId2" Type="http://schemas.openxmlformats.org/officeDocument/2006/relationships/image" Target="../media/image-19-2.sv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662113" y="1390650"/>
            <a:ext cx="6030278" cy="1109663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ctr" indent="0" marL="0">
              <a:buNone/>
            </a:pPr>
            <a:r>
              <a:rPr lang="en-US" sz="2432" dirty="0">
                <a:solidFill>
                  <a:srgbClr val="F87672"/>
                </a:solidFill>
                <a:latin typeface="ZCOOL KuaiLe" pitchFamily="34" charset="0"/>
                <a:ea typeface="ZCOOL KuaiLe" pitchFamily="34" charset="-122"/>
                <a:cs typeface="ZCOOL KuaiLe" pitchFamily="34" charset="-120"/>
              </a:rPr>
              <a:t>基于生成式AI的优化算法在边缘网络中的应用</a:t>
            </a:r>
            <a:endParaRPr lang="en-US" sz="2432" dirty="0"/>
          </a:p>
        </p:txBody>
      </p:sp>
      <p:sp>
        <p:nvSpPr>
          <p:cNvPr id="3" name="Text 1"/>
          <p:cNvSpPr/>
          <p:nvPr/>
        </p:nvSpPr>
        <p:spPr>
          <a:xfrm>
            <a:off x="1662113" y="2747962"/>
            <a:ext cx="6030278" cy="6619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920" dirty="0">
                <a:solidFill>
                  <a:srgbClr val="F87672"/>
                </a:solidFill>
                <a:latin typeface="ZCOOL KuaiLe" pitchFamily="34" charset="0"/>
                <a:ea typeface="ZCOOL KuaiLe" pitchFamily="34" charset="-122"/>
                <a:cs typeface="ZCOOL KuaiLe" pitchFamily="34" charset="-120"/>
              </a:rPr>
              <a:t>Artifical Intelligence</a:t>
            </a:r>
            <a:endParaRPr lang="en-US" sz="1920" dirty="0"/>
          </a:p>
        </p:txBody>
      </p:sp>
      <p:sp>
        <p:nvSpPr>
          <p:cNvPr id="4" name="Text 2"/>
          <p:cNvSpPr/>
          <p:nvPr/>
        </p:nvSpPr>
        <p:spPr>
          <a:xfrm>
            <a:off x="395288" y="4267200"/>
            <a:ext cx="3333750" cy="6667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500" dirty="0">
                <a:solidFill>
                  <a:srgbClr val="4A4A4A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SHEN Jialei</a:t>
            </a:r>
            <a:endParaRPr lang="en-US" sz="1500" dirty="0"/>
          </a:p>
          <a:p>
            <a:pPr algn="l" indent="0" marL="0">
              <a:buNone/>
            </a:pPr>
            <a:r>
              <a:rPr lang="en-US" sz="1500" dirty="0">
                <a:solidFill>
                  <a:srgbClr val="4A4A4A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2023-04-24</a:t>
            </a:r>
            <a:endParaRPr lang="en-US" sz="1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462087" y="419100"/>
            <a:ext cx="6416040" cy="381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F87672"/>
                </a:solidFill>
                <a:latin typeface="ZCOOL KuaiLe" pitchFamily="34" charset="0"/>
                <a:ea typeface="ZCOOL KuaiLe" pitchFamily="34" charset="-122"/>
                <a:cs typeface="ZCOOL KuaiLe" pitchFamily="34" charset="-120"/>
              </a:rPr>
              <a:t>无线网络中的AIGC服务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1462087" y="1366838"/>
            <a:ext cx="6810375" cy="1371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4A4A4A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AaaS架构</a:t>
            </a:r>
            <a:endParaRPr lang="en-US" sz="1536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4A4A4A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ASP选择问题的形式化</a:t>
            </a:r>
            <a:endParaRPr lang="en-US" sz="1536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4A4A4A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人类感知效用函数</a:t>
            </a:r>
            <a:endParaRPr lang="en-US" sz="1536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462087" y="419100"/>
            <a:ext cx="6416040" cy="381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F87672"/>
                </a:solidFill>
                <a:latin typeface="ZCOOL KuaiLe" pitchFamily="34" charset="0"/>
                <a:ea typeface="ZCOOL KuaiLe" pitchFamily="34" charset="-122"/>
                <a:cs typeface="ZCOOL KuaiLe" pitchFamily="34" charset="-120"/>
              </a:rPr>
              <a:t>AaaS架构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1462087" y="1366838"/>
            <a:ext cx="6810375" cy="1600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4A4A4A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AIGC模型可以帮助修复损坏的图像、为元宇宙用户生成自然逼真的AR/VR/HD视频内容，并简化无线传输协议的设计。</a:t>
            </a:r>
            <a:endParaRPr lang="en-US" sz="1536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4A4A4A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例如，在医疗领域，AIGC技术可以帮助医生快速准确地诊断疾病，提高治疗效果和效率。</a:t>
            </a:r>
            <a:endParaRPr lang="en-US" sz="1536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462087" y="419100"/>
            <a:ext cx="6416040" cy="381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F87672"/>
                </a:solidFill>
                <a:latin typeface="ZCOOL KuaiLe" pitchFamily="34" charset="0"/>
                <a:ea typeface="ZCOOL KuaiLe" pitchFamily="34" charset="-122"/>
                <a:cs typeface="ZCOOL KuaiLe" pitchFamily="34" charset="-120"/>
              </a:rPr>
              <a:t>ASP选择问题的形式化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1462087" y="1366838"/>
            <a:ext cx="6810375" cy="19431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4A4A4A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选择最合适的AIGC服务提供商（ASP）对于许多用户来说至关重要，需要考虑他们的特定要求、个性、边缘服务器上可用的计算资源以及部署的AIGC模型的属性。</a:t>
            </a:r>
            <a:endParaRPr lang="en-US" sz="1536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4A4A4A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例如，在金融领域，ASP选择问题可以涉及到对大量数据进行快速准确的分析和预测，以帮助投资者做出更明智的决策。</a:t>
            </a:r>
            <a:endParaRPr lang="en-US" sz="1536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462087" y="419100"/>
            <a:ext cx="6416040" cy="381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F87672"/>
                </a:solidFill>
                <a:latin typeface="ZCOOL KuaiLe" pitchFamily="34" charset="0"/>
                <a:ea typeface="ZCOOL KuaiLe" pitchFamily="34" charset="-122"/>
                <a:cs typeface="ZCOOL KuaiLe" pitchFamily="34" charset="-120"/>
              </a:rPr>
              <a:t>人类感知效用函数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1462087" y="1366838"/>
            <a:ext cx="6810375" cy="1600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4A4A4A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介绍了人类感知效用函数的概念，该函数可以平衡生成质量和生成效率之间的权衡，从而提供更好的用户体验。</a:t>
            </a:r>
            <a:endParaRPr lang="en-US" sz="1536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4A4A4A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例如，在教育领域，人类感知效用函数可以帮助学生更好地理解和掌握课程内容，并提高学习效率。</a:t>
            </a:r>
            <a:endParaRPr lang="en-US" sz="1536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209800" y="1671638"/>
            <a:ext cx="1190625" cy="13335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5400" b="1" dirty="0">
                <a:solidFill>
                  <a:srgbClr val="F87672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05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3257550" y="1728788"/>
            <a:ext cx="3182303" cy="17145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2976" dirty="0">
                <a:solidFill>
                  <a:srgbClr val="4A4A4A"/>
                </a:solidFill>
                <a:latin typeface="ZCOOL KuaiLe" pitchFamily="34" charset="0"/>
                <a:ea typeface="ZCOOL KuaiLe" pitchFamily="34" charset="-122"/>
                <a:cs typeface="ZCOOL KuaiLe" pitchFamily="34" charset="-120"/>
              </a:rPr>
              <a:t>基于扩散模型的ASP选择算法</a:t>
            </a:r>
            <a:endParaRPr lang="en-US" sz="2976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971550" y="1319213"/>
            <a:ext cx="2300288" cy="20097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920" b="1" dirty="0">
                <a:solidFill>
                  <a:srgbClr val="4A4A4A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基于扩散模型的ASP选择算法</a:t>
            </a:r>
            <a:endParaRPr lang="en-US" sz="1920" dirty="0"/>
          </a:p>
        </p:txBody>
      </p:sp>
      <p:sp>
        <p:nvSpPr>
          <p:cNvPr id="4" name="Text 1"/>
          <p:cNvSpPr/>
          <p:nvPr/>
        </p:nvSpPr>
        <p:spPr>
          <a:xfrm>
            <a:off x="4510088" y="1366838"/>
            <a:ext cx="3571875" cy="2857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280" dirty="0">
                <a:solidFill>
                  <a:srgbClr val="4A4A4A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AGOD算法</a:t>
            </a:r>
            <a:endParaRPr lang="en-US" sz="128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462087" y="419100"/>
            <a:ext cx="6416040" cy="381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F87672"/>
                </a:solidFill>
                <a:latin typeface="ZCOOL KuaiLe" pitchFamily="34" charset="0"/>
                <a:ea typeface="ZCOOL KuaiLe" pitchFamily="34" charset="-122"/>
                <a:cs typeface="ZCOOL KuaiLe" pitchFamily="34" charset="-120"/>
              </a:rPr>
              <a:t>AGOD算法</a:t>
            </a:r>
            <a:endParaRPr lang="en-US" sz="16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462087" y="1462161"/>
            <a:ext cx="6810375" cy="3047853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845719" y="1529424"/>
            <a:ext cx="2043113" cy="70205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ct val="150000"/>
              </a:lnSpc>
              <a:buNone/>
            </a:pPr>
            <a:r>
              <a:rPr lang="en-US" sz="1045" dirty="0">
                <a:solidFill>
                  <a:srgbClr val="4A4A4A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基于扩散模型的ASP选择算法（AGOD）可以帮助用户选择最适合他们需求的ASP。</a:t>
            </a:r>
            <a:endParaRPr lang="en-US" sz="1045" dirty="0"/>
          </a:p>
        </p:txBody>
      </p:sp>
      <p:sp>
        <p:nvSpPr>
          <p:cNvPr id="5" name="Text 2"/>
          <p:cNvSpPr/>
          <p:nvPr/>
        </p:nvSpPr>
        <p:spPr>
          <a:xfrm>
            <a:off x="1584002" y="3337116"/>
            <a:ext cx="2043113" cy="70205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lnSpc>
                <a:spcPct val="150000"/>
              </a:lnSpc>
              <a:buNone/>
            </a:pPr>
            <a:r>
              <a:rPr lang="en-US" sz="1045" dirty="0">
                <a:solidFill>
                  <a:srgbClr val="4A4A4A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该算法通过考虑ASP之间的相互作用和竞争来优化ASP选择问题。</a:t>
            </a:r>
            <a:endParaRPr lang="en-US" sz="1045" dirty="0"/>
          </a:p>
        </p:txBody>
      </p:sp>
      <p:sp>
        <p:nvSpPr>
          <p:cNvPr id="6" name="Text 3"/>
          <p:cNvSpPr/>
          <p:nvPr/>
        </p:nvSpPr>
        <p:spPr>
          <a:xfrm>
            <a:off x="6111640" y="3337116"/>
            <a:ext cx="2043113" cy="9332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045" dirty="0">
                <a:solidFill>
                  <a:srgbClr val="4A4A4A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实验结果表明，AGOD算法可以显著提高AIGC服务质量和效率，并为用户提供更好的体验。</a:t>
            </a:r>
            <a:endParaRPr lang="en-US" sz="104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209800" y="1671638"/>
            <a:ext cx="1190625" cy="13335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5400" b="1" dirty="0">
                <a:solidFill>
                  <a:srgbClr val="F87672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06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3257550" y="1728788"/>
            <a:ext cx="3182303" cy="17145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2528" dirty="0">
                <a:solidFill>
                  <a:srgbClr val="4A4A4A"/>
                </a:solidFill>
                <a:latin typeface="ZCOOL KuaiLe" pitchFamily="34" charset="0"/>
                <a:ea typeface="ZCOOL KuaiLe" pitchFamily="34" charset="-122"/>
                <a:cs typeface="ZCOOL KuaiLe" pitchFamily="34" charset="-120"/>
              </a:rPr>
              <a:t>基于深度强化学习的个性化用户体验算法</a:t>
            </a:r>
            <a:endParaRPr lang="en-US" sz="2528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462087" y="419100"/>
            <a:ext cx="6416040" cy="381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F87672"/>
                </a:solidFill>
                <a:latin typeface="ZCOOL KuaiLe" pitchFamily="34" charset="0"/>
                <a:ea typeface="ZCOOL KuaiLe" pitchFamily="34" charset="-122"/>
                <a:cs typeface="ZCOOL KuaiLe" pitchFamily="34" charset="-120"/>
              </a:rPr>
              <a:t>基于深度强化学习的个性化用户体验算法</a:t>
            </a:r>
            <a:endParaRPr lang="en-US" sz="16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462087" y="1462161"/>
            <a:ext cx="6810375" cy="3047853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697508" y="2777993"/>
            <a:ext cx="2585420" cy="2522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130" dirty="0">
                <a:solidFill>
                  <a:srgbClr val="4A4A4A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D2SAC算法</a:t>
            </a:r>
            <a:endParaRPr lang="en-US" sz="113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971550" y="1319213"/>
            <a:ext cx="2300288" cy="20097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920" b="1" dirty="0">
                <a:solidFill>
                  <a:srgbClr val="4A4A4A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D2SAC算法</a:t>
            </a:r>
            <a:endParaRPr lang="en-US" sz="1920" dirty="0"/>
          </a:p>
        </p:txBody>
      </p:sp>
      <p:sp>
        <p:nvSpPr>
          <p:cNvPr id="4" name="Text 1"/>
          <p:cNvSpPr/>
          <p:nvPr/>
        </p:nvSpPr>
        <p:spPr>
          <a:xfrm>
            <a:off x="4510088" y="1366838"/>
            <a:ext cx="3571875" cy="8572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280" dirty="0">
                <a:solidFill>
                  <a:srgbClr val="4A4A4A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深度扩散强化学习（D2SAC）是一种新颖的深度强化学习算法，可以为每个用户提供个性化体验。</a:t>
            </a:r>
            <a:endParaRPr lang="en-US" sz="1280" dirty="0"/>
          </a:p>
        </p:txBody>
      </p:sp>
      <p:sp>
        <p:nvSpPr>
          <p:cNvPr id="5" name="Text 2"/>
          <p:cNvSpPr/>
          <p:nvPr/>
        </p:nvSpPr>
        <p:spPr>
          <a:xfrm>
            <a:off x="4510088" y="2509838"/>
            <a:ext cx="3571875" cy="5715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280" dirty="0">
                <a:solidFill>
                  <a:srgbClr val="4A4A4A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该算法通过考虑用户特定要求、个性和ASP之间的相互作用来优化AIGC服务。</a:t>
            </a:r>
            <a:endParaRPr lang="en-US" sz="1280" dirty="0"/>
          </a:p>
        </p:txBody>
      </p:sp>
      <p:sp>
        <p:nvSpPr>
          <p:cNvPr id="6" name="Text 3"/>
          <p:cNvSpPr/>
          <p:nvPr/>
        </p:nvSpPr>
        <p:spPr>
          <a:xfrm>
            <a:off x="4510088" y="3367088"/>
            <a:ext cx="3571875" cy="8572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280" dirty="0">
                <a:solidFill>
                  <a:srgbClr val="4A4A4A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实验结果表明，D2SAC算法可以显著提高AIGC服务质量和效率，并为用户提供更好的体验。</a:t>
            </a:r>
            <a:endParaRPr lang="en-US" sz="128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924175" y="1876425"/>
            <a:ext cx="5224463" cy="26860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088" dirty="0">
                <a:solidFill>
                  <a:srgbClr val="4A4A4A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摘要</a:t>
            </a:r>
            <a:endParaRPr lang="en-US" sz="1088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088" dirty="0">
                <a:solidFill>
                  <a:srgbClr val="4A4A4A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引言</a:t>
            </a:r>
            <a:endParaRPr lang="en-US" sz="1088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088" dirty="0">
                <a:solidFill>
                  <a:srgbClr val="4A4A4A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相关工作</a:t>
            </a:r>
            <a:endParaRPr lang="en-US" sz="1088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088" dirty="0">
                <a:solidFill>
                  <a:srgbClr val="4A4A4A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无线网络中的AIGC服务</a:t>
            </a:r>
            <a:endParaRPr lang="en-US" sz="1088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088" dirty="0">
                <a:solidFill>
                  <a:srgbClr val="4A4A4A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基于扩散模型的ASP选择算法</a:t>
            </a:r>
            <a:endParaRPr lang="en-US" sz="1088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088" dirty="0">
                <a:solidFill>
                  <a:srgbClr val="4A4A4A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基于深度强化学习的个性化用户体验算法</a:t>
            </a:r>
            <a:endParaRPr lang="en-US" sz="1088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088" dirty="0">
                <a:solidFill>
                  <a:srgbClr val="4A4A4A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D2SAC算法评估</a:t>
            </a:r>
            <a:endParaRPr lang="en-US" sz="1088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088" dirty="0">
                <a:solidFill>
                  <a:srgbClr val="4A4A4A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结论与未来工作</a:t>
            </a:r>
            <a:endParaRPr lang="en-US" sz="1088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209800" y="1671638"/>
            <a:ext cx="1190625" cy="13335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5400" b="1" dirty="0">
                <a:solidFill>
                  <a:srgbClr val="F87672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07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3257550" y="1728788"/>
            <a:ext cx="3182303" cy="17145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3840" dirty="0">
                <a:solidFill>
                  <a:srgbClr val="4A4A4A"/>
                </a:solidFill>
                <a:latin typeface="ZCOOL KuaiLe" pitchFamily="34" charset="0"/>
                <a:ea typeface="ZCOOL KuaiLe" pitchFamily="34" charset="-122"/>
                <a:cs typeface="ZCOOL KuaiLe" pitchFamily="34" charset="-120"/>
              </a:rPr>
              <a:t>D2SAC算法评估</a:t>
            </a:r>
            <a:endParaRPr lang="en-US" sz="384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462087" y="419100"/>
            <a:ext cx="6416040" cy="381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F87672"/>
                </a:solidFill>
                <a:latin typeface="ZCOOL KuaiLe" pitchFamily="34" charset="0"/>
                <a:ea typeface="ZCOOL KuaiLe" pitchFamily="34" charset="-122"/>
                <a:cs typeface="ZCOOL KuaiLe" pitchFamily="34" charset="-120"/>
              </a:rPr>
              <a:t>D2SAC算法评估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1462087" y="1366838"/>
            <a:ext cx="6810375" cy="24003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4A4A4A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对D2SAC算法进行了实验评估，结果表明该算法可以显著提高AIGC服务质量和效率，并为用户提供更好的体验。</a:t>
            </a:r>
            <a:endParaRPr lang="en-US" sz="1536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4A4A4A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在ASP选择问题上，D2SAC算法在各种不同的环境下都表现出色，比其他七种DRL算法都要好。</a:t>
            </a:r>
            <a:endParaRPr lang="en-US" sz="1536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4A4A4A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在标准控制任务上，D2SAC算法也表现出色，比其他七种DRL算法中的大多数都要好。</a:t>
            </a:r>
            <a:endParaRPr lang="en-US" sz="1536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209800" y="1671638"/>
            <a:ext cx="1190625" cy="13335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5400" b="1" dirty="0">
                <a:solidFill>
                  <a:srgbClr val="F87672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08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3257550" y="1728788"/>
            <a:ext cx="3182303" cy="17145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3840" dirty="0">
                <a:solidFill>
                  <a:srgbClr val="4A4A4A"/>
                </a:solidFill>
                <a:latin typeface="ZCOOL KuaiLe" pitchFamily="34" charset="0"/>
                <a:ea typeface="ZCOOL KuaiLe" pitchFamily="34" charset="-122"/>
                <a:cs typeface="ZCOOL KuaiLe" pitchFamily="34" charset="-120"/>
              </a:rPr>
              <a:t>结论与未来工作</a:t>
            </a:r>
            <a:endParaRPr lang="en-US" sz="384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462087" y="419100"/>
            <a:ext cx="6416040" cy="381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F87672"/>
                </a:solidFill>
                <a:latin typeface="ZCOOL KuaiLe" pitchFamily="34" charset="0"/>
                <a:ea typeface="ZCOOL KuaiLe" pitchFamily="34" charset="-122"/>
                <a:cs typeface="ZCOOL KuaiLe" pitchFamily="34" charset="-120"/>
              </a:rPr>
              <a:t>结论与未来工作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1462087" y="1366838"/>
            <a:ext cx="6810375" cy="31718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52" dirty="0">
                <a:solidFill>
                  <a:srgbClr val="4A4A4A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本文介绍了基于生成式AI的优化算法在边缘网络中应用的相关工作，并探讨了AaaS架构、ASP选择问题、人类感知效用函数、AGOD和D2SAC等关键技术。</a:t>
            </a:r>
            <a:endParaRPr lang="en-US" sz="1152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52" dirty="0">
                <a:solidFill>
                  <a:srgbClr val="4A4A4A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实验结果表明，AGOD和D2SAC算法可以显著提高AIGC服务质量和效率，并为用户提供更好的体验。</a:t>
            </a:r>
            <a:endParaRPr lang="en-US" sz="1152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52" dirty="0">
                <a:solidFill>
                  <a:srgbClr val="4A4A4A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未来的工作可以进一步探索更加智能化和自适应化的ASP选择算法，并将AIGC技术应用于更广泛的领域，如医疗、金融和教育等。- 此外，未来的工作还可以探索如何在边缘网络中实现更高效的AIGC服务，以及如何将AIGC技术与其他技术结合使用，例如区块链和物联网等。</a:t>
            </a:r>
            <a:endParaRPr lang="en-US" sz="1152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152" dirty="0">
                <a:solidFill>
                  <a:srgbClr val="4A4A4A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总之，本文提出的AaaS架构、AGOD算法和D2SAC算法为元宇宙中的AIGC服务提供了一种实用且有效的解决方案。这些技术可以帮助用户获得更好的个性化体验，并为各种领域带来更多机会和挑战。</a:t>
            </a:r>
            <a:endParaRPr lang="en-US" sz="1152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29050" y="1733550"/>
            <a:ext cx="1581150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2400" dirty="0">
                <a:solidFill>
                  <a:srgbClr val="4A4A4A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END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2962275" y="2338388"/>
            <a:ext cx="3257550" cy="7143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4500" dirty="0">
                <a:solidFill>
                  <a:srgbClr val="F87672"/>
                </a:solidFill>
                <a:latin typeface="ZCOOL KuaiLe" pitchFamily="34" charset="0"/>
                <a:ea typeface="ZCOOL KuaiLe" pitchFamily="34" charset="-122"/>
                <a:cs typeface="ZCOOL KuaiLe" pitchFamily="34" charset="-120"/>
              </a:rPr>
              <a:t>THANKS</a:t>
            </a:r>
            <a:endParaRPr lang="en-US" sz="4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209800" y="1671638"/>
            <a:ext cx="1190625" cy="13335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5400" b="1" dirty="0">
                <a:solidFill>
                  <a:srgbClr val="F87672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01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3257550" y="1728788"/>
            <a:ext cx="3182303" cy="17145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3840" dirty="0">
                <a:solidFill>
                  <a:srgbClr val="4A4A4A"/>
                </a:solidFill>
                <a:latin typeface="ZCOOL KuaiLe" pitchFamily="34" charset="0"/>
                <a:ea typeface="ZCOOL KuaiLe" pitchFamily="34" charset="-122"/>
                <a:cs typeface="ZCOOL KuaiLe" pitchFamily="34" charset="-120"/>
              </a:rPr>
              <a:t>摘要</a:t>
            </a:r>
            <a:endParaRPr lang="en-US" sz="384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462087" y="419100"/>
            <a:ext cx="6416040" cy="381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F87672"/>
                </a:solidFill>
                <a:latin typeface="ZCOOL KuaiLe" pitchFamily="34" charset="0"/>
                <a:ea typeface="ZCOOL KuaiLe" pitchFamily="34" charset="-122"/>
                <a:cs typeface="ZCOOL KuaiLe" pitchFamily="34" charset="-120"/>
              </a:rPr>
              <a:t>摘要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1462087" y="1366838"/>
            <a:ext cx="6810375" cy="17145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4A4A4A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随着元宇宙成为下一代互联网范式，高效生成内容变得至关重要。</a:t>
            </a:r>
            <a:endParaRPr lang="en-US" sz="1536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4A4A4A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生成式AI（AIGC）为解决这一挑战提供了有前途的解决方案。</a:t>
            </a:r>
            <a:endParaRPr lang="en-US" sz="1536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4A4A4A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AIGC-as-a-Service（AaaS）架构在无线边缘网络中部署AIGC模型，确保元宇宙用户普遍访问AIGC服务。</a:t>
            </a:r>
            <a:endParaRPr lang="en-US" sz="1536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209800" y="1671638"/>
            <a:ext cx="1190625" cy="13335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5400" b="1" dirty="0">
                <a:solidFill>
                  <a:srgbClr val="F87672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02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3257550" y="1728788"/>
            <a:ext cx="3182303" cy="17145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3840" dirty="0">
                <a:solidFill>
                  <a:srgbClr val="4A4A4A"/>
                </a:solidFill>
                <a:latin typeface="ZCOOL KuaiLe" pitchFamily="34" charset="0"/>
                <a:ea typeface="ZCOOL KuaiLe" pitchFamily="34" charset="-122"/>
                <a:cs typeface="ZCOOL KuaiLe" pitchFamily="34" charset="-120"/>
              </a:rPr>
              <a:t>引言</a:t>
            </a:r>
            <a:endParaRPr lang="en-US" sz="384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462087" y="419100"/>
            <a:ext cx="6416040" cy="381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F87672"/>
                </a:solidFill>
                <a:latin typeface="ZCOOL KuaiLe" pitchFamily="34" charset="0"/>
                <a:ea typeface="ZCOOL KuaiLe" pitchFamily="34" charset="-122"/>
                <a:cs typeface="ZCOOL KuaiLe" pitchFamily="34" charset="-120"/>
              </a:rPr>
              <a:t>引言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1462087" y="1366838"/>
            <a:ext cx="6810375" cy="12573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4A4A4A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AIGC技术提供快速高效的内容生成能力，同时减少网络资源消耗。</a:t>
            </a:r>
            <a:endParaRPr lang="en-US" sz="1536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4A4A4A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AaaS架构可以通过精心选择能够有效执行用户任务的ASP来提供个性化用户体验。</a:t>
            </a:r>
            <a:endParaRPr lang="en-US" sz="1536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209800" y="1671638"/>
            <a:ext cx="1190625" cy="13335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5400" b="1" dirty="0">
                <a:solidFill>
                  <a:srgbClr val="F87672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03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3257550" y="1728788"/>
            <a:ext cx="3182303" cy="17145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3840" dirty="0">
                <a:solidFill>
                  <a:srgbClr val="4A4A4A"/>
                </a:solidFill>
                <a:latin typeface="ZCOOL KuaiLe" pitchFamily="34" charset="0"/>
                <a:ea typeface="ZCOOL KuaiLe" pitchFamily="34" charset="-122"/>
                <a:cs typeface="ZCOOL KuaiLe" pitchFamily="34" charset="-120"/>
              </a:rPr>
              <a:t>相关工作</a:t>
            </a:r>
            <a:endParaRPr lang="en-US" sz="384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462087" y="419100"/>
            <a:ext cx="6416040" cy="381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F87672"/>
                </a:solidFill>
                <a:latin typeface="ZCOOL KuaiLe" pitchFamily="34" charset="0"/>
                <a:ea typeface="ZCOOL KuaiLe" pitchFamily="34" charset="-122"/>
                <a:cs typeface="ZCOOL KuaiLe" pitchFamily="34" charset="-120"/>
              </a:rPr>
              <a:t>相关工作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1462087" y="1366838"/>
            <a:ext cx="6810375" cy="685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4A4A4A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简要回顾相关工作，包括元宇宙中的AIGC、优化中的扩散模型和深度强化学习（DRL）。</a:t>
            </a:r>
            <a:endParaRPr lang="en-US" sz="1536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209800" y="1671638"/>
            <a:ext cx="1190625" cy="13335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5400" b="1" dirty="0">
                <a:solidFill>
                  <a:srgbClr val="F87672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04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3257550" y="1728788"/>
            <a:ext cx="3182303" cy="17145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3840" dirty="0">
                <a:solidFill>
                  <a:srgbClr val="4A4A4A"/>
                </a:solidFill>
                <a:latin typeface="ZCOOL KuaiLe" pitchFamily="34" charset="0"/>
                <a:ea typeface="ZCOOL KuaiLe" pitchFamily="34" charset="-122"/>
                <a:cs typeface="ZCOOL KuaiLe" pitchFamily="34" charset="-120"/>
              </a:rPr>
              <a:t>无线网络中的AIGC服务</a:t>
            </a:r>
            <a:endParaRPr lang="en-US" sz="384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基于生成式AI的优化算法在边缘网络中的应用</dc:title>
  <dc:subject>Artifical Intelligence</dc:subject>
  <dc:creator>SHEN Jialei</dc:creator>
  <cp:lastModifiedBy>SHEN Jialei</cp:lastModifiedBy>
  <cp:revision>1</cp:revision>
  <dcterms:created xsi:type="dcterms:W3CDTF">2023-04-24T04:57:36Z</dcterms:created>
  <dcterms:modified xsi:type="dcterms:W3CDTF">2023-04-24T04:57:36Z</dcterms:modified>
</cp:coreProperties>
</file>